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57" r:id="rId11"/>
    <p:sldId id="25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88A6-56BD-9D47-9D7B-69C6DDF3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BA23-0E2B-AB08-909F-E5BA3761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E9B7-BDE6-ED1B-92CE-20BC9AC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BF6A-5B5A-697C-4C29-074279C5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AB0E-6402-81ED-CABC-77503D5F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7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250-5514-7293-1E34-36F8DA94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471A3-FB01-B782-DFE3-619C0FA9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5F96-BB87-5253-0EA8-2FEE9E4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1E39-E783-25D0-5174-3278E232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308D-ABDC-75A4-4020-3272FD33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98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4C3C0-B5BE-12B3-5D31-EB520B790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0916-92A2-E91D-9F42-674645911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F91A-2A60-FFB1-0ACE-CDB8AE45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BC68-8E9E-0ED3-38B6-D6C212CB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DCF9-9C4F-3BD2-5D02-EDE0CA0D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0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6E-9CE9-AA1E-96EE-A678F89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E68B-5F10-2B4A-A26A-C2B98A8B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A154-87E6-EB1E-37AF-3E068CF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F67F-27AF-38A9-B601-ED8CD037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C4DA-2CAF-20E6-DB3D-3FD258AF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52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1406-ED2C-FBF1-BC62-AB51CA83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9E11-DA8B-8DBD-EF24-BCFD8442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0887-0834-E447-FE8E-A31FA31E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8E05-8E4C-1EF4-E61C-11376CF5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B669-C76D-FE9E-59B9-69B573F1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1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1D6-DE73-57DA-771F-7B2B2B65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2CB1-3B58-EEE3-F83D-BB561952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D4D2C-B04C-CFF6-D4D2-C6B2BCFA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EB83-E18B-83BD-1CF3-A25F8029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0EE21-27B4-1AD1-32C3-428D4095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21BD-A65C-9965-7FAE-856BC2DE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94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8F66-B46F-E218-4D72-B471C0E5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E97B-E3CE-A25E-F8A7-B71FCF77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499C5-F6FB-9227-FF3C-FE18F5CE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58063-9B08-00B1-F022-4ACA72C93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599C-2E5E-BEEA-B709-7DBA9830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D8A82-BC9C-24D0-777A-16326D0F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D704A-21ED-DAB6-DBBD-19882089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32B5B-6DE5-EED2-BA33-137C4E04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8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E5EA-0D2B-D110-20A5-7CA0D211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E1FD7-A8F6-30E4-833B-5AA80E9E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86AFF-612C-C7A9-24B3-A789812A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7110-AE3D-3D4B-AD07-E1F878C8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1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CC92B-3D28-6419-B385-57D842FD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65B2B-BBE9-B2C6-1ACF-1233F1F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1901-6CBC-02BB-BE7D-8432A3B8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3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54FA-28B5-A602-2BFC-C18F9F22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6BEB-ABB7-C003-FB8D-AA4BA64F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F59B1-4901-018B-A292-59D88F94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3040-5D14-4706-2256-BD27CB58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8D16-7365-EECC-75D8-F575B9CD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F9BB-2791-CF33-A74F-4E7E2D5E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6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28B-683B-A2ED-823A-2D504A9B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5DFFE-1B62-49FD-D165-4BF0A54F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01C2-CCD9-A2E5-EF81-78FA7C167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58CF-FE10-9264-280B-E2B00B82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05F49-452A-F39D-2515-FB3593ED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7104-37F1-5CA9-02A1-82D7096B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37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D4857-3659-AB9E-897C-159D1AF6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CB9DD-80A5-D570-6D78-CDD2458C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1E66-8B87-D445-A5F5-A3D475701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61132-0FB3-4A88-A5BC-23B1567196CF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F2E4-E0D8-5C77-47C3-F0AF3E44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9E6A-ADD9-CB43-4E4A-7C7CC476A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72366-2A49-474C-AC2B-72C2B7B7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51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zmerpez/dark-RL" TargetMode="External"/><Relationship Id="rId4" Type="http://schemas.openxmlformats.org/officeDocument/2006/relationships/hyperlink" Target="https://play.google.com/store/apps/details?id=com.appercute.dark&amp;pcampaignid=web_sha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4F1C3-1F33-FEDC-E907-7006EEBDC867}"/>
              </a:ext>
            </a:extLst>
          </p:cNvPr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Capstone #3: Unleashing Strategy in a Puzzle Game with Reinforcement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Zeliha Ural Merpez – M2M Tech</a:t>
            </a:r>
            <a:endParaRPr lang="en-US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028F1-9881-C0B6-E8DD-7B3E92108BFB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>
                <a:effectLst/>
              </a:rPr>
              <a:t>Imagine a playing field filled with interconnected squares, each initially set to either white or black. The goal is simple: turn every square black.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>
                <a:effectLst/>
              </a:rPr>
              <a:t>However, there's a twist. When you press a square, not only does it change color, but all of its neighboring squares also change their color.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But what if you could leave the puzzle-solving to an intelligent agent capable of learning the best strategies? That's where </a:t>
            </a:r>
            <a:r>
              <a:rPr lang="en-US" sz="1700" b="1" i="0">
                <a:effectLst/>
              </a:rPr>
              <a:t>reinforcement learning (RL)</a:t>
            </a:r>
            <a:r>
              <a:rPr lang="en-US" sz="1700" b="0" i="0">
                <a:effectLst/>
              </a:rPr>
              <a:t> comes in.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 this</a:t>
            </a:r>
            <a:r>
              <a:rPr lang="en-US" sz="1700" b="0" i="0">
                <a:effectLst/>
              </a:rPr>
              <a:t> capstone project, we will explore how RL, specifically Q-learning, can be applied to solve this intriguing puzzle game.</a:t>
            </a:r>
            <a:r>
              <a:rPr lang="en-US" sz="1700" i="0">
                <a:effectLst/>
              </a:rPr>
              <a:t> </a:t>
            </a:r>
            <a:endParaRPr lang="en-US" sz="1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41598E-4433-8493-200B-8AE67F08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251964"/>
            <a:ext cx="3781051" cy="37100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Graphic 12" descr="Game controller with solid fill">
            <a:extLst>
              <a:ext uri="{FF2B5EF4-FFF2-40B4-BE49-F238E27FC236}">
                <a16:creationId xmlns:a16="http://schemas.microsoft.com/office/drawing/2014/main" id="{2A744964-1622-8AE3-52C9-D5F670211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3439" y="34102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F17B4C-AC8B-8B34-F7E3-28936445FDE4}"/>
              </a:ext>
            </a:extLst>
          </p:cNvPr>
          <p:cNvSpPr txBox="1"/>
          <p:nvPr/>
        </p:nvSpPr>
        <p:spPr>
          <a:xfrm>
            <a:off x="8167723" y="907525"/>
            <a:ext cx="280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Dark – Zeliha Ural Merpez</a:t>
            </a:r>
          </a:p>
        </p:txBody>
      </p:sp>
    </p:spTree>
    <p:extLst>
      <p:ext uri="{BB962C8B-B14F-4D97-AF65-F5344CB8AC3E}">
        <p14:creationId xmlns:p14="http://schemas.microsoft.com/office/powerpoint/2010/main" val="7777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75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75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5541A-738F-25F0-9162-BD4C95E2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75" y="1997916"/>
            <a:ext cx="4045198" cy="4009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8045D-D4BE-2275-1328-1B909649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43" y="3430077"/>
            <a:ext cx="2191056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A99B2-2164-743C-6F7D-FC0DC801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11" y="1953545"/>
            <a:ext cx="4054240" cy="40542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2695199-3237-101C-4751-25DFDCE37932}"/>
              </a:ext>
            </a:extLst>
          </p:cNvPr>
          <p:cNvSpPr/>
          <p:nvPr/>
        </p:nvSpPr>
        <p:spPr>
          <a:xfrm>
            <a:off x="5434336" y="4208917"/>
            <a:ext cx="592112" cy="3810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E751E-96B2-EA36-CD54-18FC7C80E566}"/>
              </a:ext>
            </a:extLst>
          </p:cNvPr>
          <p:cNvSpPr txBox="1"/>
          <p:nvPr/>
        </p:nvSpPr>
        <p:spPr>
          <a:xfrm>
            <a:off x="845648" y="783771"/>
            <a:ext cx="268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Testing 3x3 Puzzle</a:t>
            </a:r>
          </a:p>
        </p:txBody>
      </p:sp>
    </p:spTree>
    <p:extLst>
      <p:ext uri="{BB962C8B-B14F-4D97-AF65-F5344CB8AC3E}">
        <p14:creationId xmlns:p14="http://schemas.microsoft.com/office/powerpoint/2010/main" val="305071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146B4-9EEA-FF6C-4BD3-5795262C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" y="981856"/>
            <a:ext cx="3399881" cy="3432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E3B13-04C9-856C-B236-C2D8FF3C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259" y="974361"/>
            <a:ext cx="3421481" cy="3432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4F58D-0618-225C-B9A6-1C50128D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373" y="399868"/>
            <a:ext cx="2191056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ADE24-5DE3-F109-3991-1363D605F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940" y="959506"/>
            <a:ext cx="3414060" cy="3447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DAC92-29FF-D4E0-2CD0-F430F6B82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600" y="399868"/>
            <a:ext cx="2200582" cy="390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6287DF-1F6E-0E82-5D1D-FBC6A27D2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206" y="4693432"/>
            <a:ext cx="4191585" cy="72400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918FBB-2BF6-C234-2E2C-416E08852A78}"/>
              </a:ext>
            </a:extLst>
          </p:cNvPr>
          <p:cNvSpPr/>
          <p:nvPr/>
        </p:nvSpPr>
        <p:spPr>
          <a:xfrm>
            <a:off x="3687580" y="2488367"/>
            <a:ext cx="312626" cy="247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B00F9E-F1AC-0C55-2505-00A049ACE038}"/>
              </a:ext>
            </a:extLst>
          </p:cNvPr>
          <p:cNvSpPr/>
          <p:nvPr/>
        </p:nvSpPr>
        <p:spPr>
          <a:xfrm>
            <a:off x="8110418" y="2450892"/>
            <a:ext cx="312626" cy="247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65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623DF-D28D-9455-01FA-9EF2788E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E1B140-FB44-E984-5EAC-21533F84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77E9E-4725-5B4D-8EB7-54ABC54DDFF6}"/>
              </a:ext>
            </a:extLst>
          </p:cNvPr>
          <p:cNvSpPr txBox="1"/>
          <p:nvPr/>
        </p:nvSpPr>
        <p:spPr>
          <a:xfrm>
            <a:off x="838200" y="365125"/>
            <a:ext cx="5803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i="0" dirty="0">
                <a:solidFill>
                  <a:schemeClr val="accent1"/>
                </a:solidFill>
                <a:effectLst/>
                <a:latin typeface="-apple-system"/>
              </a:rPr>
              <a:t>The Power of Reinforcement Learning in Puzzle Games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853AA8-E8C1-1018-876C-A71C2C606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E83D3-141E-F4A7-50B7-6009D30B0385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211CFF-5361-BA45-2C3E-DF46B6CA9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80865F-A6E4-6397-8832-4D2DD793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925962-D6A2-DDDB-39F7-DDECEBBB7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47D7C7B-15EC-987C-0330-1B2E5C10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85CE0A-673F-C297-29F4-9D877CBA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70EC47-FFA2-522A-DDD9-0148D94E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Graphic 12" descr="Game controller with solid fill">
            <a:extLst>
              <a:ext uri="{FF2B5EF4-FFF2-40B4-BE49-F238E27FC236}">
                <a16:creationId xmlns:a16="http://schemas.microsoft.com/office/drawing/2014/main" id="{48BAEE70-7BB6-9391-6A8C-AFEAFDD6A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439" y="34102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E6A87-F4E5-F934-8102-3FD891F0B257}"/>
              </a:ext>
            </a:extLst>
          </p:cNvPr>
          <p:cNvSpPr txBox="1"/>
          <p:nvPr/>
        </p:nvSpPr>
        <p:spPr>
          <a:xfrm>
            <a:off x="838200" y="1739423"/>
            <a:ext cx="5594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results of the experiment show that the agent was able to effectively solve simple tasks requiring 1-2 steps.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However, as the complexity of the tasks increased, particularly in cases requiring more steps, the agent struggled to generate the desired solutions.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algn="l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Potential Improvements</a:t>
            </a:r>
            <a:r>
              <a:rPr lang="en-US" b="0" i="0" dirty="0">
                <a:solidFill>
                  <a:schemeClr val="accent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Extended Training</a:t>
            </a:r>
            <a:r>
              <a:rPr lang="en-US" b="0" i="0" dirty="0">
                <a:solidFill>
                  <a:schemeClr val="accent1"/>
                </a:solidFill>
                <a:effectLst/>
                <a:latin typeface="-apple-system"/>
              </a:rPr>
              <a:t>: Training the agent for a longer period could help it better explore and adapt to complex tasks.</a:t>
            </a:r>
          </a:p>
          <a:p>
            <a:pPr algn="l"/>
            <a:endParaRPr lang="en-US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Adjusting the Reward Mechanism</a:t>
            </a:r>
            <a:r>
              <a:rPr lang="en-US" b="0" i="0" dirty="0">
                <a:solidFill>
                  <a:schemeClr val="accent1"/>
                </a:solidFill>
                <a:effectLst/>
                <a:latin typeface="-apple-system"/>
              </a:rPr>
              <a:t>: Tweaking the reward structure could better guide the agent's decision-making process.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2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23B59-1A5E-1D70-1A73-1BB8C939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FDF9E3-021E-B88F-5827-E0625D271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D1829-9031-CF22-FF9B-F79763F18658}"/>
              </a:ext>
            </a:extLst>
          </p:cNvPr>
          <p:cNvSpPr txBox="1"/>
          <p:nvPr/>
        </p:nvSpPr>
        <p:spPr>
          <a:xfrm>
            <a:off x="838200" y="365125"/>
            <a:ext cx="5803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Thanks!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22372-5BD3-61D9-CA07-249392829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5A993-013F-A9F1-AB8E-D91140EC404E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F3BBAA-DE05-97B6-29AB-CE8103D42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C9CE203-1C75-51F6-82C0-C041A552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5E31A2-8359-63DD-2FB3-021AEC66D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C8AE395-6ABC-F2EB-6135-6B2CE8BBF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8C2A9CF-1F5D-AA48-A4F3-863D013B6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5253ACE-A4BB-8695-9B78-7BB27B88B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Graphic 12" descr="Game controller with solid fill">
            <a:extLst>
              <a:ext uri="{FF2B5EF4-FFF2-40B4-BE49-F238E27FC236}">
                <a16:creationId xmlns:a16="http://schemas.microsoft.com/office/drawing/2014/main" id="{23331402-15BE-9446-A1BC-ED121752D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439" y="34102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CF174E-87CA-B34C-0773-6CB52BD7D3D8}"/>
              </a:ext>
            </a:extLst>
          </p:cNvPr>
          <p:cNvSpPr txBox="1"/>
          <p:nvPr/>
        </p:nvSpPr>
        <p:spPr>
          <a:xfrm>
            <a:off x="838200" y="1739423"/>
            <a:ext cx="5594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Link for game: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4"/>
              </a:rPr>
              <a:t>https://play.google.com/store/apps/details?id=com.appercute.dark&amp;pcampaignid=web_share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56082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56082"/>
                </a:solidFill>
                <a:latin typeface="Aptos" panose="02110004020202020204"/>
              </a:rPr>
              <a:t>Link for code: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56082"/>
              </a:solidFill>
              <a:latin typeface="Aptos" panose="02110004020202020204"/>
              <a:hlinkClick r:id="rId5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56082"/>
                </a:solidFill>
                <a:latin typeface="Aptos" panose="02110004020202020204"/>
                <a:hlinkClick r:id="rId5"/>
              </a:rPr>
              <a:t>https://github.com/zmerpez/dark-RL</a:t>
            </a:r>
            <a:r>
              <a:rPr lang="en-US" dirty="0">
                <a:solidFill>
                  <a:srgbClr val="156082"/>
                </a:solidFill>
                <a:latin typeface="Aptos" panose="0211000402020202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56082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56082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56082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Zeliha Ural Merpez</a:t>
            </a:r>
          </a:p>
        </p:txBody>
      </p:sp>
    </p:spTree>
    <p:extLst>
      <p:ext uri="{BB962C8B-B14F-4D97-AF65-F5344CB8AC3E}">
        <p14:creationId xmlns:p14="http://schemas.microsoft.com/office/powerpoint/2010/main" val="165581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6A88B-B842-15D2-AA3D-76ECD4F27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4D938A4-397D-4F8D-ADFF-E916F0E8C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17ABC-5761-E0B7-E229-49B10AFF8E43}"/>
              </a:ext>
            </a:extLst>
          </p:cNvPr>
          <p:cNvSpPr txBox="1"/>
          <p:nvPr/>
        </p:nvSpPr>
        <p:spPr>
          <a:xfrm>
            <a:off x="5997944" y="365125"/>
            <a:ext cx="5393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>
                <a:effectLst/>
                <a:latin typeface="+mj-lt"/>
                <a:ea typeface="+mj-ea"/>
                <a:cs typeface="+mj-cs"/>
              </a:rPr>
              <a:t>The Math Behind the Puzzle: Understanding the Problem Structure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C9BD1-C102-FFE8-04FF-DD6D6F82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" r="683" b="-2"/>
          <a:stretch/>
        </p:blipFill>
        <p:spPr>
          <a:xfrm>
            <a:off x="1202659" y="964655"/>
            <a:ext cx="2703352" cy="270334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FB1B25-75CE-2643-5D11-947A008167E5}"/>
              </a:ext>
            </a:extLst>
          </p:cNvPr>
          <p:cNvSpPr txBox="1"/>
          <p:nvPr/>
        </p:nvSpPr>
        <p:spPr>
          <a:xfrm>
            <a:off x="5997943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Inversion of Actions</a:t>
            </a:r>
            <a:r>
              <a:rPr lang="en-US" sz="1700" dirty="0"/>
              <a:t>: Each action is its own inverse. We can treat the color of each square as a binary value (0 for white, 1 for black).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Commutativity of Actions</a:t>
            </a:r>
            <a:r>
              <a:rPr lang="en-US" sz="1700" dirty="0"/>
              <a:t>: The order of actions doesn’t affect the resulting configuration which significantly reduces the complexity.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Optimization of Actions</a:t>
            </a:r>
            <a:r>
              <a:rPr lang="en-US" sz="1700" dirty="0"/>
              <a:t>: The minimum number of actions to solve the puzzle, initially found through brute force, can now be efficiently solved by reinforcement learning.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Solvability</a:t>
            </a:r>
            <a:r>
              <a:rPr lang="en-US" sz="1700" dirty="0"/>
              <a:t>: While not every state is solvable, all solvable states can be transformed into one another.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75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75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38FB7-790E-F6F9-92E4-26E04BD31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5A57DA-42F6-B282-65CC-93A8E3221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3A623-9774-9123-0AB0-35E3ACEF9211}"/>
              </a:ext>
            </a:extLst>
          </p:cNvPr>
          <p:cNvSpPr txBox="1"/>
          <p:nvPr/>
        </p:nvSpPr>
        <p:spPr>
          <a:xfrm>
            <a:off x="838200" y="365125"/>
            <a:ext cx="5803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i="0" dirty="0">
                <a:solidFill>
                  <a:schemeClr val="tx2"/>
                </a:solidFill>
                <a:effectLst/>
                <a:latin typeface="-apple-system"/>
              </a:rPr>
              <a:t>Applying Reinforcement Learning </a:t>
            </a:r>
          </a:p>
          <a:p>
            <a:pPr algn="l"/>
            <a:r>
              <a:rPr lang="en-US" sz="2400" b="1" i="0" dirty="0">
                <a:solidFill>
                  <a:schemeClr val="tx2"/>
                </a:solidFill>
                <a:effectLst/>
                <a:latin typeface="-apple-system"/>
              </a:rPr>
              <a:t>to the Puzzle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D95657-1923-3C3F-3BDF-9083ED0AB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2536E-7362-0831-86A6-D655FDF95C60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Reinforcement learning is a branch of machine learning where an agent learns how to achieve a goal by interacting with an environment.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agent receives feedback in the form of rewards based on its actions, which helps it learn the most effective strategies over time.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 our case, the environment consists of the grid of squares, and the goal is to toggle them all to black.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agent learns through trial and error, selecting actions (pressing squares) and receiving rewards or penalties based on the state of the grid after each action.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75D481-8AF0-F2F7-B5B0-4EF51190F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D86AE6-9681-5A1A-D9A3-9F0AA6C5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251964"/>
            <a:ext cx="3781051" cy="37100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0119F78-F58A-93ED-72A0-BCCE34D2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8E8AD4-A432-D571-6455-CCFCA199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0C69061-4557-5FFC-AC8B-1DFEAF4FD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109326-1FF6-8B43-C5A0-E4CD01047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1F5D21-7F44-CC78-D4A9-7B5ADF0B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Graphic 12" descr="Game controller with solid fill">
            <a:extLst>
              <a:ext uri="{FF2B5EF4-FFF2-40B4-BE49-F238E27FC236}">
                <a16:creationId xmlns:a16="http://schemas.microsoft.com/office/drawing/2014/main" id="{A8D41E71-F5EB-C17D-B26B-13EF89D1E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3439" y="3410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75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75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99991-9599-1628-727E-250A7F978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2639434-FA6F-3590-C0AE-8BB726FE6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D558B-B777-5276-FC8A-DEB91D579C58}"/>
              </a:ext>
            </a:extLst>
          </p:cNvPr>
          <p:cNvSpPr txBox="1"/>
          <p:nvPr/>
        </p:nvSpPr>
        <p:spPr>
          <a:xfrm>
            <a:off x="5997944" y="242415"/>
            <a:ext cx="5393360" cy="144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CA" sz="2800" b="1" i="0" dirty="0">
                <a:solidFill>
                  <a:schemeClr val="tx2"/>
                </a:solidFill>
                <a:effectLst/>
                <a:latin typeface="-apple-system"/>
              </a:rPr>
              <a:t>The Graph Environment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73F8AFA-7766-F731-BB60-C5AA185F6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6F0B45-6ED8-9E80-B1F6-ACFBD3DDB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D7571BD-C872-F71E-FC79-8ECDAA2B4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4C4971-548E-48A2-7F5D-669A4C9A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BC6E839-C3F0-E850-D317-D21E9EC8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346D7-360A-32C9-7BCE-004ADC32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" r="683" b="-2"/>
          <a:stretch/>
        </p:blipFill>
        <p:spPr>
          <a:xfrm>
            <a:off x="1202659" y="964655"/>
            <a:ext cx="2703352" cy="270334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B3C3BB-B945-246F-F571-6F5F5A4ADA8E}"/>
              </a:ext>
            </a:extLst>
          </p:cNvPr>
          <p:cNvSpPr txBox="1"/>
          <p:nvPr/>
        </p:nvSpPr>
        <p:spPr>
          <a:xfrm>
            <a:off x="5997943" y="1337022"/>
            <a:ext cx="5393361" cy="233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 Each square is represented as a node in a graph, and the edges between them represent their adjacency. 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environment tracks the state of each square (whether it is black or white) and updates the state whenever a square is pressed.</a:t>
            </a: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16846F0-53B2-9058-FE93-014EF46AD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58C26-A0D8-58AF-7D18-C5F0B8D5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432415"/>
            <a:ext cx="5048955" cy="177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6179E8-EF17-EE5A-A60A-8CA9C4D80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335" y="5409725"/>
            <a:ext cx="951680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EEE96-5D7D-6E9F-C8AA-13C573372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B19EB-7FF4-EC56-2487-69270173B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62F68-1ED4-5F9A-7C29-95F5F536472A}"/>
              </a:ext>
            </a:extLst>
          </p:cNvPr>
          <p:cNvSpPr txBox="1"/>
          <p:nvPr/>
        </p:nvSpPr>
        <p:spPr>
          <a:xfrm>
            <a:off x="838200" y="365125"/>
            <a:ext cx="5803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Cont. The Graph Environment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71F1E4-B4C4-E0B8-4932-A14CA5AF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32650-5321-CD7D-CA3C-7BD165881F7B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0466BA-7D83-7963-130E-EDC93F6F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09C64F-2557-8375-390B-B46A0A7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251964"/>
            <a:ext cx="3781051" cy="37100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DCD036-152B-D6CE-2359-82EF1A8DF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5EA2AF-62F4-A5BB-AD67-9C0CAD046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F26CDF8-E1EC-6AEA-9F19-52EAE4C0D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0A53E6F-6766-5055-4597-C20610A5B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E158F88-4E10-7FF6-F5BA-D8F22B4A8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Graphic 12" descr="Game controller with solid fill">
            <a:extLst>
              <a:ext uri="{FF2B5EF4-FFF2-40B4-BE49-F238E27FC236}">
                <a16:creationId xmlns:a16="http://schemas.microsoft.com/office/drawing/2014/main" id="{675CDF88-1C48-20CB-E47C-7A22E1E0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3439" y="341027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8B5D7-76E8-544D-4482-4CB231BC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1" y="1281653"/>
            <a:ext cx="7182971" cy="36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8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3BA503-2A8D-8F88-B568-DECB5B75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FFC25E-3E9F-0304-3277-12FB7115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9030D9-7057-6C1C-7452-E5846EA15F17}"/>
              </a:ext>
            </a:extLst>
          </p:cNvPr>
          <p:cNvSpPr txBox="1"/>
          <p:nvPr/>
        </p:nvSpPr>
        <p:spPr>
          <a:xfrm>
            <a:off x="5997944" y="242415"/>
            <a:ext cx="5393360" cy="144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Cont. The Graph Environment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A12990-0917-7D5C-056B-189D6B851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7DCDB7-DB5A-7569-9997-BA648089E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7AB6EE8-5145-8F05-F8BE-A67DBE7B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740321-6EA7-8B1F-15BD-E9E60287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6A86591-6FBF-BE03-FA23-0993947B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BCFEA-FA66-2881-C4C9-11DB48F4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" r="683" b="-2"/>
          <a:stretch/>
        </p:blipFill>
        <p:spPr>
          <a:xfrm>
            <a:off x="1275025" y="610671"/>
            <a:ext cx="1960655" cy="196064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53" name="Arc 52">
            <a:extLst>
              <a:ext uri="{FF2B5EF4-FFF2-40B4-BE49-F238E27FC236}">
                <a16:creationId xmlns:a16="http://schemas.microsoft.com/office/drawing/2014/main" id="{25AE8149-C6DB-1F00-8DC9-164CDE40F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B1C7F-BC36-2FB4-2A97-F8D4A16E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45" y="3412975"/>
            <a:ext cx="9431066" cy="3219899"/>
          </a:xfrm>
          <a:prstGeom prst="rect">
            <a:avLst/>
          </a:prstGeom>
        </p:spPr>
      </p:pic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66243618-B343-6C6D-223C-8F6FA0892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0165" y="1466434"/>
            <a:ext cx="1494404" cy="1494404"/>
          </a:xfrm>
          <a:prstGeom prst="rect">
            <a:avLst/>
          </a:prstGeom>
        </p:spPr>
      </p:pic>
      <p:pic>
        <p:nvPicPr>
          <p:cNvPr id="20" name="Graphic 19" descr="Bar graph with upward trend with solid fill">
            <a:extLst>
              <a:ext uri="{FF2B5EF4-FFF2-40B4-BE49-F238E27FC236}">
                <a16:creationId xmlns:a16="http://schemas.microsoft.com/office/drawing/2014/main" id="{26735A5A-47A7-9710-81F5-DA0505E64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1142" y="1372225"/>
            <a:ext cx="1494404" cy="149440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CE1623B-E5DB-8A63-E767-8569EC35D48F}"/>
              </a:ext>
            </a:extLst>
          </p:cNvPr>
          <p:cNvSpPr/>
          <p:nvPr/>
        </p:nvSpPr>
        <p:spPr>
          <a:xfrm>
            <a:off x="7737822" y="1944061"/>
            <a:ext cx="899032" cy="403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99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B4663-E5BA-A52A-47B2-983FA355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34F6DC4-5711-EEBF-5E83-E91B5C36D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FA4B0-E8C9-9FB7-B3CE-1FDEDCF7BBA2}"/>
              </a:ext>
            </a:extLst>
          </p:cNvPr>
          <p:cNvSpPr txBox="1"/>
          <p:nvPr/>
        </p:nvSpPr>
        <p:spPr>
          <a:xfrm>
            <a:off x="5997944" y="242415"/>
            <a:ext cx="5393360" cy="144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CA" sz="2800" b="1" i="0" dirty="0">
                <a:solidFill>
                  <a:schemeClr val="accent1"/>
                </a:solidFill>
                <a:effectLst/>
                <a:latin typeface="-apple-system"/>
              </a:rPr>
              <a:t>The Q-Learning Agent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9A82222-B231-4AC2-21DA-A4274F49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CF6797-C988-424C-7759-B89C6B73F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2B32609-6A7C-1E71-119E-4E756046B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E0BB7A-9A45-CF2A-3F83-C09FA6E14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C4844CC-9E4D-4DFB-786C-61AB6994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4593-2F62-90E5-C54C-E3BE50D7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" r="683" b="-2"/>
          <a:stretch/>
        </p:blipFill>
        <p:spPr>
          <a:xfrm>
            <a:off x="1905639" y="964655"/>
            <a:ext cx="2000371" cy="200036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A34728-E1B2-3136-8ED3-04D977B9DA54}"/>
              </a:ext>
            </a:extLst>
          </p:cNvPr>
          <p:cNvSpPr txBox="1"/>
          <p:nvPr/>
        </p:nvSpPr>
        <p:spPr>
          <a:xfrm>
            <a:off x="5997943" y="1337022"/>
            <a:ext cx="5393361" cy="2330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 </a:t>
            </a:r>
            <a:r>
              <a:rPr lang="en-US" dirty="0"/>
              <a:t>Q-learning is an off-policy RL algorithm that helps an agent learn the best actions by estimating the long-term value (reward) of each action in each state. </a:t>
            </a:r>
          </a:p>
          <a:p>
            <a:endParaRPr lang="en-US" dirty="0"/>
          </a:p>
          <a:p>
            <a:r>
              <a:rPr lang="en-US" dirty="0"/>
              <a:t>The Q-learning algorithm maintains a </a:t>
            </a:r>
            <a:r>
              <a:rPr lang="en-US" b="1" dirty="0"/>
              <a:t>Q-table</a:t>
            </a:r>
            <a:r>
              <a:rPr lang="en-US" dirty="0"/>
              <a:t> that stores the expected future rewards for each state-action pair. During training, the agent explores different actions and updates the Q-table based on the rewards it receives.</a:t>
            </a:r>
          </a:p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5FDB505-6AA0-7B51-1673-5FBC6A2BA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8442B-BB9A-8A65-B831-0E3C3066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55" y="3708301"/>
            <a:ext cx="1084096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3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B29A9-F56D-AF95-82E4-E479F8CA2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449387-8B49-7A02-A5F9-5D1B58DC8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0E74F-B19C-D315-52C2-BAE63D4765CD}"/>
              </a:ext>
            </a:extLst>
          </p:cNvPr>
          <p:cNvSpPr txBox="1"/>
          <p:nvPr/>
        </p:nvSpPr>
        <p:spPr>
          <a:xfrm>
            <a:off x="838200" y="365125"/>
            <a:ext cx="5803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Cont. </a:t>
            </a:r>
            <a:r>
              <a:rPr lang="en-CA" sz="2400" b="1" i="0" dirty="0">
                <a:solidFill>
                  <a:schemeClr val="accent1"/>
                </a:solidFill>
                <a:effectLst/>
                <a:latin typeface="-apple-system"/>
              </a:rPr>
              <a:t>The Q-Learning Agent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CE543D-4B12-A927-C77D-DE94E995D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677D8-F7F5-2762-C780-6A3BBEAF3A7C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D458B2-B742-DFF7-C94A-60DEDB92E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AF6181-916A-2860-A966-3E7C5B97F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D43FCE-3D14-2727-39EF-3DC91A92E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D41F2FC-B7C7-43C7-E2C5-B6083EDC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8EBB6E9-06CB-639D-DFA7-5E5DAE03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8FB006-8BB0-75A3-4635-902FD3C78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Graphic 12" descr="Game controller with solid fill">
            <a:extLst>
              <a:ext uri="{FF2B5EF4-FFF2-40B4-BE49-F238E27FC236}">
                <a16:creationId xmlns:a16="http://schemas.microsoft.com/office/drawing/2014/main" id="{D069D5EF-2E75-EF13-BD94-5D223E31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439" y="341027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1A842-D4F8-9A80-9B7D-102822C0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3" y="1569115"/>
            <a:ext cx="1093622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5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7B630-0114-5AE5-BE83-66DEB4EB4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AEE25B-2021-B468-7918-96FD62FB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E43CA6-A352-DBEE-60A3-182593B898CA}"/>
              </a:ext>
            </a:extLst>
          </p:cNvPr>
          <p:cNvSpPr txBox="1"/>
          <p:nvPr/>
        </p:nvSpPr>
        <p:spPr>
          <a:xfrm>
            <a:off x="838200" y="365125"/>
            <a:ext cx="5803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Testing 2x2 Puzzle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3F626E-9296-2B2F-7699-B6FBA92F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6EDCD-5952-E87E-A516-39021909A7C1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8E2A17-0AF6-836E-99F1-ADFF7AD7E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F561D64-C227-C0A4-CADE-F8F8E6AD6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D3EF9F-E988-5C42-F3B2-0FB4506FA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15F914C-F9EA-D3A1-6401-B6AA745D3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CF238B0-FC4D-E7C6-E25B-5F3B1C00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915BEF4-4170-0872-E94C-EFFD4F7DD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Graphic 12" descr="Game controller with solid fill">
            <a:extLst>
              <a:ext uri="{FF2B5EF4-FFF2-40B4-BE49-F238E27FC236}">
                <a16:creationId xmlns:a16="http://schemas.microsoft.com/office/drawing/2014/main" id="{FC474DA8-04FA-BBD8-5094-97364DC93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439" y="341027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9DEFD9-01A6-6CA3-5153-AAF7B175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23" y="1719447"/>
            <a:ext cx="2941413" cy="3118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414FF-CD51-853D-1CC4-57F5C2F92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963" y="1465613"/>
            <a:ext cx="3016346" cy="3330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8AEF2-197D-560B-08DE-8F31C4605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330" y="1402349"/>
            <a:ext cx="3016346" cy="333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83893-8080-0AD5-94A8-82E16EE9D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071" y="5144692"/>
            <a:ext cx="4568942" cy="7490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76CC78C-D871-D83B-07EF-59F5B3C2686B}"/>
              </a:ext>
            </a:extLst>
          </p:cNvPr>
          <p:cNvSpPr/>
          <p:nvPr/>
        </p:nvSpPr>
        <p:spPr>
          <a:xfrm>
            <a:off x="3622767" y="3307783"/>
            <a:ext cx="361999" cy="263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30D33D2-A7BE-C068-48B7-5EF30965217C}"/>
              </a:ext>
            </a:extLst>
          </p:cNvPr>
          <p:cNvSpPr/>
          <p:nvPr/>
        </p:nvSpPr>
        <p:spPr>
          <a:xfrm>
            <a:off x="7374706" y="3278806"/>
            <a:ext cx="361999" cy="263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0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2907</TotalTime>
  <Words>638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Zeliha Ural Merpez</dc:creator>
  <cp:lastModifiedBy>Zeliha Ural Merpez</cp:lastModifiedBy>
  <cp:revision>5</cp:revision>
  <dcterms:created xsi:type="dcterms:W3CDTF">2025-03-24T21:51:12Z</dcterms:created>
  <dcterms:modified xsi:type="dcterms:W3CDTF">2025-03-26T23:46:47Z</dcterms:modified>
</cp:coreProperties>
</file>