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76" r:id="rId6"/>
    <p:sldId id="260" r:id="rId7"/>
    <p:sldId id="271" r:id="rId8"/>
    <p:sldId id="274" r:id="rId9"/>
    <p:sldId id="261" r:id="rId10"/>
    <p:sldId id="272" r:id="rId11"/>
    <p:sldId id="275" r:id="rId12"/>
    <p:sldId id="273" r:id="rId13"/>
    <p:sldId id="262" r:id="rId14"/>
    <p:sldId id="266" r:id="rId15"/>
    <p:sldId id="278" r:id="rId16"/>
    <p:sldId id="279" r:id="rId17"/>
    <p:sldId id="280" r:id="rId18"/>
    <p:sldId id="269" r:id="rId19"/>
    <p:sldId id="277"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026" autoAdjust="0"/>
  </p:normalViewPr>
  <p:slideViewPr>
    <p:cSldViewPr snapToGrid="0">
      <p:cViewPr varScale="1">
        <p:scale>
          <a:sx n="67" d="100"/>
          <a:sy n="67" d="100"/>
        </p:scale>
        <p:origin x="12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A734A-5683-4B1C-BDB9-65AB4ECDAB22}"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712FB-D8B6-4728-A2DA-AD77673215D0}" type="slidenum">
              <a:rPr lang="en-US" smtClean="0"/>
              <a:t>‹#›</a:t>
            </a:fld>
            <a:endParaRPr lang="en-US"/>
          </a:p>
        </p:txBody>
      </p:sp>
    </p:spTree>
    <p:extLst>
      <p:ext uri="{BB962C8B-B14F-4D97-AF65-F5344CB8AC3E}">
        <p14:creationId xmlns:p14="http://schemas.microsoft.com/office/powerpoint/2010/main" val="74197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just to give you guys a clear understanding of what exactly we’re going to be doing today, we’ll start off with an overview of log files in general and go through their uses in Windows and Linux operating systems.</a:t>
            </a:r>
          </a:p>
          <a:p>
            <a:endParaRPr lang="en-US" dirty="0"/>
          </a:p>
          <a:p>
            <a:r>
              <a:rPr lang="en-US" dirty="0"/>
              <a:t>We’ll then go into how we can analyze them within their respective operating systems.</a:t>
            </a:r>
          </a:p>
          <a:p>
            <a:endParaRPr lang="en-US" dirty="0"/>
          </a:p>
          <a:p>
            <a:r>
              <a:rPr lang="en-US" dirty="0"/>
              <a:t>And finally, I’m going to give you guys an introduction to scripting in Bash and PowerShell to help with our analysis.</a:t>
            </a:r>
          </a:p>
          <a:p>
            <a:endParaRPr lang="en-US" dirty="0"/>
          </a:p>
          <a:p>
            <a:r>
              <a:rPr lang="en-US" dirty="0"/>
              <a:t>So hopefully at then end of this you guys will be able to have a solid understanding of how to approach most log file analysis problems whether it be in competitions or in the real world.</a:t>
            </a:r>
          </a:p>
        </p:txBody>
      </p:sp>
      <p:sp>
        <p:nvSpPr>
          <p:cNvPr id="4" name="Slide Number Placeholder 3"/>
          <p:cNvSpPr>
            <a:spLocks noGrp="1"/>
          </p:cNvSpPr>
          <p:nvPr>
            <p:ph type="sldNum" sz="quarter" idx="5"/>
          </p:nvPr>
        </p:nvSpPr>
        <p:spPr/>
        <p:txBody>
          <a:bodyPr/>
          <a:lstStyle/>
          <a:p>
            <a:fld id="{003712FB-D8B6-4728-A2DA-AD77673215D0}" type="slidenum">
              <a:rPr lang="en-US" smtClean="0"/>
              <a:t>2</a:t>
            </a:fld>
            <a:endParaRPr lang="en-US"/>
          </a:p>
        </p:txBody>
      </p:sp>
    </p:spTree>
    <p:extLst>
      <p:ext uri="{BB962C8B-B14F-4D97-AF65-F5344CB8AC3E}">
        <p14:creationId xmlns:p14="http://schemas.microsoft.com/office/powerpoint/2010/main" val="334764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11</a:t>
            </a:fld>
            <a:endParaRPr lang="en-US"/>
          </a:p>
        </p:txBody>
      </p:sp>
    </p:spTree>
    <p:extLst>
      <p:ext uri="{BB962C8B-B14F-4D97-AF65-F5344CB8AC3E}">
        <p14:creationId xmlns:p14="http://schemas.microsoft.com/office/powerpoint/2010/main" val="94105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12</a:t>
            </a:fld>
            <a:endParaRPr lang="en-US"/>
          </a:p>
        </p:txBody>
      </p:sp>
    </p:spTree>
    <p:extLst>
      <p:ext uri="{BB962C8B-B14F-4D97-AF65-F5344CB8AC3E}">
        <p14:creationId xmlns:p14="http://schemas.microsoft.com/office/powerpoint/2010/main" val="1609060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13</a:t>
            </a:fld>
            <a:endParaRPr lang="en-US"/>
          </a:p>
        </p:txBody>
      </p:sp>
    </p:spTree>
    <p:extLst>
      <p:ext uri="{BB962C8B-B14F-4D97-AF65-F5344CB8AC3E}">
        <p14:creationId xmlns:p14="http://schemas.microsoft.com/office/powerpoint/2010/main" val="857738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14</a:t>
            </a:fld>
            <a:endParaRPr lang="en-US"/>
          </a:p>
        </p:txBody>
      </p:sp>
    </p:spTree>
    <p:extLst>
      <p:ext uri="{BB962C8B-B14F-4D97-AF65-F5344CB8AC3E}">
        <p14:creationId xmlns:p14="http://schemas.microsoft.com/office/powerpoint/2010/main" val="149024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15</a:t>
            </a:fld>
            <a:endParaRPr lang="en-US"/>
          </a:p>
        </p:txBody>
      </p:sp>
    </p:spTree>
    <p:extLst>
      <p:ext uri="{BB962C8B-B14F-4D97-AF65-F5344CB8AC3E}">
        <p14:creationId xmlns:p14="http://schemas.microsoft.com/office/powerpoint/2010/main" val="13363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16</a:t>
            </a:fld>
            <a:endParaRPr lang="en-US"/>
          </a:p>
        </p:txBody>
      </p:sp>
    </p:spTree>
    <p:extLst>
      <p:ext uri="{BB962C8B-B14F-4D97-AF65-F5344CB8AC3E}">
        <p14:creationId xmlns:p14="http://schemas.microsoft.com/office/powerpoint/2010/main" val="2552832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17</a:t>
            </a:fld>
            <a:endParaRPr lang="en-US"/>
          </a:p>
        </p:txBody>
      </p:sp>
    </p:spTree>
    <p:extLst>
      <p:ext uri="{BB962C8B-B14F-4D97-AF65-F5344CB8AC3E}">
        <p14:creationId xmlns:p14="http://schemas.microsoft.com/office/powerpoint/2010/main" val="2430696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18</a:t>
            </a:fld>
            <a:endParaRPr lang="en-US"/>
          </a:p>
        </p:txBody>
      </p:sp>
    </p:spTree>
    <p:extLst>
      <p:ext uri="{BB962C8B-B14F-4D97-AF65-F5344CB8AC3E}">
        <p14:creationId xmlns:p14="http://schemas.microsoft.com/office/powerpoint/2010/main" val="686258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19</a:t>
            </a:fld>
            <a:endParaRPr lang="en-US"/>
          </a:p>
        </p:txBody>
      </p:sp>
    </p:spTree>
    <p:extLst>
      <p:ext uri="{BB962C8B-B14F-4D97-AF65-F5344CB8AC3E}">
        <p14:creationId xmlns:p14="http://schemas.microsoft.com/office/powerpoint/2010/main" val="2346276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20</a:t>
            </a:fld>
            <a:endParaRPr lang="en-US"/>
          </a:p>
        </p:txBody>
      </p:sp>
    </p:spTree>
    <p:extLst>
      <p:ext uri="{BB962C8B-B14F-4D97-AF65-F5344CB8AC3E}">
        <p14:creationId xmlns:p14="http://schemas.microsoft.com/office/powerpoint/2010/main" val="1975766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3</a:t>
            </a:fld>
            <a:endParaRPr lang="en-US"/>
          </a:p>
        </p:txBody>
      </p:sp>
    </p:spTree>
    <p:extLst>
      <p:ext uri="{BB962C8B-B14F-4D97-AF65-F5344CB8AC3E}">
        <p14:creationId xmlns:p14="http://schemas.microsoft.com/office/powerpoint/2010/main" val="44402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4</a:t>
            </a:fld>
            <a:endParaRPr lang="en-US"/>
          </a:p>
        </p:txBody>
      </p:sp>
    </p:spTree>
    <p:extLst>
      <p:ext uri="{BB962C8B-B14F-4D97-AF65-F5344CB8AC3E}">
        <p14:creationId xmlns:p14="http://schemas.microsoft.com/office/powerpoint/2010/main" val="2828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5</a:t>
            </a:fld>
            <a:endParaRPr lang="en-US"/>
          </a:p>
        </p:txBody>
      </p:sp>
    </p:spTree>
    <p:extLst>
      <p:ext uri="{BB962C8B-B14F-4D97-AF65-F5344CB8AC3E}">
        <p14:creationId xmlns:p14="http://schemas.microsoft.com/office/powerpoint/2010/main" val="323231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6</a:t>
            </a:fld>
            <a:endParaRPr lang="en-US"/>
          </a:p>
        </p:txBody>
      </p:sp>
    </p:spTree>
    <p:extLst>
      <p:ext uri="{BB962C8B-B14F-4D97-AF65-F5344CB8AC3E}">
        <p14:creationId xmlns:p14="http://schemas.microsoft.com/office/powerpoint/2010/main" val="217122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7</a:t>
            </a:fld>
            <a:endParaRPr lang="en-US"/>
          </a:p>
        </p:txBody>
      </p:sp>
    </p:spTree>
    <p:extLst>
      <p:ext uri="{BB962C8B-B14F-4D97-AF65-F5344CB8AC3E}">
        <p14:creationId xmlns:p14="http://schemas.microsoft.com/office/powerpoint/2010/main" val="226068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Event Viewer exists for previous versions of Windows, it’s just that these details are not accurate.</a:t>
            </a:r>
          </a:p>
        </p:txBody>
      </p:sp>
      <p:sp>
        <p:nvSpPr>
          <p:cNvPr id="4" name="Slide Number Placeholder 3"/>
          <p:cNvSpPr>
            <a:spLocks noGrp="1"/>
          </p:cNvSpPr>
          <p:nvPr>
            <p:ph type="sldNum" sz="quarter" idx="5"/>
          </p:nvPr>
        </p:nvSpPr>
        <p:spPr/>
        <p:txBody>
          <a:bodyPr/>
          <a:lstStyle/>
          <a:p>
            <a:fld id="{003712FB-D8B6-4728-A2DA-AD77673215D0}" type="slidenum">
              <a:rPr lang="en-US" smtClean="0"/>
              <a:t>8</a:t>
            </a:fld>
            <a:endParaRPr lang="en-US"/>
          </a:p>
        </p:txBody>
      </p:sp>
    </p:spTree>
    <p:extLst>
      <p:ext uri="{BB962C8B-B14F-4D97-AF65-F5344CB8AC3E}">
        <p14:creationId xmlns:p14="http://schemas.microsoft.com/office/powerpoint/2010/main" val="364155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9</a:t>
            </a:fld>
            <a:endParaRPr lang="en-US"/>
          </a:p>
        </p:txBody>
      </p:sp>
    </p:spTree>
    <p:extLst>
      <p:ext uri="{BB962C8B-B14F-4D97-AF65-F5344CB8AC3E}">
        <p14:creationId xmlns:p14="http://schemas.microsoft.com/office/powerpoint/2010/main" val="216666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3712FB-D8B6-4728-A2DA-AD77673215D0}" type="slidenum">
              <a:rPr lang="en-US" smtClean="0"/>
              <a:t>10</a:t>
            </a:fld>
            <a:endParaRPr lang="en-US"/>
          </a:p>
        </p:txBody>
      </p:sp>
    </p:spTree>
    <p:extLst>
      <p:ext uri="{BB962C8B-B14F-4D97-AF65-F5344CB8AC3E}">
        <p14:creationId xmlns:p14="http://schemas.microsoft.com/office/powerpoint/2010/main" val="83977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13A7-5B0A-468D-BFBF-028A05B0C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756C37-3EB4-4365-8902-3CBB29155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6CD60-6746-41AC-9123-7805C5AB5FC9}"/>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5" name="Footer Placeholder 4">
            <a:extLst>
              <a:ext uri="{FF2B5EF4-FFF2-40B4-BE49-F238E27FC236}">
                <a16:creationId xmlns:a16="http://schemas.microsoft.com/office/drawing/2014/main" id="{6673F1DC-7301-445E-AB03-FFDB5B1AE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73200-C468-48C5-BEEE-01184BB026EB}"/>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42181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3A4B-FB21-4505-B184-06FC9277B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0305B1-2D27-4AE8-9295-3EFCC41E8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E5AF2-45DA-46BD-8C19-DE19CD73D9D7}"/>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5" name="Footer Placeholder 4">
            <a:extLst>
              <a:ext uri="{FF2B5EF4-FFF2-40B4-BE49-F238E27FC236}">
                <a16:creationId xmlns:a16="http://schemas.microsoft.com/office/drawing/2014/main" id="{4D304676-86D2-4E78-A494-0AFD34D65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C258C-D51F-46B3-93D0-1BE4DE31FD06}"/>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06910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1DBF8A-6784-4B60-BF88-69628B9EA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150957-1439-485C-A709-41A34A55E4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8228D-FF0C-4160-BC49-B1B7E6134BED}"/>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5" name="Footer Placeholder 4">
            <a:extLst>
              <a:ext uri="{FF2B5EF4-FFF2-40B4-BE49-F238E27FC236}">
                <a16:creationId xmlns:a16="http://schemas.microsoft.com/office/drawing/2014/main" id="{B8E032FA-8E75-4099-98D7-8E677DDC1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D3C9C-9BA8-47C2-9440-74FAF8509E34}"/>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71045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6BC3-7209-4BD2-B116-251CFB30D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4B836-B1C9-448A-AB26-AE8B869C47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C5674-D408-4971-95FA-3B56FCEAB998}"/>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5" name="Footer Placeholder 4">
            <a:extLst>
              <a:ext uri="{FF2B5EF4-FFF2-40B4-BE49-F238E27FC236}">
                <a16:creationId xmlns:a16="http://schemas.microsoft.com/office/drawing/2014/main" id="{0DCFF5CB-182A-4CA5-90D5-B5B0D4E34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ED641-378F-4BEB-A8CD-D9E25054D5C6}"/>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49285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32CB-3FFE-476C-9989-8C5CA99FD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662035-02FE-43D8-B576-16C76B064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716FB-8952-4819-BAB2-E45574ECB1CD}"/>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5" name="Footer Placeholder 4">
            <a:extLst>
              <a:ext uri="{FF2B5EF4-FFF2-40B4-BE49-F238E27FC236}">
                <a16:creationId xmlns:a16="http://schemas.microsoft.com/office/drawing/2014/main" id="{CFD57FC1-5286-4D61-9354-B99977B2F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739EE-F471-42DB-BD6D-C94A679737C8}"/>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492823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D7E8-3429-455B-81B6-0CB6F722F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89E79-66AA-46E7-B7E1-6A501BD72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D6AA65-BB31-48E2-A91E-7115585CA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C40E9E-0CF5-4827-BC39-F345E836F396}"/>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6" name="Footer Placeholder 5">
            <a:extLst>
              <a:ext uri="{FF2B5EF4-FFF2-40B4-BE49-F238E27FC236}">
                <a16:creationId xmlns:a16="http://schemas.microsoft.com/office/drawing/2014/main" id="{7C3432B2-D0E5-4C4B-84A7-33E437DB9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4BD0D-27FF-48F7-9319-85B43E230E5B}"/>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66899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71BF-69E4-473B-84C7-8CD1E89DB4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83780F-26ED-4978-B0B2-6EB94C71D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CD318-1E33-491F-BD24-456D05D43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734C4C-091E-4A73-B517-C18476A81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905A8-3E82-4FB9-8DE4-59F16141D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C14ECF-C617-4424-8E4F-19C9D2F61153}"/>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8" name="Footer Placeholder 7">
            <a:extLst>
              <a:ext uri="{FF2B5EF4-FFF2-40B4-BE49-F238E27FC236}">
                <a16:creationId xmlns:a16="http://schemas.microsoft.com/office/drawing/2014/main" id="{293DF045-1E97-4A7B-84A1-A8DFC30FB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2F80E-C4E7-4E1D-BA05-E33F94885B09}"/>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2566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B139-6959-4E27-B141-E78F6CE091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C58259-69AC-478A-A324-1B757ADEE212}"/>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4" name="Footer Placeholder 3">
            <a:extLst>
              <a:ext uri="{FF2B5EF4-FFF2-40B4-BE49-F238E27FC236}">
                <a16:creationId xmlns:a16="http://schemas.microsoft.com/office/drawing/2014/main" id="{42A8E187-3881-459B-9D5C-C9727739D0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800E2-398F-4F3A-B0DA-398B915EB917}"/>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387709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A8B24A-16BA-48E1-AB7E-54C52949C0A1}"/>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3" name="Footer Placeholder 2">
            <a:extLst>
              <a:ext uri="{FF2B5EF4-FFF2-40B4-BE49-F238E27FC236}">
                <a16:creationId xmlns:a16="http://schemas.microsoft.com/office/drawing/2014/main" id="{39543C42-AA0D-4F11-B81C-7F30594D6D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3A56A-9844-4018-B34A-2056C50BACCE}"/>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74650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70564-0FB7-4512-956D-46F25F594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3B7D7A-CB97-4395-9D51-79AFE8E7F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7F86B-F0FA-46CD-B5F1-E3847E579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FD738-ADCC-4C2A-A073-44514E9F98AC}"/>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6" name="Footer Placeholder 5">
            <a:extLst>
              <a:ext uri="{FF2B5EF4-FFF2-40B4-BE49-F238E27FC236}">
                <a16:creationId xmlns:a16="http://schemas.microsoft.com/office/drawing/2014/main" id="{66C7EF8C-E6AD-4622-85D1-86FF5FA2D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E65D4-5E9D-4CB8-B1E1-3F68E4BDC7F7}"/>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100267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6B32-92BB-48B6-B2F6-B338B4555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1777F-1905-4496-AD1B-4C96DD47D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D6A21B-76F1-4703-8224-A061589D5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09C78-225D-4013-AB62-232DCB120B5F}"/>
              </a:ext>
            </a:extLst>
          </p:cNvPr>
          <p:cNvSpPr>
            <a:spLocks noGrp="1"/>
          </p:cNvSpPr>
          <p:nvPr>
            <p:ph type="dt" sz="half" idx="10"/>
          </p:nvPr>
        </p:nvSpPr>
        <p:spPr/>
        <p:txBody>
          <a:bodyPr/>
          <a:lstStyle/>
          <a:p>
            <a:fld id="{0A7F3EA9-6F79-4C8E-B04B-A5E2E3147A9A}" type="datetimeFigureOut">
              <a:rPr lang="en-US" smtClean="0"/>
              <a:t>11/3/2021</a:t>
            </a:fld>
            <a:endParaRPr lang="en-US"/>
          </a:p>
        </p:txBody>
      </p:sp>
      <p:sp>
        <p:nvSpPr>
          <p:cNvPr id="6" name="Footer Placeholder 5">
            <a:extLst>
              <a:ext uri="{FF2B5EF4-FFF2-40B4-BE49-F238E27FC236}">
                <a16:creationId xmlns:a16="http://schemas.microsoft.com/office/drawing/2014/main" id="{AD7959E6-2226-4FB0-B512-B844B7DCC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37640-42E7-4427-9939-440879D8E5D9}"/>
              </a:ext>
            </a:extLst>
          </p:cNvPr>
          <p:cNvSpPr>
            <a:spLocks noGrp="1"/>
          </p:cNvSpPr>
          <p:nvPr>
            <p:ph type="sldNum" sz="quarter" idx="12"/>
          </p:nvPr>
        </p:nvSpPr>
        <p:spPr/>
        <p:txBody>
          <a:bodyPr/>
          <a:lstStyle/>
          <a:p>
            <a:fld id="{C28C7840-0ABC-49E0-A7E7-A51392CDF124}" type="slidenum">
              <a:rPr lang="en-US" smtClean="0"/>
              <a:t>‹#›</a:t>
            </a:fld>
            <a:endParaRPr lang="en-US"/>
          </a:p>
        </p:txBody>
      </p:sp>
    </p:spTree>
    <p:extLst>
      <p:ext uri="{BB962C8B-B14F-4D97-AF65-F5344CB8AC3E}">
        <p14:creationId xmlns:p14="http://schemas.microsoft.com/office/powerpoint/2010/main" val="52153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514A0A-BE06-471A-9556-9A0B8E472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CBA96-D364-4C42-90A6-CC9A245C68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EF3B9-A8AA-470F-856F-A6A46C190D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F3EA9-6F79-4C8E-B04B-A5E2E3147A9A}" type="datetimeFigureOut">
              <a:rPr lang="en-US" smtClean="0"/>
              <a:t>11/3/2021</a:t>
            </a:fld>
            <a:endParaRPr lang="en-US"/>
          </a:p>
        </p:txBody>
      </p:sp>
      <p:sp>
        <p:nvSpPr>
          <p:cNvPr id="5" name="Footer Placeholder 4">
            <a:extLst>
              <a:ext uri="{FF2B5EF4-FFF2-40B4-BE49-F238E27FC236}">
                <a16:creationId xmlns:a16="http://schemas.microsoft.com/office/drawing/2014/main" id="{E3866526-72CB-4547-BE49-87096421C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80D556-9B8B-4516-B598-471C733F3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C7840-0ABC-49E0-A7E7-A51392CDF124}" type="slidenum">
              <a:rPr lang="en-US" smtClean="0"/>
              <a:t>‹#›</a:t>
            </a:fld>
            <a:endParaRPr lang="en-US"/>
          </a:p>
        </p:txBody>
      </p:sp>
    </p:spTree>
    <p:extLst>
      <p:ext uri="{BB962C8B-B14F-4D97-AF65-F5344CB8AC3E}">
        <p14:creationId xmlns:p14="http://schemas.microsoft.com/office/powerpoint/2010/main" val="64149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9.xml.rels><?xml version="1.0" encoding="UTF-8" standalone="yes"?>
<Relationships xmlns="http://schemas.openxmlformats.org/package/2006/relationships"><Relationship Id="rId3" Type="http://schemas.openxmlformats.org/officeDocument/2006/relationships/hyperlink" Target="https://tldp.org/LDP/abs/html/textproc.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kiritbasu/Fake-Apache-Log-Generato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E77F3E-E096-46BB-95AA-F70D87B9F803}"/>
              </a:ext>
            </a:extLst>
          </p:cNvPr>
          <p:cNvSpPr>
            <a:spLocks noGrp="1"/>
          </p:cNvSpPr>
          <p:nvPr>
            <p:ph type="ctrTitle"/>
          </p:nvPr>
        </p:nvSpPr>
        <p:spPr>
          <a:xfrm>
            <a:off x="4720689" y="2520377"/>
            <a:ext cx="5822343" cy="2439683"/>
          </a:xfrm>
        </p:spPr>
        <p:txBody>
          <a:bodyPr anchor="ctr">
            <a:normAutofit/>
          </a:bodyPr>
          <a:lstStyle/>
          <a:p>
            <a:r>
              <a:rPr lang="en-US" sz="5400" b="1" dirty="0">
                <a:solidFill>
                  <a:srgbClr val="FFFFFF"/>
                </a:solidFill>
                <a:cs typeface="Arial" panose="020B0604020202020204" pitchFamily="34" charset="0"/>
              </a:rPr>
              <a:t>Introduction to Log File Analysis</a:t>
            </a:r>
          </a:p>
        </p:txBody>
      </p:sp>
      <p:sp>
        <p:nvSpPr>
          <p:cNvPr id="3" name="Subtitle 2">
            <a:extLst>
              <a:ext uri="{FF2B5EF4-FFF2-40B4-BE49-F238E27FC236}">
                <a16:creationId xmlns:a16="http://schemas.microsoft.com/office/drawing/2014/main" id="{C1A201DA-E940-4B6A-A71B-753448CBD16F}"/>
              </a:ext>
            </a:extLst>
          </p:cNvPr>
          <p:cNvSpPr>
            <a:spLocks noGrp="1"/>
          </p:cNvSpPr>
          <p:nvPr>
            <p:ph type="subTitle" idx="1"/>
          </p:nvPr>
        </p:nvSpPr>
        <p:spPr>
          <a:xfrm>
            <a:off x="4720689" y="4963425"/>
            <a:ext cx="6037467" cy="758843"/>
          </a:xfrm>
        </p:spPr>
        <p:txBody>
          <a:bodyPr anchor="t">
            <a:normAutofit/>
          </a:bodyPr>
          <a:lstStyle/>
          <a:p>
            <a:r>
              <a:rPr lang="en-US" sz="2000" b="1" dirty="0">
                <a:solidFill>
                  <a:srgbClr val="FFFFFF"/>
                </a:solidFill>
                <a:cs typeface="Arial" panose="020B0604020202020204" pitchFamily="34" charset="0"/>
              </a:rPr>
              <a:t>By Zach Mewshaw</a:t>
            </a:r>
          </a:p>
        </p:txBody>
      </p:sp>
      <p:sp>
        <p:nvSpPr>
          <p:cNvPr id="35"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6" descr="Document">
            <a:extLst>
              <a:ext uri="{FF2B5EF4-FFF2-40B4-BE49-F238E27FC236}">
                <a16:creationId xmlns:a16="http://schemas.microsoft.com/office/drawing/2014/main" id="{5EAD4ABC-208F-44E6-B548-C5D983CFD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65536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PowerShell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PowerShell is object oriented.</a:t>
            </a:r>
          </a:p>
          <a:p>
            <a:pPr>
              <a:spcBef>
                <a:spcPts val="3600"/>
              </a:spcBef>
            </a:pPr>
            <a:r>
              <a:rPr lang="en-US" sz="2400" dirty="0"/>
              <a:t>Many Linux commands work by default!</a:t>
            </a:r>
          </a:p>
          <a:p>
            <a:pPr lvl="1">
              <a:spcBef>
                <a:spcPts val="1200"/>
              </a:spcBef>
            </a:pPr>
            <a:r>
              <a:rPr lang="en-US" sz="2000" b="1" dirty="0"/>
              <a:t>cat</a:t>
            </a:r>
          </a:p>
          <a:p>
            <a:pPr lvl="1">
              <a:spcBef>
                <a:spcPts val="1200"/>
              </a:spcBef>
            </a:pPr>
            <a:r>
              <a:rPr lang="en-US" sz="2000" b="1" dirty="0"/>
              <a:t>cd</a:t>
            </a:r>
          </a:p>
          <a:p>
            <a:pPr lvl="1">
              <a:spcBef>
                <a:spcPts val="1200"/>
              </a:spcBef>
            </a:pPr>
            <a:r>
              <a:rPr lang="en-US" sz="2000" b="1" dirty="0"/>
              <a:t>ls</a:t>
            </a:r>
          </a:p>
          <a:p>
            <a:pPr lvl="1">
              <a:spcBef>
                <a:spcPts val="1200"/>
              </a:spcBef>
            </a:pPr>
            <a:r>
              <a:rPr lang="en-US" sz="2000" b="1" dirty="0"/>
              <a:t>man</a:t>
            </a:r>
          </a:p>
          <a:p>
            <a:pPr lvl="1">
              <a:spcBef>
                <a:spcPts val="1200"/>
              </a:spcBef>
            </a:pPr>
            <a:r>
              <a:rPr lang="en-US" sz="2000" b="1" dirty="0"/>
              <a:t>ping</a:t>
            </a:r>
          </a:p>
          <a:p>
            <a:pPr lvl="1">
              <a:spcBef>
                <a:spcPts val="1200"/>
              </a:spcBef>
            </a:pPr>
            <a:r>
              <a:rPr lang="en-US" sz="2000" b="1" dirty="0" err="1"/>
              <a:t>ssh</a:t>
            </a:r>
            <a:endParaRPr lang="en-US" sz="2000" b="1" dirty="0"/>
          </a:p>
          <a:p>
            <a:pPr lvl="1">
              <a:spcBef>
                <a:spcPts val="1200"/>
              </a:spcBef>
            </a:pPr>
            <a:r>
              <a:rPr lang="en-US" sz="2000" b="1" dirty="0"/>
              <a:t>And more!</a:t>
            </a:r>
          </a:p>
        </p:txBody>
      </p:sp>
      <p:pic>
        <p:nvPicPr>
          <p:cNvPr id="9" name="Picture 8" descr="Icon&#10;&#10;Description automatically generated">
            <a:extLst>
              <a:ext uri="{FF2B5EF4-FFF2-40B4-BE49-F238E27FC236}">
                <a16:creationId xmlns:a16="http://schemas.microsoft.com/office/drawing/2014/main" id="{464C2AC6-314D-4B64-8195-D61BE01EF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637" y="107873"/>
            <a:ext cx="1342465" cy="1342465"/>
          </a:xfrm>
          <a:prstGeom prst="rect">
            <a:avLst/>
          </a:prstGeom>
        </p:spPr>
      </p:pic>
      <p:pic>
        <p:nvPicPr>
          <p:cNvPr id="11" name="Picture 10">
            <a:extLst>
              <a:ext uri="{FF2B5EF4-FFF2-40B4-BE49-F238E27FC236}">
                <a16:creationId xmlns:a16="http://schemas.microsoft.com/office/drawing/2014/main" id="{93630BFA-7F89-4EED-A889-752BA6BC7DF5}"/>
              </a:ext>
            </a:extLst>
          </p:cNvPr>
          <p:cNvPicPr>
            <a:picLocks noChangeAspect="1"/>
          </p:cNvPicPr>
          <p:nvPr/>
        </p:nvPicPr>
        <p:blipFill rotWithShape="1">
          <a:blip r:embed="rId4"/>
          <a:srcRect r="62662" b="87861"/>
          <a:stretch/>
        </p:blipFill>
        <p:spPr>
          <a:xfrm>
            <a:off x="4665153" y="3788620"/>
            <a:ext cx="6842280" cy="1895673"/>
          </a:xfrm>
          <a:prstGeom prst="rect">
            <a:avLst/>
          </a:prstGeom>
        </p:spPr>
      </p:pic>
    </p:spTree>
    <p:extLst>
      <p:ext uri="{BB962C8B-B14F-4D97-AF65-F5344CB8AC3E}">
        <p14:creationId xmlns:p14="http://schemas.microsoft.com/office/powerpoint/2010/main" val="2990462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PowerShell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lnSpcReduction="10000"/>
          </a:bodyPr>
          <a:lstStyle/>
          <a:p>
            <a:pPr>
              <a:spcBef>
                <a:spcPts val="3600"/>
              </a:spcBef>
            </a:pPr>
            <a:r>
              <a:rPr lang="en-US" sz="2400" dirty="0"/>
              <a:t>Windows logs can be queried in PowerShell using the command:</a:t>
            </a:r>
          </a:p>
          <a:p>
            <a:pPr lvl="1">
              <a:spcBef>
                <a:spcPts val="1200"/>
              </a:spcBef>
            </a:pPr>
            <a:r>
              <a:rPr lang="en-US" sz="2000" b="1" dirty="0"/>
              <a:t>Get-</a:t>
            </a:r>
            <a:r>
              <a:rPr lang="en-US" sz="2000" b="1" dirty="0" err="1"/>
              <a:t>WinEvent</a:t>
            </a:r>
            <a:endParaRPr lang="en-US" sz="2000" b="1" dirty="0"/>
          </a:p>
          <a:p>
            <a:pPr>
              <a:spcBef>
                <a:spcPts val="3600"/>
              </a:spcBef>
            </a:pPr>
            <a:r>
              <a:rPr lang="en-US" sz="2400" dirty="0"/>
              <a:t>Some tags we can combine with Get-</a:t>
            </a:r>
            <a:r>
              <a:rPr lang="en-US" sz="2400" dirty="0" err="1"/>
              <a:t>WinEvent</a:t>
            </a:r>
            <a:r>
              <a:rPr lang="en-US" sz="2400" dirty="0"/>
              <a:t>:</a:t>
            </a:r>
          </a:p>
          <a:p>
            <a:pPr lvl="1">
              <a:spcBef>
                <a:spcPts val="1200"/>
              </a:spcBef>
            </a:pPr>
            <a:r>
              <a:rPr lang="en-US" sz="2000" b="1" dirty="0"/>
              <a:t>-</a:t>
            </a:r>
            <a:r>
              <a:rPr lang="en-US" sz="2000" b="1" dirty="0" err="1"/>
              <a:t>ListLog</a:t>
            </a:r>
            <a:r>
              <a:rPr lang="en-US" sz="2000" b="1" dirty="0"/>
              <a:t>				</a:t>
            </a:r>
            <a:r>
              <a:rPr lang="en-US" sz="2000" dirty="0"/>
              <a:t>•  </a:t>
            </a:r>
            <a:r>
              <a:rPr lang="en-US" sz="2000" b="1" dirty="0"/>
              <a:t>-</a:t>
            </a:r>
            <a:r>
              <a:rPr lang="en-US" sz="2000" b="1" dirty="0" err="1"/>
              <a:t>ListProvider</a:t>
            </a:r>
            <a:endParaRPr lang="en-US" sz="2000" b="1" dirty="0"/>
          </a:p>
          <a:p>
            <a:pPr lvl="1">
              <a:spcBef>
                <a:spcPts val="1200"/>
              </a:spcBef>
            </a:pPr>
            <a:r>
              <a:rPr lang="en-US" sz="2000" b="1" dirty="0"/>
              <a:t>-</a:t>
            </a:r>
            <a:r>
              <a:rPr lang="en-US" sz="2000" b="1" dirty="0" err="1"/>
              <a:t>LogName</a:t>
            </a:r>
            <a:r>
              <a:rPr lang="en-US" sz="2000" b="1" dirty="0"/>
              <a:t>				</a:t>
            </a:r>
            <a:r>
              <a:rPr lang="en-US" sz="2000" dirty="0"/>
              <a:t>• </a:t>
            </a:r>
            <a:r>
              <a:rPr lang="en-US" sz="2000" b="1" dirty="0"/>
              <a:t> -Path</a:t>
            </a:r>
          </a:p>
          <a:p>
            <a:pPr>
              <a:spcBef>
                <a:spcPts val="3600"/>
              </a:spcBef>
            </a:pPr>
            <a:r>
              <a:rPr lang="en-US" sz="2400" dirty="0"/>
              <a:t>Additional PowerShell functions and tags we can use to manipulate data:</a:t>
            </a:r>
          </a:p>
          <a:p>
            <a:pPr lvl="1">
              <a:spcBef>
                <a:spcPts val="1200"/>
              </a:spcBef>
            </a:pPr>
            <a:r>
              <a:rPr lang="en-US" sz="2000" b="1" dirty="0"/>
              <a:t>Sort-Object			</a:t>
            </a:r>
            <a:r>
              <a:rPr lang="en-US" sz="2000" dirty="0"/>
              <a:t>•  </a:t>
            </a:r>
            <a:r>
              <a:rPr lang="en-US" sz="2000" b="1" dirty="0"/>
              <a:t>Where-Object</a:t>
            </a:r>
          </a:p>
          <a:p>
            <a:pPr lvl="1">
              <a:spcBef>
                <a:spcPts val="1200"/>
              </a:spcBef>
            </a:pPr>
            <a:r>
              <a:rPr lang="en-US" sz="2000" b="1" dirty="0"/>
              <a:t>Measure-Object			</a:t>
            </a:r>
            <a:r>
              <a:rPr lang="en-US" sz="2000" dirty="0"/>
              <a:t>•  </a:t>
            </a:r>
            <a:r>
              <a:rPr lang="en-US" sz="2000" b="1" dirty="0"/>
              <a:t>-Property</a:t>
            </a:r>
            <a:endParaRPr lang="en-US" sz="2000" dirty="0"/>
          </a:p>
        </p:txBody>
      </p:sp>
      <p:pic>
        <p:nvPicPr>
          <p:cNvPr id="7" name="Picture 6" descr="Icon&#10;&#10;Description automatically generated">
            <a:extLst>
              <a:ext uri="{FF2B5EF4-FFF2-40B4-BE49-F238E27FC236}">
                <a16:creationId xmlns:a16="http://schemas.microsoft.com/office/drawing/2014/main" id="{459BD23A-5327-4FC8-82F3-4DB71BDD2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637" y="107873"/>
            <a:ext cx="1342465" cy="1342465"/>
          </a:xfrm>
          <a:prstGeom prst="rect">
            <a:avLst/>
          </a:prstGeom>
        </p:spPr>
      </p:pic>
    </p:spTree>
    <p:extLst>
      <p:ext uri="{BB962C8B-B14F-4D97-AF65-F5344CB8AC3E}">
        <p14:creationId xmlns:p14="http://schemas.microsoft.com/office/powerpoint/2010/main" val="149862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PowerShell</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Icon&#10;&#10;Description automatically generated">
            <a:extLst>
              <a:ext uri="{FF2B5EF4-FFF2-40B4-BE49-F238E27FC236}">
                <a16:creationId xmlns:a16="http://schemas.microsoft.com/office/drawing/2014/main" id="{7D05B0CA-A29A-4CDC-A6AD-0EAB6B950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8637" y="107873"/>
            <a:ext cx="1342465" cy="1342465"/>
          </a:xfrm>
          <a:prstGeom prst="rect">
            <a:avLst/>
          </a:prstGeom>
        </p:spPr>
      </p:pic>
      <p:pic>
        <p:nvPicPr>
          <p:cNvPr id="9" name="Picture 8">
            <a:extLst>
              <a:ext uri="{FF2B5EF4-FFF2-40B4-BE49-F238E27FC236}">
                <a16:creationId xmlns:a16="http://schemas.microsoft.com/office/drawing/2014/main" id="{4445C3BE-07DA-4A85-8FFC-78CBCE704A37}"/>
              </a:ext>
            </a:extLst>
          </p:cNvPr>
          <p:cNvPicPr>
            <a:picLocks noChangeAspect="1"/>
          </p:cNvPicPr>
          <p:nvPr/>
        </p:nvPicPr>
        <p:blipFill>
          <a:blip r:embed="rId4"/>
          <a:stretch>
            <a:fillRect/>
          </a:stretch>
        </p:blipFill>
        <p:spPr>
          <a:xfrm>
            <a:off x="1812614" y="3921567"/>
            <a:ext cx="9397255" cy="1342465"/>
          </a:xfrm>
          <a:prstGeom prst="rect">
            <a:avLst/>
          </a:prstGeom>
        </p:spPr>
      </p:pic>
      <p:pic>
        <p:nvPicPr>
          <p:cNvPr id="14" name="Picture 13">
            <a:extLst>
              <a:ext uri="{FF2B5EF4-FFF2-40B4-BE49-F238E27FC236}">
                <a16:creationId xmlns:a16="http://schemas.microsoft.com/office/drawing/2014/main" id="{9DDD8062-372A-4FF1-ACA6-AE93D68EA2CC}"/>
              </a:ext>
            </a:extLst>
          </p:cNvPr>
          <p:cNvPicPr>
            <a:picLocks noChangeAspect="1"/>
          </p:cNvPicPr>
          <p:nvPr/>
        </p:nvPicPr>
        <p:blipFill>
          <a:blip r:embed="rId5"/>
          <a:stretch>
            <a:fillRect/>
          </a:stretch>
        </p:blipFill>
        <p:spPr>
          <a:xfrm>
            <a:off x="2418001" y="2547241"/>
            <a:ext cx="5838896" cy="387478"/>
          </a:xfrm>
          <a:prstGeom prst="rect">
            <a:avLst/>
          </a:prstGeom>
        </p:spPr>
      </p:pic>
      <p:pic>
        <p:nvPicPr>
          <p:cNvPr id="16" name="Picture 15">
            <a:extLst>
              <a:ext uri="{FF2B5EF4-FFF2-40B4-BE49-F238E27FC236}">
                <a16:creationId xmlns:a16="http://schemas.microsoft.com/office/drawing/2014/main" id="{3BF6B803-90D8-43E7-9538-F0B4804A8D03}"/>
              </a:ext>
            </a:extLst>
          </p:cNvPr>
          <p:cNvPicPr>
            <a:picLocks noChangeAspect="1"/>
          </p:cNvPicPr>
          <p:nvPr/>
        </p:nvPicPr>
        <p:blipFill>
          <a:blip r:embed="rId6"/>
          <a:stretch>
            <a:fillRect/>
          </a:stretch>
        </p:blipFill>
        <p:spPr>
          <a:xfrm>
            <a:off x="8871754" y="2545526"/>
            <a:ext cx="1282179" cy="390908"/>
          </a:xfrm>
          <a:prstGeom prst="rect">
            <a:avLst/>
          </a:prstGeom>
        </p:spPr>
      </p:pic>
      <p:cxnSp>
        <p:nvCxnSpPr>
          <p:cNvPr id="18" name="Straight Arrow Connector 17">
            <a:extLst>
              <a:ext uri="{FF2B5EF4-FFF2-40B4-BE49-F238E27FC236}">
                <a16:creationId xmlns:a16="http://schemas.microsoft.com/office/drawing/2014/main" id="{3CA12540-82EA-4ADF-B707-A4053B2686D8}"/>
              </a:ext>
            </a:extLst>
          </p:cNvPr>
          <p:cNvCxnSpPr>
            <a:cxnSpLocks/>
          </p:cNvCxnSpPr>
          <p:nvPr/>
        </p:nvCxnSpPr>
        <p:spPr>
          <a:xfrm flipV="1">
            <a:off x="2829261" y="2838734"/>
            <a:ext cx="6150966" cy="1571901"/>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089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136428" y="627564"/>
            <a:ext cx="7474172" cy="1325563"/>
          </a:xfrm>
        </p:spPr>
        <p:txBody>
          <a:bodyPr>
            <a:normAutofit/>
          </a:bodyPr>
          <a:lstStyle/>
          <a:p>
            <a:r>
              <a:rPr lang="en-US" b="1" dirty="0"/>
              <a:t>Bash Scripting</a:t>
            </a:r>
            <a:endParaRPr lang="en-US" dirty="0"/>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136429" y="2278173"/>
            <a:ext cx="7280384" cy="3450613"/>
          </a:xfrm>
        </p:spPr>
        <p:txBody>
          <a:bodyPr anchor="ctr">
            <a:normAutofit/>
          </a:bodyPr>
          <a:lstStyle/>
          <a:p>
            <a:pPr>
              <a:spcBef>
                <a:spcPts val="3600"/>
              </a:spcBef>
            </a:pPr>
            <a:r>
              <a:rPr lang="en-US" sz="2400" dirty="0"/>
              <a:t>A must learn for anyone looking to pursue cybersecurity professionally</a:t>
            </a:r>
          </a:p>
          <a:p>
            <a:pPr>
              <a:spcBef>
                <a:spcPts val="3600"/>
              </a:spcBef>
            </a:pPr>
            <a:r>
              <a:rPr lang="en-US" sz="2400" dirty="0"/>
              <a:t>A command interpreter AND a programming language.</a:t>
            </a:r>
          </a:p>
        </p:txBody>
      </p:sp>
      <p:sp>
        <p:nvSpPr>
          <p:cNvPr id="34" name="Rectangle 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Rabbit">
            <a:extLst>
              <a:ext uri="{FF2B5EF4-FFF2-40B4-BE49-F238E27FC236}">
                <a16:creationId xmlns:a16="http://schemas.microsoft.com/office/drawing/2014/main" id="{4038437C-C19F-4497-9829-97C7833ACC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pic>
        <p:nvPicPr>
          <p:cNvPr id="5" name="Picture 4" descr="Icon&#10;&#10;Description automatically generated">
            <a:extLst>
              <a:ext uri="{FF2B5EF4-FFF2-40B4-BE49-F238E27FC236}">
                <a16:creationId xmlns:a16="http://schemas.microsoft.com/office/drawing/2014/main" id="{999B3F74-A047-4B19-863D-1983B65D3B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5852" y="498093"/>
            <a:ext cx="2103120" cy="2103120"/>
          </a:xfrm>
          <a:prstGeom prst="rect">
            <a:avLst/>
          </a:prstGeom>
        </p:spPr>
      </p:pic>
    </p:spTree>
    <p:extLst>
      <p:ext uri="{BB962C8B-B14F-4D97-AF65-F5344CB8AC3E}">
        <p14:creationId xmlns:p14="http://schemas.microsoft.com/office/powerpoint/2010/main" val="417245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Bash Scripting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Commands can be invoked just as if it were the command line.</a:t>
            </a:r>
          </a:p>
          <a:p>
            <a:pPr>
              <a:spcBef>
                <a:spcPts val="3600"/>
              </a:spcBef>
            </a:pPr>
            <a:r>
              <a:rPr lang="en-US" sz="2400" dirty="0"/>
              <a:t>All files start with a “Shebang”: </a:t>
            </a:r>
            <a:r>
              <a:rPr lang="en-US" sz="2400" b="1" dirty="0"/>
              <a:t>#!/bin/bash</a:t>
            </a:r>
            <a:r>
              <a:rPr lang="en-US" sz="2400" dirty="0"/>
              <a:t>.</a:t>
            </a:r>
          </a:p>
          <a:p>
            <a:pPr>
              <a:spcBef>
                <a:spcPts val="3600"/>
              </a:spcBef>
            </a:pPr>
            <a:r>
              <a:rPr lang="en-US" sz="2400" dirty="0"/>
              <a:t>Used to specify the interpreter path (</a:t>
            </a:r>
            <a:r>
              <a:rPr lang="en-US" sz="2400" b="1" dirty="0"/>
              <a:t>/bin/bash</a:t>
            </a:r>
            <a:r>
              <a:rPr lang="en-US" sz="2400" dirty="0"/>
              <a:t>).</a:t>
            </a:r>
          </a:p>
          <a:p>
            <a:pPr>
              <a:spcBef>
                <a:spcPts val="3600"/>
              </a:spcBef>
            </a:pPr>
            <a:r>
              <a:rPr lang="en-US" sz="2400" b="1" dirty="0"/>
              <a:t>$0-$9 </a:t>
            </a:r>
            <a:r>
              <a:rPr lang="en-US" sz="2400" dirty="0"/>
              <a:t>are reserved for arguments. Remember awk?</a:t>
            </a:r>
          </a:p>
        </p:txBody>
      </p:sp>
      <p:pic>
        <p:nvPicPr>
          <p:cNvPr id="5" name="Picture 4" descr="Shape&#10;&#10;Description automatically generated with medium confidence">
            <a:extLst>
              <a:ext uri="{FF2B5EF4-FFF2-40B4-BE49-F238E27FC236}">
                <a16:creationId xmlns:a16="http://schemas.microsoft.com/office/drawing/2014/main" id="{C89DFD3E-6A14-486B-B75A-89ECDAB2C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201" y="225087"/>
            <a:ext cx="962018" cy="1108038"/>
          </a:xfrm>
          <a:prstGeom prst="rect">
            <a:avLst/>
          </a:prstGeom>
        </p:spPr>
      </p:pic>
      <p:pic>
        <p:nvPicPr>
          <p:cNvPr id="9" name="Picture 8">
            <a:extLst>
              <a:ext uri="{FF2B5EF4-FFF2-40B4-BE49-F238E27FC236}">
                <a16:creationId xmlns:a16="http://schemas.microsoft.com/office/drawing/2014/main" id="{BAE72D02-10A5-4CBB-8B93-17831471DFC9}"/>
              </a:ext>
            </a:extLst>
          </p:cNvPr>
          <p:cNvPicPr>
            <a:picLocks noChangeAspect="1"/>
          </p:cNvPicPr>
          <p:nvPr/>
        </p:nvPicPr>
        <p:blipFill>
          <a:blip r:embed="rId4"/>
          <a:stretch>
            <a:fillRect/>
          </a:stretch>
        </p:blipFill>
        <p:spPr>
          <a:xfrm>
            <a:off x="1458746" y="5202653"/>
            <a:ext cx="5227517" cy="922503"/>
          </a:xfrm>
          <a:prstGeom prst="rect">
            <a:avLst/>
          </a:prstGeom>
        </p:spPr>
      </p:pic>
      <p:pic>
        <p:nvPicPr>
          <p:cNvPr id="14" name="Picture 13">
            <a:extLst>
              <a:ext uri="{FF2B5EF4-FFF2-40B4-BE49-F238E27FC236}">
                <a16:creationId xmlns:a16="http://schemas.microsoft.com/office/drawing/2014/main" id="{9A2AF8F1-26B5-4706-B720-6FEA6D22B587}"/>
              </a:ext>
            </a:extLst>
          </p:cNvPr>
          <p:cNvPicPr>
            <a:picLocks noChangeAspect="1"/>
          </p:cNvPicPr>
          <p:nvPr/>
        </p:nvPicPr>
        <p:blipFill>
          <a:blip r:embed="rId5"/>
          <a:stretch>
            <a:fillRect/>
          </a:stretch>
        </p:blipFill>
        <p:spPr>
          <a:xfrm>
            <a:off x="8495173" y="3429000"/>
            <a:ext cx="3326046" cy="2046797"/>
          </a:xfrm>
          <a:prstGeom prst="rect">
            <a:avLst/>
          </a:prstGeom>
        </p:spPr>
      </p:pic>
    </p:spTree>
    <p:extLst>
      <p:ext uri="{BB962C8B-B14F-4D97-AF65-F5344CB8AC3E}">
        <p14:creationId xmlns:p14="http://schemas.microsoft.com/office/powerpoint/2010/main" val="2048676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Bash Scripting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Variables are declared normally but called with </a:t>
            </a:r>
            <a:r>
              <a:rPr lang="en-US" sz="2400" b="1" dirty="0"/>
              <a:t>$</a:t>
            </a:r>
          </a:p>
          <a:p>
            <a:pPr>
              <a:spcBef>
                <a:spcPts val="3600"/>
              </a:spcBef>
            </a:pPr>
            <a:r>
              <a:rPr lang="en-US" sz="2400" dirty="0"/>
              <a:t>Note: </a:t>
            </a:r>
            <a:r>
              <a:rPr lang="en-US" sz="2400" b="1" dirty="0"/>
              <a:t>$</a:t>
            </a:r>
            <a:r>
              <a:rPr lang="en-US" sz="2400" dirty="0"/>
              <a:t> is not used with making an assignment i.e., </a:t>
            </a:r>
            <a:r>
              <a:rPr lang="en-US" sz="2400" b="1" dirty="0"/>
              <a:t>x+=4</a:t>
            </a:r>
          </a:p>
          <a:p>
            <a:pPr>
              <a:spcBef>
                <a:spcPts val="3600"/>
              </a:spcBef>
            </a:pPr>
            <a:r>
              <a:rPr lang="en-US" sz="2400" dirty="0"/>
              <a:t>Sequences are built with curly brackets </a:t>
            </a:r>
            <a:r>
              <a:rPr lang="en-US" sz="2400" b="1" dirty="0"/>
              <a:t>{}</a:t>
            </a:r>
            <a:r>
              <a:rPr lang="en-US" sz="2400" dirty="0"/>
              <a:t> separated by </a:t>
            </a:r>
            <a:r>
              <a:rPr lang="en-US" sz="2400" b="1" dirty="0"/>
              <a:t>2 periods</a:t>
            </a:r>
            <a:r>
              <a:rPr lang="en-US" sz="2400" dirty="0"/>
              <a:t>.</a:t>
            </a:r>
          </a:p>
          <a:p>
            <a:pPr>
              <a:spcBef>
                <a:spcPts val="3600"/>
              </a:spcBef>
            </a:pPr>
            <a:endParaRPr lang="en-US" sz="2400" dirty="0"/>
          </a:p>
          <a:p>
            <a:pPr>
              <a:spcBef>
                <a:spcPts val="3600"/>
              </a:spcBef>
            </a:pPr>
            <a:r>
              <a:rPr lang="en-US" sz="2400" dirty="0"/>
              <a:t>Strings, integers, files, and Booleans all have different comparison operators i.e., </a:t>
            </a:r>
            <a:r>
              <a:rPr lang="en-US" sz="2400" b="1" dirty="0"/>
              <a:t>==</a:t>
            </a:r>
            <a:r>
              <a:rPr lang="en-US" sz="2400" dirty="0"/>
              <a:t>, </a:t>
            </a:r>
            <a:r>
              <a:rPr lang="en-US" sz="2400" b="1" dirty="0"/>
              <a:t>-eq</a:t>
            </a:r>
            <a:r>
              <a:rPr lang="en-US" sz="2400" dirty="0"/>
              <a:t>, </a:t>
            </a:r>
            <a:r>
              <a:rPr lang="en-US" sz="2400" b="1" dirty="0"/>
              <a:t>-e</a:t>
            </a:r>
            <a:r>
              <a:rPr lang="en-US" sz="2400" dirty="0"/>
              <a:t>, </a:t>
            </a:r>
            <a:r>
              <a:rPr lang="en-US" sz="2400" b="1" dirty="0"/>
              <a:t>&amp;&amp;</a:t>
            </a:r>
            <a:r>
              <a:rPr lang="en-US" sz="2400" dirty="0"/>
              <a:t> respectively.</a:t>
            </a:r>
          </a:p>
          <a:p>
            <a:pPr>
              <a:spcBef>
                <a:spcPts val="3600"/>
              </a:spcBef>
            </a:pPr>
            <a:endParaRPr lang="en-US" sz="2400" dirty="0"/>
          </a:p>
        </p:txBody>
      </p:sp>
      <p:pic>
        <p:nvPicPr>
          <p:cNvPr id="5" name="Picture 4" descr="Shape&#10;&#10;Description automatically generated with medium confidence">
            <a:extLst>
              <a:ext uri="{FF2B5EF4-FFF2-40B4-BE49-F238E27FC236}">
                <a16:creationId xmlns:a16="http://schemas.microsoft.com/office/drawing/2014/main" id="{C89DFD3E-6A14-486B-B75A-89ECDAB2C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201" y="225087"/>
            <a:ext cx="962018" cy="1108038"/>
          </a:xfrm>
          <a:prstGeom prst="rect">
            <a:avLst/>
          </a:prstGeom>
        </p:spPr>
      </p:pic>
      <p:pic>
        <p:nvPicPr>
          <p:cNvPr id="6" name="Picture 5">
            <a:extLst>
              <a:ext uri="{FF2B5EF4-FFF2-40B4-BE49-F238E27FC236}">
                <a16:creationId xmlns:a16="http://schemas.microsoft.com/office/drawing/2014/main" id="{B7E2F890-1696-47A2-814A-3E226F88A468}"/>
              </a:ext>
            </a:extLst>
          </p:cNvPr>
          <p:cNvPicPr>
            <a:picLocks noChangeAspect="1"/>
          </p:cNvPicPr>
          <p:nvPr/>
        </p:nvPicPr>
        <p:blipFill>
          <a:blip r:embed="rId4"/>
          <a:stretch>
            <a:fillRect/>
          </a:stretch>
        </p:blipFill>
        <p:spPr>
          <a:xfrm>
            <a:off x="4464082" y="4081000"/>
            <a:ext cx="3263835" cy="750307"/>
          </a:xfrm>
          <a:prstGeom prst="rect">
            <a:avLst/>
          </a:prstGeom>
        </p:spPr>
      </p:pic>
    </p:spTree>
    <p:extLst>
      <p:ext uri="{BB962C8B-B14F-4D97-AF65-F5344CB8AC3E}">
        <p14:creationId xmlns:p14="http://schemas.microsoft.com/office/powerpoint/2010/main" val="241740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Bash Scripting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double parentheses is used to specify arithmetic </a:t>
            </a:r>
            <a:r>
              <a:rPr lang="en-US" sz="2400" b="1" dirty="0"/>
              <a:t>(())</a:t>
            </a:r>
          </a:p>
          <a:p>
            <a:pPr>
              <a:spcBef>
                <a:spcPts val="3600"/>
              </a:spcBef>
            </a:pPr>
            <a:r>
              <a:rPr lang="en-US" sz="2400" dirty="0"/>
              <a:t>Syntax of loops for loops:</a:t>
            </a:r>
          </a:p>
          <a:p>
            <a:pPr>
              <a:spcBef>
                <a:spcPts val="1200"/>
              </a:spcBef>
            </a:pPr>
            <a:endParaRPr lang="en-US" sz="2400" b="1" dirty="0"/>
          </a:p>
          <a:p>
            <a:pPr marL="457200" lvl="1" indent="0">
              <a:spcBef>
                <a:spcPts val="1200"/>
              </a:spcBef>
              <a:buNone/>
            </a:pPr>
            <a:r>
              <a:rPr lang="en-US" sz="2000" b="1" dirty="0"/>
              <a:t>for $variable in 1 2 3 4		for $variable in file1 file2 file3</a:t>
            </a:r>
          </a:p>
          <a:p>
            <a:pPr marL="457200" lvl="1" indent="0">
              <a:spcBef>
                <a:spcPts val="1200"/>
              </a:spcBef>
              <a:buNone/>
            </a:pPr>
            <a:r>
              <a:rPr lang="en-US" sz="2000" b="1" dirty="0"/>
              <a:t>do					do</a:t>
            </a:r>
          </a:p>
          <a:p>
            <a:pPr marL="457200" lvl="1" indent="0">
              <a:spcBef>
                <a:spcPts val="1200"/>
              </a:spcBef>
              <a:buNone/>
            </a:pPr>
            <a:r>
              <a:rPr lang="en-US" sz="2000" b="1" dirty="0"/>
              <a:t>	echo $variable				echo $variable</a:t>
            </a:r>
          </a:p>
          <a:p>
            <a:pPr marL="457200" lvl="1" indent="0">
              <a:spcBef>
                <a:spcPts val="1200"/>
              </a:spcBef>
              <a:buNone/>
            </a:pPr>
            <a:r>
              <a:rPr lang="en-US" sz="2000" b="1" dirty="0"/>
              <a:t>done				done</a:t>
            </a:r>
          </a:p>
        </p:txBody>
      </p:sp>
      <p:pic>
        <p:nvPicPr>
          <p:cNvPr id="5" name="Picture 4" descr="Shape&#10;&#10;Description automatically generated with medium confidence">
            <a:extLst>
              <a:ext uri="{FF2B5EF4-FFF2-40B4-BE49-F238E27FC236}">
                <a16:creationId xmlns:a16="http://schemas.microsoft.com/office/drawing/2014/main" id="{C89DFD3E-6A14-486B-B75A-89ECDAB2C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201" y="225087"/>
            <a:ext cx="962018" cy="1108038"/>
          </a:xfrm>
          <a:prstGeom prst="rect">
            <a:avLst/>
          </a:prstGeom>
        </p:spPr>
      </p:pic>
      <p:pic>
        <p:nvPicPr>
          <p:cNvPr id="7" name="Picture 6">
            <a:extLst>
              <a:ext uri="{FF2B5EF4-FFF2-40B4-BE49-F238E27FC236}">
                <a16:creationId xmlns:a16="http://schemas.microsoft.com/office/drawing/2014/main" id="{8C344F2B-2B67-44F0-BCF7-4A388B3D9CC6}"/>
              </a:ext>
            </a:extLst>
          </p:cNvPr>
          <p:cNvPicPr>
            <a:picLocks noChangeAspect="1"/>
          </p:cNvPicPr>
          <p:nvPr/>
        </p:nvPicPr>
        <p:blipFill>
          <a:blip r:embed="rId4"/>
          <a:stretch>
            <a:fillRect/>
          </a:stretch>
        </p:blipFill>
        <p:spPr>
          <a:xfrm>
            <a:off x="5903296" y="2621791"/>
            <a:ext cx="2580898" cy="607270"/>
          </a:xfrm>
          <a:prstGeom prst="rect">
            <a:avLst/>
          </a:prstGeom>
        </p:spPr>
      </p:pic>
    </p:spTree>
    <p:extLst>
      <p:ext uri="{BB962C8B-B14F-4D97-AF65-F5344CB8AC3E}">
        <p14:creationId xmlns:p14="http://schemas.microsoft.com/office/powerpoint/2010/main" val="386550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Bash Scripting</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double parentheses is used to specify arithmetic </a:t>
            </a:r>
            <a:r>
              <a:rPr lang="en-US" sz="2400" b="1" dirty="0"/>
              <a:t>(())</a:t>
            </a:r>
          </a:p>
          <a:p>
            <a:pPr>
              <a:spcBef>
                <a:spcPts val="3600"/>
              </a:spcBef>
            </a:pPr>
            <a:r>
              <a:rPr lang="en-US" sz="2400" dirty="0"/>
              <a:t>Syntax of loops for loops:</a:t>
            </a:r>
          </a:p>
          <a:p>
            <a:pPr>
              <a:spcBef>
                <a:spcPts val="1200"/>
              </a:spcBef>
            </a:pPr>
            <a:endParaRPr lang="en-US" sz="2400" b="1" dirty="0"/>
          </a:p>
          <a:p>
            <a:pPr marL="457200" lvl="1" indent="0">
              <a:spcBef>
                <a:spcPts val="1200"/>
              </a:spcBef>
              <a:buNone/>
            </a:pPr>
            <a:r>
              <a:rPr lang="en-US" sz="2000" b="1" dirty="0"/>
              <a:t>for </a:t>
            </a:r>
            <a:r>
              <a:rPr lang="en-US" sz="2000" b="1" dirty="0">
                <a:solidFill>
                  <a:srgbClr val="FF0000"/>
                </a:solidFill>
              </a:rPr>
              <a:t>variable </a:t>
            </a:r>
            <a:r>
              <a:rPr lang="en-US" sz="2000" b="1" dirty="0"/>
              <a:t>in 1 2 3 4			for </a:t>
            </a:r>
            <a:r>
              <a:rPr lang="en-US" sz="2000" b="1" dirty="0">
                <a:solidFill>
                  <a:srgbClr val="FF0000"/>
                </a:solidFill>
              </a:rPr>
              <a:t>variable </a:t>
            </a:r>
            <a:r>
              <a:rPr lang="en-US" sz="2000" b="1" dirty="0"/>
              <a:t>in file1 file2 file3</a:t>
            </a:r>
          </a:p>
          <a:p>
            <a:pPr marL="457200" lvl="1" indent="0">
              <a:spcBef>
                <a:spcPts val="1200"/>
              </a:spcBef>
              <a:buNone/>
            </a:pPr>
            <a:r>
              <a:rPr lang="en-US" sz="2000" b="1" dirty="0"/>
              <a:t>do					do</a:t>
            </a:r>
          </a:p>
          <a:p>
            <a:pPr marL="457200" lvl="1" indent="0">
              <a:spcBef>
                <a:spcPts val="1200"/>
              </a:spcBef>
              <a:buNone/>
            </a:pPr>
            <a:r>
              <a:rPr lang="en-US" sz="2000" b="1" dirty="0"/>
              <a:t>	echo $variable				echo $variable</a:t>
            </a:r>
          </a:p>
          <a:p>
            <a:pPr marL="457200" lvl="1" indent="0">
              <a:spcBef>
                <a:spcPts val="1200"/>
              </a:spcBef>
              <a:buNone/>
            </a:pPr>
            <a:r>
              <a:rPr lang="en-US" sz="2000" b="1" dirty="0"/>
              <a:t>done				done</a:t>
            </a:r>
          </a:p>
        </p:txBody>
      </p:sp>
      <p:pic>
        <p:nvPicPr>
          <p:cNvPr id="5" name="Picture 4" descr="Shape&#10;&#10;Description automatically generated with medium confidence">
            <a:extLst>
              <a:ext uri="{FF2B5EF4-FFF2-40B4-BE49-F238E27FC236}">
                <a16:creationId xmlns:a16="http://schemas.microsoft.com/office/drawing/2014/main" id="{C89DFD3E-6A14-486B-B75A-89ECDAB2C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9201" y="225087"/>
            <a:ext cx="962018" cy="1108038"/>
          </a:xfrm>
          <a:prstGeom prst="rect">
            <a:avLst/>
          </a:prstGeom>
        </p:spPr>
      </p:pic>
      <p:pic>
        <p:nvPicPr>
          <p:cNvPr id="7" name="Picture 6">
            <a:extLst>
              <a:ext uri="{FF2B5EF4-FFF2-40B4-BE49-F238E27FC236}">
                <a16:creationId xmlns:a16="http://schemas.microsoft.com/office/drawing/2014/main" id="{8C344F2B-2B67-44F0-BCF7-4A388B3D9CC6}"/>
              </a:ext>
            </a:extLst>
          </p:cNvPr>
          <p:cNvPicPr>
            <a:picLocks noChangeAspect="1"/>
          </p:cNvPicPr>
          <p:nvPr/>
        </p:nvPicPr>
        <p:blipFill>
          <a:blip r:embed="rId4"/>
          <a:stretch>
            <a:fillRect/>
          </a:stretch>
        </p:blipFill>
        <p:spPr>
          <a:xfrm>
            <a:off x="5903296" y="2621791"/>
            <a:ext cx="2580898" cy="607270"/>
          </a:xfrm>
          <a:prstGeom prst="rect">
            <a:avLst/>
          </a:prstGeom>
        </p:spPr>
      </p:pic>
    </p:spTree>
    <p:extLst>
      <p:ext uri="{BB962C8B-B14F-4D97-AF65-F5344CB8AC3E}">
        <p14:creationId xmlns:p14="http://schemas.microsoft.com/office/powerpoint/2010/main" val="114297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b="1" dirty="0"/>
              <a:t>Live Demo</a:t>
            </a:r>
            <a:endParaRPr lang="en-US" sz="6000" kern="1200" dirty="0">
              <a:latin typeface="+mj-lt"/>
              <a:ea typeface="+mj-ea"/>
              <a:cs typeface="+mj-cs"/>
            </a:endParaRPr>
          </a:p>
        </p:txBody>
      </p:sp>
      <p:sp>
        <p:nvSpPr>
          <p:cNvPr id="46" name="Freeform: Shape 4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4" name="Graphic 33" descr="Monitor">
            <a:extLst>
              <a:ext uri="{FF2B5EF4-FFF2-40B4-BE49-F238E27FC236}">
                <a16:creationId xmlns:a16="http://schemas.microsoft.com/office/drawing/2014/main" id="{5E7E4139-DA67-408E-9A8A-68078F7D9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688738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Useful Resources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Linux Text Processing: </a:t>
            </a:r>
            <a:r>
              <a:rPr lang="en-US" sz="2400" dirty="0">
                <a:solidFill>
                  <a:schemeClr val="tx2"/>
                </a:solidFill>
                <a:hlinkClick r:id="rId3"/>
              </a:rPr>
              <a:t>https://tldp.org/LDP/abs/html/textproc.html</a:t>
            </a:r>
            <a:endParaRPr lang="en-US" sz="2400" dirty="0">
              <a:solidFill>
                <a:schemeClr val="tx2"/>
              </a:solidFill>
            </a:endParaRPr>
          </a:p>
          <a:p>
            <a:pPr>
              <a:spcBef>
                <a:spcPts val="3600"/>
              </a:spcBef>
            </a:pPr>
            <a:r>
              <a:rPr lang="en-US" sz="2400" dirty="0"/>
              <a:t>Fake Apache Log Generator: </a:t>
            </a:r>
            <a:r>
              <a:rPr lang="en-US" sz="2400" dirty="0">
                <a:solidFill>
                  <a:schemeClr val="tx2"/>
                </a:solidFill>
                <a:hlinkClick r:id="rId4"/>
              </a:rPr>
              <a:t>https://github.com/kiritbasu/Fake-Apache-Log-Generator</a:t>
            </a:r>
            <a:r>
              <a:rPr lang="en-US" sz="2400" dirty="0">
                <a:solidFill>
                  <a:schemeClr val="tx2"/>
                </a:solidFill>
              </a:rPr>
              <a:t> </a:t>
            </a:r>
          </a:p>
          <a:p>
            <a:pPr>
              <a:spcBef>
                <a:spcPts val="3600"/>
              </a:spcBef>
            </a:pPr>
            <a:r>
              <a:rPr lang="en-US" sz="2400" dirty="0"/>
              <a:t>Microsoft's own documentation for PowerShell is pretty solid.</a:t>
            </a:r>
          </a:p>
        </p:txBody>
      </p:sp>
    </p:spTree>
    <p:extLst>
      <p:ext uri="{BB962C8B-B14F-4D97-AF65-F5344CB8AC3E}">
        <p14:creationId xmlns:p14="http://schemas.microsoft.com/office/powerpoint/2010/main" val="394035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E073D-C558-40E1-9D2F-B666CE894C73}"/>
              </a:ext>
            </a:extLst>
          </p:cNvPr>
          <p:cNvSpPr>
            <a:spLocks noGrp="1"/>
          </p:cNvSpPr>
          <p:nvPr>
            <p:ph type="title"/>
          </p:nvPr>
        </p:nvSpPr>
        <p:spPr>
          <a:xfrm>
            <a:off x="6094105" y="802955"/>
            <a:ext cx="4977976" cy="1454051"/>
          </a:xfrm>
        </p:spPr>
        <p:txBody>
          <a:bodyPr>
            <a:normAutofit/>
          </a:bodyPr>
          <a:lstStyle/>
          <a:p>
            <a:r>
              <a:rPr lang="en-US" b="1" dirty="0"/>
              <a:t>Objectives:</a:t>
            </a:r>
          </a:p>
        </p:txBody>
      </p:sp>
      <p:pic>
        <p:nvPicPr>
          <p:cNvPr id="7" name="Graphic 6" descr="Open Folder">
            <a:extLst>
              <a:ext uri="{FF2B5EF4-FFF2-40B4-BE49-F238E27FC236}">
                <a16:creationId xmlns:a16="http://schemas.microsoft.com/office/drawing/2014/main" id="{C54D4BB7-A54F-47C3-BA3E-1BAA2080C3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E8939AB-F633-4995-9639-BB5DF4726910}"/>
              </a:ext>
            </a:extLst>
          </p:cNvPr>
          <p:cNvSpPr>
            <a:spLocks noGrp="1"/>
          </p:cNvSpPr>
          <p:nvPr>
            <p:ph idx="1"/>
          </p:nvPr>
        </p:nvSpPr>
        <p:spPr>
          <a:xfrm>
            <a:off x="6090573" y="2421682"/>
            <a:ext cx="5785197" cy="3639289"/>
          </a:xfrm>
        </p:spPr>
        <p:txBody>
          <a:bodyPr anchor="t">
            <a:normAutofit/>
          </a:bodyPr>
          <a:lstStyle/>
          <a:p>
            <a:pPr>
              <a:spcBef>
                <a:spcPts val="3600"/>
              </a:spcBef>
            </a:pPr>
            <a:r>
              <a:rPr lang="en-US" sz="2400" dirty="0"/>
              <a:t>Understand what log files are on Windows and Linux operating systems.</a:t>
            </a:r>
          </a:p>
          <a:p>
            <a:pPr>
              <a:spcBef>
                <a:spcPts val="3600"/>
              </a:spcBef>
            </a:pPr>
            <a:r>
              <a:rPr lang="en-US" sz="2400" dirty="0"/>
              <a:t>Understand the basics of analyzing log files in Linux command line and PowerShell.</a:t>
            </a:r>
          </a:p>
          <a:p>
            <a:pPr>
              <a:spcBef>
                <a:spcPts val="3600"/>
              </a:spcBef>
            </a:pPr>
            <a:r>
              <a:rPr lang="en-US" sz="2400" dirty="0"/>
              <a:t>Understand the basics of scripting in Bash to aid in our analysis.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796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Proud Sponsors</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a:extLst>
              <a:ext uri="{FF2B5EF4-FFF2-40B4-BE49-F238E27FC236}">
                <a16:creationId xmlns:a16="http://schemas.microsoft.com/office/drawing/2014/main" id="{BA6919B9-ED96-41BA-A7D8-E4B333B3DF54}"/>
              </a:ext>
            </a:extLst>
          </p:cNvPr>
          <p:cNvPicPr>
            <a:picLocks noChangeAspect="1"/>
          </p:cNvPicPr>
          <p:nvPr/>
        </p:nvPicPr>
        <p:blipFill>
          <a:blip r:embed="rId3"/>
          <a:stretch>
            <a:fillRect/>
          </a:stretch>
        </p:blipFill>
        <p:spPr>
          <a:xfrm>
            <a:off x="6701490" y="1752248"/>
            <a:ext cx="4003861" cy="2655622"/>
          </a:xfrm>
          <a:prstGeom prst="rect">
            <a:avLst/>
          </a:prstGeom>
        </p:spPr>
      </p:pic>
      <p:pic>
        <p:nvPicPr>
          <p:cNvPr id="13" name="Picture 12" descr="Text&#10;&#10;Description automatically generated">
            <a:extLst>
              <a:ext uri="{FF2B5EF4-FFF2-40B4-BE49-F238E27FC236}">
                <a16:creationId xmlns:a16="http://schemas.microsoft.com/office/drawing/2014/main" id="{3FD63883-A5CE-43BF-A49A-EED85B026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678" y="5028094"/>
            <a:ext cx="6456644" cy="1464146"/>
          </a:xfrm>
          <a:prstGeom prst="rect">
            <a:avLst/>
          </a:prstGeom>
        </p:spPr>
      </p:pic>
      <p:pic>
        <p:nvPicPr>
          <p:cNvPr id="15" name="Picture 14">
            <a:extLst>
              <a:ext uri="{FF2B5EF4-FFF2-40B4-BE49-F238E27FC236}">
                <a16:creationId xmlns:a16="http://schemas.microsoft.com/office/drawing/2014/main" id="{63D3E94D-B740-482C-AC93-76F411D170C9}"/>
              </a:ext>
            </a:extLst>
          </p:cNvPr>
          <p:cNvPicPr>
            <a:picLocks noChangeAspect="1"/>
          </p:cNvPicPr>
          <p:nvPr/>
        </p:nvPicPr>
        <p:blipFill>
          <a:blip r:embed="rId5"/>
          <a:stretch>
            <a:fillRect/>
          </a:stretch>
        </p:blipFill>
        <p:spPr>
          <a:xfrm>
            <a:off x="2385241" y="1815475"/>
            <a:ext cx="2488593" cy="2529168"/>
          </a:xfrm>
          <a:prstGeom prst="rect">
            <a:avLst/>
          </a:prstGeom>
        </p:spPr>
      </p:pic>
    </p:spTree>
    <p:extLst>
      <p:ext uri="{BB962C8B-B14F-4D97-AF65-F5344CB8AC3E}">
        <p14:creationId xmlns:p14="http://schemas.microsoft.com/office/powerpoint/2010/main" val="402951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Introduction</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lnSpcReduction="10000"/>
          </a:bodyPr>
          <a:lstStyle/>
          <a:p>
            <a:pPr>
              <a:spcBef>
                <a:spcPts val="3600"/>
              </a:spcBef>
            </a:pPr>
            <a:r>
              <a:rPr lang="en-US" sz="2400" dirty="0"/>
              <a:t>“A log file is a file that records either events that occur in an operating system or other software runs, or messages between different users of a communication software.” (Wikipedia).</a:t>
            </a:r>
          </a:p>
          <a:p>
            <a:pPr>
              <a:spcBef>
                <a:spcPts val="3600"/>
              </a:spcBef>
            </a:pPr>
            <a:r>
              <a:rPr lang="en-US" sz="2400" dirty="0"/>
              <a:t>Logs vs network traffic</a:t>
            </a:r>
          </a:p>
          <a:p>
            <a:pPr>
              <a:spcBef>
                <a:spcPts val="3600"/>
              </a:spcBef>
            </a:pPr>
            <a:r>
              <a:rPr lang="en-US" sz="2400" dirty="0"/>
              <a:t>Used by:</a:t>
            </a:r>
          </a:p>
          <a:p>
            <a:pPr lvl="1">
              <a:spcBef>
                <a:spcPts val="1200"/>
              </a:spcBef>
            </a:pPr>
            <a:r>
              <a:rPr lang="en-US" sz="2000" b="1" dirty="0"/>
              <a:t>Cybersecurity Analysts</a:t>
            </a:r>
          </a:p>
          <a:p>
            <a:pPr lvl="1">
              <a:spcBef>
                <a:spcPts val="1200"/>
              </a:spcBef>
            </a:pPr>
            <a:r>
              <a:rPr lang="en-US" sz="2000" b="1" dirty="0"/>
              <a:t>System Administrators</a:t>
            </a:r>
          </a:p>
          <a:p>
            <a:pPr lvl="1">
              <a:spcBef>
                <a:spcPts val="1200"/>
              </a:spcBef>
            </a:pPr>
            <a:r>
              <a:rPr lang="en-US" sz="2000" b="1" dirty="0"/>
              <a:t>Penetration Testers</a:t>
            </a:r>
          </a:p>
          <a:p>
            <a:pPr lvl="1">
              <a:spcBef>
                <a:spcPts val="1200"/>
              </a:spcBef>
            </a:pPr>
            <a:r>
              <a:rPr lang="en-US" sz="2000" b="1" dirty="0"/>
              <a:t>The list goes on</a:t>
            </a:r>
          </a:p>
        </p:txBody>
      </p:sp>
      <p:pic>
        <p:nvPicPr>
          <p:cNvPr id="5" name="Picture 4">
            <a:extLst>
              <a:ext uri="{FF2B5EF4-FFF2-40B4-BE49-F238E27FC236}">
                <a16:creationId xmlns:a16="http://schemas.microsoft.com/office/drawing/2014/main" id="{4511423D-A648-47A5-B437-2AA8B648F94C}"/>
              </a:ext>
            </a:extLst>
          </p:cNvPr>
          <p:cNvPicPr>
            <a:picLocks noChangeAspect="1"/>
          </p:cNvPicPr>
          <p:nvPr/>
        </p:nvPicPr>
        <p:blipFill>
          <a:blip r:embed="rId3"/>
          <a:stretch>
            <a:fillRect/>
          </a:stretch>
        </p:blipFill>
        <p:spPr>
          <a:xfrm>
            <a:off x="8184426" y="236788"/>
            <a:ext cx="2474907" cy="1446663"/>
          </a:xfrm>
          <a:prstGeom prst="rect">
            <a:avLst/>
          </a:prstGeom>
        </p:spPr>
      </p:pic>
      <p:pic>
        <p:nvPicPr>
          <p:cNvPr id="10" name="Picture 9" descr="Shape&#10;&#10;Description automatically generated with low confidence">
            <a:extLst>
              <a:ext uri="{FF2B5EF4-FFF2-40B4-BE49-F238E27FC236}">
                <a16:creationId xmlns:a16="http://schemas.microsoft.com/office/drawing/2014/main" id="{5BA8CC32-6D69-4120-8904-E7AAC72BD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9333" y="483869"/>
            <a:ext cx="952500" cy="952500"/>
          </a:xfrm>
          <a:prstGeom prst="rect">
            <a:avLst/>
          </a:prstGeom>
        </p:spPr>
      </p:pic>
    </p:spTree>
    <p:extLst>
      <p:ext uri="{BB962C8B-B14F-4D97-AF65-F5344CB8AC3E}">
        <p14:creationId xmlns:p14="http://schemas.microsoft.com/office/powerpoint/2010/main" val="213067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Introduction</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extBox 12">
            <a:extLst>
              <a:ext uri="{FF2B5EF4-FFF2-40B4-BE49-F238E27FC236}">
                <a16:creationId xmlns:a16="http://schemas.microsoft.com/office/drawing/2014/main" id="{416A0075-CDDC-4582-A9B9-7053E50BA4C6}"/>
              </a:ext>
            </a:extLst>
          </p:cNvPr>
          <p:cNvSpPr txBox="1"/>
          <p:nvPr/>
        </p:nvSpPr>
        <p:spPr>
          <a:xfrm>
            <a:off x="2768035" y="2021193"/>
            <a:ext cx="2796988" cy="461665"/>
          </a:xfrm>
          <a:prstGeom prst="rect">
            <a:avLst/>
          </a:prstGeom>
          <a:noFill/>
        </p:spPr>
        <p:txBody>
          <a:bodyPr wrap="square" rtlCol="0">
            <a:spAutoFit/>
          </a:bodyPr>
          <a:lstStyle/>
          <a:p>
            <a:pPr algn="ctr"/>
            <a:r>
              <a:rPr lang="en-US" sz="2400" dirty="0"/>
              <a:t>Linux: /var/log</a:t>
            </a:r>
          </a:p>
        </p:txBody>
      </p:sp>
      <p:sp>
        <p:nvSpPr>
          <p:cNvPr id="14" name="TextBox 13">
            <a:extLst>
              <a:ext uri="{FF2B5EF4-FFF2-40B4-BE49-F238E27FC236}">
                <a16:creationId xmlns:a16="http://schemas.microsoft.com/office/drawing/2014/main" id="{8798643F-3911-41AC-9AB9-A34F4B496F5E}"/>
              </a:ext>
            </a:extLst>
          </p:cNvPr>
          <p:cNvSpPr txBox="1"/>
          <p:nvPr/>
        </p:nvSpPr>
        <p:spPr>
          <a:xfrm>
            <a:off x="7790172" y="1092815"/>
            <a:ext cx="3632632" cy="461665"/>
          </a:xfrm>
          <a:prstGeom prst="rect">
            <a:avLst/>
          </a:prstGeom>
          <a:noFill/>
        </p:spPr>
        <p:txBody>
          <a:bodyPr wrap="square" rtlCol="0">
            <a:spAutoFit/>
          </a:bodyPr>
          <a:lstStyle/>
          <a:p>
            <a:pPr algn="ctr"/>
            <a:r>
              <a:rPr lang="en-US" sz="2400" dirty="0"/>
              <a:t>Windows: Event Viewer</a:t>
            </a:r>
          </a:p>
        </p:txBody>
      </p:sp>
      <p:pic>
        <p:nvPicPr>
          <p:cNvPr id="4" name="Picture 3">
            <a:extLst>
              <a:ext uri="{FF2B5EF4-FFF2-40B4-BE49-F238E27FC236}">
                <a16:creationId xmlns:a16="http://schemas.microsoft.com/office/drawing/2014/main" id="{9E7002C1-2AE3-4394-B2AB-105073641652}"/>
              </a:ext>
            </a:extLst>
          </p:cNvPr>
          <p:cNvPicPr>
            <a:picLocks noChangeAspect="1"/>
          </p:cNvPicPr>
          <p:nvPr/>
        </p:nvPicPr>
        <p:blipFill>
          <a:blip r:embed="rId3"/>
          <a:stretch>
            <a:fillRect/>
          </a:stretch>
        </p:blipFill>
        <p:spPr>
          <a:xfrm>
            <a:off x="7891666" y="1691641"/>
            <a:ext cx="3429643" cy="4378268"/>
          </a:xfrm>
          <a:prstGeom prst="rect">
            <a:avLst/>
          </a:prstGeom>
        </p:spPr>
      </p:pic>
      <p:pic>
        <p:nvPicPr>
          <p:cNvPr id="7" name="Picture 6">
            <a:extLst>
              <a:ext uri="{FF2B5EF4-FFF2-40B4-BE49-F238E27FC236}">
                <a16:creationId xmlns:a16="http://schemas.microsoft.com/office/drawing/2014/main" id="{C2FBCF72-4A52-4F1B-A94D-BC95B01CF97D}"/>
              </a:ext>
            </a:extLst>
          </p:cNvPr>
          <p:cNvPicPr>
            <a:picLocks noChangeAspect="1"/>
          </p:cNvPicPr>
          <p:nvPr/>
        </p:nvPicPr>
        <p:blipFill>
          <a:blip r:embed="rId4"/>
          <a:stretch>
            <a:fillRect/>
          </a:stretch>
        </p:blipFill>
        <p:spPr>
          <a:xfrm>
            <a:off x="1185645" y="2676616"/>
            <a:ext cx="5961768" cy="2408318"/>
          </a:xfrm>
          <a:prstGeom prst="rect">
            <a:avLst/>
          </a:prstGeom>
        </p:spPr>
      </p:pic>
    </p:spTree>
    <p:extLst>
      <p:ext uri="{BB962C8B-B14F-4D97-AF65-F5344CB8AC3E}">
        <p14:creationId xmlns:p14="http://schemas.microsoft.com/office/powerpoint/2010/main" val="385251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Linux</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Linux stores all log files in the directory /var/log.</a:t>
            </a:r>
          </a:p>
          <a:p>
            <a:pPr>
              <a:spcBef>
                <a:spcPts val="3600"/>
              </a:spcBef>
            </a:pPr>
            <a:r>
              <a:rPr lang="en-US" sz="2400" dirty="0"/>
              <a:t>Seen far more often in CTF’s than Windows logs as most servers run on Linux.</a:t>
            </a:r>
          </a:p>
          <a:p>
            <a:pPr>
              <a:spcBef>
                <a:spcPts val="3600"/>
              </a:spcBef>
            </a:pPr>
            <a:r>
              <a:rPr lang="en-US" sz="2400" dirty="0"/>
              <a:t>Important files:</a:t>
            </a:r>
          </a:p>
          <a:p>
            <a:pPr lvl="1">
              <a:spcBef>
                <a:spcPts val="1200"/>
              </a:spcBef>
            </a:pPr>
            <a:r>
              <a:rPr lang="en-US" sz="2000" b="1" dirty="0"/>
              <a:t>auth.log – Authorization and security related events</a:t>
            </a:r>
          </a:p>
          <a:p>
            <a:pPr lvl="1">
              <a:spcBef>
                <a:spcPts val="1200"/>
              </a:spcBef>
            </a:pPr>
            <a:r>
              <a:rPr lang="en-US" sz="2000" b="1" dirty="0"/>
              <a:t>kern.log – Kernel messages</a:t>
            </a:r>
          </a:p>
          <a:p>
            <a:pPr lvl="1">
              <a:spcBef>
                <a:spcPts val="1200"/>
              </a:spcBef>
            </a:pPr>
            <a:r>
              <a:rPr lang="en-US" sz="2000" b="1" dirty="0"/>
              <a:t>syslog – Everything</a:t>
            </a:r>
          </a:p>
        </p:txBody>
      </p:sp>
      <p:pic>
        <p:nvPicPr>
          <p:cNvPr id="7" name="Picture 2" descr="Linux - Wikipedia">
            <a:extLst>
              <a:ext uri="{FF2B5EF4-FFF2-40B4-BE49-F238E27FC236}">
                <a16:creationId xmlns:a16="http://schemas.microsoft.com/office/drawing/2014/main" id="{15C0D9F4-7E24-48ED-BBA0-455CA8A88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637" y="114299"/>
            <a:ext cx="1428189" cy="169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88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Linux</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3600"/>
              </a:spcBef>
            </a:pPr>
            <a:r>
              <a:rPr lang="en-US" sz="2400" dirty="0"/>
              <a:t>We can analyze log files in Linux directly in the command line with text processing commands:</a:t>
            </a:r>
          </a:p>
          <a:p>
            <a:pPr lvl="1">
              <a:spcBef>
                <a:spcPts val="1200"/>
              </a:spcBef>
            </a:pPr>
            <a:r>
              <a:rPr lang="en-US" sz="2000" b="1" dirty="0"/>
              <a:t>cat – Print the file</a:t>
            </a:r>
          </a:p>
          <a:p>
            <a:pPr lvl="1">
              <a:spcBef>
                <a:spcPts val="1200"/>
              </a:spcBef>
            </a:pPr>
            <a:r>
              <a:rPr lang="en-US" sz="2000" b="1" dirty="0"/>
              <a:t>awk – Show only the nth column in a text file</a:t>
            </a:r>
          </a:p>
          <a:p>
            <a:pPr lvl="1">
              <a:spcBef>
                <a:spcPts val="1200"/>
              </a:spcBef>
            </a:pPr>
            <a:r>
              <a:rPr lang="en-US" sz="2000" b="1" dirty="0"/>
              <a:t>cut – Remove sections</a:t>
            </a:r>
          </a:p>
          <a:p>
            <a:pPr lvl="1">
              <a:spcBef>
                <a:spcPts val="1200"/>
              </a:spcBef>
            </a:pPr>
            <a:r>
              <a:rPr lang="en-US" sz="2000" b="1" dirty="0"/>
              <a:t>sort – Sort lines</a:t>
            </a:r>
          </a:p>
          <a:p>
            <a:pPr lvl="1">
              <a:spcBef>
                <a:spcPts val="1200"/>
              </a:spcBef>
            </a:pPr>
            <a:r>
              <a:rPr lang="en-US" sz="2000" b="1" dirty="0"/>
              <a:t>uniq – Omit repeated lines		grep – Print lines that match a pattern </a:t>
            </a:r>
          </a:p>
          <a:p>
            <a:pPr lvl="1">
              <a:spcBef>
                <a:spcPts val="1200"/>
              </a:spcBef>
            </a:pPr>
            <a:r>
              <a:rPr lang="en-US" sz="2000" b="1" dirty="0" err="1"/>
              <a:t>wc</a:t>
            </a:r>
            <a:r>
              <a:rPr lang="en-US" sz="2000" b="1" dirty="0"/>
              <a:t> – Print counts			tr – Translate or delete characters</a:t>
            </a:r>
          </a:p>
          <a:p>
            <a:pPr lvl="1">
              <a:spcBef>
                <a:spcPts val="1200"/>
              </a:spcBef>
            </a:pPr>
            <a:r>
              <a:rPr lang="en-US" sz="2000" b="1" dirty="0"/>
              <a:t>less – Displays text in pages</a:t>
            </a:r>
            <a:endParaRPr lang="en-US" sz="2400" dirty="0"/>
          </a:p>
        </p:txBody>
      </p:sp>
      <p:pic>
        <p:nvPicPr>
          <p:cNvPr id="6" name="Picture 2" descr="Linux - Wikipedia">
            <a:extLst>
              <a:ext uri="{FF2B5EF4-FFF2-40B4-BE49-F238E27FC236}">
                <a16:creationId xmlns:a16="http://schemas.microsoft.com/office/drawing/2014/main" id="{B7C20566-4537-41D7-99A5-49E4BB2B3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637" y="114299"/>
            <a:ext cx="1428189" cy="16916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082816-F2FB-4CB7-881A-AACB04EE2C7A}"/>
              </a:ext>
            </a:extLst>
          </p:cNvPr>
          <p:cNvSpPr txBox="1"/>
          <p:nvPr/>
        </p:nvSpPr>
        <p:spPr>
          <a:xfrm>
            <a:off x="1653363" y="5756255"/>
            <a:ext cx="6995785"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Piping allows us to chain these commands together!</a:t>
            </a:r>
          </a:p>
        </p:txBody>
      </p:sp>
    </p:spTree>
    <p:extLst>
      <p:ext uri="{BB962C8B-B14F-4D97-AF65-F5344CB8AC3E}">
        <p14:creationId xmlns:p14="http://schemas.microsoft.com/office/powerpoint/2010/main" val="295028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Linux</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2" descr="Linux - Wikipedia">
            <a:extLst>
              <a:ext uri="{FF2B5EF4-FFF2-40B4-BE49-F238E27FC236}">
                <a16:creationId xmlns:a16="http://schemas.microsoft.com/office/drawing/2014/main" id="{3F7A8AAD-6ED2-44E9-8E8E-722E130EE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637" y="114299"/>
            <a:ext cx="1428189" cy="16916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9CDD5BF-D3FF-4E19-9912-7A7BAC43283A}"/>
              </a:ext>
            </a:extLst>
          </p:cNvPr>
          <p:cNvPicPr>
            <a:picLocks noChangeAspect="1"/>
          </p:cNvPicPr>
          <p:nvPr/>
        </p:nvPicPr>
        <p:blipFill>
          <a:blip r:embed="rId4"/>
          <a:stretch>
            <a:fillRect/>
          </a:stretch>
        </p:blipFill>
        <p:spPr>
          <a:xfrm>
            <a:off x="1123014" y="2301393"/>
            <a:ext cx="10427900" cy="2255214"/>
          </a:xfrm>
          <a:prstGeom prst="rect">
            <a:avLst/>
          </a:prstGeom>
        </p:spPr>
      </p:pic>
      <p:pic>
        <p:nvPicPr>
          <p:cNvPr id="15" name="Picture 14">
            <a:extLst>
              <a:ext uri="{FF2B5EF4-FFF2-40B4-BE49-F238E27FC236}">
                <a16:creationId xmlns:a16="http://schemas.microsoft.com/office/drawing/2014/main" id="{6EBA0EC3-03AF-4231-8542-91BD3F302E2B}"/>
              </a:ext>
            </a:extLst>
          </p:cNvPr>
          <p:cNvPicPr>
            <a:picLocks noChangeAspect="1"/>
          </p:cNvPicPr>
          <p:nvPr/>
        </p:nvPicPr>
        <p:blipFill>
          <a:blip r:embed="rId5"/>
          <a:stretch>
            <a:fillRect/>
          </a:stretch>
        </p:blipFill>
        <p:spPr>
          <a:xfrm>
            <a:off x="3574714" y="4709160"/>
            <a:ext cx="5524500" cy="342900"/>
          </a:xfrm>
          <a:prstGeom prst="rect">
            <a:avLst/>
          </a:prstGeom>
        </p:spPr>
      </p:pic>
      <p:sp>
        <p:nvSpPr>
          <p:cNvPr id="16" name="TextBox 15">
            <a:extLst>
              <a:ext uri="{FF2B5EF4-FFF2-40B4-BE49-F238E27FC236}">
                <a16:creationId xmlns:a16="http://schemas.microsoft.com/office/drawing/2014/main" id="{FD5B8E87-801F-43D1-9B15-754E0D3233F2}"/>
              </a:ext>
            </a:extLst>
          </p:cNvPr>
          <p:cNvSpPr txBox="1"/>
          <p:nvPr/>
        </p:nvSpPr>
        <p:spPr>
          <a:xfrm>
            <a:off x="2959063" y="1716015"/>
            <a:ext cx="6755802" cy="461665"/>
          </a:xfrm>
          <a:prstGeom prst="rect">
            <a:avLst/>
          </a:prstGeom>
          <a:noFill/>
        </p:spPr>
        <p:txBody>
          <a:bodyPr wrap="square" rtlCol="0">
            <a:spAutoFit/>
          </a:bodyPr>
          <a:lstStyle/>
          <a:p>
            <a:r>
              <a:rPr lang="en-US" sz="2400" dirty="0"/>
              <a:t>Example randomly generated Apache web server log</a:t>
            </a:r>
          </a:p>
        </p:txBody>
      </p:sp>
      <p:sp>
        <p:nvSpPr>
          <p:cNvPr id="17" name="TextBox 16">
            <a:extLst>
              <a:ext uri="{FF2B5EF4-FFF2-40B4-BE49-F238E27FC236}">
                <a16:creationId xmlns:a16="http://schemas.microsoft.com/office/drawing/2014/main" id="{EBC3F5D3-8FEA-4EDE-BBCF-76EA72D24EF4}"/>
              </a:ext>
            </a:extLst>
          </p:cNvPr>
          <p:cNvSpPr txBox="1"/>
          <p:nvPr/>
        </p:nvSpPr>
        <p:spPr>
          <a:xfrm>
            <a:off x="971654" y="5449385"/>
            <a:ext cx="1606065" cy="369332"/>
          </a:xfrm>
          <a:prstGeom prst="rect">
            <a:avLst/>
          </a:prstGeom>
          <a:noFill/>
          <a:ln>
            <a:solidFill>
              <a:schemeClr val="tx1"/>
            </a:solidFill>
          </a:ln>
        </p:spPr>
        <p:txBody>
          <a:bodyPr wrap="square" rtlCol="0">
            <a:spAutoFit/>
          </a:bodyPr>
          <a:lstStyle/>
          <a:p>
            <a:r>
              <a:rPr lang="en-US" b="1" dirty="0"/>
              <a:t>Output the file</a:t>
            </a:r>
          </a:p>
        </p:txBody>
      </p:sp>
      <p:sp>
        <p:nvSpPr>
          <p:cNvPr id="18" name="TextBox 17">
            <a:extLst>
              <a:ext uri="{FF2B5EF4-FFF2-40B4-BE49-F238E27FC236}">
                <a16:creationId xmlns:a16="http://schemas.microsoft.com/office/drawing/2014/main" id="{CADC79EE-608D-4DD3-A66C-CD80CB1517C3}"/>
              </a:ext>
            </a:extLst>
          </p:cNvPr>
          <p:cNvSpPr txBox="1"/>
          <p:nvPr/>
        </p:nvSpPr>
        <p:spPr>
          <a:xfrm>
            <a:off x="2802621" y="5449385"/>
            <a:ext cx="2753957" cy="369332"/>
          </a:xfrm>
          <a:prstGeom prst="rect">
            <a:avLst/>
          </a:prstGeom>
          <a:noFill/>
          <a:ln>
            <a:solidFill>
              <a:schemeClr val="tx1"/>
            </a:solidFill>
          </a:ln>
        </p:spPr>
        <p:txBody>
          <a:bodyPr wrap="square" rtlCol="0">
            <a:spAutoFit/>
          </a:bodyPr>
          <a:lstStyle/>
          <a:p>
            <a:r>
              <a:rPr lang="en-US" b="1" dirty="0"/>
              <a:t>Show only the first column</a:t>
            </a:r>
          </a:p>
        </p:txBody>
      </p:sp>
      <p:sp>
        <p:nvSpPr>
          <p:cNvPr id="19" name="TextBox 18">
            <a:extLst>
              <a:ext uri="{FF2B5EF4-FFF2-40B4-BE49-F238E27FC236}">
                <a16:creationId xmlns:a16="http://schemas.microsoft.com/office/drawing/2014/main" id="{E345123F-565B-4E29-B815-B1C062754156}"/>
              </a:ext>
            </a:extLst>
          </p:cNvPr>
          <p:cNvSpPr txBox="1"/>
          <p:nvPr/>
        </p:nvSpPr>
        <p:spPr>
          <a:xfrm>
            <a:off x="5781480" y="5449385"/>
            <a:ext cx="1436819" cy="369332"/>
          </a:xfrm>
          <a:prstGeom prst="rect">
            <a:avLst/>
          </a:prstGeom>
          <a:noFill/>
          <a:ln>
            <a:solidFill>
              <a:schemeClr val="tx1"/>
            </a:solidFill>
          </a:ln>
        </p:spPr>
        <p:txBody>
          <a:bodyPr wrap="square" rtlCol="0">
            <a:spAutoFit/>
          </a:bodyPr>
          <a:lstStyle/>
          <a:p>
            <a:r>
              <a:rPr lang="en-US" b="1" dirty="0"/>
              <a:t>Sort the data</a:t>
            </a:r>
          </a:p>
        </p:txBody>
      </p:sp>
      <p:sp>
        <p:nvSpPr>
          <p:cNvPr id="20" name="TextBox 19">
            <a:extLst>
              <a:ext uri="{FF2B5EF4-FFF2-40B4-BE49-F238E27FC236}">
                <a16:creationId xmlns:a16="http://schemas.microsoft.com/office/drawing/2014/main" id="{87F9AA6E-1211-4898-820E-91E360666C46}"/>
              </a:ext>
            </a:extLst>
          </p:cNvPr>
          <p:cNvSpPr txBox="1"/>
          <p:nvPr/>
        </p:nvSpPr>
        <p:spPr>
          <a:xfrm>
            <a:off x="7443201" y="5449385"/>
            <a:ext cx="2402803" cy="369332"/>
          </a:xfrm>
          <a:prstGeom prst="rect">
            <a:avLst/>
          </a:prstGeom>
          <a:noFill/>
          <a:ln>
            <a:solidFill>
              <a:schemeClr val="tx1"/>
            </a:solidFill>
          </a:ln>
        </p:spPr>
        <p:txBody>
          <a:bodyPr wrap="square" rtlCol="0">
            <a:spAutoFit/>
          </a:bodyPr>
          <a:lstStyle/>
          <a:p>
            <a:r>
              <a:rPr lang="en-US" b="1" dirty="0"/>
              <a:t>Remove unique entries</a:t>
            </a:r>
          </a:p>
        </p:txBody>
      </p:sp>
      <p:sp>
        <p:nvSpPr>
          <p:cNvPr id="25" name="TextBox 24">
            <a:extLst>
              <a:ext uri="{FF2B5EF4-FFF2-40B4-BE49-F238E27FC236}">
                <a16:creationId xmlns:a16="http://schemas.microsoft.com/office/drawing/2014/main" id="{43AEF076-A5E6-4A63-815E-09EC845E74D3}"/>
              </a:ext>
            </a:extLst>
          </p:cNvPr>
          <p:cNvSpPr txBox="1"/>
          <p:nvPr/>
        </p:nvSpPr>
        <p:spPr>
          <a:xfrm>
            <a:off x="10070906" y="5449385"/>
            <a:ext cx="1661722" cy="369332"/>
          </a:xfrm>
          <a:prstGeom prst="rect">
            <a:avLst/>
          </a:prstGeom>
          <a:noFill/>
          <a:ln>
            <a:solidFill>
              <a:schemeClr val="tx1"/>
            </a:solidFill>
          </a:ln>
        </p:spPr>
        <p:txBody>
          <a:bodyPr wrap="square" rtlCol="0">
            <a:spAutoFit/>
          </a:bodyPr>
          <a:lstStyle/>
          <a:p>
            <a:r>
              <a:rPr lang="en-US" b="1" dirty="0"/>
              <a:t>Count the lines</a:t>
            </a:r>
          </a:p>
        </p:txBody>
      </p:sp>
      <p:cxnSp>
        <p:nvCxnSpPr>
          <p:cNvPr id="30" name="Straight Arrow Connector 29">
            <a:extLst>
              <a:ext uri="{FF2B5EF4-FFF2-40B4-BE49-F238E27FC236}">
                <a16:creationId xmlns:a16="http://schemas.microsoft.com/office/drawing/2014/main" id="{FCB22B0D-79C5-42B1-916B-6937FE92BAB8}"/>
              </a:ext>
            </a:extLst>
          </p:cNvPr>
          <p:cNvCxnSpPr>
            <a:stCxn id="17" idx="0"/>
          </p:cNvCxnSpPr>
          <p:nvPr/>
        </p:nvCxnSpPr>
        <p:spPr>
          <a:xfrm flipV="1">
            <a:off x="1774687" y="4818330"/>
            <a:ext cx="2625191" cy="6310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538F6D0-B26E-4CA3-928E-7EAB0DBB2C7C}"/>
              </a:ext>
            </a:extLst>
          </p:cNvPr>
          <p:cNvCxnSpPr>
            <a:cxnSpLocks/>
            <a:stCxn id="18" idx="0"/>
          </p:cNvCxnSpPr>
          <p:nvPr/>
        </p:nvCxnSpPr>
        <p:spPr>
          <a:xfrm flipV="1">
            <a:off x="4179600" y="4880610"/>
            <a:ext cx="1601880"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EECC506-8EDE-49A5-9E78-39ADFBF1AA59}"/>
              </a:ext>
            </a:extLst>
          </p:cNvPr>
          <p:cNvCxnSpPr>
            <a:stCxn id="19" idx="0"/>
          </p:cNvCxnSpPr>
          <p:nvPr/>
        </p:nvCxnSpPr>
        <p:spPr>
          <a:xfrm flipV="1">
            <a:off x="6499890" y="4880610"/>
            <a:ext cx="836825"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B2E1079-B21E-4C1A-A330-04AC3AD4377E}"/>
              </a:ext>
            </a:extLst>
          </p:cNvPr>
          <p:cNvCxnSpPr>
            <a:stCxn id="20" idx="0"/>
          </p:cNvCxnSpPr>
          <p:nvPr/>
        </p:nvCxnSpPr>
        <p:spPr>
          <a:xfrm flipH="1" flipV="1">
            <a:off x="8283388" y="4880610"/>
            <a:ext cx="361215"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9ED8644-8B0F-42AC-89FF-E5E243294662}"/>
              </a:ext>
            </a:extLst>
          </p:cNvPr>
          <p:cNvCxnSpPr>
            <a:cxnSpLocks/>
            <a:stCxn id="25" idx="0"/>
            <a:endCxn id="15" idx="3"/>
          </p:cNvCxnSpPr>
          <p:nvPr/>
        </p:nvCxnSpPr>
        <p:spPr>
          <a:xfrm flipH="1" flipV="1">
            <a:off x="9099214" y="4880610"/>
            <a:ext cx="1802553" cy="5687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203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Windows Event Viewer (Vista+)</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BB88942-6618-4B2C-A985-47153DAC76EE}"/>
              </a:ext>
            </a:extLst>
          </p:cNvPr>
          <p:cNvSpPr>
            <a:spLocks noGrp="1"/>
          </p:cNvSpPr>
          <p:nvPr>
            <p:ph idx="1"/>
          </p:nvPr>
        </p:nvSpPr>
        <p:spPr>
          <a:xfrm>
            <a:off x="1653363" y="1920240"/>
            <a:ext cx="9367204" cy="4297680"/>
          </a:xfrm>
        </p:spPr>
        <p:txBody>
          <a:bodyPr anchor="t">
            <a:normAutofit/>
          </a:bodyPr>
          <a:lstStyle/>
          <a:p>
            <a:pPr>
              <a:spcBef>
                <a:spcPts val="2400"/>
              </a:spcBef>
            </a:pPr>
            <a:r>
              <a:rPr lang="en-US" sz="2400" dirty="0"/>
              <a:t>Location: </a:t>
            </a:r>
            <a:r>
              <a:rPr lang="en-US" sz="2400" b="1" dirty="0"/>
              <a:t>C:\Windows\System32\winevt\Logs</a:t>
            </a:r>
          </a:p>
          <a:p>
            <a:pPr>
              <a:spcBef>
                <a:spcPts val="2400"/>
              </a:spcBef>
            </a:pPr>
            <a:r>
              <a:rPr lang="en-US" sz="2400" dirty="0"/>
              <a:t>Extension: </a:t>
            </a:r>
            <a:r>
              <a:rPr lang="en-US" sz="2400" b="1" dirty="0"/>
              <a:t>.</a:t>
            </a:r>
            <a:r>
              <a:rPr lang="en-US" sz="2400" b="1" dirty="0" err="1"/>
              <a:t>evtx</a:t>
            </a:r>
            <a:endParaRPr lang="en-US" sz="2400" b="1" dirty="0"/>
          </a:p>
          <a:p>
            <a:pPr>
              <a:spcBef>
                <a:spcPts val="2400"/>
              </a:spcBef>
            </a:pPr>
            <a:r>
              <a:rPr lang="en-US" sz="2400" dirty="0"/>
              <a:t>Categories:</a:t>
            </a:r>
          </a:p>
          <a:p>
            <a:pPr lvl="1">
              <a:spcBef>
                <a:spcPts val="2400"/>
              </a:spcBef>
            </a:pPr>
            <a:r>
              <a:rPr lang="en-US" sz="2000" b="1" dirty="0"/>
              <a:t>Windows Logs</a:t>
            </a:r>
          </a:p>
          <a:p>
            <a:pPr lvl="1">
              <a:spcBef>
                <a:spcPts val="2400"/>
              </a:spcBef>
            </a:pPr>
            <a:r>
              <a:rPr lang="en-US" sz="2000" b="1" dirty="0"/>
              <a:t>Applications and Services Logs</a:t>
            </a:r>
          </a:p>
          <a:p>
            <a:pPr lvl="1">
              <a:spcBef>
                <a:spcPts val="2400"/>
              </a:spcBef>
            </a:pPr>
            <a:r>
              <a:rPr lang="en-US" sz="2000" b="1" dirty="0"/>
              <a:t>Extras</a:t>
            </a:r>
          </a:p>
        </p:txBody>
      </p:sp>
      <p:pic>
        <p:nvPicPr>
          <p:cNvPr id="2050" name="Picture 2" descr="Windows Free Icon of Super Flat Remix V1.08 Apps">
            <a:extLst>
              <a:ext uri="{FF2B5EF4-FFF2-40B4-BE49-F238E27FC236}">
                <a16:creationId xmlns:a16="http://schemas.microsoft.com/office/drawing/2014/main" id="{87BE5521-DA7F-4CBC-AD79-B259899B3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5806" y="109097"/>
            <a:ext cx="1558213" cy="1558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A757B6F-2DE8-4D56-89F1-6FDFC44E5653}"/>
              </a:ext>
            </a:extLst>
          </p:cNvPr>
          <p:cNvPicPr>
            <a:picLocks noChangeAspect="1"/>
          </p:cNvPicPr>
          <p:nvPr/>
        </p:nvPicPr>
        <p:blipFill>
          <a:blip r:embed="rId4"/>
          <a:stretch>
            <a:fillRect/>
          </a:stretch>
        </p:blipFill>
        <p:spPr>
          <a:xfrm>
            <a:off x="6096000" y="2678655"/>
            <a:ext cx="5125879" cy="2776518"/>
          </a:xfrm>
          <a:prstGeom prst="rect">
            <a:avLst/>
          </a:prstGeom>
        </p:spPr>
      </p:pic>
    </p:spTree>
    <p:extLst>
      <p:ext uri="{BB962C8B-B14F-4D97-AF65-F5344CB8AC3E}">
        <p14:creationId xmlns:p14="http://schemas.microsoft.com/office/powerpoint/2010/main" val="180683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3F05-66EA-43AB-B1A9-F30EAC51059D}"/>
              </a:ext>
            </a:extLst>
          </p:cNvPr>
          <p:cNvSpPr>
            <a:spLocks noGrp="1"/>
          </p:cNvSpPr>
          <p:nvPr>
            <p:ph type="title"/>
          </p:nvPr>
        </p:nvSpPr>
        <p:spPr>
          <a:xfrm>
            <a:off x="1653363" y="365760"/>
            <a:ext cx="9367203" cy="1188720"/>
          </a:xfrm>
        </p:spPr>
        <p:txBody>
          <a:bodyPr>
            <a:normAutofit/>
          </a:bodyPr>
          <a:lstStyle/>
          <a:p>
            <a:r>
              <a:rPr lang="en-US" b="1" dirty="0"/>
              <a:t>Windows Event Viewer (Vista+)</a:t>
            </a:r>
            <a:endParaRPr lang="en-US"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78E4C92-572F-468F-B4B2-97314E043584}"/>
              </a:ext>
            </a:extLst>
          </p:cNvPr>
          <p:cNvPicPr>
            <a:picLocks noChangeAspect="1"/>
          </p:cNvPicPr>
          <p:nvPr/>
        </p:nvPicPr>
        <p:blipFill>
          <a:blip r:embed="rId3"/>
          <a:stretch>
            <a:fillRect/>
          </a:stretch>
        </p:blipFill>
        <p:spPr>
          <a:xfrm>
            <a:off x="1653363" y="2071024"/>
            <a:ext cx="3132459" cy="3998884"/>
          </a:xfrm>
          <a:prstGeom prst="rect">
            <a:avLst/>
          </a:prstGeom>
        </p:spPr>
      </p:pic>
      <p:pic>
        <p:nvPicPr>
          <p:cNvPr id="14" name="Picture 13">
            <a:extLst>
              <a:ext uri="{FF2B5EF4-FFF2-40B4-BE49-F238E27FC236}">
                <a16:creationId xmlns:a16="http://schemas.microsoft.com/office/drawing/2014/main" id="{6F2C833A-FBB5-443A-8B51-2AF2F73B0E6D}"/>
              </a:ext>
            </a:extLst>
          </p:cNvPr>
          <p:cNvPicPr>
            <a:picLocks noChangeAspect="1"/>
          </p:cNvPicPr>
          <p:nvPr/>
        </p:nvPicPr>
        <p:blipFill>
          <a:blip r:embed="rId4"/>
          <a:stretch>
            <a:fillRect/>
          </a:stretch>
        </p:blipFill>
        <p:spPr>
          <a:xfrm>
            <a:off x="5467531" y="2393603"/>
            <a:ext cx="5628997" cy="3353725"/>
          </a:xfrm>
          <a:prstGeom prst="rect">
            <a:avLst/>
          </a:prstGeom>
        </p:spPr>
      </p:pic>
      <p:sp>
        <p:nvSpPr>
          <p:cNvPr id="15" name="TextBox 14">
            <a:extLst>
              <a:ext uri="{FF2B5EF4-FFF2-40B4-BE49-F238E27FC236}">
                <a16:creationId xmlns:a16="http://schemas.microsoft.com/office/drawing/2014/main" id="{02A38E61-ECAB-4274-9093-64E2115812E1}"/>
              </a:ext>
            </a:extLst>
          </p:cNvPr>
          <p:cNvSpPr txBox="1"/>
          <p:nvPr/>
        </p:nvSpPr>
        <p:spPr>
          <a:xfrm>
            <a:off x="1403276" y="1458575"/>
            <a:ext cx="3632632" cy="461665"/>
          </a:xfrm>
          <a:prstGeom prst="rect">
            <a:avLst/>
          </a:prstGeom>
          <a:noFill/>
        </p:spPr>
        <p:txBody>
          <a:bodyPr wrap="square" rtlCol="0">
            <a:spAutoFit/>
          </a:bodyPr>
          <a:lstStyle/>
          <a:p>
            <a:pPr algn="ctr"/>
            <a:r>
              <a:rPr lang="en-US" sz="2400" dirty="0"/>
              <a:t>Event Viewer</a:t>
            </a:r>
          </a:p>
        </p:txBody>
      </p:sp>
      <p:sp>
        <p:nvSpPr>
          <p:cNvPr id="16" name="TextBox 15">
            <a:extLst>
              <a:ext uri="{FF2B5EF4-FFF2-40B4-BE49-F238E27FC236}">
                <a16:creationId xmlns:a16="http://schemas.microsoft.com/office/drawing/2014/main" id="{12FAA8AA-5736-4BD1-A35E-C00D4EA89A5F}"/>
              </a:ext>
            </a:extLst>
          </p:cNvPr>
          <p:cNvSpPr txBox="1"/>
          <p:nvPr/>
        </p:nvSpPr>
        <p:spPr>
          <a:xfrm>
            <a:off x="6465713" y="1743209"/>
            <a:ext cx="3632632" cy="461665"/>
          </a:xfrm>
          <a:prstGeom prst="rect">
            <a:avLst/>
          </a:prstGeom>
          <a:noFill/>
        </p:spPr>
        <p:txBody>
          <a:bodyPr wrap="square" rtlCol="0">
            <a:spAutoFit/>
          </a:bodyPr>
          <a:lstStyle/>
          <a:p>
            <a:pPr algn="ctr"/>
            <a:r>
              <a:rPr lang="en-US" sz="2400" dirty="0"/>
              <a:t>File Explorer</a:t>
            </a:r>
          </a:p>
        </p:txBody>
      </p:sp>
      <p:pic>
        <p:nvPicPr>
          <p:cNvPr id="17" name="Picture 2" descr="Windows Free Icon of Super Flat Remix V1.08 Apps">
            <a:extLst>
              <a:ext uri="{FF2B5EF4-FFF2-40B4-BE49-F238E27FC236}">
                <a16:creationId xmlns:a16="http://schemas.microsoft.com/office/drawing/2014/main" id="{ABA5B81B-7F61-4E44-A323-730A4A3A7D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5806" y="109097"/>
            <a:ext cx="1558213" cy="155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792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3451</TotalTime>
  <Words>855</Words>
  <Application>Microsoft Office PowerPoint</Application>
  <PresentationFormat>Widescreen</PresentationFormat>
  <Paragraphs>134</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Introduction to Log File Analysis</vt:lpstr>
      <vt:lpstr>Objectives:</vt:lpstr>
      <vt:lpstr>Introduction</vt:lpstr>
      <vt:lpstr>Introduction</vt:lpstr>
      <vt:lpstr>Linux</vt:lpstr>
      <vt:lpstr>Linux</vt:lpstr>
      <vt:lpstr>Linux</vt:lpstr>
      <vt:lpstr>Windows Event Viewer (Vista+)</vt:lpstr>
      <vt:lpstr>Windows Event Viewer (Vista+)</vt:lpstr>
      <vt:lpstr>PowerShell</vt:lpstr>
      <vt:lpstr>PowerShell</vt:lpstr>
      <vt:lpstr>PowerShell</vt:lpstr>
      <vt:lpstr>Bash Scripting</vt:lpstr>
      <vt:lpstr>Bash Scripting</vt:lpstr>
      <vt:lpstr>Bash Scripting</vt:lpstr>
      <vt:lpstr>Bash Scripting</vt:lpstr>
      <vt:lpstr>Bash Scripting</vt:lpstr>
      <vt:lpstr>Live Demo</vt:lpstr>
      <vt:lpstr>Useful Resources</vt:lpstr>
      <vt:lpstr>Proud Sponsors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Log File Analysis</dc:title>
  <dc:creator>Zachary P Mewshaw</dc:creator>
  <cp:lastModifiedBy>Zachary P Mewshaw</cp:lastModifiedBy>
  <cp:revision>10</cp:revision>
  <dcterms:created xsi:type="dcterms:W3CDTF">2021-10-29T02:36:02Z</dcterms:created>
  <dcterms:modified xsi:type="dcterms:W3CDTF">2021-11-03T21:47:29Z</dcterms:modified>
</cp:coreProperties>
</file>