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1" r:id="rId7"/>
    <p:sldId id="261" r:id="rId8"/>
    <p:sldId id="272" r:id="rId9"/>
    <p:sldId id="273" r:id="rId10"/>
    <p:sldId id="262" r:id="rId11"/>
    <p:sldId id="266" r:id="rId12"/>
    <p:sldId id="269" r:id="rId13"/>
    <p:sldId id="268" r:id="rId14"/>
    <p:sldId id="264" r:id="rId15"/>
    <p:sldId id="270"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026" autoAdjust="0"/>
  </p:normalViewPr>
  <p:slideViewPr>
    <p:cSldViewPr snapToGrid="0">
      <p:cViewPr varScale="1">
        <p:scale>
          <a:sx n="89" d="100"/>
          <a:sy n="89"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A734A-5683-4B1C-BDB9-65AB4ECDAB22}"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12FB-D8B6-4728-A2DA-AD77673215D0}" type="slidenum">
              <a:rPr lang="en-US" smtClean="0"/>
              <a:t>‹#›</a:t>
            </a:fld>
            <a:endParaRPr lang="en-US"/>
          </a:p>
        </p:txBody>
      </p:sp>
    </p:spTree>
    <p:extLst>
      <p:ext uri="{BB962C8B-B14F-4D97-AF65-F5344CB8AC3E}">
        <p14:creationId xmlns:p14="http://schemas.microsoft.com/office/powerpoint/2010/main" val="74197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give you guys a clear understanding of what exactly we’re going to be doing today, we’ll start off with an overview of log files in general and go through their uses in Windows and Linux operating systems.</a:t>
            </a:r>
          </a:p>
          <a:p>
            <a:endParaRPr lang="en-US" dirty="0"/>
          </a:p>
          <a:p>
            <a:r>
              <a:rPr lang="en-US" dirty="0"/>
              <a:t>We’ll then go into how we can analyze them within their respective operating systems.</a:t>
            </a:r>
          </a:p>
          <a:p>
            <a:endParaRPr lang="en-US" dirty="0"/>
          </a:p>
          <a:p>
            <a:r>
              <a:rPr lang="en-US" dirty="0"/>
              <a:t>And finally, I’m going to give you guys an introduction to scripting in Bash and PowerShell to help with our analysis.</a:t>
            </a:r>
          </a:p>
          <a:p>
            <a:endParaRPr lang="en-US" dirty="0"/>
          </a:p>
          <a:p>
            <a:r>
              <a:rPr lang="en-US" dirty="0"/>
              <a:t>So hopefully at then end of this you guys will be able to have a solid understanding of how to approach most log file analysis problems whether it be in competitions or in the real world.</a:t>
            </a:r>
          </a:p>
        </p:txBody>
      </p:sp>
      <p:sp>
        <p:nvSpPr>
          <p:cNvPr id="4" name="Slide Number Placeholder 3"/>
          <p:cNvSpPr>
            <a:spLocks noGrp="1"/>
          </p:cNvSpPr>
          <p:nvPr>
            <p:ph type="sldNum" sz="quarter" idx="5"/>
          </p:nvPr>
        </p:nvSpPr>
        <p:spPr/>
        <p:txBody>
          <a:bodyPr/>
          <a:lstStyle/>
          <a:p>
            <a:fld id="{003712FB-D8B6-4728-A2DA-AD77673215D0}" type="slidenum">
              <a:rPr lang="en-US" smtClean="0"/>
              <a:t>2</a:t>
            </a:fld>
            <a:endParaRPr lang="en-US"/>
          </a:p>
        </p:txBody>
      </p:sp>
    </p:spTree>
    <p:extLst>
      <p:ext uri="{BB962C8B-B14F-4D97-AF65-F5344CB8AC3E}">
        <p14:creationId xmlns:p14="http://schemas.microsoft.com/office/powerpoint/2010/main" val="334764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11</a:t>
            </a:fld>
            <a:endParaRPr lang="en-US"/>
          </a:p>
        </p:txBody>
      </p:sp>
    </p:spTree>
    <p:extLst>
      <p:ext uri="{BB962C8B-B14F-4D97-AF65-F5344CB8AC3E}">
        <p14:creationId xmlns:p14="http://schemas.microsoft.com/office/powerpoint/2010/main" val="149024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12</a:t>
            </a:fld>
            <a:endParaRPr lang="en-US"/>
          </a:p>
        </p:txBody>
      </p:sp>
    </p:spTree>
    <p:extLst>
      <p:ext uri="{BB962C8B-B14F-4D97-AF65-F5344CB8AC3E}">
        <p14:creationId xmlns:p14="http://schemas.microsoft.com/office/powerpoint/2010/main" val="68625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13</a:t>
            </a:fld>
            <a:endParaRPr lang="en-US"/>
          </a:p>
        </p:txBody>
      </p:sp>
    </p:spTree>
    <p:extLst>
      <p:ext uri="{BB962C8B-B14F-4D97-AF65-F5344CB8AC3E}">
        <p14:creationId xmlns:p14="http://schemas.microsoft.com/office/powerpoint/2010/main" val="45067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14</a:t>
            </a:fld>
            <a:endParaRPr lang="en-US"/>
          </a:p>
        </p:txBody>
      </p:sp>
    </p:spTree>
    <p:extLst>
      <p:ext uri="{BB962C8B-B14F-4D97-AF65-F5344CB8AC3E}">
        <p14:creationId xmlns:p14="http://schemas.microsoft.com/office/powerpoint/2010/main" val="322754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15</a:t>
            </a:fld>
            <a:endParaRPr lang="en-US"/>
          </a:p>
        </p:txBody>
      </p:sp>
    </p:spTree>
    <p:extLst>
      <p:ext uri="{BB962C8B-B14F-4D97-AF65-F5344CB8AC3E}">
        <p14:creationId xmlns:p14="http://schemas.microsoft.com/office/powerpoint/2010/main" val="3756028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16</a:t>
            </a:fld>
            <a:endParaRPr lang="en-US"/>
          </a:p>
        </p:txBody>
      </p:sp>
    </p:spTree>
    <p:extLst>
      <p:ext uri="{BB962C8B-B14F-4D97-AF65-F5344CB8AC3E}">
        <p14:creationId xmlns:p14="http://schemas.microsoft.com/office/powerpoint/2010/main" val="197576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log file? A log file is any file that’s generated from observed information. This data can come from networks or hosts.</a:t>
            </a:r>
          </a:p>
          <a:p>
            <a:endParaRPr lang="en-US" dirty="0"/>
          </a:p>
          <a:p>
            <a:r>
              <a:rPr lang="en-US" dirty="0"/>
              <a:t>They are important because they are used in every job that you could get in cybersecurity (Sysadmin/</a:t>
            </a:r>
            <a:r>
              <a:rPr lang="en-US" dirty="0" err="1"/>
              <a:t>Pentester</a:t>
            </a:r>
            <a:r>
              <a:rPr lang="en-US" dirty="0"/>
              <a:t>/Threat analyst).</a:t>
            </a:r>
          </a:p>
          <a:p>
            <a:endParaRPr lang="en-US" dirty="0"/>
          </a:p>
          <a:p>
            <a:r>
              <a:rPr lang="en-US" dirty="0"/>
              <a:t>Where can they be found?</a:t>
            </a:r>
          </a:p>
          <a:p>
            <a:pPr marL="171450" indent="-171450">
              <a:buFont typeface="Arial" panose="020B0604020202020204" pitchFamily="34" charset="0"/>
              <a:buChar char="•"/>
            </a:pPr>
            <a:r>
              <a:rPr lang="en-US" dirty="0"/>
              <a:t>Linux - /var/log</a:t>
            </a:r>
          </a:p>
          <a:p>
            <a:pPr marL="171450" indent="-171450">
              <a:buFont typeface="Arial" panose="020B0604020202020204" pitchFamily="34" charset="0"/>
              <a:buChar char="•"/>
            </a:pPr>
            <a:r>
              <a:rPr lang="en-US" dirty="0"/>
              <a:t>Windows - </a:t>
            </a:r>
          </a:p>
        </p:txBody>
      </p:sp>
      <p:sp>
        <p:nvSpPr>
          <p:cNvPr id="4" name="Slide Number Placeholder 3"/>
          <p:cNvSpPr>
            <a:spLocks noGrp="1"/>
          </p:cNvSpPr>
          <p:nvPr>
            <p:ph type="sldNum" sz="quarter" idx="5"/>
          </p:nvPr>
        </p:nvSpPr>
        <p:spPr/>
        <p:txBody>
          <a:bodyPr/>
          <a:lstStyle/>
          <a:p>
            <a:fld id="{003712FB-D8B6-4728-A2DA-AD77673215D0}" type="slidenum">
              <a:rPr lang="en-US" smtClean="0"/>
              <a:t>3</a:t>
            </a:fld>
            <a:endParaRPr lang="en-US"/>
          </a:p>
        </p:txBody>
      </p:sp>
    </p:spTree>
    <p:extLst>
      <p:ext uri="{BB962C8B-B14F-4D97-AF65-F5344CB8AC3E}">
        <p14:creationId xmlns:p14="http://schemas.microsoft.com/office/powerpoint/2010/main" val="44402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4</a:t>
            </a:fld>
            <a:endParaRPr lang="en-US"/>
          </a:p>
        </p:txBody>
      </p:sp>
    </p:spTree>
    <p:extLst>
      <p:ext uri="{BB962C8B-B14F-4D97-AF65-F5344CB8AC3E}">
        <p14:creationId xmlns:p14="http://schemas.microsoft.com/office/powerpoint/2010/main" val="2828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5</a:t>
            </a:fld>
            <a:endParaRPr lang="en-US"/>
          </a:p>
        </p:txBody>
      </p:sp>
    </p:spTree>
    <p:extLst>
      <p:ext uri="{BB962C8B-B14F-4D97-AF65-F5344CB8AC3E}">
        <p14:creationId xmlns:p14="http://schemas.microsoft.com/office/powerpoint/2010/main" val="2171224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6</a:t>
            </a:fld>
            <a:endParaRPr lang="en-US"/>
          </a:p>
        </p:txBody>
      </p:sp>
    </p:spTree>
    <p:extLst>
      <p:ext uri="{BB962C8B-B14F-4D97-AF65-F5344CB8AC3E}">
        <p14:creationId xmlns:p14="http://schemas.microsoft.com/office/powerpoint/2010/main" val="226068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7</a:t>
            </a:fld>
            <a:endParaRPr lang="en-US"/>
          </a:p>
        </p:txBody>
      </p:sp>
    </p:spTree>
    <p:extLst>
      <p:ext uri="{BB962C8B-B14F-4D97-AF65-F5344CB8AC3E}">
        <p14:creationId xmlns:p14="http://schemas.microsoft.com/office/powerpoint/2010/main" val="21666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8</a:t>
            </a:fld>
            <a:endParaRPr lang="en-US"/>
          </a:p>
        </p:txBody>
      </p:sp>
    </p:spTree>
    <p:extLst>
      <p:ext uri="{BB962C8B-B14F-4D97-AF65-F5344CB8AC3E}">
        <p14:creationId xmlns:p14="http://schemas.microsoft.com/office/powerpoint/2010/main" val="83977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9</a:t>
            </a:fld>
            <a:endParaRPr lang="en-US"/>
          </a:p>
        </p:txBody>
      </p:sp>
    </p:spTree>
    <p:extLst>
      <p:ext uri="{BB962C8B-B14F-4D97-AF65-F5344CB8AC3E}">
        <p14:creationId xmlns:p14="http://schemas.microsoft.com/office/powerpoint/2010/main" val="1609060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10</a:t>
            </a:fld>
            <a:endParaRPr lang="en-US"/>
          </a:p>
        </p:txBody>
      </p:sp>
    </p:spTree>
    <p:extLst>
      <p:ext uri="{BB962C8B-B14F-4D97-AF65-F5344CB8AC3E}">
        <p14:creationId xmlns:p14="http://schemas.microsoft.com/office/powerpoint/2010/main" val="85773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13A7-5B0A-468D-BFBF-028A05B0C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56C37-3EB4-4365-8902-3CBB29155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6CD60-6746-41AC-9123-7805C5AB5FC9}"/>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6673F1DC-7301-445E-AB03-FFDB5B1AE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73200-C468-48C5-BEEE-01184BB026E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42181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A4B-FB21-4505-B184-06FC9277B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305B1-2D27-4AE8-9295-3EFCC41E8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5AF2-45DA-46BD-8C19-DE19CD73D9D7}"/>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4D304676-86D2-4E78-A494-0AFD34D65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C258C-D51F-46B3-93D0-1BE4DE31FD0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06910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DBF8A-6784-4B60-BF88-69628B9EA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50957-1439-485C-A709-41A34A55E4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8228D-FF0C-4160-BC49-B1B7E6134BED}"/>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B8E032FA-8E75-4099-98D7-8E677DDC1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D3C9C-9BA8-47C2-9440-74FAF8509E34}"/>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71045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6BC3-7209-4BD2-B116-251CFB30D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4B836-B1C9-448A-AB26-AE8B869C4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C5674-D408-4971-95FA-3B56FCEAB998}"/>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0DCFF5CB-182A-4CA5-90D5-B5B0D4E34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ED641-378F-4BEB-A8CD-D9E25054D5C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5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32CB-3FFE-476C-9989-8C5CA99FD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662035-02FE-43D8-B576-16C76B064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716FB-8952-4819-BAB2-E45574ECB1CD}"/>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CFD57FC1-5286-4D61-9354-B99977B2F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739EE-F471-42DB-BD6D-C94A679737C8}"/>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2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D7E8-3429-455B-81B6-0CB6F722F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89E79-66AA-46E7-B7E1-6A501BD72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6AA65-BB31-48E2-A91E-7115585CA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C40E9E-0CF5-4827-BC39-F345E836F396}"/>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6" name="Footer Placeholder 5">
            <a:extLst>
              <a:ext uri="{FF2B5EF4-FFF2-40B4-BE49-F238E27FC236}">
                <a16:creationId xmlns:a16="http://schemas.microsoft.com/office/drawing/2014/main" id="{7C3432B2-D0E5-4C4B-84A7-33E437DB9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BD0D-27FF-48F7-9319-85B43E230E5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66899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71BF-69E4-473B-84C7-8CD1E89DB4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3780F-26ED-4978-B0B2-6EB94C71D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CD318-1E33-491F-BD24-456D05D43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734C4C-091E-4A73-B517-C18476A81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905A8-3E82-4FB9-8DE4-59F16141D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14ECF-C617-4424-8E4F-19C9D2F61153}"/>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8" name="Footer Placeholder 7">
            <a:extLst>
              <a:ext uri="{FF2B5EF4-FFF2-40B4-BE49-F238E27FC236}">
                <a16:creationId xmlns:a16="http://schemas.microsoft.com/office/drawing/2014/main" id="{293DF045-1E97-4A7B-84A1-A8DFC30FB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2F80E-C4E7-4E1D-BA05-E33F94885B0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566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B139-6959-4E27-B141-E78F6CE091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58259-69AC-478A-A324-1B757ADEE212}"/>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4" name="Footer Placeholder 3">
            <a:extLst>
              <a:ext uri="{FF2B5EF4-FFF2-40B4-BE49-F238E27FC236}">
                <a16:creationId xmlns:a16="http://schemas.microsoft.com/office/drawing/2014/main" id="{42A8E187-3881-459B-9D5C-C9727739D0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800E2-398F-4F3A-B0DA-398B915EB91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87709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8B24A-16BA-48E1-AB7E-54C52949C0A1}"/>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3" name="Footer Placeholder 2">
            <a:extLst>
              <a:ext uri="{FF2B5EF4-FFF2-40B4-BE49-F238E27FC236}">
                <a16:creationId xmlns:a16="http://schemas.microsoft.com/office/drawing/2014/main" id="{39543C42-AA0D-4F11-B81C-7F30594D6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3A56A-9844-4018-B34A-2056C50BACCE}"/>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74650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0564-0FB7-4512-956D-46F25F594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B7D7A-CB97-4395-9D51-79AFE8E7F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7F86B-F0FA-46CD-B5F1-E3847E57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FD738-ADCC-4C2A-A073-44514E9F98AC}"/>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6" name="Footer Placeholder 5">
            <a:extLst>
              <a:ext uri="{FF2B5EF4-FFF2-40B4-BE49-F238E27FC236}">
                <a16:creationId xmlns:a16="http://schemas.microsoft.com/office/drawing/2014/main" id="{66C7EF8C-E6AD-4622-85D1-86FF5FA2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E65D4-5E9D-4CB8-B1E1-3F68E4BDC7F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00267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6B32-92BB-48B6-B2F6-B338B4555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1777F-1905-4496-AD1B-4C96DD47D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D6A21B-76F1-4703-8224-A061589D5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9C78-225D-4013-AB62-232DCB120B5F}"/>
              </a:ext>
            </a:extLst>
          </p:cNvPr>
          <p:cNvSpPr>
            <a:spLocks noGrp="1"/>
          </p:cNvSpPr>
          <p:nvPr>
            <p:ph type="dt" sz="half" idx="10"/>
          </p:nvPr>
        </p:nvSpPr>
        <p:spPr/>
        <p:txBody>
          <a:bodyPr/>
          <a:lstStyle/>
          <a:p>
            <a:fld id="{0A7F3EA9-6F79-4C8E-B04B-A5E2E3147A9A}" type="datetimeFigureOut">
              <a:rPr lang="en-US" smtClean="0"/>
              <a:t>10/31/2021</a:t>
            </a:fld>
            <a:endParaRPr lang="en-US"/>
          </a:p>
        </p:txBody>
      </p:sp>
      <p:sp>
        <p:nvSpPr>
          <p:cNvPr id="6" name="Footer Placeholder 5">
            <a:extLst>
              <a:ext uri="{FF2B5EF4-FFF2-40B4-BE49-F238E27FC236}">
                <a16:creationId xmlns:a16="http://schemas.microsoft.com/office/drawing/2014/main" id="{AD7959E6-2226-4FB0-B512-B844B7DCC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37640-42E7-4427-9939-440879D8E5D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5215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14A0A-BE06-471A-9556-9A0B8E472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CBA96-D364-4C42-90A6-CC9A245C6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EF3B9-A8AA-470F-856F-A6A46C190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F3EA9-6F79-4C8E-B04B-A5E2E3147A9A}" type="datetimeFigureOut">
              <a:rPr lang="en-US" smtClean="0"/>
              <a:t>10/31/2021</a:t>
            </a:fld>
            <a:endParaRPr lang="en-US"/>
          </a:p>
        </p:txBody>
      </p:sp>
      <p:sp>
        <p:nvSpPr>
          <p:cNvPr id="5" name="Footer Placeholder 4">
            <a:extLst>
              <a:ext uri="{FF2B5EF4-FFF2-40B4-BE49-F238E27FC236}">
                <a16:creationId xmlns:a16="http://schemas.microsoft.com/office/drawing/2014/main" id="{E3866526-72CB-4547-BE49-87096421C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0D556-9B8B-4516-B598-471C733F3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7840-0ABC-49E0-A7E7-A51392CDF124}" type="slidenum">
              <a:rPr lang="en-US" smtClean="0"/>
              <a:t>‹#›</a:t>
            </a:fld>
            <a:endParaRPr lang="en-US"/>
          </a:p>
        </p:txBody>
      </p:sp>
    </p:spTree>
    <p:extLst>
      <p:ext uri="{BB962C8B-B14F-4D97-AF65-F5344CB8AC3E}">
        <p14:creationId xmlns:p14="http://schemas.microsoft.com/office/powerpoint/2010/main" val="64149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E77F3E-E096-46BB-95AA-F70D87B9F803}"/>
              </a:ext>
            </a:extLst>
          </p:cNvPr>
          <p:cNvSpPr>
            <a:spLocks noGrp="1"/>
          </p:cNvSpPr>
          <p:nvPr>
            <p:ph type="ctrTitle"/>
          </p:nvPr>
        </p:nvSpPr>
        <p:spPr>
          <a:xfrm>
            <a:off x="4720689" y="2520377"/>
            <a:ext cx="5822343" cy="2439683"/>
          </a:xfrm>
        </p:spPr>
        <p:txBody>
          <a:bodyPr anchor="ctr">
            <a:normAutofit/>
          </a:bodyPr>
          <a:lstStyle/>
          <a:p>
            <a:r>
              <a:rPr lang="en-US" sz="5400" b="1" dirty="0">
                <a:solidFill>
                  <a:srgbClr val="FFFFFF"/>
                </a:solidFill>
                <a:cs typeface="Arial" panose="020B0604020202020204" pitchFamily="34" charset="0"/>
              </a:rPr>
              <a:t>Introduction to Log File Analysis</a:t>
            </a:r>
          </a:p>
        </p:txBody>
      </p:sp>
      <p:sp>
        <p:nvSpPr>
          <p:cNvPr id="3" name="Subtitle 2">
            <a:extLst>
              <a:ext uri="{FF2B5EF4-FFF2-40B4-BE49-F238E27FC236}">
                <a16:creationId xmlns:a16="http://schemas.microsoft.com/office/drawing/2014/main" id="{C1A201DA-E940-4B6A-A71B-753448CBD16F}"/>
              </a:ext>
            </a:extLst>
          </p:cNvPr>
          <p:cNvSpPr>
            <a:spLocks noGrp="1"/>
          </p:cNvSpPr>
          <p:nvPr>
            <p:ph type="subTitle" idx="1"/>
          </p:nvPr>
        </p:nvSpPr>
        <p:spPr>
          <a:xfrm>
            <a:off x="4720689" y="4963425"/>
            <a:ext cx="6037467" cy="758843"/>
          </a:xfrm>
        </p:spPr>
        <p:txBody>
          <a:bodyPr anchor="t">
            <a:normAutofit/>
          </a:bodyPr>
          <a:lstStyle/>
          <a:p>
            <a:r>
              <a:rPr lang="en-US" sz="2000" b="1" dirty="0">
                <a:solidFill>
                  <a:srgbClr val="FFFFFF"/>
                </a:solidFill>
                <a:cs typeface="Arial" panose="020B0604020202020204" pitchFamily="34" charset="0"/>
              </a:rPr>
              <a:t>By Zach Mewshaw</a:t>
            </a:r>
          </a:p>
        </p:txBody>
      </p:sp>
      <p:sp>
        <p:nvSpPr>
          <p:cNvPr id="35"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Document">
            <a:extLst>
              <a:ext uri="{FF2B5EF4-FFF2-40B4-BE49-F238E27FC236}">
                <a16:creationId xmlns:a16="http://schemas.microsoft.com/office/drawing/2014/main" id="{5EAD4ABC-208F-44E6-B548-C5D983CFD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6553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Scripting in Bash</a:t>
            </a:r>
            <a:endParaRPr lang="en-US" sz="4000" dirty="0">
              <a:solidFill>
                <a:srgbClr val="FFFFFF"/>
              </a:solidFill>
            </a:endParaRPr>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367624" y="2490436"/>
            <a:ext cx="9708995" cy="3567173"/>
          </a:xfrm>
        </p:spPr>
        <p:txBody>
          <a:bodyPr anchor="t">
            <a:normAutofit/>
          </a:bodyPr>
          <a:lstStyle/>
          <a:p>
            <a:pPr marL="0" indent="0">
              <a:buNone/>
            </a:pPr>
            <a:r>
              <a:rPr lang="en-US" sz="2400" dirty="0">
                <a:solidFill>
                  <a:schemeClr val="tx2"/>
                </a:solidFill>
              </a:rPr>
              <a:t>What is bash, how is it used?</a:t>
            </a:r>
          </a:p>
        </p:txBody>
      </p:sp>
    </p:spTree>
    <p:extLst>
      <p:ext uri="{BB962C8B-B14F-4D97-AF65-F5344CB8AC3E}">
        <p14:creationId xmlns:p14="http://schemas.microsoft.com/office/powerpoint/2010/main" val="417245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Example Bash Script</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Cool Examples</a:t>
            </a:r>
          </a:p>
        </p:txBody>
      </p:sp>
    </p:spTree>
    <p:extLst>
      <p:ext uri="{BB962C8B-B14F-4D97-AF65-F5344CB8AC3E}">
        <p14:creationId xmlns:p14="http://schemas.microsoft.com/office/powerpoint/2010/main" val="204867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b="1" dirty="0">
                <a:solidFill>
                  <a:schemeClr val="tx2"/>
                </a:solidFill>
              </a:rPr>
              <a:t>Live Demo</a:t>
            </a:r>
            <a:endParaRPr lang="en-US" sz="6000" kern="1200" dirty="0">
              <a:solidFill>
                <a:schemeClr val="tx1"/>
              </a:solidFill>
              <a:latin typeface="+mj-lt"/>
              <a:ea typeface="+mj-ea"/>
              <a:cs typeface="+mj-cs"/>
            </a:endParaRPr>
          </a:p>
        </p:txBody>
      </p:sp>
      <p:sp>
        <p:nvSpPr>
          <p:cNvPr id="46" name="Freeform: Shape 4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Graphic 33" descr="Monitor">
            <a:extLst>
              <a:ext uri="{FF2B5EF4-FFF2-40B4-BE49-F238E27FC236}">
                <a16:creationId xmlns:a16="http://schemas.microsoft.com/office/drawing/2014/main" id="{5E7E4139-DA67-408E-9A8A-68078F7D9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68873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Scripting in PowerShell</a:t>
            </a:r>
            <a:endParaRPr lang="en-US" sz="4000" dirty="0">
              <a:solidFill>
                <a:srgbClr val="FFFFFF"/>
              </a:solidFill>
            </a:endParaRPr>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367624" y="2490436"/>
            <a:ext cx="9708995" cy="3567173"/>
          </a:xfrm>
        </p:spPr>
        <p:txBody>
          <a:bodyPr anchor="t">
            <a:normAutofit/>
          </a:bodyPr>
          <a:lstStyle/>
          <a:p>
            <a:pPr marL="0" indent="0">
              <a:buNone/>
            </a:pPr>
            <a:r>
              <a:rPr lang="en-US" sz="2400" dirty="0">
                <a:solidFill>
                  <a:schemeClr val="tx2"/>
                </a:solidFill>
              </a:rPr>
              <a:t>What is PowerShell, how is it used?</a:t>
            </a:r>
          </a:p>
          <a:p>
            <a:pPr marL="0" indent="0">
              <a:buNone/>
            </a:pPr>
            <a:endParaRPr lang="en-US" sz="2400" dirty="0">
              <a:solidFill>
                <a:schemeClr val="tx2"/>
              </a:solidFill>
            </a:endParaRPr>
          </a:p>
          <a:p>
            <a:pPr marL="0" indent="0">
              <a:buNone/>
            </a:pPr>
            <a:r>
              <a:rPr lang="en-US" sz="2400" dirty="0">
                <a:solidFill>
                  <a:schemeClr val="tx2"/>
                </a:solidFill>
              </a:rPr>
              <a:t>INSANELY IMPORTANT TO KNOW</a:t>
            </a:r>
          </a:p>
        </p:txBody>
      </p:sp>
    </p:spTree>
    <p:extLst>
      <p:ext uri="{BB962C8B-B14F-4D97-AF65-F5344CB8AC3E}">
        <p14:creationId xmlns:p14="http://schemas.microsoft.com/office/powerpoint/2010/main" val="189520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Example PowerShell Script </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Insert example</a:t>
            </a:r>
          </a:p>
        </p:txBody>
      </p:sp>
    </p:spTree>
    <p:extLst>
      <p:ext uri="{BB962C8B-B14F-4D97-AF65-F5344CB8AC3E}">
        <p14:creationId xmlns:p14="http://schemas.microsoft.com/office/powerpoint/2010/main" val="39858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b="1" dirty="0">
                <a:solidFill>
                  <a:schemeClr val="tx2"/>
                </a:solidFill>
              </a:rPr>
              <a:t>Live Demo</a:t>
            </a:r>
            <a:endParaRPr lang="en-US" sz="6000" kern="1200" dirty="0">
              <a:solidFill>
                <a:schemeClr val="tx1"/>
              </a:solidFill>
              <a:latin typeface="+mj-lt"/>
              <a:ea typeface="+mj-ea"/>
              <a:cs typeface="+mj-cs"/>
            </a:endParaRPr>
          </a:p>
        </p:txBody>
      </p:sp>
      <p:sp>
        <p:nvSpPr>
          <p:cNvPr id="46" name="Freeform: Shape 4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Graphic 33" descr="Monitor">
            <a:extLst>
              <a:ext uri="{FF2B5EF4-FFF2-40B4-BE49-F238E27FC236}">
                <a16:creationId xmlns:a16="http://schemas.microsoft.com/office/drawing/2014/main" id="{5E7E4139-DA67-408E-9A8A-68078F7D9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9615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Thank you for your time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Questions?</a:t>
            </a:r>
          </a:p>
        </p:txBody>
      </p:sp>
    </p:spTree>
    <p:extLst>
      <p:ext uri="{BB962C8B-B14F-4D97-AF65-F5344CB8AC3E}">
        <p14:creationId xmlns:p14="http://schemas.microsoft.com/office/powerpoint/2010/main" val="402951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E073D-C558-40E1-9D2F-B666CE894C73}"/>
              </a:ext>
            </a:extLst>
          </p:cNvPr>
          <p:cNvSpPr>
            <a:spLocks noGrp="1"/>
          </p:cNvSpPr>
          <p:nvPr>
            <p:ph type="title"/>
          </p:nvPr>
        </p:nvSpPr>
        <p:spPr>
          <a:xfrm>
            <a:off x="6094105" y="802955"/>
            <a:ext cx="4977976" cy="1454051"/>
          </a:xfrm>
        </p:spPr>
        <p:txBody>
          <a:bodyPr>
            <a:normAutofit/>
          </a:bodyPr>
          <a:lstStyle/>
          <a:p>
            <a:r>
              <a:rPr lang="en-US" b="1" dirty="0">
                <a:solidFill>
                  <a:schemeClr val="tx2"/>
                </a:solidFill>
              </a:rPr>
              <a:t>Objectives:</a:t>
            </a:r>
          </a:p>
        </p:txBody>
      </p:sp>
      <p:pic>
        <p:nvPicPr>
          <p:cNvPr id="7" name="Graphic 6" descr="Open Folder">
            <a:extLst>
              <a:ext uri="{FF2B5EF4-FFF2-40B4-BE49-F238E27FC236}">
                <a16:creationId xmlns:a16="http://schemas.microsoft.com/office/drawing/2014/main" id="{C54D4BB7-A54F-47C3-BA3E-1BAA2080C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E8939AB-F633-4995-9639-BB5DF4726910}"/>
              </a:ext>
            </a:extLst>
          </p:cNvPr>
          <p:cNvSpPr>
            <a:spLocks noGrp="1"/>
          </p:cNvSpPr>
          <p:nvPr>
            <p:ph idx="1"/>
          </p:nvPr>
        </p:nvSpPr>
        <p:spPr>
          <a:xfrm>
            <a:off x="6090573" y="2421682"/>
            <a:ext cx="5785197" cy="3639289"/>
          </a:xfrm>
        </p:spPr>
        <p:txBody>
          <a:bodyPr anchor="t">
            <a:normAutofit/>
          </a:bodyPr>
          <a:lstStyle/>
          <a:p>
            <a:r>
              <a:rPr lang="en-US" sz="2400" dirty="0">
                <a:solidFill>
                  <a:schemeClr val="tx2"/>
                </a:solidFill>
              </a:rPr>
              <a:t>Understand what log files are, how they are used, and where to find them.</a:t>
            </a:r>
          </a:p>
          <a:p>
            <a:pPr marL="0" indent="0">
              <a:buNone/>
            </a:pPr>
            <a:endParaRPr lang="en-US" sz="2400" dirty="0">
              <a:solidFill>
                <a:schemeClr val="tx2"/>
              </a:solidFill>
            </a:endParaRPr>
          </a:p>
          <a:p>
            <a:r>
              <a:rPr lang="en-US" sz="2400" dirty="0">
                <a:solidFill>
                  <a:schemeClr val="tx2"/>
                </a:solidFill>
              </a:rPr>
              <a:t>Understand the basics of analyzing log files in Linux command line and PowerShell.</a:t>
            </a:r>
          </a:p>
          <a:p>
            <a:pPr marL="0" indent="0">
              <a:buNone/>
            </a:pPr>
            <a:endParaRPr lang="en-US" sz="2400" dirty="0">
              <a:solidFill>
                <a:schemeClr val="tx2"/>
              </a:solidFill>
            </a:endParaRPr>
          </a:p>
          <a:p>
            <a:r>
              <a:rPr lang="en-US" sz="2400" dirty="0">
                <a:solidFill>
                  <a:schemeClr val="tx2"/>
                </a:solidFill>
              </a:rPr>
              <a:t>Understand the basics of scripting in Bash and PowerShell to aid in our analysis.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796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What are log files? Why should I care?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“A log file is a file that records either events that occur in an operating system or other software runs, or messages between different users of a communication software.” (Wikipedia).</a:t>
            </a:r>
          </a:p>
          <a:p>
            <a:pPr marL="0" indent="0">
              <a:buNone/>
            </a:pPr>
            <a:endParaRPr lang="en-US" sz="2400" dirty="0">
              <a:solidFill>
                <a:schemeClr val="tx2"/>
              </a:solidFill>
            </a:endParaRPr>
          </a:p>
          <a:p>
            <a:pPr marL="0" indent="0">
              <a:buNone/>
            </a:pPr>
            <a:endParaRPr lang="en-US" sz="2400" dirty="0">
              <a:solidFill>
                <a:schemeClr val="tx2"/>
              </a:solidFill>
            </a:endParaRPr>
          </a:p>
        </p:txBody>
      </p:sp>
    </p:spTree>
    <p:extLst>
      <p:ext uri="{BB962C8B-B14F-4D97-AF65-F5344CB8AC3E}">
        <p14:creationId xmlns:p14="http://schemas.microsoft.com/office/powerpoint/2010/main" val="21306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Where are they found?</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F763578-93C3-4733-8344-0A2C4BD110A3}"/>
              </a:ext>
            </a:extLst>
          </p:cNvPr>
          <p:cNvPicPr>
            <a:picLocks noChangeAspect="1"/>
          </p:cNvPicPr>
          <p:nvPr/>
        </p:nvPicPr>
        <p:blipFill>
          <a:blip r:embed="rId3"/>
          <a:stretch>
            <a:fillRect/>
          </a:stretch>
        </p:blipFill>
        <p:spPr>
          <a:xfrm>
            <a:off x="1415579" y="2938970"/>
            <a:ext cx="5512845" cy="2303144"/>
          </a:xfrm>
          <a:prstGeom prst="rect">
            <a:avLst/>
          </a:prstGeom>
        </p:spPr>
      </p:pic>
      <p:pic>
        <p:nvPicPr>
          <p:cNvPr id="11" name="Picture 10">
            <a:extLst>
              <a:ext uri="{FF2B5EF4-FFF2-40B4-BE49-F238E27FC236}">
                <a16:creationId xmlns:a16="http://schemas.microsoft.com/office/drawing/2014/main" id="{5E692064-5252-40E8-961F-1197EFDD9368}"/>
              </a:ext>
            </a:extLst>
          </p:cNvPr>
          <p:cNvPicPr>
            <a:picLocks noChangeAspect="1"/>
          </p:cNvPicPr>
          <p:nvPr/>
        </p:nvPicPr>
        <p:blipFill>
          <a:blip r:embed="rId4"/>
          <a:stretch>
            <a:fillRect/>
          </a:stretch>
        </p:blipFill>
        <p:spPr>
          <a:xfrm>
            <a:off x="7372350" y="1688843"/>
            <a:ext cx="4468276" cy="4803398"/>
          </a:xfrm>
          <a:prstGeom prst="rect">
            <a:avLst/>
          </a:prstGeom>
        </p:spPr>
      </p:pic>
      <p:sp>
        <p:nvSpPr>
          <p:cNvPr id="13" name="TextBox 12">
            <a:extLst>
              <a:ext uri="{FF2B5EF4-FFF2-40B4-BE49-F238E27FC236}">
                <a16:creationId xmlns:a16="http://schemas.microsoft.com/office/drawing/2014/main" id="{416A0075-CDDC-4582-A9B9-7053E50BA4C6}"/>
              </a:ext>
            </a:extLst>
          </p:cNvPr>
          <p:cNvSpPr txBox="1"/>
          <p:nvPr/>
        </p:nvSpPr>
        <p:spPr>
          <a:xfrm>
            <a:off x="2773508" y="2278465"/>
            <a:ext cx="2796988" cy="461665"/>
          </a:xfrm>
          <a:prstGeom prst="rect">
            <a:avLst/>
          </a:prstGeom>
          <a:noFill/>
        </p:spPr>
        <p:txBody>
          <a:bodyPr wrap="square" rtlCol="0">
            <a:spAutoFit/>
          </a:bodyPr>
          <a:lstStyle/>
          <a:p>
            <a:pPr algn="ctr"/>
            <a:r>
              <a:rPr lang="en-US" sz="2400" dirty="0">
                <a:solidFill>
                  <a:schemeClr val="tx2"/>
                </a:solidFill>
              </a:rPr>
              <a:t>Linux: /var/log</a:t>
            </a:r>
          </a:p>
        </p:txBody>
      </p:sp>
      <p:sp>
        <p:nvSpPr>
          <p:cNvPr id="14" name="TextBox 13">
            <a:extLst>
              <a:ext uri="{FF2B5EF4-FFF2-40B4-BE49-F238E27FC236}">
                <a16:creationId xmlns:a16="http://schemas.microsoft.com/office/drawing/2014/main" id="{8798643F-3911-41AC-9AB9-A34F4B496F5E}"/>
              </a:ext>
            </a:extLst>
          </p:cNvPr>
          <p:cNvSpPr txBox="1"/>
          <p:nvPr/>
        </p:nvSpPr>
        <p:spPr>
          <a:xfrm>
            <a:off x="7790172" y="1092815"/>
            <a:ext cx="3632632" cy="461665"/>
          </a:xfrm>
          <a:prstGeom prst="rect">
            <a:avLst/>
          </a:prstGeom>
          <a:noFill/>
        </p:spPr>
        <p:txBody>
          <a:bodyPr wrap="square" rtlCol="0">
            <a:spAutoFit/>
          </a:bodyPr>
          <a:lstStyle/>
          <a:p>
            <a:pPr algn="ctr"/>
            <a:r>
              <a:rPr lang="en-US" sz="2400" dirty="0">
                <a:solidFill>
                  <a:schemeClr val="tx2"/>
                </a:solidFill>
              </a:rPr>
              <a:t>Windows 10: Event Viewer</a:t>
            </a:r>
          </a:p>
        </p:txBody>
      </p:sp>
    </p:spTree>
    <p:extLst>
      <p:ext uri="{BB962C8B-B14F-4D97-AF65-F5344CB8AC3E}">
        <p14:creationId xmlns:p14="http://schemas.microsoft.com/office/powerpoint/2010/main" val="385251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Text Processing in 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We can analyze log files in Linux extremely fast with text processing commands.</a:t>
            </a:r>
          </a:p>
          <a:p>
            <a:pPr marL="0" indent="0">
              <a:buNone/>
            </a:pPr>
            <a:endParaRPr lang="en-US" sz="2400" dirty="0">
              <a:solidFill>
                <a:schemeClr val="tx2"/>
              </a:solidFill>
            </a:endParaRPr>
          </a:p>
          <a:p>
            <a:pPr marL="0" indent="0">
              <a:buNone/>
            </a:pPr>
            <a:r>
              <a:rPr lang="en-US" sz="2400" dirty="0">
                <a:solidFill>
                  <a:schemeClr val="tx2"/>
                </a:solidFill>
              </a:rPr>
              <a:t>Grep, awk, cut, sort, </a:t>
            </a:r>
            <a:r>
              <a:rPr lang="en-US" sz="2400" dirty="0" err="1">
                <a:solidFill>
                  <a:schemeClr val="tx2"/>
                </a:solidFill>
              </a:rPr>
              <a:t>uniq</a:t>
            </a:r>
            <a:r>
              <a:rPr lang="en-US" sz="2400" dirty="0">
                <a:solidFill>
                  <a:schemeClr val="tx2"/>
                </a:solidFill>
              </a:rPr>
              <a:t>,</a:t>
            </a:r>
          </a:p>
          <a:p>
            <a:pPr marL="0" indent="0">
              <a:buNone/>
            </a:pPr>
            <a:endParaRPr lang="en-US" sz="2400" dirty="0">
              <a:solidFill>
                <a:schemeClr val="tx2"/>
              </a:solidFill>
            </a:endParaRPr>
          </a:p>
          <a:p>
            <a:pPr marL="0" indent="0">
              <a:buNone/>
            </a:pPr>
            <a:r>
              <a:rPr lang="en-US" sz="2400" dirty="0">
                <a:solidFill>
                  <a:schemeClr val="tx2"/>
                </a:solidFill>
              </a:rPr>
              <a:t>We briefly looked at the use of these commands last week. </a:t>
            </a:r>
          </a:p>
        </p:txBody>
      </p:sp>
    </p:spTree>
    <p:extLst>
      <p:ext uri="{BB962C8B-B14F-4D97-AF65-F5344CB8AC3E}">
        <p14:creationId xmlns:p14="http://schemas.microsoft.com/office/powerpoint/2010/main" val="29502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Examples of Linux Text Processing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Insert example</a:t>
            </a:r>
          </a:p>
        </p:txBody>
      </p:sp>
    </p:spTree>
    <p:extLst>
      <p:ext uri="{BB962C8B-B14F-4D97-AF65-F5344CB8AC3E}">
        <p14:creationId xmlns:p14="http://schemas.microsoft.com/office/powerpoint/2010/main" val="117203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Tools for Analyzing Windows 10 Logs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err="1">
                <a:solidFill>
                  <a:schemeClr val="tx2"/>
                </a:solidFill>
              </a:rPr>
              <a:t>Powershell</a:t>
            </a:r>
            <a:endParaRPr lang="en-US" sz="2400" dirty="0">
              <a:solidFill>
                <a:schemeClr val="tx2"/>
              </a:solidFill>
            </a:endParaRPr>
          </a:p>
        </p:txBody>
      </p:sp>
    </p:spTree>
    <p:extLst>
      <p:ext uri="{BB962C8B-B14F-4D97-AF65-F5344CB8AC3E}">
        <p14:creationId xmlns:p14="http://schemas.microsoft.com/office/powerpoint/2010/main" val="101279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PowerShell Commands for Event Viewer</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err="1">
                <a:solidFill>
                  <a:schemeClr val="tx2"/>
                </a:solidFill>
              </a:rPr>
              <a:t>Powershell</a:t>
            </a:r>
            <a:r>
              <a:rPr lang="en-US" sz="2400" dirty="0">
                <a:solidFill>
                  <a:schemeClr val="tx2"/>
                </a:solidFill>
              </a:rPr>
              <a:t> commands</a:t>
            </a:r>
          </a:p>
        </p:txBody>
      </p:sp>
    </p:spTree>
    <p:extLst>
      <p:ext uri="{BB962C8B-B14F-4D97-AF65-F5344CB8AC3E}">
        <p14:creationId xmlns:p14="http://schemas.microsoft.com/office/powerpoint/2010/main" val="299046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solidFill>
                  <a:schemeClr val="tx2"/>
                </a:solidFill>
              </a:rPr>
              <a:t>Examples of 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marL="0" indent="0">
              <a:buNone/>
            </a:pPr>
            <a:r>
              <a:rPr lang="en-US" sz="2400" dirty="0">
                <a:solidFill>
                  <a:schemeClr val="tx2"/>
                </a:solidFill>
              </a:rPr>
              <a:t>Insert example</a:t>
            </a:r>
          </a:p>
        </p:txBody>
      </p:sp>
    </p:spTree>
    <p:extLst>
      <p:ext uri="{BB962C8B-B14F-4D97-AF65-F5344CB8AC3E}">
        <p14:creationId xmlns:p14="http://schemas.microsoft.com/office/powerpoint/2010/main" val="2810890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431</Words>
  <Application>Microsoft Office PowerPoint</Application>
  <PresentationFormat>Widescreen</PresentationFormat>
  <Paragraphs>70</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Log File Analysis</vt:lpstr>
      <vt:lpstr>Objectives:</vt:lpstr>
      <vt:lpstr>What are log files? Why should I care?</vt:lpstr>
      <vt:lpstr>Where are they found?</vt:lpstr>
      <vt:lpstr>Text Processing in Linux</vt:lpstr>
      <vt:lpstr>Examples of Linux Text Processing</vt:lpstr>
      <vt:lpstr>Tools for Analyzing Windows 10 Logs</vt:lpstr>
      <vt:lpstr>PowerShell Commands for Event Viewer</vt:lpstr>
      <vt:lpstr>Examples of PowerShell</vt:lpstr>
      <vt:lpstr>Scripting in Bash</vt:lpstr>
      <vt:lpstr>Example Bash Script</vt:lpstr>
      <vt:lpstr>Live Demo</vt:lpstr>
      <vt:lpstr>Scripting in PowerShell</vt:lpstr>
      <vt:lpstr>Example PowerShell Script </vt:lpstr>
      <vt:lpstr>Live Demo</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 File Analysis</dc:title>
  <dc:creator>Zachary P Mewshaw</dc:creator>
  <cp:lastModifiedBy>Zachary P Mewshaw</cp:lastModifiedBy>
  <cp:revision>3</cp:revision>
  <dcterms:created xsi:type="dcterms:W3CDTF">2021-10-29T02:36:02Z</dcterms:created>
  <dcterms:modified xsi:type="dcterms:W3CDTF">2021-11-01T11:23:15Z</dcterms:modified>
</cp:coreProperties>
</file>