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842" r:id="rId2"/>
    <p:sldId id="843" r:id="rId3"/>
    <p:sldId id="844" r:id="rId4"/>
  </p:sldIdLst>
  <p:sldSz cx="9144000" cy="6858000" type="screen4x3"/>
  <p:notesSz cx="9906000" cy="6662738"/>
  <p:defaultTextStyle>
    <a:defPPr>
      <a:defRPr lang="ko-KR"/>
    </a:defPPr>
    <a:lvl1pPr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7FF"/>
    <a:srgbClr val="FF9900"/>
    <a:srgbClr val="D0CFCE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6" autoAdjust="0"/>
    <p:restoredTop sz="86410" autoAdjust="0"/>
  </p:normalViewPr>
  <p:slideViewPr>
    <p:cSldViewPr>
      <p:cViewPr>
        <p:scale>
          <a:sx n="150" d="100"/>
          <a:sy n="150" d="100"/>
        </p:scale>
        <p:origin x="-7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371E92-A416-444F-8D7A-67B256C7206F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E0DED0-09D7-469E-A1D5-395B8488D8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EB37DE0-9BCF-4821-B205-8626EEE4C9A1}" type="datetimeFigureOut">
              <a:rPr lang="ko-KR" altLang="en-US"/>
              <a:pPr>
                <a:defRPr/>
              </a:pPr>
              <a:t>2017-01-09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7713" y="500063"/>
            <a:ext cx="3330575" cy="2497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163888"/>
            <a:ext cx="7924800" cy="299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327775"/>
            <a:ext cx="4292600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AE34A0A-677C-48CD-8006-4BD95AC5796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234E-7971-410F-804C-9C3F0A1D63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A0E51-F43D-4DFE-A20D-B34E9BE765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3C41-6E78-42C8-B815-B10888144E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43855-E32E-4048-A2C3-7E383B8BD5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47242-A783-4127-AEC6-45BECBA201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01A7-69AA-4BCB-BC49-A1A40E531B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7C12-AF9F-40A8-A58F-1CA5EFF5C1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F8323-26A8-4C08-96D0-DB0678C9F7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2EB23-DC16-484C-B6EE-58BD41BE04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13AD-C39E-4CF0-A8B2-4C7A580591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09CF-635C-4F29-A2B9-46DF71BD9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B3C8BE-92B6-4529-A876-91972A6B73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0"/>
              </a:spcBef>
              <a:defRPr/>
            </a:pPr>
            <a:r>
              <a:rPr lang="ko-KR" altLang="en-US" dirty="0"/>
              <a:t>▶ </a:t>
            </a:r>
            <a:r>
              <a:rPr lang="en-US" altLang="ko-KR" dirty="0"/>
              <a:t>VLAN (Virtual Local Area Network) = broadcast domain = network = subnet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show  version</a:t>
            </a:r>
          </a:p>
          <a:p>
            <a:pPr>
              <a:spcBef>
                <a:spcPct val="0"/>
              </a:spcBef>
              <a:defRPr/>
            </a:pPr>
            <a:endParaRPr lang="en-US" altLang="ko-KR" dirty="0"/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show  spanning-tree  interface   fa0/5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show  spanning-tree  </a:t>
            </a:r>
            <a:r>
              <a:rPr lang="en-US" altLang="ko-KR" dirty="0" err="1">
                <a:solidFill>
                  <a:srgbClr val="FF0000"/>
                </a:solidFill>
              </a:rPr>
              <a:t>vlan</a:t>
            </a:r>
            <a:r>
              <a:rPr lang="en-US" altLang="ko-KR" dirty="0">
                <a:solidFill>
                  <a:srgbClr val="FF0000"/>
                </a:solidFill>
              </a:rPr>
              <a:t> 10</a:t>
            </a:r>
          </a:p>
          <a:p>
            <a:pPr>
              <a:spcBef>
                <a:spcPct val="0"/>
              </a:spcBef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show  </a:t>
            </a:r>
            <a:r>
              <a:rPr lang="en-US" altLang="ko-KR" dirty="0" err="1">
                <a:solidFill>
                  <a:srgbClr val="FF0000"/>
                </a:solidFill>
              </a:rPr>
              <a:t>mac</a:t>
            </a:r>
            <a:r>
              <a:rPr lang="en-US" altLang="ko-KR" dirty="0">
                <a:solidFill>
                  <a:srgbClr val="FF0000"/>
                </a:solidFill>
              </a:rPr>
              <a:t>-address-table</a:t>
            </a:r>
          </a:p>
          <a:p>
            <a:pPr>
              <a:spcBef>
                <a:spcPct val="0"/>
              </a:spcBef>
              <a:defRPr/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show  </a:t>
            </a:r>
            <a:r>
              <a:rPr lang="en-US" altLang="ko-KR" dirty="0" err="1">
                <a:solidFill>
                  <a:srgbClr val="FF0000"/>
                </a:solidFill>
              </a:rPr>
              <a:t>vtp</a:t>
            </a:r>
            <a:r>
              <a:rPr lang="en-US" altLang="ko-KR" dirty="0">
                <a:solidFill>
                  <a:srgbClr val="FF0000"/>
                </a:solidFill>
              </a:rPr>
              <a:t>  status</a:t>
            </a:r>
            <a:r>
              <a:rPr lang="ko-KR" altLang="en-US" dirty="0">
                <a:solidFill>
                  <a:srgbClr val="FF0000"/>
                </a:solidFill>
              </a:rPr>
              <a:t/>
            </a:r>
            <a:br>
              <a:rPr lang="ko-KR" altLang="en-US" dirty="0">
                <a:solidFill>
                  <a:srgbClr val="FF0000"/>
                </a:solidFill>
              </a:rPr>
            </a:br>
            <a:endParaRPr lang="en-US" altLang="ko-KR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dirty="0"/>
              <a:t>show  </a:t>
            </a:r>
            <a:r>
              <a:rPr lang="en-US" altLang="ko-KR" dirty="0" err="1"/>
              <a:t>vlan</a:t>
            </a:r>
            <a:endParaRPr lang="en-US" altLang="ko-KR" dirty="0"/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show  </a:t>
            </a:r>
            <a:r>
              <a:rPr lang="en-US" altLang="ko-KR" dirty="0" err="1">
                <a:solidFill>
                  <a:srgbClr val="FF0000"/>
                </a:solidFill>
              </a:rPr>
              <a:t>vlan</a:t>
            </a:r>
            <a:r>
              <a:rPr lang="en-US" altLang="ko-KR" dirty="0">
                <a:solidFill>
                  <a:srgbClr val="FF0000"/>
                </a:solidFill>
              </a:rPr>
              <a:t>  brief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dirty="0"/>
              <a:t>show interface trunk  </a:t>
            </a:r>
            <a:r>
              <a:rPr lang="en-US" altLang="ko-KR" dirty="0">
                <a:solidFill>
                  <a:srgbClr val="FF0000"/>
                </a:solidFill>
              </a:rPr>
              <a:t>or  </a:t>
            </a:r>
            <a:r>
              <a:rPr lang="en-US" dirty="0">
                <a:solidFill>
                  <a:srgbClr val="FF0000"/>
                </a:solidFill>
              </a:rPr>
              <a:t>show interfaces </a:t>
            </a:r>
            <a:r>
              <a:rPr lang="en-US" dirty="0" err="1">
                <a:solidFill>
                  <a:srgbClr val="FF0000"/>
                </a:solidFill>
              </a:rPr>
              <a:t>switchport</a:t>
            </a:r>
            <a:r>
              <a:rPr lang="en-US" dirty="0"/>
              <a:t/>
            </a:r>
            <a:br>
              <a:rPr lang="en-US" dirty="0"/>
            </a:br>
            <a:endParaRPr lang="en-US" altLang="ko-KR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show </a:t>
            </a:r>
            <a:r>
              <a:rPr lang="en-US" altLang="ko-KR" dirty="0" err="1">
                <a:solidFill>
                  <a:srgbClr val="FF0000"/>
                </a:solidFill>
              </a:rPr>
              <a:t>cdp</a:t>
            </a:r>
            <a:r>
              <a:rPr lang="en-US" altLang="ko-KR" dirty="0">
                <a:solidFill>
                  <a:srgbClr val="FF0000"/>
                </a:solidFill>
              </a:rPr>
              <a:t> neighbor</a:t>
            </a:r>
          </a:p>
          <a:p>
            <a:pPr>
              <a:spcBef>
                <a:spcPct val="0"/>
              </a:spcBef>
              <a:defRPr/>
            </a:pPr>
            <a:r>
              <a:rPr lang="en-US" altLang="ko-KR" dirty="0">
                <a:solidFill>
                  <a:srgbClr val="FF0000"/>
                </a:solidFill>
              </a:rPr>
              <a:t>show </a:t>
            </a:r>
            <a:r>
              <a:rPr lang="en-US" altLang="ko-KR" dirty="0" err="1">
                <a:solidFill>
                  <a:srgbClr val="FF0000"/>
                </a:solidFill>
              </a:rPr>
              <a:t>cdp</a:t>
            </a:r>
            <a:r>
              <a:rPr lang="en-US" altLang="ko-KR" dirty="0">
                <a:solidFill>
                  <a:srgbClr val="FF0000"/>
                </a:solidFill>
              </a:rPr>
              <a:t> neighbor detail</a:t>
            </a:r>
          </a:p>
          <a:p>
            <a:pPr indent="-342900">
              <a:spcBef>
                <a:spcPct val="0"/>
              </a:spcBef>
              <a:defRPr/>
            </a:pPr>
            <a:endParaRPr lang="en-US" altLang="ko-KR" dirty="0"/>
          </a:p>
        </p:txBody>
      </p:sp>
      <p:sp>
        <p:nvSpPr>
          <p:cNvPr id="55299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A54DE-624A-442F-9DC3-A62E1D427BAF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55300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/>
              <a:t>&lt;</a:t>
            </a:r>
            <a:r>
              <a:rPr lang="ko-KR" altLang="en-US"/>
              <a:t> </a:t>
            </a:r>
            <a:r>
              <a:rPr lang="en-US" altLang="ko-KR"/>
              <a:t>switch 1 &gt;</a:t>
            </a:r>
          </a:p>
          <a:p>
            <a:pPr>
              <a:spcBef>
                <a:spcPct val="0"/>
              </a:spcBef>
            </a:pP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vlan 10 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  </a:t>
            </a:r>
            <a:r>
              <a:rPr lang="en-US" altLang="ko-KR"/>
              <a:t>name vlan10 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vlan 20 </a:t>
            </a:r>
          </a:p>
          <a:p>
            <a:pPr>
              <a:spcBef>
                <a:spcPct val="0"/>
              </a:spcBef>
            </a:pPr>
            <a:r>
              <a:rPr lang="en-US" altLang="ko-KR"/>
              <a:t>  name </a:t>
            </a:r>
            <a:r>
              <a:rPr lang="en-US" altLang="ko-KR" smtClean="0"/>
              <a:t>vlan20 </a:t>
            </a: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interface </a:t>
            </a:r>
            <a:r>
              <a:rPr lang="ko-KR" altLang="en-US"/>
              <a:t> </a:t>
            </a:r>
            <a:r>
              <a:rPr lang="en-US" altLang="ko-KR"/>
              <a:t>f0/5</a:t>
            </a:r>
          </a:p>
          <a:p>
            <a:pPr>
              <a:spcBef>
                <a:spcPct val="0"/>
              </a:spcBef>
            </a:pPr>
            <a:r>
              <a:rPr lang="ko-KR" altLang="en-US"/>
              <a:t>  </a:t>
            </a:r>
            <a:r>
              <a:rPr lang="en-US" altLang="ko-KR"/>
              <a:t>switchport  mode  access</a:t>
            </a:r>
          </a:p>
          <a:p>
            <a:pPr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  switchport  access  vlan  10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interface  f0/15</a:t>
            </a:r>
          </a:p>
          <a:p>
            <a:pPr>
              <a:spcBef>
                <a:spcPct val="0"/>
              </a:spcBef>
            </a:pPr>
            <a:r>
              <a:rPr lang="ko-KR" altLang="en-US"/>
              <a:t>  </a:t>
            </a:r>
            <a:r>
              <a:rPr lang="en-US" altLang="ko-KR"/>
              <a:t>switchport  mode  access</a:t>
            </a:r>
          </a:p>
          <a:p>
            <a:pPr>
              <a:spcBef>
                <a:spcPct val="0"/>
              </a:spcBef>
            </a:pPr>
            <a:r>
              <a:rPr lang="en-US" altLang="ko-KR">
                <a:solidFill>
                  <a:srgbClr val="FF0000"/>
                </a:solidFill>
              </a:rPr>
              <a:t>  switchport  access  vlan  20</a:t>
            </a:r>
          </a:p>
          <a:p>
            <a:pPr>
              <a:spcBef>
                <a:spcPct val="0"/>
              </a:spcBef>
            </a:pP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interface  f0/1 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   </a:t>
            </a:r>
            <a:r>
              <a:rPr lang="en-US" altLang="ko-KR">
                <a:solidFill>
                  <a:srgbClr val="0070C0"/>
                </a:solidFill>
              </a:rPr>
              <a:t>switchport  mode  trunk 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&lt; switch 2 &gt;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vlan 10 </a:t>
            </a:r>
          </a:p>
          <a:p>
            <a:pPr>
              <a:spcBef>
                <a:spcPct val="0"/>
              </a:spcBef>
            </a:pPr>
            <a:r>
              <a:rPr lang="en-US" altLang="ko-KR"/>
              <a:t>  name vlan10 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vlan 20</a:t>
            </a:r>
          </a:p>
          <a:p>
            <a:pPr>
              <a:spcBef>
                <a:spcPct val="0"/>
              </a:spcBef>
            </a:pPr>
            <a:r>
              <a:rPr lang="en-US" altLang="ko-KR"/>
              <a:t>  name vlan20</a:t>
            </a:r>
          </a:p>
          <a:p>
            <a:pPr>
              <a:spcBef>
                <a:spcPct val="0"/>
              </a:spcBef>
            </a:pPr>
            <a:r>
              <a:rPr lang="ko-KR" altLang="en-US"/>
              <a:t/>
            </a:r>
            <a:br>
              <a:rPr lang="ko-KR" altLang="en-US"/>
            </a:b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interface f0/6</a:t>
            </a:r>
          </a:p>
          <a:p>
            <a:pPr>
              <a:spcBef>
                <a:spcPct val="0"/>
              </a:spcBef>
            </a:pPr>
            <a:r>
              <a:rPr lang="ko-KR" altLang="en-US"/>
              <a:t>  </a:t>
            </a:r>
            <a:r>
              <a:rPr lang="en-US" altLang="ko-KR"/>
              <a:t>switchport  mode  access</a:t>
            </a:r>
          </a:p>
          <a:p>
            <a:pPr>
              <a:spcBef>
                <a:spcPct val="0"/>
              </a:spcBef>
            </a:pPr>
            <a:r>
              <a:rPr lang="ko-KR" altLang="en-US">
                <a:solidFill>
                  <a:srgbClr val="FF0000"/>
                </a:solidFill>
              </a:rPr>
              <a:t>  </a:t>
            </a:r>
            <a:r>
              <a:rPr lang="en-US" altLang="ko-KR">
                <a:solidFill>
                  <a:srgbClr val="FF0000"/>
                </a:solidFill>
              </a:rPr>
              <a:t>switchport  access  vlan 10</a:t>
            </a:r>
          </a:p>
          <a:p>
            <a:pPr>
              <a:spcBef>
                <a:spcPct val="0"/>
              </a:spcBef>
            </a:pP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interface  f0/16</a:t>
            </a:r>
          </a:p>
          <a:p>
            <a:pPr>
              <a:spcBef>
                <a:spcPct val="0"/>
              </a:spcBef>
            </a:pPr>
            <a:r>
              <a:rPr lang="ko-KR" altLang="en-US"/>
              <a:t>  </a:t>
            </a:r>
            <a:r>
              <a:rPr lang="en-US" altLang="ko-KR"/>
              <a:t>switchport  mode  access</a:t>
            </a:r>
          </a:p>
          <a:p>
            <a:pPr>
              <a:spcBef>
                <a:spcPct val="0"/>
              </a:spcBef>
            </a:pPr>
            <a:r>
              <a:rPr lang="ko-KR" altLang="en-US">
                <a:solidFill>
                  <a:srgbClr val="FF0000"/>
                </a:solidFill>
              </a:rPr>
              <a:t>  </a:t>
            </a:r>
            <a:r>
              <a:rPr lang="en-US" altLang="ko-KR">
                <a:solidFill>
                  <a:srgbClr val="FF0000"/>
                </a:solidFill>
              </a:rPr>
              <a:t>switchport  access  vlan  20 </a:t>
            </a:r>
          </a:p>
          <a:p>
            <a:pPr>
              <a:spcBef>
                <a:spcPct val="0"/>
              </a:spcBef>
            </a:pPr>
            <a:r>
              <a:rPr lang="ko-KR" altLang="en-US"/>
              <a:t/>
            </a:r>
            <a:br>
              <a:rPr lang="ko-KR" altLang="en-US"/>
            </a:br>
            <a:r>
              <a:rPr lang="en-US" altLang="ko-KR"/>
              <a:t>interface  f0/1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>
                <a:solidFill>
                  <a:srgbClr val="0070C0"/>
                </a:solidFill>
              </a:rPr>
              <a:t>  </a:t>
            </a:r>
            <a:r>
              <a:rPr lang="en-US" altLang="ko-KR">
                <a:solidFill>
                  <a:srgbClr val="0070C0"/>
                </a:solidFill>
              </a:rPr>
              <a:t>switchport mode trunk </a:t>
            </a:r>
          </a:p>
        </p:txBody>
      </p:sp>
      <p:pic>
        <p:nvPicPr>
          <p:cNvPr id="55301" name="Picture 6" descr="http://postfiles2.naver.net/20100617_209/demonicws_12767816463942m1qI_jpg/vlan_question_part1_demonicws_demonicws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857250"/>
            <a:ext cx="40005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indent="-342900">
              <a:spcBef>
                <a:spcPct val="0"/>
              </a:spcBef>
              <a:defRPr/>
            </a:pPr>
            <a:r>
              <a:rPr lang="en-US" altLang="ko-KR"/>
              <a:t>&lt;</a:t>
            </a:r>
            <a:r>
              <a:rPr lang="ko-KR" altLang="en-US"/>
              <a:t>실습 </a:t>
            </a:r>
            <a:r>
              <a:rPr lang="en-US" altLang="ko-KR"/>
              <a:t>&gt; VLAN </a:t>
            </a:r>
            <a:r>
              <a:rPr lang="ko-KR" altLang="en-US"/>
              <a:t>간 통신 연습 </a:t>
            </a: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. VLAN10 (PC1</a:t>
            </a:r>
            <a:r>
              <a:rPr lang="ko-KR" altLang="en-US"/>
              <a:t>과 </a:t>
            </a:r>
            <a:r>
              <a:rPr lang="en-US" altLang="ko-KR"/>
              <a:t>PC3)</a:t>
            </a:r>
            <a:r>
              <a:rPr lang="ko-KR" altLang="en-US"/>
              <a:t>끼리만 통신이 가능하고</a:t>
            </a:r>
            <a:r>
              <a:rPr lang="en-US" altLang="ko-KR"/>
              <a:t>, VLAN20 (PC2</a:t>
            </a:r>
            <a:r>
              <a:rPr lang="ko-KR" altLang="en-US"/>
              <a:t>과 </a:t>
            </a:r>
            <a:r>
              <a:rPr lang="en-US" altLang="ko-KR"/>
              <a:t>PC4)</a:t>
            </a:r>
            <a:r>
              <a:rPr lang="ko-KR" altLang="en-US"/>
              <a:t>끼리만 통신이</a:t>
            </a: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  </a:t>
            </a:r>
            <a:r>
              <a:rPr lang="ko-KR" altLang="en-US"/>
              <a:t>가능하였으나 라우터로 두 </a:t>
            </a:r>
            <a:r>
              <a:rPr lang="en-US" altLang="ko-KR"/>
              <a:t>VLAN</a:t>
            </a:r>
            <a:r>
              <a:rPr lang="ko-KR" altLang="en-US"/>
              <a:t>을 연결했으므로 통신이 가능하다</a:t>
            </a:r>
            <a:r>
              <a:rPr lang="en-US" altLang="ko-KR"/>
              <a:t>.</a:t>
            </a:r>
          </a:p>
          <a:p>
            <a:pPr>
              <a:spcBef>
                <a:spcPts val="0"/>
              </a:spcBef>
              <a:defRPr/>
            </a:pPr>
            <a:endParaRPr lang="en-US" altLang="ko-KR"/>
          </a:p>
          <a:p>
            <a:pPr>
              <a:spcBef>
                <a:spcPts val="0"/>
              </a:spcBef>
              <a:defRPr/>
            </a:pPr>
            <a:r>
              <a:rPr lang="en-US" altLang="ko-KR"/>
              <a:t>. </a:t>
            </a:r>
            <a:r>
              <a:rPr lang="ko-KR" altLang="en-US"/>
              <a:t>따라서 </a:t>
            </a:r>
            <a:r>
              <a:rPr lang="en-US" altLang="ko-KR"/>
              <a:t>PC1</a:t>
            </a:r>
            <a:r>
              <a:rPr lang="ko-KR" altLang="en-US"/>
              <a:t>에서 </a:t>
            </a:r>
            <a:r>
              <a:rPr lang="en-US" altLang="ko-KR"/>
              <a:t>PC2</a:t>
            </a:r>
            <a:r>
              <a:rPr lang="ko-KR" altLang="en-US"/>
              <a:t>와 </a:t>
            </a:r>
            <a:r>
              <a:rPr lang="en-US" altLang="ko-KR"/>
              <a:t>PC3</a:t>
            </a:r>
            <a:r>
              <a:rPr lang="ko-KR" altLang="en-US"/>
              <a:t>에 </a:t>
            </a:r>
            <a:r>
              <a:rPr lang="en-US" altLang="ko-KR"/>
              <a:t>ping</a:t>
            </a:r>
            <a:r>
              <a:rPr lang="ko-KR" altLang="en-US"/>
              <a:t>명령어를 사용하면 두개의 </a:t>
            </a:r>
            <a:r>
              <a:rPr lang="en-US" altLang="ko-KR"/>
              <a:t>PC </a:t>
            </a:r>
            <a:r>
              <a:rPr lang="ko-KR" altLang="en-US"/>
              <a:t>모두 응답이 온다</a:t>
            </a:r>
          </a:p>
          <a:p>
            <a:pPr>
              <a:spcBef>
                <a:spcPts val="0"/>
              </a:spcBef>
              <a:buFontTx/>
              <a:buChar char="-"/>
              <a:defRPr/>
            </a:pPr>
            <a:endParaRPr lang="ko-KR" altLang="en-US"/>
          </a:p>
          <a:p>
            <a:pPr indent="-342900">
              <a:spcBef>
                <a:spcPct val="0"/>
              </a:spcBef>
              <a:defRPr/>
            </a:pPr>
            <a:endParaRPr lang="en-US" altLang="ko-KR"/>
          </a:p>
        </p:txBody>
      </p:sp>
      <p:sp>
        <p:nvSpPr>
          <p:cNvPr id="56323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ACBCC9-1542-417F-AEE8-6FD7ED6D8388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56324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&lt; switch 2 &gt;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interface </a:t>
            </a:r>
            <a:r>
              <a:rPr lang="en-US" altLang="ko-KR" dirty="0" err="1"/>
              <a:t>fastethernet</a:t>
            </a:r>
            <a:r>
              <a:rPr lang="en-US" altLang="ko-KR" dirty="0"/>
              <a:t> 0/2 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   </a:t>
            </a:r>
            <a:r>
              <a:rPr lang="en-US" altLang="ko-KR" dirty="0" err="1"/>
              <a:t>switchport</a:t>
            </a:r>
            <a:r>
              <a:rPr lang="en-US" altLang="ko-KR" dirty="0"/>
              <a:t> mode trunk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&lt; router &gt;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interface </a:t>
            </a:r>
            <a:r>
              <a:rPr lang="en-US" altLang="ko-KR" dirty="0" err="1"/>
              <a:t>fastethernet</a:t>
            </a:r>
            <a:r>
              <a:rPr lang="en-US" altLang="ko-KR" dirty="0"/>
              <a:t> 0/0 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   no shutdown 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/>
              <a:t>interface </a:t>
            </a:r>
            <a:r>
              <a:rPr lang="en-US" altLang="ko-KR" dirty="0" err="1"/>
              <a:t>fastethernet</a:t>
            </a:r>
            <a:r>
              <a:rPr lang="en-US" altLang="ko-KR" dirty="0"/>
              <a:t> 0/0.10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en-US" altLang="ko-KR" dirty="0"/>
              <a:t>encapsulation  dot1Q  10 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   </a:t>
            </a:r>
            <a:r>
              <a:rPr lang="en-US" altLang="ko-KR" dirty="0" err="1"/>
              <a:t>ip</a:t>
            </a:r>
            <a:r>
              <a:rPr lang="en-US" altLang="ko-KR" dirty="0"/>
              <a:t> address 192.168.1.254 255.255.255.0 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interface </a:t>
            </a:r>
            <a:r>
              <a:rPr lang="en-US" altLang="ko-KR" dirty="0" err="1"/>
              <a:t>fastehternet</a:t>
            </a:r>
            <a:r>
              <a:rPr lang="en-US" altLang="ko-KR" dirty="0"/>
              <a:t>  0/0.20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en-US" altLang="ko-KR" dirty="0"/>
              <a:t>encapsulation dot1Q  20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   </a:t>
            </a:r>
            <a:r>
              <a:rPr lang="en-US" altLang="ko-KR" dirty="0" err="1"/>
              <a:t>ip</a:t>
            </a:r>
            <a:r>
              <a:rPr lang="en-US" altLang="ko-KR" dirty="0"/>
              <a:t> address192.168.2.254 255.255.255.0</a:t>
            </a:r>
            <a:endParaRPr lang="ko-KR" altLang="en-US" dirty="0"/>
          </a:p>
          <a:p>
            <a:pPr>
              <a:spcBef>
                <a:spcPct val="0"/>
              </a:spcBef>
            </a:pPr>
            <a:r>
              <a:rPr lang="en-US" altLang="ko-KR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ko-KR" dirty="0"/>
              <a:t>--------------------------------------------------------------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show  version</a:t>
            </a:r>
          </a:p>
          <a:p>
            <a:pPr>
              <a:spcBef>
                <a:spcPct val="0"/>
              </a:spcBef>
            </a:pPr>
            <a:endParaRPr lang="en-US" altLang="ko-KR" dirty="0"/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show  spanning-tree interface  fa0/5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show  spanning-tree </a:t>
            </a:r>
            <a:r>
              <a:rPr lang="en-US" altLang="ko-KR" dirty="0" err="1">
                <a:solidFill>
                  <a:srgbClr val="FF0000"/>
                </a:solidFill>
              </a:rPr>
              <a:t>vlan</a:t>
            </a:r>
            <a:r>
              <a:rPr lang="en-US" altLang="ko-KR" dirty="0">
                <a:solidFill>
                  <a:srgbClr val="FF0000"/>
                </a:solidFill>
              </a:rPr>
              <a:t> 10</a:t>
            </a:r>
          </a:p>
          <a:p>
            <a:pPr>
              <a:spcBef>
                <a:spcPct val="0"/>
              </a:spcBef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show  </a:t>
            </a:r>
            <a:r>
              <a:rPr lang="en-US" altLang="ko-KR" dirty="0" err="1">
                <a:solidFill>
                  <a:srgbClr val="FF0000"/>
                </a:solidFill>
              </a:rPr>
              <a:t>mac</a:t>
            </a:r>
            <a:r>
              <a:rPr lang="en-US" altLang="ko-KR" dirty="0">
                <a:solidFill>
                  <a:srgbClr val="FF0000"/>
                </a:solidFill>
              </a:rPr>
              <a:t>-address-table</a:t>
            </a:r>
          </a:p>
          <a:p>
            <a:pPr>
              <a:spcBef>
                <a:spcPct val="0"/>
              </a:spcBef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show  </a:t>
            </a:r>
            <a:r>
              <a:rPr lang="en-US" altLang="ko-KR" dirty="0" err="1">
                <a:solidFill>
                  <a:srgbClr val="FF0000"/>
                </a:solidFill>
              </a:rPr>
              <a:t>vtp</a:t>
            </a:r>
            <a:r>
              <a:rPr lang="en-US" altLang="ko-KR" dirty="0">
                <a:solidFill>
                  <a:srgbClr val="FF0000"/>
                </a:solidFill>
              </a:rPr>
              <a:t>  status</a:t>
            </a:r>
            <a:r>
              <a:rPr lang="ko-KR" altLang="en-US" dirty="0">
                <a:solidFill>
                  <a:srgbClr val="FF0000"/>
                </a:solidFill>
              </a:rPr>
              <a:t/>
            </a:r>
            <a:br>
              <a:rPr lang="ko-KR" altLang="en-US" dirty="0">
                <a:solidFill>
                  <a:srgbClr val="FF0000"/>
                </a:solidFill>
              </a:rPr>
            </a:br>
            <a:endParaRPr lang="en-US" altLang="ko-KR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show </a:t>
            </a:r>
            <a:r>
              <a:rPr lang="en-US" altLang="ko-KR" dirty="0" err="1">
                <a:solidFill>
                  <a:srgbClr val="FF0000"/>
                </a:solidFill>
              </a:rPr>
              <a:t>vlan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show  </a:t>
            </a:r>
            <a:r>
              <a:rPr lang="en-US" altLang="ko-KR" dirty="0" err="1">
                <a:solidFill>
                  <a:srgbClr val="FF0000"/>
                </a:solidFill>
              </a:rPr>
              <a:t>vlan</a:t>
            </a:r>
            <a:r>
              <a:rPr lang="en-US" altLang="ko-KR" dirty="0">
                <a:solidFill>
                  <a:srgbClr val="FF0000"/>
                </a:solidFill>
              </a:rPr>
              <a:t>  brief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show interface trunk</a:t>
            </a:r>
          </a:p>
          <a:p>
            <a:pPr>
              <a:spcBef>
                <a:spcPct val="0"/>
              </a:spcBef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show </a:t>
            </a:r>
            <a:r>
              <a:rPr lang="en-US" altLang="ko-KR" dirty="0" err="1">
                <a:solidFill>
                  <a:srgbClr val="FF0000"/>
                </a:solidFill>
              </a:rPr>
              <a:t>cdp</a:t>
            </a:r>
            <a:r>
              <a:rPr lang="en-US" altLang="ko-KR" dirty="0">
                <a:solidFill>
                  <a:srgbClr val="FF0000"/>
                </a:solidFill>
              </a:rPr>
              <a:t> neighbor</a:t>
            </a:r>
          </a:p>
          <a:p>
            <a:pPr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</a:rPr>
              <a:t>show </a:t>
            </a:r>
            <a:r>
              <a:rPr lang="en-US" altLang="ko-KR" dirty="0" err="1">
                <a:solidFill>
                  <a:srgbClr val="FF0000"/>
                </a:solidFill>
              </a:rPr>
              <a:t>cdp</a:t>
            </a:r>
            <a:r>
              <a:rPr lang="en-US" altLang="ko-KR" dirty="0">
                <a:solidFill>
                  <a:srgbClr val="FF0000"/>
                </a:solidFill>
              </a:rPr>
              <a:t> neighbor detail</a:t>
            </a:r>
          </a:p>
          <a:p>
            <a:pPr>
              <a:spcBef>
                <a:spcPct val="0"/>
              </a:spcBef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endParaRPr lang="en-US" altLang="ko-KR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b="1" dirty="0"/>
              <a:t>※ </a:t>
            </a:r>
            <a:r>
              <a:rPr lang="ko-KR" altLang="en-US" b="1" dirty="0"/>
              <a:t>스위치 트렁크 링크 확인하는 명령</a:t>
            </a:r>
            <a:endParaRPr lang="en-US" altLang="ko-KR" b="1" dirty="0"/>
          </a:p>
          <a:p>
            <a:pPr>
              <a:spcBef>
                <a:spcPct val="0"/>
              </a:spcBef>
            </a:pPr>
            <a:endParaRPr lang="en-US" altLang="ko-KR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show  interface  f0/2 </a:t>
            </a:r>
            <a:r>
              <a:rPr lang="en-US" altLang="ko-KR" b="1" dirty="0" err="1">
                <a:solidFill>
                  <a:srgbClr val="FF0000"/>
                </a:solidFill>
              </a:rPr>
              <a:t>switchport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show  interface  f0/2  trunk</a:t>
            </a:r>
          </a:p>
        </p:txBody>
      </p:sp>
      <p:pic>
        <p:nvPicPr>
          <p:cNvPr id="56325" name="Picture 2" descr="http://postfiles16.naver.net/20100617_63/demonicws_1276781630498QQTVN_jpg/vlan_question_demonicws_demonicws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350" y="1071563"/>
            <a:ext cx="41433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8"/>
          <p:cNvSpPr txBox="1">
            <a:spLocks noChangeArrowheads="1"/>
          </p:cNvSpPr>
          <p:nvPr/>
        </p:nvSpPr>
        <p:spPr bwMode="auto">
          <a:xfrm>
            <a:off x="250825" y="552450"/>
            <a:ext cx="4176713" cy="5745163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/>
              <a:t>▶ </a:t>
            </a:r>
            <a:r>
              <a:rPr lang="en-US" altLang="ko-KR"/>
              <a:t>VLAN </a:t>
            </a:r>
            <a:r>
              <a:rPr lang="ko-KR" altLang="en-US"/>
              <a:t> </a:t>
            </a:r>
            <a:r>
              <a:rPr lang="en-US" altLang="ko-KR"/>
              <a:t>Trunking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/>
              <a:t>트렁크 또는 트렁크 포트란 복수개의 </a:t>
            </a:r>
            <a:r>
              <a:rPr lang="en-US" altLang="ko-KR"/>
              <a:t>VLAN </a:t>
            </a:r>
            <a:r>
              <a:rPr lang="ko-KR" altLang="en-US"/>
              <a:t>에 소속된 포트를 말한다</a:t>
            </a:r>
            <a:r>
              <a:rPr lang="en-US" altLang="ko-KR"/>
              <a:t>.  </a:t>
            </a:r>
            <a:r>
              <a:rPr lang="ko-KR" altLang="en-US"/>
              <a:t>또 트렁크가 사용하는 프로토콜을 트렁킹</a:t>
            </a:r>
            <a:r>
              <a:rPr lang="en-US" altLang="ko-KR"/>
              <a:t>(trunking) </a:t>
            </a:r>
            <a:r>
              <a:rPr lang="ko-KR" altLang="en-US"/>
              <a:t>프로토콜이라고 한다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/>
              <a:t>하나의 </a:t>
            </a:r>
            <a:r>
              <a:rPr lang="en-US" altLang="ko-KR"/>
              <a:t>VLAN </a:t>
            </a:r>
            <a:r>
              <a:rPr lang="ko-KR" altLang="en-US"/>
              <a:t>에만 소속된 액세스 포트와 달리</a:t>
            </a:r>
            <a:r>
              <a:rPr lang="en-US" altLang="ko-KR"/>
              <a:t>, </a:t>
            </a:r>
            <a:r>
              <a:rPr lang="ko-KR" altLang="en-US"/>
              <a:t>트렁크 포트는 복수개의 </a:t>
            </a:r>
            <a:r>
              <a:rPr lang="en-US" altLang="ko-KR"/>
              <a:t>VLAN</a:t>
            </a:r>
            <a:r>
              <a:rPr lang="ko-KR" altLang="en-US"/>
              <a:t>에 소속된 포트이다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/>
              <a:t>두 스위치에서 사용하는 </a:t>
            </a:r>
            <a:r>
              <a:rPr lang="en-US" altLang="ko-KR"/>
              <a:t>VLAN </a:t>
            </a:r>
            <a:r>
              <a:rPr lang="ko-KR" altLang="en-US"/>
              <a:t>번호가 동일하다면 스위치 사이를 연결하는 포트도 액세스 포트로 설정할 수 있다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endParaRPr lang="en-US" altLang="ko-KR"/>
          </a:p>
          <a:p>
            <a:r>
              <a:rPr lang="en-US" altLang="ko-KR"/>
              <a:t>- Access  Port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- Trunk  Port</a:t>
            </a:r>
            <a:endParaRPr lang="ko-KR" altLang="en-US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# show  interface  f0/2  switchport</a:t>
            </a:r>
          </a:p>
          <a:p>
            <a:pPr>
              <a:spcBef>
                <a:spcPct val="0"/>
              </a:spcBef>
            </a:pPr>
            <a:r>
              <a:rPr lang="en-US" altLang="ko-KR"/>
              <a:t># show  interface  f0/2  trunk</a:t>
            </a:r>
          </a:p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57347" name="슬라이드 번호 개체 틀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6D520C-63AF-45E1-BCE1-5F277172E91B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57348" name="Text Box 28"/>
          <p:cNvSpPr txBox="1">
            <a:spLocks noChangeArrowheads="1"/>
          </p:cNvSpPr>
          <p:nvPr/>
        </p:nvSpPr>
        <p:spPr bwMode="auto">
          <a:xfrm>
            <a:off x="4703763" y="552450"/>
            <a:ext cx="4176712" cy="5735638"/>
          </a:xfrm>
          <a:prstGeom prst="rect">
            <a:avLst/>
          </a:prstGeom>
          <a:noFill/>
          <a:ln w="3175" algn="ctr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/>
              <a:t>- </a:t>
            </a:r>
            <a:r>
              <a:rPr lang="ko-KR" altLang="en-US"/>
              <a:t>트렁킹 프로토콜</a:t>
            </a:r>
            <a:r>
              <a:rPr lang="en-US" altLang="ko-KR"/>
              <a:t>(Trunking Protocol)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ko-KR" altLang="en-US"/>
              <a:t> 트렁킹 프로토콜로는 시스코사에서 만든 </a:t>
            </a:r>
            <a:r>
              <a:rPr lang="en-US" altLang="ko-KR"/>
              <a:t>ISL</a:t>
            </a:r>
            <a:r>
              <a:rPr lang="ko-KR" altLang="en-US"/>
              <a:t>트렁킹 과 </a:t>
            </a:r>
            <a:r>
              <a:rPr lang="en-US" altLang="ko-KR"/>
              <a:t>IEEE802.1Q</a:t>
            </a:r>
            <a:r>
              <a:rPr lang="ko-KR" altLang="en-US"/>
              <a:t>트렁킹이 있다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 </a:t>
            </a:r>
            <a:r>
              <a:rPr lang="ko-KR" altLang="en-US"/>
              <a:t>스위치 모델에 따라 두가지 방식 모두를 지원하는 것도 있고</a:t>
            </a:r>
            <a:r>
              <a:rPr lang="en-US" altLang="ko-KR"/>
              <a:t>, </a:t>
            </a:r>
            <a:r>
              <a:rPr lang="ko-KR" altLang="en-US"/>
              <a:t>한 가지만 지원하기도 </a:t>
            </a:r>
            <a:endParaRPr lang="en-US" altLang="ko-KR"/>
          </a:p>
          <a:p>
            <a:pPr>
              <a:spcBef>
                <a:spcPct val="0"/>
              </a:spcBef>
            </a:pPr>
            <a:r>
              <a:rPr lang="en-US" altLang="ko-KR"/>
              <a:t> 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en-US" altLang="ko-KR"/>
          </a:p>
          <a:p>
            <a:pPr>
              <a:spcBef>
                <a:spcPct val="0"/>
              </a:spcBef>
            </a:pP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829175" y="1500188"/>
          <a:ext cx="3929090" cy="715442"/>
        </p:xfrm>
        <a:graphic>
          <a:graphicData uri="http://schemas.openxmlformats.org/drawingml/2006/table">
            <a:tbl>
              <a:tblPr/>
              <a:tblGrid>
                <a:gridCol w="1236436"/>
                <a:gridCol w="2692654"/>
              </a:tblGrid>
              <a:tr h="3571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IEEE 802.1Q</a:t>
                      </a:r>
                      <a:endParaRPr lang="en-US" sz="800" b="0" i="0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800" b="0" smtClean="0">
                          <a:latin typeface="957317_9"/>
                        </a:rPr>
                        <a:t> (</a:t>
                      </a:r>
                      <a:r>
                        <a:rPr lang="ko-KR" altLang="en-US" sz="800" b="0" baseline="0" smtClean="0">
                          <a:latin typeface="957317_9"/>
                        </a:rPr>
                        <a:t> </a:t>
                      </a:r>
                      <a:r>
                        <a:rPr lang="en-US" altLang="ko-KR" sz="800" b="0" baseline="0" smtClean="0">
                          <a:latin typeface="957317_9"/>
                        </a:rPr>
                        <a:t>Default )</a:t>
                      </a:r>
                      <a:endParaRPr lang="ko-KR" altLang="en-US" sz="800" b="0">
                        <a:latin typeface="957317_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smtClean="0">
                          <a:latin typeface="957317_9"/>
                        </a:rPr>
                        <a:t>   </a:t>
                      </a:r>
                      <a:r>
                        <a:rPr lang="en-US" altLang="ko-KR" sz="800" b="0" smtClean="0">
                          <a:latin typeface="957317_9"/>
                        </a:rPr>
                        <a:t>. </a:t>
                      </a:r>
                      <a:r>
                        <a:rPr lang="ko-KR" altLang="en-US" sz="800" b="0" smtClean="0">
                          <a:latin typeface="957317_9"/>
                        </a:rPr>
                        <a:t>트렁킹에 </a:t>
                      </a:r>
                      <a:r>
                        <a:rPr lang="ko-KR" altLang="en-US" sz="800" b="0">
                          <a:latin typeface="957317_9"/>
                        </a:rPr>
                        <a:t>대한 표준 프로토콜</a:t>
                      </a:r>
                    </a:p>
                    <a:p>
                      <a:r>
                        <a:rPr lang="ko-KR" altLang="en-US" sz="800" b="0" smtClean="0">
                          <a:latin typeface="957317_9"/>
                        </a:rPr>
                        <a:t>   </a:t>
                      </a:r>
                      <a:r>
                        <a:rPr lang="en-US" altLang="ko-KR" sz="800" b="0" smtClean="0">
                          <a:latin typeface="957317_9"/>
                        </a:rPr>
                        <a:t>. </a:t>
                      </a:r>
                      <a:r>
                        <a:rPr lang="ko-KR" altLang="en-US" sz="800" b="0" smtClean="0">
                          <a:latin typeface="957317_9"/>
                        </a:rPr>
                        <a:t>네이티브 </a:t>
                      </a:r>
                      <a:r>
                        <a:rPr lang="en-US" altLang="ko-KR" sz="800" b="0">
                          <a:latin typeface="957317_9"/>
                        </a:rPr>
                        <a:t>VLAN </a:t>
                      </a:r>
                      <a:r>
                        <a:rPr lang="ko-KR" altLang="en-US" sz="800" b="0" smtClean="0">
                          <a:latin typeface="957317_9"/>
                        </a:rPr>
                        <a:t>사용 가능</a:t>
                      </a:r>
                      <a:r>
                        <a:rPr lang="en-US" altLang="ko-KR" sz="800" b="0" smtClean="0">
                          <a:latin typeface="957317_9"/>
                        </a:rPr>
                        <a:t> ( VLAN</a:t>
                      </a:r>
                      <a:r>
                        <a:rPr lang="en-US" altLang="ko-KR" sz="800" b="0" baseline="0" smtClean="0">
                          <a:latin typeface="957317_9"/>
                        </a:rPr>
                        <a:t> </a:t>
                      </a:r>
                      <a:r>
                        <a:rPr lang="ko-KR" altLang="en-US" sz="800" b="0" baseline="0" smtClean="0">
                          <a:latin typeface="957317_9"/>
                        </a:rPr>
                        <a:t>태그 붙이지 않음</a:t>
                      </a:r>
                      <a:r>
                        <a:rPr lang="en-US" altLang="ko-KR" sz="800" b="0" baseline="0" smtClean="0">
                          <a:latin typeface="957317_9"/>
                        </a:rPr>
                        <a:t>)</a:t>
                      </a:r>
                      <a:endParaRPr lang="ko-KR" altLang="en-US" sz="800" b="0">
                        <a:latin typeface="957317_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253"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957317_9"/>
                        </a:rPr>
                        <a:t> ISL</a:t>
                      </a:r>
                      <a:endParaRPr lang="en-US" sz="800" b="0">
                        <a:latin typeface="957317_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smtClean="0">
                          <a:latin typeface="957317_9"/>
                        </a:rPr>
                        <a:t>   </a:t>
                      </a:r>
                      <a:r>
                        <a:rPr lang="en-US" altLang="ko-KR" sz="800" b="0" smtClean="0">
                          <a:latin typeface="957317_9"/>
                        </a:rPr>
                        <a:t>. </a:t>
                      </a:r>
                      <a:r>
                        <a:rPr lang="ko-KR" altLang="en-US" sz="800" b="0" smtClean="0">
                          <a:latin typeface="957317_9"/>
                        </a:rPr>
                        <a:t>시스코에서 </a:t>
                      </a:r>
                      <a:r>
                        <a:rPr lang="ko-KR" altLang="en-US" sz="800" b="0">
                          <a:latin typeface="957317_9"/>
                        </a:rPr>
                        <a:t>만든 </a:t>
                      </a:r>
                      <a:r>
                        <a:rPr lang="ko-KR" altLang="en-US" sz="800" b="0" err="1">
                          <a:latin typeface="957317_9"/>
                        </a:rPr>
                        <a:t>트렁킹</a:t>
                      </a:r>
                      <a:r>
                        <a:rPr lang="ko-KR" altLang="en-US" sz="800" b="0">
                          <a:latin typeface="957317_9"/>
                        </a:rPr>
                        <a:t> 프로토콜</a:t>
                      </a:r>
                    </a:p>
                    <a:p>
                      <a:r>
                        <a:rPr lang="ko-KR" altLang="en-US" sz="800" b="0" smtClean="0">
                          <a:latin typeface="957317_9"/>
                        </a:rPr>
                        <a:t>   </a:t>
                      </a:r>
                      <a:r>
                        <a:rPr lang="en-US" altLang="ko-KR" sz="800" b="0" smtClean="0">
                          <a:latin typeface="957317_9"/>
                        </a:rPr>
                        <a:t>. </a:t>
                      </a:r>
                      <a:r>
                        <a:rPr lang="ko-KR" altLang="en-US" sz="800" b="0" smtClean="0">
                          <a:latin typeface="957317_9"/>
                        </a:rPr>
                        <a:t>시스코 장비끼리만</a:t>
                      </a:r>
                      <a:endParaRPr lang="ko-KR" altLang="en-US" sz="800" b="0" i="0">
                        <a:latin typeface="Dotum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736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513" y="2474913"/>
            <a:ext cx="2955925" cy="1143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5736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4303713"/>
            <a:ext cx="2938463" cy="1143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67232</TotalTime>
  <Words>257</Words>
  <Application>Microsoft Office PowerPoint</Application>
  <PresentationFormat>화면 슬라이드 쇼(4:3)</PresentationFormat>
  <Paragraphs>224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기본 디자인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홍길동</dc:creator>
  <cp:lastModifiedBy>xeneration</cp:lastModifiedBy>
  <cp:revision>3494</cp:revision>
  <cp:lastPrinted>2012-09-02T06:24:56Z</cp:lastPrinted>
  <dcterms:created xsi:type="dcterms:W3CDTF">2009-02-08T16:10:46Z</dcterms:created>
  <dcterms:modified xsi:type="dcterms:W3CDTF">2017-01-09T04:43:30Z</dcterms:modified>
</cp:coreProperties>
</file>