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879" r:id="rId2"/>
    <p:sldId id="880" r:id="rId3"/>
    <p:sldId id="881" r:id="rId4"/>
    <p:sldId id="882" r:id="rId5"/>
    <p:sldId id="884" r:id="rId6"/>
    <p:sldId id="885" r:id="rId7"/>
    <p:sldId id="886" r:id="rId8"/>
    <p:sldId id="887" r:id="rId9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6" autoAdjust="0"/>
    <p:restoredTop sz="86410" autoAdjust="0"/>
  </p:normalViewPr>
  <p:slideViewPr>
    <p:cSldViewPr>
      <p:cViewPr>
        <p:scale>
          <a:sx n="150" d="100"/>
          <a:sy n="150" d="100"/>
        </p:scale>
        <p:origin x="-7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456A45-A237-4E89-9753-390535292874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96259" name="TextBox 4"/>
          <p:cNvSpPr txBox="1">
            <a:spLocks noChangeArrowheads="1"/>
          </p:cNvSpPr>
          <p:nvPr/>
        </p:nvSpPr>
        <p:spPr bwMode="auto">
          <a:xfrm>
            <a:off x="3714750" y="2782888"/>
            <a:ext cx="1571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200"/>
              <a:t>EIGRP</a:t>
            </a:r>
            <a:endParaRPr lang="ko-KR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■ </a:t>
            </a:r>
            <a:r>
              <a:rPr lang="en-US" altLang="ko-KR"/>
              <a:t>EIGRP</a:t>
            </a: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9728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6AA02F-F677-48AA-8370-0B4A94B99FA0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97284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en-US" altLang="ko-KR"/>
              <a:t>- </a:t>
            </a:r>
            <a:r>
              <a:rPr lang="en-US" altLang="ko-KR">
                <a:solidFill>
                  <a:srgbClr val="FF0000"/>
                </a:solidFill>
              </a:rPr>
              <a:t>Cisco </a:t>
            </a:r>
            <a:r>
              <a:rPr lang="ko-KR" altLang="en-US">
                <a:solidFill>
                  <a:srgbClr val="FF0000"/>
                </a:solidFill>
              </a:rPr>
              <a:t>사에서 만든 전용 프로토콜</a:t>
            </a:r>
            <a:r>
              <a:rPr lang="ko-KR" altLang="en-US"/>
              <a:t>이므로 일반적으로 많이 사용하지는 않음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IGP(Interior Gateway Protocol)</a:t>
            </a:r>
            <a:r>
              <a:rPr lang="ko-KR" altLang="en-US"/>
              <a:t>중 하나이다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</a:t>
            </a:r>
            <a:r>
              <a:rPr lang="en-US" altLang="ko-KR">
                <a:solidFill>
                  <a:srgbClr val="00B0F0"/>
                </a:solidFill>
              </a:rPr>
              <a:t>Advanced Distance Vector </a:t>
            </a:r>
            <a:r>
              <a:rPr lang="ko-KR" altLang="en-US"/>
              <a:t>라우팅 프로토콜로서</a:t>
            </a:r>
            <a:r>
              <a:rPr lang="en-US" altLang="ko-KR"/>
              <a:t>, </a:t>
            </a:r>
            <a:r>
              <a:rPr lang="en-US" altLang="ko-KR">
                <a:solidFill>
                  <a:srgbClr val="FF0000"/>
                </a:solidFill>
              </a:rPr>
              <a:t>Hybrid </a:t>
            </a:r>
            <a:r>
              <a:rPr lang="ko-KR" altLang="en-US">
                <a:solidFill>
                  <a:srgbClr val="FF0000"/>
                </a:solidFill>
              </a:rPr>
              <a:t>라우팅 프로토콜</a:t>
            </a:r>
            <a:r>
              <a:rPr lang="ko-KR" altLang="en-US"/>
              <a:t>이라고도 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  </a:t>
            </a:r>
            <a:r>
              <a:rPr lang="ko-KR" altLang="en-US"/>
              <a:t>한다</a:t>
            </a:r>
            <a:r>
              <a:rPr lang="en-US" altLang="ko-KR"/>
              <a:t>. (</a:t>
            </a:r>
            <a:r>
              <a:rPr lang="ko-KR" altLang="en-US"/>
              <a:t>디스턴스 벡터와 링크 스테이트의 장점을 결합</a:t>
            </a:r>
            <a:r>
              <a:rPr lang="en-US" altLang="ko-KR"/>
              <a:t>)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</a:t>
            </a:r>
            <a:r>
              <a:rPr lang="ko-KR" altLang="en-US"/>
              <a:t>구성</a:t>
            </a:r>
            <a:r>
              <a:rPr lang="en-US" altLang="ko-KR"/>
              <a:t>(Configuration)</a:t>
            </a:r>
            <a:r>
              <a:rPr lang="ko-KR" altLang="en-US"/>
              <a:t>이 쉬우며</a:t>
            </a:r>
            <a:r>
              <a:rPr lang="en-US" altLang="ko-KR"/>
              <a:t>, VLSM</a:t>
            </a:r>
            <a:r>
              <a:rPr lang="ko-KR" altLang="en-US"/>
              <a:t>과</a:t>
            </a:r>
            <a:r>
              <a:rPr lang="en-US"/>
              <a:t> </a:t>
            </a:r>
            <a:r>
              <a:rPr lang="en-US" altLang="ko-KR"/>
              <a:t>Classless </a:t>
            </a:r>
            <a:r>
              <a:rPr lang="ko-KR" altLang="en-US"/>
              <a:t>라우팅을 지원한다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</a:t>
            </a:r>
            <a:r>
              <a:rPr lang="en-US" altLang="ko-KR">
                <a:solidFill>
                  <a:srgbClr val="00B0F0"/>
                </a:solidFill>
              </a:rPr>
              <a:t> Rapid Conversence</a:t>
            </a:r>
            <a:r>
              <a:rPr lang="en-US" altLang="ko-KR"/>
              <a:t>(</a:t>
            </a:r>
            <a:r>
              <a:rPr lang="ko-KR" altLang="en-US"/>
              <a:t>빠른 변화 수렴</a:t>
            </a:r>
            <a:r>
              <a:rPr lang="en-US" altLang="ko-KR"/>
              <a:t>)</a:t>
            </a:r>
            <a:r>
              <a:rPr lang="ko-KR" altLang="en-US"/>
              <a:t>을 위해</a:t>
            </a:r>
            <a:r>
              <a:rPr lang="en-US" altLang="ko-KR"/>
              <a:t>, </a:t>
            </a:r>
            <a:r>
              <a:rPr lang="en-US" altLang="ko-KR">
                <a:solidFill>
                  <a:srgbClr val="FF0000"/>
                </a:solidFill>
              </a:rPr>
              <a:t>DUAL(Diffusing Update Algorithm)</a:t>
            </a:r>
            <a:r>
              <a:rPr lang="ko-KR" altLang="en-US"/>
              <a:t>을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 사용하여 변화에 대해 빠르게 응답한다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- </a:t>
            </a:r>
            <a:r>
              <a:rPr lang="en-US" altLang="ko-KR" u="sng">
                <a:solidFill>
                  <a:srgbClr val="FF0000"/>
                </a:solidFill>
              </a:rPr>
              <a:t>Unequal Cost Load Balancing</a:t>
            </a:r>
            <a:r>
              <a:rPr lang="ko-KR" altLang="en-US" u="sng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를 지원한다</a:t>
            </a:r>
            <a:r>
              <a:rPr lang="en-US" altLang="ko-KR">
                <a:solidFill>
                  <a:srgbClr val="FF0000"/>
                </a:solidFill>
              </a:rPr>
              <a:t>.(</a:t>
            </a:r>
            <a:r>
              <a:rPr lang="ko-KR" altLang="en-US">
                <a:solidFill>
                  <a:srgbClr val="FF0000"/>
                </a:solidFill>
              </a:rPr>
              <a:t>★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</a:t>
            </a:r>
            <a:r>
              <a:rPr lang="ko-KR" altLang="en-US"/>
              <a:t>라우팅 업데이트에 있어 변화된 링크에 대한 정보만 업데이트 함으로서 </a:t>
            </a:r>
            <a:r>
              <a:rPr lang="ko-KR" altLang="en-US">
                <a:solidFill>
                  <a:srgbClr val="00B0F0"/>
                </a:solidFill>
              </a:rPr>
              <a:t>대역폭을 적게</a:t>
            </a:r>
            <a:endParaRPr lang="en-US" altLang="ko-KR">
              <a:solidFill>
                <a:srgbClr val="00B0F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 사용한다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Neighbor</a:t>
            </a:r>
            <a:r>
              <a:rPr lang="ko-KR" altLang="en-US"/>
              <a:t>간에 교환되는 패킷을</a:t>
            </a:r>
            <a:r>
              <a:rPr lang="en-US"/>
              <a:t> </a:t>
            </a:r>
            <a:r>
              <a:rPr lang="en-US" altLang="ko-KR"/>
              <a:t>MD5 Checksum</a:t>
            </a:r>
            <a:r>
              <a:rPr lang="ko-KR" altLang="en-US"/>
              <a:t>을 이용하여</a:t>
            </a:r>
            <a:r>
              <a:rPr lang="en-US"/>
              <a:t> </a:t>
            </a:r>
            <a:r>
              <a:rPr lang="ko-KR" altLang="en-US"/>
              <a:t>인증하게 할 수 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</a:t>
            </a:r>
            <a:r>
              <a:rPr lang="ko-KR" altLang="en-US">
                <a:solidFill>
                  <a:srgbClr val="00B0F0"/>
                </a:solidFill>
              </a:rPr>
              <a:t>멀티캐스트 사용</a:t>
            </a:r>
            <a:r>
              <a:rPr lang="en-US"/>
              <a:t> </a:t>
            </a:r>
            <a:r>
              <a:rPr lang="en-US" altLang="ko-KR"/>
              <a:t>(</a:t>
            </a:r>
            <a:r>
              <a:rPr lang="ko-KR" altLang="en-US"/>
              <a:t>테이블 교환 시 사용</a:t>
            </a:r>
            <a:r>
              <a:rPr lang="en-US" altLang="ko-KR"/>
              <a:t>) : </a:t>
            </a:r>
            <a:r>
              <a:rPr lang="ko-KR" altLang="en-US"/>
              <a:t>브로드캐스트를 사용하면 다른 컴퓨터는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 통신이 불가능하기 때문에 좋다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</a:t>
            </a:r>
            <a:r>
              <a:rPr lang="en-US" altLang="ko-KR">
                <a:solidFill>
                  <a:srgbClr val="00B0F0"/>
                </a:solidFill>
              </a:rPr>
              <a:t>100% loop free</a:t>
            </a:r>
            <a:r>
              <a:rPr lang="en-US" altLang="ko-KR"/>
              <a:t> : </a:t>
            </a:r>
            <a:r>
              <a:rPr lang="ko-KR" altLang="en-US"/>
              <a:t>루프가 안생기도록 기본적으로</a:t>
            </a:r>
            <a:r>
              <a:rPr lang="en-US"/>
              <a:t> </a:t>
            </a:r>
            <a:r>
              <a:rPr lang="en-US" altLang="ko-KR"/>
              <a:t>Split horizon</a:t>
            </a:r>
            <a:r>
              <a:rPr lang="ko-KR" altLang="en-US"/>
              <a:t>을 적용한다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</a:t>
            </a:r>
            <a:r>
              <a:rPr lang="en-US" altLang="ko-KR">
                <a:solidFill>
                  <a:srgbClr val="00B0F0"/>
                </a:solidFill>
              </a:rPr>
              <a:t> Auto Summarization </a:t>
            </a:r>
            <a:r>
              <a:rPr lang="en-US" altLang="ko-KR"/>
              <a:t>: </a:t>
            </a:r>
            <a:r>
              <a:rPr lang="ko-KR" altLang="en-US"/>
              <a:t>자동적으로 요약해준다</a:t>
            </a:r>
            <a:r>
              <a:rPr lang="en-US" altLang="ko-KR"/>
              <a:t>. </a:t>
            </a:r>
            <a:endParaRPr lang="ko-KR" altLang="en-US"/>
          </a:p>
          <a:p>
            <a:pPr>
              <a:spcBef>
                <a:spcPct val="0"/>
              </a:spcBef>
            </a:pPr>
            <a:endParaRPr lang="ko-KR" altLang="en-US"/>
          </a:p>
        </p:txBody>
      </p:sp>
      <p:pic>
        <p:nvPicPr>
          <p:cNvPr id="97285" name="20100618_267/demonicws_1276843359884rgH2r_jpg/eigrp_demonicws_demonicws.jpg" descr="http://postfiles12.naver.net/20100618_267/demonicws_1276843359884rgH2r_jpg/eigrp_demonicws_demonicws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785813"/>
            <a:ext cx="30718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EIGRP</a:t>
            </a:r>
            <a:r>
              <a:rPr lang="ko-KR" altLang="en-US"/>
              <a:t>에서 사용하는 패킷</a:t>
            </a: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# show ip eigrp neighbors    </a:t>
            </a:r>
            <a:r>
              <a:rPr lang="en-US" altLang="ko-KR">
                <a:solidFill>
                  <a:srgbClr val="FF0000"/>
                </a:solidFill>
              </a:rPr>
              <a:t>EIGRP</a:t>
            </a:r>
            <a:r>
              <a:rPr lang="ko-KR" altLang="en-US">
                <a:solidFill>
                  <a:srgbClr val="FF0000"/>
                </a:solidFill>
              </a:rPr>
              <a:t>를 사용하는 이웃 라우터 정보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# show ip eigrp topology      </a:t>
            </a:r>
            <a:r>
              <a:rPr lang="en-US" altLang="ko-KR">
                <a:solidFill>
                  <a:srgbClr val="FF0000"/>
                </a:solidFill>
              </a:rPr>
              <a:t>EIGRP </a:t>
            </a:r>
            <a:r>
              <a:rPr lang="ko-KR" altLang="en-US">
                <a:solidFill>
                  <a:srgbClr val="FF0000"/>
                </a:solidFill>
              </a:rPr>
              <a:t>토폴로지 테이블 정보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# show ip route                   </a:t>
            </a:r>
            <a:r>
              <a:rPr lang="ko-KR" altLang="en-US">
                <a:solidFill>
                  <a:srgbClr val="FF0000"/>
                </a:solidFill>
              </a:rPr>
              <a:t>라우팅 테이블 정보</a:t>
            </a:r>
          </a:p>
          <a:p>
            <a:pPr>
              <a:spcBef>
                <a:spcPct val="0"/>
              </a:spcBef>
            </a:pP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 b="1"/>
              <a:t>  </a:t>
            </a: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98307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444487-3DA7-495A-9EB9-C18464251E8F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98308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en-US" altLang="ko-KR"/>
              <a:t> - Hello      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EIGRP </a:t>
            </a:r>
            <a:r>
              <a:rPr lang="ko-KR" altLang="en-US">
                <a:solidFill>
                  <a:srgbClr val="0070C0"/>
                </a:solidFill>
              </a:rPr>
              <a:t>헬로 패킷은 네이버를 구성하고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유지하기 위해 주기적으로 전송한다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r>
              <a:rPr lang="ko-KR" altLang="en-US">
                <a:solidFill>
                  <a:srgbClr val="0070C0"/>
                </a:solidFill>
              </a:rPr>
              <a:t>헬로 패킷은 멀티캐스트 주소인 </a:t>
            </a:r>
            <a:r>
              <a:rPr lang="en-US" altLang="ko-KR">
                <a:solidFill>
                  <a:srgbClr val="0070C0"/>
                </a:solidFill>
              </a:rPr>
              <a:t>224.0.0.10</a:t>
            </a:r>
            <a:r>
              <a:rPr lang="ko-KR" altLang="en-US">
                <a:solidFill>
                  <a:srgbClr val="0070C0"/>
                </a:solidFill>
              </a:rPr>
              <a:t>을 목적지 </a:t>
            </a:r>
            <a:r>
              <a:rPr lang="en-US" altLang="ko-KR">
                <a:solidFill>
                  <a:srgbClr val="0070C0"/>
                </a:solidFill>
              </a:rPr>
              <a:t>IP </a:t>
            </a:r>
            <a:r>
              <a:rPr lang="ko-KR" altLang="en-US">
                <a:solidFill>
                  <a:srgbClr val="0070C0"/>
                </a:solidFill>
              </a:rPr>
              <a:t>주소로 사용한다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ko-KR" altLang="en-US">
                <a:solidFill>
                  <a:srgbClr val="FF0000"/>
                </a:solidFill>
              </a:rPr>
              <a:t>헬로 주기의 </a:t>
            </a:r>
            <a:r>
              <a:rPr lang="en-US" altLang="ko-KR">
                <a:solidFill>
                  <a:srgbClr val="FF0000"/>
                </a:solidFill>
              </a:rPr>
              <a:t>3</a:t>
            </a:r>
            <a:r>
              <a:rPr lang="ko-KR" altLang="en-US">
                <a:solidFill>
                  <a:srgbClr val="FF0000"/>
                </a:solidFill>
              </a:rPr>
              <a:t>배에 해당되는 기간동안에 헬로 패킷을 받지 못하면 인접 라우터에 문제가 발생했다고 간주하고 관계를 해제하는데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이 시간을 </a:t>
            </a:r>
            <a:r>
              <a:rPr lang="en-US" altLang="ko-KR">
                <a:solidFill>
                  <a:srgbClr val="FF0000"/>
                </a:solidFill>
              </a:rPr>
              <a:t>hold time </a:t>
            </a:r>
            <a:r>
              <a:rPr lang="ko-KR" altLang="en-US">
                <a:solidFill>
                  <a:srgbClr val="FF0000"/>
                </a:solidFill>
              </a:rPr>
              <a:t>이라고 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(config-if)# ip  hello-interval  eigrp 1  10</a:t>
            </a:r>
          </a:p>
          <a:p>
            <a:pPr latinLnBrk="0">
              <a:spcBef>
                <a:spcPct val="0"/>
              </a:spcBef>
            </a:pPr>
            <a:r>
              <a:rPr lang="en-US" altLang="ko-KR"/>
              <a:t>(config-if)# ip  hold-time  eigrp  1  30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# debug  eigrp  packet  hello</a:t>
            </a:r>
          </a:p>
          <a:p>
            <a:pPr latinLnBrk="0">
              <a:spcBef>
                <a:spcPct val="0"/>
              </a:spcBef>
            </a:pPr>
            <a:r>
              <a:rPr lang="en-US" altLang="ko-KR"/>
              <a:t># debug  ip  packet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 latinLnBrk="0">
              <a:spcBef>
                <a:spcPct val="0"/>
              </a:spcBef>
            </a:pPr>
            <a:r>
              <a:rPr lang="en-US" altLang="ko-KR"/>
              <a:t>- Update 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EIGRP  </a:t>
            </a:r>
            <a:r>
              <a:rPr lang="ko-KR" altLang="en-US">
                <a:solidFill>
                  <a:srgbClr val="0070C0"/>
                </a:solidFill>
              </a:rPr>
              <a:t>업데이트 패킷은 </a:t>
            </a:r>
            <a:r>
              <a:rPr lang="ko-KR" altLang="en-US">
                <a:solidFill>
                  <a:srgbClr val="FF0000"/>
                </a:solidFill>
              </a:rPr>
              <a:t>라우팅 정보를 전송 </a:t>
            </a:r>
            <a:r>
              <a:rPr lang="ko-KR" altLang="en-US">
                <a:solidFill>
                  <a:srgbClr val="0070C0"/>
                </a:solidFill>
              </a:rPr>
              <a:t>할 때 사용되는 패킷이다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--------------------------------------------------------------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Query   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ko-KR" altLang="en-US">
                <a:solidFill>
                  <a:srgbClr val="0070C0"/>
                </a:solidFill>
              </a:rPr>
              <a:t>라우팅 정보요청 패킷은 </a:t>
            </a:r>
            <a:r>
              <a:rPr lang="ko-KR" altLang="en-US">
                <a:solidFill>
                  <a:srgbClr val="FF0000"/>
                </a:solidFill>
              </a:rPr>
              <a:t>라우팅 정보를 요청</a:t>
            </a:r>
            <a:r>
              <a:rPr lang="ko-KR" altLang="en-US">
                <a:solidFill>
                  <a:srgbClr val="0070C0"/>
                </a:solidFill>
              </a:rPr>
              <a:t>할 때 사용되는 패킷이다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Reply     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ko-KR" altLang="en-US">
                <a:solidFill>
                  <a:srgbClr val="0070C0"/>
                </a:solidFill>
              </a:rPr>
              <a:t>응답 패킷은 </a:t>
            </a:r>
            <a:r>
              <a:rPr lang="ko-KR" altLang="en-US">
                <a:solidFill>
                  <a:srgbClr val="FF0000"/>
                </a:solidFill>
              </a:rPr>
              <a:t>요청 받은 라우팅 정보를 전송</a:t>
            </a:r>
            <a:r>
              <a:rPr lang="ko-KR" altLang="en-US">
                <a:solidFill>
                  <a:srgbClr val="0070C0"/>
                </a:solidFill>
              </a:rPr>
              <a:t>할 때 사용되는 패킷이다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--------------------------------------------------------------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 Ack     </a:t>
            </a: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u="sng">
                <a:solidFill>
                  <a:srgbClr val="0070C0"/>
                </a:solidFill>
              </a:rPr>
              <a:t>Update, Query. Reply</a:t>
            </a:r>
            <a:r>
              <a:rPr lang="ko-KR" altLang="en-US">
                <a:solidFill>
                  <a:srgbClr val="0070C0"/>
                </a:solidFill>
              </a:rPr>
              <a:t> 패킷의 수신을 확인해 줄 때 사용된다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  <a:endParaRPr lang="ko-KR" altLang="en-US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endParaRPr lang="ko-KR" altLang="en-US"/>
          </a:p>
        </p:txBody>
      </p:sp>
      <p:pic>
        <p:nvPicPr>
          <p:cNvPr id="98309" name="20100625_127/demonicws_1277421881836eLcFL_jpg/2010-06-25_08%3B24%3B23_demonicws.jpg" descr="http://postfiles16.naver.net/20100625_127/demonicws_1277421881836eLcFL_jpg/2010-06-25_08%3B24%3B23_demonicws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857250"/>
            <a:ext cx="4019550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EIGRP </a:t>
            </a:r>
            <a:r>
              <a:rPr lang="ko-KR" altLang="en-US"/>
              <a:t>메트릭</a:t>
            </a:r>
            <a:r>
              <a:rPr lang="en-US" altLang="ko-KR"/>
              <a:t>(</a:t>
            </a:r>
            <a:r>
              <a:rPr lang="ko-KR" altLang="en-US"/>
              <a:t>혼합 메트릭</a:t>
            </a:r>
            <a:r>
              <a:rPr lang="en-US" altLang="ko-KR"/>
              <a:t>)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벡터 메트릭중에서 </a:t>
            </a:r>
            <a:r>
              <a:rPr lang="en-US" altLang="ko-KR" b="1">
                <a:solidFill>
                  <a:srgbClr val="FF0000"/>
                </a:solidFill>
              </a:rPr>
              <a:t>MTU</a:t>
            </a:r>
            <a:r>
              <a:rPr lang="ko-KR" altLang="en-US"/>
              <a:t>는 목적지까지 가는 각 인터페이스의 </a:t>
            </a:r>
            <a:r>
              <a:rPr lang="en-US" altLang="ko-KR"/>
              <a:t>MTU</a:t>
            </a:r>
            <a:r>
              <a:rPr lang="ko-KR" altLang="en-US"/>
              <a:t>중에서 가장</a:t>
            </a: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작은 것이 선택된다</a:t>
            </a:r>
            <a:r>
              <a:rPr lang="en-US" altLang="ko-KR"/>
              <a:t>.  </a:t>
            </a:r>
            <a:r>
              <a:rPr lang="ko-KR" altLang="en-US"/>
              <a:t>또  </a:t>
            </a:r>
            <a:r>
              <a:rPr lang="ko-KR" altLang="en-US" b="1"/>
              <a:t>홉 카운트</a:t>
            </a:r>
            <a:r>
              <a:rPr lang="ko-KR" altLang="en-US"/>
              <a:t>는 기본적으로 </a:t>
            </a:r>
            <a:r>
              <a:rPr lang="en-US" altLang="ko-KR"/>
              <a:t>100 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즉 홉 카운트가 </a:t>
            </a:r>
            <a:r>
              <a:rPr lang="en-US" altLang="ko-KR"/>
              <a:t>100</a:t>
            </a:r>
            <a:r>
              <a:rPr lang="ko-KR" altLang="en-US"/>
              <a:t>을 초과하면 도달 불가능한 경로로 간주한다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. </a:t>
            </a:r>
            <a:r>
              <a:rPr lang="en-US" altLang="ko-KR" b="1">
                <a:solidFill>
                  <a:srgbClr val="FF0000"/>
                </a:solidFill>
              </a:rPr>
              <a:t>BW(bandwidth)</a:t>
            </a:r>
            <a:r>
              <a:rPr lang="ko-KR" altLang="en-US"/>
              <a:t>는 목적지까지 가는 도중의 모든 인터페이스에 설정된 대역폭중에서</a:t>
            </a: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가장 낮은</a:t>
            </a:r>
            <a:r>
              <a:rPr lang="en-US" altLang="ko-KR"/>
              <a:t>(</a:t>
            </a:r>
            <a:r>
              <a:rPr lang="ko-KR" altLang="en-US"/>
              <a:t>느린</a:t>
            </a:r>
            <a:r>
              <a:rPr lang="en-US" altLang="ko-KR"/>
              <a:t>) </a:t>
            </a:r>
            <a:r>
              <a:rPr lang="ko-KR" altLang="en-US"/>
              <a:t>값을 취한 후</a:t>
            </a:r>
            <a:r>
              <a:rPr lang="en-US" altLang="ko-KR"/>
              <a:t>, </a:t>
            </a:r>
            <a:r>
              <a:rPr lang="ko-KR" altLang="en-US"/>
              <a:t>다음 공식에 대입한다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  BW=10^10  /  </a:t>
            </a:r>
            <a:r>
              <a:rPr lang="ko-KR" altLang="en-US"/>
              <a:t>가장 느린 대역폭</a:t>
            </a: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. </a:t>
            </a:r>
            <a:r>
              <a:rPr lang="en-US" altLang="ko-KR" b="1">
                <a:solidFill>
                  <a:srgbClr val="FF0000"/>
                </a:solidFill>
              </a:rPr>
              <a:t>DLY(Delay)</a:t>
            </a:r>
            <a:r>
              <a:rPr lang="ko-KR" altLang="en-US"/>
              <a:t>값은 목적지까지 가는 경로상의 모든 지연 값을 합친 다음 </a:t>
            </a:r>
            <a:r>
              <a:rPr lang="en-US" altLang="ko-KR"/>
              <a:t>10</a:t>
            </a:r>
            <a:r>
              <a:rPr lang="ko-KR" altLang="en-US"/>
              <a:t>으로 나눈다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 b="1">
                <a:solidFill>
                  <a:srgbClr val="FF0000"/>
                </a:solidFill>
              </a:rPr>
              <a:t>신뢰도</a:t>
            </a:r>
            <a:r>
              <a:rPr lang="en-US" altLang="ko-KR" b="1">
                <a:solidFill>
                  <a:srgbClr val="FF0000"/>
                </a:solidFill>
              </a:rPr>
              <a:t>(Reliability)</a:t>
            </a:r>
            <a:r>
              <a:rPr lang="ko-KR" altLang="en-US"/>
              <a:t>는 인터페이스의 에러 발생율을 의미한다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 b="1">
                <a:solidFill>
                  <a:srgbClr val="FF0000"/>
                </a:solidFill>
              </a:rPr>
              <a:t>부하</a:t>
            </a:r>
            <a:r>
              <a:rPr lang="en-US" altLang="ko-KR" b="1">
                <a:solidFill>
                  <a:srgbClr val="FF0000"/>
                </a:solidFill>
              </a:rPr>
              <a:t>(load)</a:t>
            </a:r>
            <a:r>
              <a:rPr lang="ko-KR" altLang="en-US"/>
              <a:t>는 인터페이스의 부하를 의미한다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 marL="0" lvl="1" latinLnBrk="0">
              <a:spcBef>
                <a:spcPct val="0"/>
              </a:spcBef>
            </a:pPr>
            <a:endParaRPr lang="en-US"/>
          </a:p>
          <a:p>
            <a:pPr marL="0" lvl="1" latinLnBrk="0">
              <a:spcBef>
                <a:spcPct val="0"/>
              </a:spcBef>
            </a:pPr>
            <a:endParaRPr lang="en-US"/>
          </a:p>
          <a:p>
            <a:pPr marL="0" lvl="1" latinLnBrk="0">
              <a:spcBef>
                <a:spcPct val="0"/>
              </a:spcBef>
            </a:pPr>
            <a:r>
              <a:rPr lang="en-US" altLang="ko-KR" b="1">
                <a:solidFill>
                  <a:srgbClr val="0070C0"/>
                </a:solidFill>
              </a:rPr>
              <a:t>※ Default EIGRP Metric =  ( bandwidth + Delay ) * 256</a:t>
            </a:r>
            <a:endParaRPr lang="ko-KR" altLang="en-US" b="1">
              <a:solidFill>
                <a:srgbClr val="0070C0"/>
              </a:solidFill>
            </a:endParaRPr>
          </a:p>
          <a:p>
            <a:pPr marL="0" lvl="1" latinLnBrk="0">
              <a:spcBef>
                <a:spcPct val="0"/>
              </a:spcBef>
            </a:pPr>
            <a:endParaRPr lang="en-US" altLang="ko-KR"/>
          </a:p>
          <a:p>
            <a:pPr marL="0" lvl="1" latinLnBrk="0">
              <a:spcBef>
                <a:spcPct val="0"/>
              </a:spcBef>
            </a:pPr>
            <a:r>
              <a:rPr lang="en-US" altLang="ko-KR" b="1">
                <a:solidFill>
                  <a:srgbClr val="0070C0"/>
                </a:solidFill>
              </a:rPr>
              <a:t>- bandwidth </a:t>
            </a:r>
            <a:r>
              <a:rPr lang="en-US" altLang="ko-KR"/>
              <a:t>= 10,000,000 / minimum bandwidth in kbps </a:t>
            </a:r>
          </a:p>
          <a:p>
            <a:pPr marL="0" lvl="1" latinLnBrk="0">
              <a:spcBef>
                <a:spcPct val="0"/>
              </a:spcBef>
            </a:pPr>
            <a:endParaRPr lang="ko-KR" altLang="en-US"/>
          </a:p>
          <a:p>
            <a:pPr marL="0" lvl="1" latinLnBrk="0">
              <a:spcBef>
                <a:spcPct val="0"/>
              </a:spcBef>
            </a:pPr>
            <a:r>
              <a:rPr lang="en-US" altLang="ko-KR" b="1">
                <a:solidFill>
                  <a:srgbClr val="0070C0"/>
                </a:solidFill>
              </a:rPr>
              <a:t>- delay </a:t>
            </a:r>
            <a:r>
              <a:rPr lang="en-US" altLang="ko-KR"/>
              <a:t>= sum of delays of all interfaces in path in ten of millisecons </a:t>
            </a:r>
          </a:p>
          <a:p>
            <a:pPr marL="0" lvl="1" latinLnBrk="0">
              <a:spcBef>
                <a:spcPct val="0"/>
              </a:spcBef>
            </a:pPr>
            <a:endParaRPr lang="en-US" altLang="ko-KR"/>
          </a:p>
          <a:p>
            <a:pPr marL="0" lvl="1" latinLnBrk="0">
              <a:spcBef>
                <a:spcPct val="0"/>
              </a:spcBef>
            </a:pPr>
            <a:endParaRPr lang="en-US" altLang="ko-KR"/>
          </a:p>
          <a:p>
            <a:pPr marL="0" lvl="1" latinLnBrk="0">
              <a:spcBef>
                <a:spcPct val="0"/>
              </a:spcBef>
            </a:pPr>
            <a:endParaRPr lang="en-US" altLang="ko-KR"/>
          </a:p>
          <a:p>
            <a:pPr marL="0" lvl="1" latinLnBrk="0">
              <a:spcBef>
                <a:spcPct val="0"/>
              </a:spcBef>
            </a:pPr>
            <a:endParaRPr lang="en-US" altLang="ko-KR"/>
          </a:p>
          <a:p>
            <a:pPr marL="0" lvl="1" latinLnBrk="0">
              <a:spcBef>
                <a:spcPct val="0"/>
              </a:spcBef>
            </a:pPr>
            <a:r>
              <a:rPr lang="en-US" altLang="ko-KR"/>
              <a:t># show ip protocols  </a:t>
            </a:r>
          </a:p>
          <a:p>
            <a:pPr marL="0" lvl="1" latinLnBrk="0">
              <a:spcBef>
                <a:spcPct val="0"/>
              </a:spcBef>
            </a:pPr>
            <a:endParaRPr lang="en-US" altLang="ko-KR"/>
          </a:p>
          <a:p>
            <a:pPr marL="0" lvl="1" latinLnBrk="0">
              <a:spcBef>
                <a:spcPct val="0"/>
              </a:spcBef>
            </a:pPr>
            <a:r>
              <a:rPr lang="en-US" altLang="ko-KR"/>
              <a:t># show  int  s0/0</a:t>
            </a:r>
            <a:endParaRPr lang="ko-KR" altLang="en-US"/>
          </a:p>
        </p:txBody>
      </p:sp>
      <p:sp>
        <p:nvSpPr>
          <p:cNvPr id="100355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81DE80-1E0A-47A6-904A-D99E87E4D3D4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100356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EIGRP AD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EIGRP </a:t>
            </a:r>
            <a:r>
              <a:rPr lang="ko-KR" altLang="en-US"/>
              <a:t>내부 네트워크의 </a:t>
            </a:r>
            <a:r>
              <a:rPr lang="en-US" altLang="ko-KR"/>
              <a:t>AD</a:t>
            </a:r>
            <a:r>
              <a:rPr lang="ko-KR" altLang="en-US"/>
              <a:t>는 </a:t>
            </a:r>
            <a:r>
              <a:rPr lang="en-US" altLang="ko-KR" b="1">
                <a:solidFill>
                  <a:srgbClr val="FF0000"/>
                </a:solidFill>
              </a:rPr>
              <a:t>90</a:t>
            </a:r>
            <a:r>
              <a:rPr lang="en-US" altLang="ko-KR"/>
              <a:t>,</a:t>
            </a:r>
            <a:r>
              <a:rPr lang="ko-KR" altLang="en-US"/>
              <a:t>  외부 네트워크는 </a:t>
            </a:r>
            <a:r>
              <a:rPr lang="en-US" altLang="ko-KR" b="1">
                <a:solidFill>
                  <a:srgbClr val="FF0000"/>
                </a:solidFill>
              </a:rPr>
              <a:t>170</a:t>
            </a:r>
            <a:r>
              <a:rPr lang="en-US" altLang="ko-KR"/>
              <a:t> 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r>
              <a:rPr lang="en-US" altLang="ko-KR"/>
              <a:t>EIGRP </a:t>
            </a:r>
            <a:r>
              <a:rPr lang="ko-KR" altLang="en-US"/>
              <a:t>네트워크를 축약하면 해당 라우터에서만 축약 네트워크의 </a:t>
            </a:r>
            <a:r>
              <a:rPr lang="en-US" altLang="ko-KR"/>
              <a:t>AD </a:t>
            </a:r>
            <a:r>
              <a:rPr lang="ko-KR" altLang="en-US"/>
              <a:t>값이 </a:t>
            </a:r>
            <a:r>
              <a:rPr lang="en-US" altLang="ko-KR" b="1">
                <a:solidFill>
                  <a:srgbClr val="FF0000"/>
                </a:solidFill>
              </a:rPr>
              <a:t>5</a:t>
            </a:r>
            <a:r>
              <a:rPr lang="en-US" altLang="ko-KR"/>
              <a:t> 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EIGRP </a:t>
            </a:r>
            <a:r>
              <a:rPr lang="ko-KR" altLang="en-US"/>
              <a:t>라우터 </a:t>
            </a:r>
            <a:r>
              <a:rPr lang="en-US" altLang="ko-KR"/>
              <a:t>ID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EIGRP</a:t>
            </a:r>
            <a:r>
              <a:rPr lang="ko-KR" altLang="en-US"/>
              <a:t>가 라우터 </a:t>
            </a:r>
            <a:r>
              <a:rPr lang="en-US" altLang="ko-KR"/>
              <a:t>ID</a:t>
            </a:r>
            <a:r>
              <a:rPr lang="ko-KR" altLang="en-US"/>
              <a:t>를 결정하는 방식은 </a:t>
            </a:r>
            <a:r>
              <a:rPr lang="en-US" altLang="ko-KR"/>
              <a:t>OSPF </a:t>
            </a:r>
            <a:r>
              <a:rPr lang="ko-KR" altLang="en-US"/>
              <a:t>나 </a:t>
            </a:r>
            <a:r>
              <a:rPr lang="en-US" altLang="ko-KR"/>
              <a:t>BGP </a:t>
            </a:r>
            <a:r>
              <a:rPr lang="ko-KR" altLang="en-US"/>
              <a:t>등과 동일하다</a:t>
            </a:r>
            <a:r>
              <a:rPr lang="en-US" altLang="ko-KR"/>
              <a:t>. </a:t>
            </a:r>
            <a:r>
              <a:rPr lang="ko-KR" altLang="en-US"/>
              <a:t>즉</a:t>
            </a: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EIGRP </a:t>
            </a:r>
            <a:r>
              <a:rPr lang="ko-KR" altLang="en-US">
                <a:solidFill>
                  <a:srgbClr val="FF0000"/>
                </a:solidFill>
              </a:rPr>
              <a:t>동작시 설정된 루프백의 </a:t>
            </a:r>
            <a:r>
              <a:rPr lang="en-US" altLang="ko-KR">
                <a:solidFill>
                  <a:srgbClr val="FF0000"/>
                </a:solidFill>
              </a:rPr>
              <a:t>IP </a:t>
            </a:r>
            <a:r>
              <a:rPr lang="ko-KR" altLang="en-US">
                <a:solidFill>
                  <a:srgbClr val="FF0000"/>
                </a:solidFill>
              </a:rPr>
              <a:t>주소중에서 가장 높은 것을 라우터 </a:t>
            </a:r>
            <a:r>
              <a:rPr lang="en-US" altLang="ko-KR">
                <a:solidFill>
                  <a:srgbClr val="FF0000"/>
                </a:solidFill>
              </a:rPr>
              <a:t>ID</a:t>
            </a:r>
            <a:r>
              <a:rPr lang="ko-KR" altLang="en-US">
                <a:solidFill>
                  <a:srgbClr val="FF0000"/>
                </a:solidFill>
              </a:rPr>
              <a:t>로 결정한다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r>
              <a:rPr lang="ko-KR" altLang="en-US">
                <a:solidFill>
                  <a:srgbClr val="FF0000"/>
                </a:solidFill>
              </a:rPr>
              <a:t>만약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루프백에 설정된 </a:t>
            </a:r>
            <a:r>
              <a:rPr lang="en-US" altLang="ko-KR">
                <a:solidFill>
                  <a:srgbClr val="FF0000"/>
                </a:solidFill>
              </a:rPr>
              <a:t>IP </a:t>
            </a:r>
            <a:r>
              <a:rPr lang="ko-KR" altLang="en-US">
                <a:solidFill>
                  <a:srgbClr val="FF0000"/>
                </a:solidFill>
              </a:rPr>
              <a:t>주소가 없으면 물리적인 인터페이스에 설정된 </a:t>
            </a:r>
            <a:r>
              <a:rPr lang="en-US" altLang="ko-KR">
                <a:solidFill>
                  <a:srgbClr val="FF0000"/>
                </a:solidFill>
              </a:rPr>
              <a:t>IP </a:t>
            </a:r>
            <a:r>
              <a:rPr lang="ko-KR" altLang="en-US">
                <a:solidFill>
                  <a:srgbClr val="FF0000"/>
                </a:solidFill>
              </a:rPr>
              <a:t>주소중에서</a:t>
            </a:r>
            <a:endParaRPr lang="en-US" altLang="ko-KR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ko-KR" altLang="en-US">
                <a:solidFill>
                  <a:srgbClr val="FF0000"/>
                </a:solidFill>
              </a:rPr>
              <a:t>가장 높은 것을 선택한다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/>
              <a:t>자신과 동일한 라우터 </a:t>
            </a:r>
            <a:r>
              <a:rPr lang="en-US" altLang="ko-KR"/>
              <a:t>ID</a:t>
            </a:r>
            <a:r>
              <a:rPr lang="ko-KR" altLang="en-US"/>
              <a:t>를 가진 라우터가 전송한 외부 네트워크는 라우팅 테이블에</a:t>
            </a: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/>
              <a:t>저장되지 않는다</a:t>
            </a:r>
            <a:r>
              <a:rPr lang="en-US" altLang="ko-KR"/>
              <a:t>. (</a:t>
            </a:r>
            <a:r>
              <a:rPr lang="ko-KR" altLang="en-US"/>
              <a:t>폐기함</a:t>
            </a:r>
            <a:r>
              <a:rPr lang="en-US" altLang="ko-KR"/>
              <a:t>)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10240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6E9F02-87FC-42B8-8D90-AEFC428EDE2F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102404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/>
              <a:t>※ </a:t>
            </a:r>
            <a:r>
              <a:rPr lang="ko-KR" altLang="en-US"/>
              <a:t>직접 라우터 </a:t>
            </a:r>
            <a:r>
              <a:rPr lang="en-US" altLang="ko-KR"/>
              <a:t>ID </a:t>
            </a:r>
            <a:r>
              <a:rPr lang="ko-KR" altLang="en-US"/>
              <a:t>지정하기</a:t>
            </a: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R1(config)# router  eigrp  1</a:t>
            </a:r>
          </a:p>
          <a:p>
            <a:pPr>
              <a:spcBef>
                <a:spcPct val="0"/>
              </a:spcBef>
            </a:pPr>
            <a:r>
              <a:rPr lang="en-US" altLang="ko-KR"/>
              <a:t>                 </a:t>
            </a:r>
            <a:r>
              <a:rPr lang="en-US" altLang="ko-KR">
                <a:solidFill>
                  <a:srgbClr val="00B0F0"/>
                </a:solidFill>
              </a:rPr>
              <a:t> eigrp  router-id  2.2.1.1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R2(config)# router  eigrp  1</a:t>
            </a:r>
          </a:p>
          <a:p>
            <a:pPr>
              <a:spcBef>
                <a:spcPct val="0"/>
              </a:spcBef>
            </a:pPr>
            <a:r>
              <a:rPr lang="en-US" altLang="ko-KR"/>
              <a:t>                </a:t>
            </a:r>
            <a:r>
              <a:rPr lang="en-US" altLang="ko-KR">
                <a:solidFill>
                  <a:srgbClr val="00B0F0"/>
                </a:solidFill>
              </a:rPr>
              <a:t>  eigrp  router-id  2.2.1.1</a:t>
            </a:r>
            <a:endParaRPr lang="ko-KR" altLang="en-US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</a:pPr>
            <a:endParaRPr lang="ko-KR" altLang="en-US"/>
          </a:p>
        </p:txBody>
      </p:sp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785813" y="3916363"/>
            <a:ext cx="407987" cy="258762"/>
            <a:chOff x="4832801" y="2241244"/>
            <a:chExt cx="500061" cy="259062"/>
          </a:xfrm>
        </p:grpSpPr>
        <p:pic>
          <p:nvPicPr>
            <p:cNvPr id="102418" name="Picture 3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32801" y="2285781"/>
              <a:ext cx="500061" cy="21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19" name="TextBox 98"/>
            <p:cNvSpPr txBox="1">
              <a:spLocks noChangeArrowheads="1"/>
            </p:cNvSpPr>
            <p:nvPr/>
          </p:nvSpPr>
          <p:spPr bwMode="auto">
            <a:xfrm>
              <a:off x="4886928" y="2241244"/>
              <a:ext cx="428622" cy="215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/>
                <a:t>R1</a:t>
              </a:r>
              <a:endParaRPr lang="ko-KR" altLang="en-US"/>
            </a:p>
          </p:txBody>
        </p:sp>
      </p:grpSp>
      <p:grpSp>
        <p:nvGrpSpPr>
          <p:cNvPr id="3" name="그룹 10"/>
          <p:cNvGrpSpPr>
            <a:grpSpLocks/>
          </p:cNvGrpSpPr>
          <p:nvPr/>
        </p:nvGrpSpPr>
        <p:grpSpPr bwMode="auto">
          <a:xfrm>
            <a:off x="2857500" y="3878263"/>
            <a:ext cx="407988" cy="258762"/>
            <a:chOff x="4832801" y="2241244"/>
            <a:chExt cx="500061" cy="259062"/>
          </a:xfrm>
        </p:grpSpPr>
        <p:pic>
          <p:nvPicPr>
            <p:cNvPr id="102416" name="Picture 3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32801" y="2285781"/>
              <a:ext cx="500061" cy="21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17" name="TextBox 98"/>
            <p:cNvSpPr txBox="1">
              <a:spLocks noChangeArrowheads="1"/>
            </p:cNvSpPr>
            <p:nvPr/>
          </p:nvSpPr>
          <p:spPr bwMode="auto">
            <a:xfrm>
              <a:off x="4886928" y="2241244"/>
              <a:ext cx="428622" cy="215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/>
                <a:t>R2</a:t>
              </a:r>
              <a:endParaRPr lang="ko-KR" altLang="en-US"/>
            </a:p>
          </p:txBody>
        </p:sp>
      </p:grpSp>
      <p:cxnSp>
        <p:nvCxnSpPr>
          <p:cNvPr id="102407" name="직선 연결선 16"/>
          <p:cNvCxnSpPr>
            <a:cxnSpLocks noChangeShapeType="1"/>
          </p:cNvCxnSpPr>
          <p:nvPr/>
        </p:nvCxnSpPr>
        <p:spPr bwMode="auto">
          <a:xfrm>
            <a:off x="1179513" y="4024313"/>
            <a:ext cx="1677987" cy="635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08" name="TextBox 20"/>
          <p:cNvSpPr txBox="1">
            <a:spLocks noChangeArrowheads="1"/>
          </p:cNvSpPr>
          <p:nvPr/>
        </p:nvSpPr>
        <p:spPr bwMode="auto">
          <a:xfrm>
            <a:off x="1143000" y="3995738"/>
            <a:ext cx="571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700" b="1"/>
              <a:t>s0/0</a:t>
            </a:r>
          </a:p>
          <a:p>
            <a:r>
              <a:rPr lang="en-US" altLang="ko-KR" sz="700" b="1"/>
              <a:t>11.1.1.1</a:t>
            </a:r>
            <a:endParaRPr lang="ko-KR" altLang="en-US" sz="700" b="1"/>
          </a:p>
        </p:txBody>
      </p:sp>
      <p:sp>
        <p:nvSpPr>
          <p:cNvPr id="102409" name="TextBox 30"/>
          <p:cNvSpPr txBox="1">
            <a:spLocks noChangeArrowheads="1"/>
          </p:cNvSpPr>
          <p:nvPr/>
        </p:nvSpPr>
        <p:spPr bwMode="auto">
          <a:xfrm>
            <a:off x="2500313" y="3995738"/>
            <a:ext cx="6429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700" b="1"/>
              <a:t>s0/0</a:t>
            </a:r>
          </a:p>
          <a:p>
            <a:r>
              <a:rPr lang="en-US" altLang="ko-KR" sz="700" b="1"/>
              <a:t>11.1.1.2</a:t>
            </a:r>
            <a:endParaRPr lang="ko-KR" altLang="en-US" sz="700" b="1"/>
          </a:p>
        </p:txBody>
      </p:sp>
      <p:sp>
        <p:nvSpPr>
          <p:cNvPr id="102410" name="TextBox 31"/>
          <p:cNvSpPr txBox="1">
            <a:spLocks noChangeArrowheads="1"/>
          </p:cNvSpPr>
          <p:nvPr/>
        </p:nvSpPr>
        <p:spPr bwMode="auto">
          <a:xfrm>
            <a:off x="785813" y="3209925"/>
            <a:ext cx="50006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700">
                <a:solidFill>
                  <a:srgbClr val="00B0F0"/>
                </a:solidFill>
              </a:rPr>
              <a:t>lo9</a:t>
            </a:r>
          </a:p>
          <a:p>
            <a:r>
              <a:rPr lang="en-US" altLang="ko-KR" sz="700">
                <a:solidFill>
                  <a:srgbClr val="00B0F0"/>
                </a:solidFill>
              </a:rPr>
              <a:t>2.2.9.9</a:t>
            </a:r>
            <a:endParaRPr lang="ko-KR" altLang="en-US" sz="700">
              <a:solidFill>
                <a:srgbClr val="00B0F0"/>
              </a:solidFill>
            </a:endParaRPr>
          </a:p>
        </p:txBody>
      </p:sp>
      <p:sp>
        <p:nvSpPr>
          <p:cNvPr id="102411" name="TextBox 32"/>
          <p:cNvSpPr txBox="1">
            <a:spLocks noChangeArrowheads="1"/>
          </p:cNvSpPr>
          <p:nvPr/>
        </p:nvSpPr>
        <p:spPr bwMode="auto">
          <a:xfrm>
            <a:off x="1357313" y="3209925"/>
            <a:ext cx="50006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700" b="1"/>
              <a:t>lo7</a:t>
            </a:r>
          </a:p>
          <a:p>
            <a:r>
              <a:rPr lang="en-US" altLang="ko-KR" sz="700" b="1"/>
              <a:t>2.2.7.7</a:t>
            </a:r>
            <a:endParaRPr lang="ko-KR" altLang="en-US" sz="700" b="1"/>
          </a:p>
        </p:txBody>
      </p:sp>
      <p:sp>
        <p:nvSpPr>
          <p:cNvPr id="102412" name="TextBox 33"/>
          <p:cNvSpPr txBox="1">
            <a:spLocks noChangeArrowheads="1"/>
          </p:cNvSpPr>
          <p:nvPr/>
        </p:nvSpPr>
        <p:spPr bwMode="auto">
          <a:xfrm>
            <a:off x="2786063" y="3205163"/>
            <a:ext cx="50006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700" b="1">
                <a:solidFill>
                  <a:srgbClr val="00B0F0"/>
                </a:solidFill>
              </a:rPr>
              <a:t>lo9</a:t>
            </a:r>
          </a:p>
          <a:p>
            <a:r>
              <a:rPr lang="en-US" altLang="ko-KR" sz="700" b="1">
                <a:solidFill>
                  <a:srgbClr val="00B0F0"/>
                </a:solidFill>
              </a:rPr>
              <a:t>2.2.6.6</a:t>
            </a:r>
            <a:endParaRPr lang="ko-KR" altLang="en-US" sz="700" b="1">
              <a:solidFill>
                <a:srgbClr val="00B0F0"/>
              </a:solidFill>
            </a:endParaRPr>
          </a:p>
        </p:txBody>
      </p:sp>
      <p:cxnSp>
        <p:nvCxnSpPr>
          <p:cNvPr id="102413" name="직선 연결선 35"/>
          <p:cNvCxnSpPr>
            <a:cxnSpLocks noChangeShapeType="1"/>
          </p:cNvCxnSpPr>
          <p:nvPr/>
        </p:nvCxnSpPr>
        <p:spPr bwMode="auto">
          <a:xfrm rot="16200000" flipV="1">
            <a:off x="850900" y="3762376"/>
            <a:ext cx="295275" cy="1270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4" name="직선 연결선 39"/>
          <p:cNvCxnSpPr>
            <a:cxnSpLocks noChangeShapeType="1"/>
          </p:cNvCxnSpPr>
          <p:nvPr/>
        </p:nvCxnSpPr>
        <p:spPr bwMode="auto">
          <a:xfrm rot="5400000" flipH="1" flipV="1">
            <a:off x="1113631" y="3529807"/>
            <a:ext cx="277813" cy="49530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5" name="직선 연결선 41"/>
          <p:cNvCxnSpPr>
            <a:cxnSpLocks noChangeShapeType="1"/>
          </p:cNvCxnSpPr>
          <p:nvPr/>
        </p:nvCxnSpPr>
        <p:spPr bwMode="auto">
          <a:xfrm rot="5400000" flipH="1" flipV="1">
            <a:off x="2905125" y="3749675"/>
            <a:ext cx="346075" cy="3175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EIGRP </a:t>
            </a:r>
            <a:r>
              <a:rPr lang="ko-KR" altLang="en-US"/>
              <a:t>설정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router  eigrp  </a:t>
            </a:r>
            <a:r>
              <a:rPr lang="en-US" altLang="ko-KR" i="1">
                <a:solidFill>
                  <a:srgbClr val="00B050"/>
                </a:solidFill>
              </a:rPr>
              <a:t>AS-number      </a:t>
            </a:r>
          </a:p>
          <a:p>
            <a:pPr latinLnBrk="0">
              <a:spcBef>
                <a:spcPct val="0"/>
              </a:spcBef>
            </a:pPr>
            <a:r>
              <a:rPr lang="ko-KR" altLang="en-US">
                <a:solidFill>
                  <a:srgbClr val="FF0000"/>
                </a:solidFill>
              </a:rPr>
              <a:t>모든 라우터의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AS</a:t>
            </a:r>
            <a:r>
              <a:rPr lang="ko-KR" altLang="en-US">
                <a:solidFill>
                  <a:srgbClr val="FF0000"/>
                </a:solidFill>
              </a:rPr>
              <a:t>번호는 같아야 함</a:t>
            </a:r>
            <a:r>
              <a:rPr lang="en-US" altLang="ko-KR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/>
              <a:t> </a:t>
            </a:r>
            <a:endParaRPr lang="ko-KR" altLang="en-US"/>
          </a:p>
          <a:p>
            <a:pPr latinLnBrk="0">
              <a:spcBef>
                <a:spcPct val="0"/>
              </a:spcBef>
            </a:pPr>
            <a:r>
              <a:rPr lang="en-US" altLang="ko-KR"/>
              <a:t>network   </a:t>
            </a:r>
            <a:r>
              <a:rPr lang="ko-KR" altLang="en-US"/>
              <a:t>네트워크주소</a:t>
            </a:r>
            <a:r>
              <a:rPr lang="en-US" altLang="ko-KR"/>
              <a:t>    </a:t>
            </a:r>
            <a:r>
              <a:rPr lang="en-US" altLang="ko-KR">
                <a:solidFill>
                  <a:srgbClr val="00B050"/>
                </a:solidFill>
              </a:rPr>
              <a:t>wildcard mask  </a:t>
            </a:r>
            <a:r>
              <a:rPr lang="ko-KR" altLang="en-US"/>
              <a:t>   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Classful IP</a:t>
            </a:r>
            <a:r>
              <a:rPr lang="ko-KR" altLang="en-US">
                <a:solidFill>
                  <a:srgbClr val="FF0000"/>
                </a:solidFill>
              </a:rPr>
              <a:t>일때는 서브넷마스크를 안써도 됨</a:t>
            </a:r>
            <a:r>
              <a:rPr lang="en-US" altLang="ko-KR">
                <a:solidFill>
                  <a:srgbClr val="FF0000"/>
                </a:solidFill>
              </a:rPr>
              <a:t>!, </a:t>
            </a:r>
            <a:r>
              <a:rPr lang="ko-KR" altLang="en-US">
                <a:solidFill>
                  <a:srgbClr val="FF0000"/>
                </a:solidFill>
              </a:rPr>
              <a:t>자신이 알리고자하는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Network </a:t>
            </a:r>
            <a:r>
              <a:rPr lang="ko-KR" altLang="en-US">
                <a:solidFill>
                  <a:srgbClr val="FF0000"/>
                </a:solidFill>
              </a:rPr>
              <a:t>대역 정의</a:t>
            </a:r>
            <a:r>
              <a:rPr lang="en-US" altLang="ko-KR">
                <a:solidFill>
                  <a:srgbClr val="FF0000"/>
                </a:solidFill>
              </a:rPr>
              <a:t>!</a:t>
            </a:r>
            <a:r>
              <a:rPr lang="en-US" altLang="ko-KR"/>
              <a:t> 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※ </a:t>
            </a:r>
            <a:r>
              <a:rPr lang="ko-KR" altLang="en-US"/>
              <a:t> </a:t>
            </a:r>
            <a:r>
              <a:rPr lang="en-US" altLang="ko-KR"/>
              <a:t>Wild Card Mask 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 latinLnBrk="0">
              <a:spcBef>
                <a:spcPct val="0"/>
              </a:spcBef>
            </a:pPr>
            <a:r>
              <a:rPr lang="en-US" altLang="ko-KR"/>
              <a:t>1111 1111 . 1111 1111 . 1111 1111 . 0000 0000 =&gt; 255.255.255.0 </a:t>
            </a:r>
            <a:r>
              <a:rPr lang="en-US" altLang="ko-KR">
                <a:solidFill>
                  <a:srgbClr val="FF0000"/>
                </a:solidFill>
              </a:rPr>
              <a:t>Subnet Mask</a:t>
            </a:r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/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en-US" altLang="ko-KR"/>
              <a:t>0000 0000 . 0000 0000 . 0000 0000 . 1111 1111 =&gt; 0.0.0.255   </a:t>
            </a:r>
            <a:r>
              <a:rPr lang="en-US" altLang="ko-KR">
                <a:solidFill>
                  <a:srgbClr val="FF0000"/>
                </a:solidFill>
              </a:rPr>
              <a:t>     Wild Card Mask</a:t>
            </a:r>
            <a:endParaRPr lang="ko-KR" altLang="en-US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/>
              <a:t>0000 0000 . 0000 0000 . 1111 1111 . 1111 1111 =&gt; 0.0.255.255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103427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D72251-CBC8-4AC9-AA87-2272C28D41D9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103428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  <a:defRPr/>
            </a:pPr>
            <a:r>
              <a:rPr lang="en-US" altLang="ko-KR" dirty="0"/>
              <a:t>&lt;R1&gt;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70C0"/>
                </a:solidFill>
              </a:rPr>
              <a:t>-- </a:t>
            </a:r>
            <a:r>
              <a:rPr lang="ko-KR" altLang="en-US" dirty="0">
                <a:solidFill>
                  <a:srgbClr val="0070C0"/>
                </a:solidFill>
              </a:rPr>
              <a:t>추천 구성 </a:t>
            </a:r>
            <a:r>
              <a:rPr lang="en-US" altLang="ko-KR" dirty="0">
                <a:solidFill>
                  <a:srgbClr val="0070C0"/>
                </a:solidFill>
              </a:rPr>
              <a:t>--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dirty="0">
              <a:solidFill>
                <a:srgbClr val="0070C0"/>
              </a:solidFill>
            </a:endParaRP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70C0"/>
                </a:solidFill>
              </a:rPr>
              <a:t>router  </a:t>
            </a:r>
            <a:r>
              <a:rPr lang="en-US" altLang="ko-KR" dirty="0" err="1">
                <a:solidFill>
                  <a:srgbClr val="0070C0"/>
                </a:solidFill>
              </a:rPr>
              <a:t>eigrp</a:t>
            </a:r>
            <a:r>
              <a:rPr lang="en-US" altLang="ko-KR" dirty="0">
                <a:solidFill>
                  <a:srgbClr val="0070C0"/>
                </a:solidFill>
              </a:rPr>
              <a:t>  10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70C0"/>
                </a:solidFill>
              </a:rPr>
              <a:t>   network  1.1.1.1         0.0.0.0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70C0"/>
                </a:solidFill>
              </a:rPr>
              <a:t>   network  10.1.2.1       0.0.0.0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70C0"/>
                </a:solidFill>
              </a:rPr>
              <a:t>   network  192.168.1.1  0.0.0.0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70C0"/>
                </a:solidFill>
              </a:rPr>
              <a:t>   no  auto-summary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-- </a:t>
            </a:r>
            <a:r>
              <a:rPr lang="ko-KR" altLang="en-US" dirty="0">
                <a:solidFill>
                  <a:srgbClr val="FF0000"/>
                </a:solidFill>
              </a:rPr>
              <a:t>일반 구성 </a:t>
            </a:r>
            <a:r>
              <a:rPr lang="en-US" altLang="ko-KR" dirty="0">
                <a:solidFill>
                  <a:srgbClr val="FF0000"/>
                </a:solidFill>
              </a:rPr>
              <a:t>--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router  </a:t>
            </a:r>
            <a:r>
              <a:rPr lang="en-US" altLang="ko-KR" dirty="0" err="1">
                <a:solidFill>
                  <a:srgbClr val="FF0000"/>
                </a:solidFill>
              </a:rPr>
              <a:t>eigrp</a:t>
            </a:r>
            <a:r>
              <a:rPr lang="en-US" altLang="ko-KR" dirty="0">
                <a:solidFill>
                  <a:srgbClr val="FF0000"/>
                </a:solidFill>
              </a:rPr>
              <a:t>  10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   network  1.0.0.0         0.255.255.255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   network  10.1.2.0       0.0.0.255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   network  192.168.1.0  </a:t>
            </a:r>
            <a:r>
              <a:rPr lang="en-US" altLang="ko-KR" dirty="0" smtClean="0">
                <a:solidFill>
                  <a:srgbClr val="FF0000"/>
                </a:solidFill>
              </a:rPr>
              <a:t>0.0.0.3 = 255.255.255.252</a:t>
            </a:r>
            <a:endParaRPr lang="en-US" altLang="ko-KR" dirty="0">
              <a:solidFill>
                <a:srgbClr val="FF0000"/>
              </a:solidFill>
            </a:endParaRP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   no  auto-summary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-- </a:t>
            </a:r>
            <a:r>
              <a:rPr lang="ko-KR" altLang="en-US" dirty="0">
                <a:solidFill>
                  <a:srgbClr val="FF0000"/>
                </a:solidFill>
              </a:rPr>
              <a:t>일반 구성 </a:t>
            </a:r>
            <a:r>
              <a:rPr lang="en-US" altLang="ko-KR" dirty="0">
                <a:solidFill>
                  <a:srgbClr val="FF0000"/>
                </a:solidFill>
              </a:rPr>
              <a:t>--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router  </a:t>
            </a:r>
            <a:r>
              <a:rPr lang="en-US" altLang="ko-KR" dirty="0" err="1">
                <a:solidFill>
                  <a:srgbClr val="FF0000"/>
                </a:solidFill>
              </a:rPr>
              <a:t>eigrp</a:t>
            </a:r>
            <a:r>
              <a:rPr lang="en-US" altLang="ko-KR" dirty="0">
                <a:solidFill>
                  <a:srgbClr val="FF0000"/>
                </a:solidFill>
              </a:rPr>
              <a:t>  10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   network  1.0.0.0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   network  10.0.0.0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   network  192.168.1.0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   no  auto-summary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/>
              <a:t>-- </a:t>
            </a:r>
            <a:r>
              <a:rPr lang="ko-KR" altLang="en-US" dirty="0"/>
              <a:t>잘못된  구성 </a:t>
            </a:r>
            <a:r>
              <a:rPr lang="en-US" altLang="ko-KR" dirty="0"/>
              <a:t>--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/>
              <a:t>router  </a:t>
            </a:r>
            <a:r>
              <a:rPr lang="en-US" altLang="ko-KR" dirty="0" err="1"/>
              <a:t>eigrp</a:t>
            </a:r>
            <a:r>
              <a:rPr lang="en-US" altLang="ko-KR" dirty="0"/>
              <a:t>  10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/>
              <a:t>   network  1.0.0.0         0.0.0.0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/>
              <a:t>   network  10.1.2.0       0.0.0.0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/>
              <a:t>   network  192.168.1.0  0.0.0.0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/>
              <a:t>   no  auto-summary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B0F0"/>
                </a:solidFill>
              </a:rPr>
              <a:t>※ </a:t>
            </a:r>
            <a:r>
              <a:rPr lang="ko-KR" altLang="en-US" dirty="0" err="1">
                <a:solidFill>
                  <a:srgbClr val="00B0F0"/>
                </a:solidFill>
              </a:rPr>
              <a:t>네이버</a:t>
            </a:r>
            <a:r>
              <a:rPr lang="ko-KR" altLang="en-US" dirty="0">
                <a:solidFill>
                  <a:srgbClr val="00B0F0"/>
                </a:solidFill>
              </a:rPr>
              <a:t> 맺는 기준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★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dirty="0">
              <a:solidFill>
                <a:srgbClr val="00B0F0"/>
              </a:solidFill>
            </a:endParaRPr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B0F0"/>
                </a:solidFill>
              </a:rPr>
              <a:t>. </a:t>
            </a:r>
            <a:r>
              <a:rPr lang="en-US" altLang="ko-KR" b="1" dirty="0">
                <a:solidFill>
                  <a:srgbClr val="00B0F0"/>
                </a:solidFill>
              </a:rPr>
              <a:t>as </a:t>
            </a:r>
            <a:r>
              <a:rPr lang="ko-KR" altLang="en-US" b="1" dirty="0">
                <a:solidFill>
                  <a:srgbClr val="00B0F0"/>
                </a:solidFill>
              </a:rPr>
              <a:t>번호가 같아야 한다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b="1" dirty="0">
              <a:solidFill>
                <a:srgbClr val="00B0F0"/>
              </a:solidFill>
            </a:endParaRPr>
          </a:p>
          <a:p>
            <a:pPr indent="-342900"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00B0F0"/>
                </a:solidFill>
              </a:rPr>
              <a:t>. K-value </a:t>
            </a:r>
            <a:r>
              <a:rPr lang="ko-KR" altLang="en-US" b="1" dirty="0">
                <a:solidFill>
                  <a:srgbClr val="00B0F0"/>
                </a:solidFill>
              </a:rPr>
              <a:t>값이 같아야 한다</a:t>
            </a:r>
            <a:r>
              <a:rPr lang="en-US" altLang="ko-KR" b="1" dirty="0">
                <a:solidFill>
                  <a:srgbClr val="00B0F0"/>
                </a:solidFill>
              </a:rPr>
              <a:t>. ( </a:t>
            </a:r>
            <a:r>
              <a:rPr lang="ko-KR" altLang="en-US" b="1" dirty="0">
                <a:solidFill>
                  <a:srgbClr val="00B0F0"/>
                </a:solidFill>
              </a:rPr>
              <a:t>기본값 </a:t>
            </a:r>
            <a:r>
              <a:rPr lang="en-US" altLang="ko-KR" b="1" dirty="0">
                <a:solidFill>
                  <a:srgbClr val="00B0F0"/>
                </a:solidFill>
              </a:rPr>
              <a:t>1 )</a:t>
            </a:r>
          </a:p>
          <a:p>
            <a:pPr>
              <a:spcBef>
                <a:spcPct val="0"/>
              </a:spcBef>
              <a:defRPr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8642350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  <a:defRPr/>
            </a:pPr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같은 </a:t>
            </a:r>
            <a:r>
              <a:rPr lang="en-US" altLang="ko-KR"/>
              <a:t>AS</a:t>
            </a:r>
            <a:r>
              <a:rPr lang="ko-KR" altLang="en-US"/>
              <a:t>를 사용한 </a:t>
            </a:r>
            <a:r>
              <a:rPr lang="en-US" altLang="ko-KR"/>
              <a:t>EIGRP  </a:t>
            </a:r>
            <a:endParaRPr lang="ko-KR" altLang="en-US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</p:txBody>
      </p:sp>
      <p:sp>
        <p:nvSpPr>
          <p:cNvPr id="104451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81CDB3-6EAB-4605-8CCA-533B65C59322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pic>
        <p:nvPicPr>
          <p:cNvPr id="104452" name="Picture 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438" y="1125538"/>
            <a:ext cx="8494712" cy="41036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8642350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unequal-cost  load balancing ( 128</a:t>
            </a:r>
            <a:r>
              <a:rPr lang="ko-KR" altLang="en-US"/>
              <a:t>까지 가능</a:t>
            </a:r>
            <a:r>
              <a:rPr lang="en-US" altLang="ko-KR"/>
              <a:t>)</a:t>
            </a:r>
          </a:p>
        </p:txBody>
      </p:sp>
      <p:sp>
        <p:nvSpPr>
          <p:cNvPr id="10649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848A6-CC50-4EB5-ABA2-44277AAB6BFE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pic>
        <p:nvPicPr>
          <p:cNvPr id="106500" name="Picture 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1204913"/>
            <a:ext cx="8104187" cy="44481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67224</TotalTime>
  <Words>712</Words>
  <Application>Microsoft Office PowerPoint</Application>
  <PresentationFormat>화면 슬라이드 쇼(4:3)</PresentationFormat>
  <Paragraphs>351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xeneration</cp:lastModifiedBy>
  <cp:revision>3488</cp:revision>
  <cp:lastPrinted>2012-09-02T06:24:56Z</cp:lastPrinted>
  <dcterms:created xsi:type="dcterms:W3CDTF">2009-02-08T16:10:46Z</dcterms:created>
  <dcterms:modified xsi:type="dcterms:W3CDTF">2017-01-09T04:35:24Z</dcterms:modified>
</cp:coreProperties>
</file>