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98" r:id="rId2"/>
    <p:sldId id="906" r:id="rId3"/>
    <p:sldId id="905" r:id="rId4"/>
    <p:sldId id="899" r:id="rId5"/>
    <p:sldId id="900" r:id="rId6"/>
    <p:sldId id="901" r:id="rId7"/>
    <p:sldId id="902" r:id="rId8"/>
    <p:sldId id="903" r:id="rId9"/>
    <p:sldId id="904" r:id="rId10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-30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image" Target="../media/image11.wmf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D1ECB1-A17E-4925-A9E5-66217FB1C906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3132138" y="2854325"/>
            <a:ext cx="23764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/>
              <a:t>Cable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500034" y="428604"/>
            <a:ext cx="14414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1500" b="1" smtClean="0">
                <a:latin typeface="굴림" pitchFamily="50" charset="-127"/>
                <a:ea typeface="굴림" pitchFamily="50" charset="-127"/>
              </a:rPr>
              <a:t>IPv4 </a:t>
            </a:r>
            <a:r>
              <a:rPr lang="ko-KR" altLang="en-US" sz="1500" b="1" smtClean="0">
                <a:latin typeface="굴림" pitchFamily="50" charset="-127"/>
                <a:ea typeface="굴림" pitchFamily="50" charset="-127"/>
              </a:rPr>
              <a:t>통신 방법</a:t>
            </a:r>
            <a:endParaRPr lang="en-US" altLang="ko-KR" sz="1500" b="1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98" name="data28/2007/11/27/139/unicast_photo_kwi3094.png" descr="http://postfiles12.naver.net/data28/2007/11/27/139/unicast_photo_kwi3094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35" y="1000108"/>
            <a:ext cx="2596790" cy="300039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99" name="data29/2007/11/27/103/broadcast_photo_kwi3094.png" descr="http://postfiles8.naver.net/data29/2007/11/27/103/broadcast_photo_kwi3094.png?type=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6614" y="1000108"/>
            <a:ext cx="2629402" cy="300039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0" name="data28/2007/11/27/45/multicast_photo_kwi3094.png" descr="http://postfiles14.naver.net/data28/2007/11/27/45/multicast_photo_kwi3094.png?type=w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4183" y="1000108"/>
            <a:ext cx="2621695" cy="300039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1" name="직사각형 200"/>
          <p:cNvSpPr/>
          <p:nvPr/>
        </p:nvSpPr>
        <p:spPr>
          <a:xfrm>
            <a:off x="642910" y="4271854"/>
            <a:ext cx="7929618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하나의 </a:t>
            </a:r>
            <a:r>
              <a:rPr lang="ko-KR" altLang="ko-KR" sz="1000" err="1" smtClean="0">
                <a:latin typeface="굴림" pitchFamily="50" charset="-127"/>
                <a:ea typeface="굴림" pitchFamily="50" charset="-127"/>
              </a:rPr>
              <a:t>트래픽을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 발송 하더라도 다수의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Host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에게 전달한다면 그 트래픽을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Host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수 만큼 복사하여 각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Host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에게 전달한다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ko-KR" sz="1000" smtClean="0">
              <a:latin typeface="굴림" pitchFamily="50" charset="-127"/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신뢰성 있게 전송을 할 수 있으나 </a:t>
            </a:r>
            <a:r>
              <a:rPr lang="ko-KR" altLang="ko-KR" sz="1000" err="1" smtClean="0">
                <a:latin typeface="굴림" pitchFamily="50" charset="-127"/>
                <a:ea typeface="굴림" pitchFamily="50" charset="-127"/>
              </a:rPr>
              <a:t>트래픽의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 수 증가로 회선에 많은 부담을 갖는다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다수의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Host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에게 데이터 전달에 문제가 있다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ko-KR" sz="1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642910" y="4814840"/>
            <a:ext cx="7929618" cy="4770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하나의 </a:t>
            </a:r>
            <a:r>
              <a:rPr lang="ko-KR" altLang="ko-KR" sz="1000" err="1" smtClean="0">
                <a:latin typeface="굴림" pitchFamily="50" charset="-127"/>
                <a:ea typeface="굴림" pitchFamily="50" charset="-127"/>
              </a:rPr>
              <a:t>트래픽이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 다수의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Host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에게 발송할 때 하나의 트래픽으로 보낸다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그리하여 회선의 부담을 주지 않는다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  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그러나 네트워크</a:t>
            </a:r>
            <a:endParaRPr lang="en-US" altLang="ko-KR" sz="1000" smtClean="0">
              <a:latin typeface="굴림" pitchFamily="50" charset="-127"/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영역에서 다수의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Host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들은 원하든 안원하든 모두 다 </a:t>
            </a:r>
            <a:r>
              <a:rPr lang="ko-KR" altLang="ko-KR" sz="1000" err="1" smtClean="0">
                <a:latin typeface="굴림" pitchFamily="50" charset="-127"/>
                <a:ea typeface="굴림" pitchFamily="50" charset="-127"/>
              </a:rPr>
              <a:t>트래픽을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 전달 받게 된다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 No Receiver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입장에서는 그 </a:t>
            </a:r>
            <a:r>
              <a:rPr lang="ko-KR" altLang="ko-KR" sz="1000" err="1" smtClean="0">
                <a:latin typeface="굴림" pitchFamily="50" charset="-127"/>
                <a:ea typeface="굴림" pitchFamily="50" charset="-127"/>
              </a:rPr>
              <a:t>트래픽이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 불필요할 것이다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ko-KR" sz="1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42910" y="5386344"/>
            <a:ext cx="7929618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원하는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Host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에게만 데이터를 보내는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err="1" smtClean="0">
                <a:latin typeface="굴림" pitchFamily="50" charset="-127"/>
                <a:ea typeface="굴림" pitchFamily="50" charset="-127"/>
              </a:rPr>
              <a:t>Unicast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의 장점과 트래픽을 하나로 보내는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Broadcast 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장점을 결합한 방식이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 Multicast</a:t>
            </a:r>
            <a:r>
              <a:rPr lang="ko-KR" altLang="ko-KR" sz="1000" smtClean="0">
                <a:latin typeface="굴림" pitchFamily="50" charset="-127"/>
                <a:ea typeface="굴림" pitchFamily="50" charset="-127"/>
              </a:rPr>
              <a:t>이다</a:t>
            </a:r>
            <a:r>
              <a:rPr lang="en-US" altLang="ko-KR" sz="10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latinLnBrk="0">
              <a:defRPr/>
            </a:pPr>
            <a:endParaRPr lang="ko-KR" altLang="ko-KR" sz="1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8728" y="1170416"/>
            <a:ext cx="928694" cy="6429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71934" y="2500306"/>
            <a:ext cx="928694" cy="6429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95722" y="2500306"/>
            <a:ext cx="928694" cy="6429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r>
              <a:rPr lang="ko-KR" altLang="en-US"/>
              <a:t>■</a:t>
            </a:r>
            <a:r>
              <a:rPr lang="en-US" altLang="ko-KR">
                <a:latin typeface="+mn-lt"/>
              </a:rPr>
              <a:t> Router  Interface  Type</a:t>
            </a:r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r>
              <a:rPr lang="en-US" altLang="ko-KR">
                <a:latin typeface="+mn-lt"/>
              </a:rPr>
              <a:t>- Cisco 2500  Series</a:t>
            </a:r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/>
              <a:t>Cisco </a:t>
            </a:r>
            <a:r>
              <a:rPr lang="ko-KR" altLang="en-US"/>
              <a:t>라우터 </a:t>
            </a:r>
            <a:r>
              <a:rPr lang="en-US" altLang="ko-KR"/>
              <a:t>2500series </a:t>
            </a:r>
            <a:r>
              <a:rPr lang="ko-KR" altLang="en-US"/>
              <a:t>장비 이다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/>
              <a:t>2500</a:t>
            </a:r>
            <a:r>
              <a:rPr lang="ko-KR" altLang="en-US"/>
              <a:t>시리즈는 픽스형 인터페이스를 갖는데 이 픽스형이란</a:t>
            </a:r>
            <a:r>
              <a:rPr lang="en-US" altLang="ko-KR"/>
              <a:t>,  </a:t>
            </a:r>
            <a:r>
              <a:rPr lang="ko-KR" altLang="en-US"/>
              <a:t>고정형이라는 뜻이다</a:t>
            </a:r>
            <a:r>
              <a:rPr lang="en-US" altLang="ko-KR"/>
              <a:t>. </a:t>
            </a:r>
            <a:r>
              <a:rPr lang="ko-KR" altLang="en-US"/>
              <a:t>즉 인터페이스 확장이 불가능하다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2500</a:t>
            </a:r>
            <a:r>
              <a:rPr lang="ko-KR" altLang="en-US"/>
              <a:t>시리즈 장비는 현장에선 쓸순 있지만 오래되었고 위에 언급한것과 같이 불편한점이 있다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ko-KR" altLang="en-US"/>
              <a:t>그래서 일반적으로 </a:t>
            </a:r>
            <a:r>
              <a:rPr lang="en-US" altLang="ko-KR"/>
              <a:t>2600</a:t>
            </a:r>
            <a:r>
              <a:rPr lang="ko-KR" altLang="en-US"/>
              <a:t>시리즈 장비를 많이 사용하고 있는추세이다</a:t>
            </a:r>
            <a:r>
              <a:rPr lang="en-US" altLang="ko-KR"/>
              <a:t>.</a:t>
            </a:r>
            <a:endParaRPr lang="en-US" altLang="ko-KR">
              <a:latin typeface="+mn-lt"/>
            </a:endParaRPr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</p:txBody>
      </p:sp>
      <p:sp>
        <p:nvSpPr>
          <p:cNvPr id="1024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143750" y="6215063"/>
            <a:ext cx="1685925" cy="476250"/>
          </a:xfrm>
          <a:noFill/>
        </p:spPr>
        <p:txBody>
          <a:bodyPr/>
          <a:lstStyle/>
          <a:p>
            <a:fld id="{ACC0780C-6AEA-4EF1-9774-05B4F22E74C0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1024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/>
              <a:t>- Cisco </a:t>
            </a:r>
            <a:r>
              <a:rPr lang="ko-KR" altLang="en-US"/>
              <a:t>라우터 </a:t>
            </a:r>
            <a:r>
              <a:rPr lang="en-US" altLang="ko-KR"/>
              <a:t>2600</a:t>
            </a:r>
            <a:r>
              <a:rPr lang="ko-KR" altLang="en-US"/>
              <a:t> </a:t>
            </a:r>
            <a:r>
              <a:rPr lang="en-US" altLang="ko-KR"/>
              <a:t>Series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- Modular  Interface (Cisco 3725)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>
                <a:solidFill>
                  <a:srgbClr val="FF0000"/>
                </a:solidFill>
              </a:rPr>
              <a:t>시리얼을 부를때 오른쪽에서 왼쪽으로 아래에서 위의 순서로 번호를 매긴다</a:t>
            </a:r>
            <a:r>
              <a:rPr lang="en-US" altLang="ko-KR">
                <a:solidFill>
                  <a:srgbClr val="FF0000"/>
                </a:solidFill>
              </a:rPr>
              <a:t>.(</a:t>
            </a:r>
            <a:r>
              <a:rPr lang="ko-KR" altLang="en-US">
                <a:solidFill>
                  <a:srgbClr val="FF0000"/>
                </a:solidFill>
              </a:rPr>
              <a:t>★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S0/0  S0/1  S0/2 ,  S1/0  S1/1  S1/2</a:t>
            </a:r>
            <a:endParaRPr lang="ko-KR" altLang="en-US"/>
          </a:p>
          <a:p>
            <a:pPr>
              <a:spcBef>
                <a:spcPct val="0"/>
              </a:spcBef>
            </a:pPr>
            <a:endParaRPr lang="ko-KR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13088"/>
            <a:ext cx="4076700" cy="17557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50" y="908050"/>
            <a:ext cx="4038600" cy="16954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2663" y="3629025"/>
            <a:ext cx="4027487" cy="15859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1024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8213" y="5364163"/>
            <a:ext cx="4105275" cy="8842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ko-KR" altLang="en-US">
                <a:latin typeface="+mn-lt"/>
              </a:rPr>
              <a:t>■ </a:t>
            </a:r>
            <a:r>
              <a:rPr lang="en-US"/>
              <a:t>Ethernet </a:t>
            </a:r>
            <a:r>
              <a:rPr lang="en-US" smtClean="0"/>
              <a:t>Connectors </a:t>
            </a:r>
            <a:endParaRPr lang="en-US" sz="300"/>
          </a:p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endParaRPr lang="en-US" altLang="ko-KR" sz="1000">
              <a:latin typeface="Arial" pitchFamily="34" charset="0"/>
            </a:endParaRPr>
          </a:p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endParaRPr lang="en-US" altLang="ko-KR" sz="1000"/>
          </a:p>
        </p:txBody>
      </p:sp>
      <p:sp>
        <p:nvSpPr>
          <p:cNvPr id="409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4CB81-03F4-4C29-B6EB-DAA50567D156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410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/>
              <a:t>■ </a:t>
            </a:r>
            <a:r>
              <a:rPr lang="en-US" altLang="ko-KR"/>
              <a:t>LAN </a:t>
            </a:r>
            <a:r>
              <a:rPr lang="ko-KR" altLang="en-US"/>
              <a:t>연결의 종류</a:t>
            </a:r>
          </a:p>
        </p:txBody>
      </p:sp>
      <p:pic>
        <p:nvPicPr>
          <p:cNvPr id="4101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1209672"/>
            <a:ext cx="4127500" cy="17907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4102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3857639"/>
            <a:ext cx="4119563" cy="16430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4103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3" y="2071705"/>
            <a:ext cx="3905250" cy="39290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1106" name="Text Box 10"/>
          <p:cNvSpPr txBox="1">
            <a:spLocks noChangeArrowheads="1"/>
          </p:cNvSpPr>
          <p:nvPr/>
        </p:nvSpPr>
        <p:spPr bwMode="auto">
          <a:xfrm>
            <a:off x="5214938" y="1104900"/>
            <a:ext cx="2786062" cy="538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ko-KR" altLang="en-US" sz="1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황띠</a:t>
            </a: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황</a:t>
            </a: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초 띠</a:t>
            </a: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파 </a:t>
            </a: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파 띠 </a:t>
            </a: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초</a:t>
            </a: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갈 띠 </a:t>
            </a: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갈</a:t>
            </a:r>
            <a:endParaRPr lang="en-US" altLang="ko-KR" sz="1000" b="1">
              <a:effectLst>
                <a:outerShdw blurRad="38100" dist="38100" dir="2700000" algn="tl">
                  <a:srgbClr val="C0C0C0"/>
                </a:outerShdw>
              </a:effectLst>
              <a:latin typeface="돋움" pitchFamily="50" charset="-127"/>
              <a:ea typeface="돋움" pitchFamily="50" charset="-127"/>
            </a:endParaRP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돋움" pitchFamily="50" charset="-127"/>
                <a:ea typeface="돋움" pitchFamily="50" charset="-127"/>
              </a:rPr>
              <a:t>   1     2       3      4       5      6       7      8</a:t>
            </a:r>
            <a:endParaRPr lang="ko-KR" altLang="en-US" sz="1000" b="1">
              <a:effectLst>
                <a:outerShdw blurRad="38100" dist="38100" dir="2700000" algn="tl">
                  <a:srgbClr val="C0C0C0"/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3850" y="4089414"/>
            <a:ext cx="3671888" cy="477838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endParaRPr lang="en-US" altLang="ko-KR" b="1">
              <a:effectLst>
                <a:outerShdw blurRad="38100" dist="38100" dir="2700000" algn="tl">
                  <a:srgbClr val="C0C0C0"/>
                </a:outerShdw>
              </a:effectLst>
              <a:latin typeface="돋움" pitchFamily="50" charset="-127"/>
              <a:ea typeface="돋움" pitchFamily="50" charset="-127"/>
            </a:endParaRPr>
          </a:p>
          <a:p>
            <a:pPr defTabSz="762000" eaLnBrk="0" latinLnBrk="0" hangingPunct="0">
              <a:lnSpc>
                <a:spcPct val="120000"/>
              </a:lnSpc>
              <a:defRPr/>
            </a:pPr>
            <a:endParaRPr lang="ko-KR" altLang="en-US" sz="1000" b="1">
              <a:effectLst>
                <a:outerShdw blurRad="38100" dist="38100" dir="2700000" algn="tl">
                  <a:srgbClr val="C0C0C0"/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850" y="4913327"/>
            <a:ext cx="3671888" cy="22066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endParaRPr lang="ko-KR" altLang="en-US" b="1">
              <a:effectLst>
                <a:outerShdw blurRad="38100" dist="38100" dir="2700000" algn="tl">
                  <a:srgbClr val="C0C0C0"/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r>
              <a:rPr lang="ko-KR" altLang="en-US">
                <a:latin typeface="+mn-lt"/>
              </a:rPr>
              <a:t>■ </a:t>
            </a:r>
            <a:r>
              <a:rPr lang="en-US" altLang="ko-KR">
                <a:latin typeface="+mn-lt"/>
              </a:rPr>
              <a:t>Straight-Through Cable (Direct) </a:t>
            </a:r>
          </a:p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</p:txBody>
      </p:sp>
      <p:sp>
        <p:nvSpPr>
          <p:cNvPr id="512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143750" y="6215063"/>
            <a:ext cx="1685925" cy="476250"/>
          </a:xfrm>
          <a:noFill/>
        </p:spPr>
        <p:txBody>
          <a:bodyPr/>
          <a:lstStyle/>
          <a:p>
            <a:fld id="{A729C427-9020-4793-B8A6-09C778EADB71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512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z="1000"/>
          </a:p>
        </p:txBody>
      </p:sp>
      <p:pic>
        <p:nvPicPr>
          <p:cNvPr id="5125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1645" y="1500174"/>
            <a:ext cx="774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126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710" y="1500174"/>
            <a:ext cx="812800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127" name="Picture 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3045" y="1652574"/>
            <a:ext cx="381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652435" y="2185974"/>
            <a:ext cx="1149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Hub/Switch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800321" y="2185974"/>
            <a:ext cx="1358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Server/Router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239837" y="3125801"/>
            <a:ext cx="59372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RD +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RD -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TD +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TD -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790574" y="3125801"/>
            <a:ext cx="33337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</a:t>
            </a: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 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3524245" y="3125801"/>
            <a:ext cx="33337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</a:t>
            </a: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 </a:t>
            </a: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H="1">
            <a:off x="2014538" y="3341701"/>
            <a:ext cx="1295400" cy="0"/>
          </a:xfrm>
          <a:prstGeom prst="line">
            <a:avLst/>
          </a:prstGeom>
          <a:noFill/>
          <a:ln w="38100">
            <a:solidFill>
              <a:srgbClr val="003264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2014538" y="3684601"/>
            <a:ext cx="1295400" cy="0"/>
          </a:xfrm>
          <a:prstGeom prst="line">
            <a:avLst/>
          </a:prstGeom>
          <a:noFill/>
          <a:ln w="38100">
            <a:solidFill>
              <a:srgbClr val="003264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>
            <a:off x="2014538" y="4041788"/>
            <a:ext cx="1295400" cy="0"/>
          </a:xfrm>
          <a:prstGeom prst="line">
            <a:avLst/>
          </a:prstGeom>
          <a:noFill/>
          <a:ln w="38100">
            <a:solidFill>
              <a:srgbClr val="003264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flipH="1">
            <a:off x="2014538" y="5113351"/>
            <a:ext cx="1295400" cy="0"/>
          </a:xfrm>
          <a:prstGeom prst="line">
            <a:avLst/>
          </a:prstGeom>
          <a:noFill/>
          <a:ln w="38100">
            <a:solidFill>
              <a:srgbClr val="003264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0" name="Picture 18" descr="UTP 다이렉트 케이블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9213" y="814388"/>
            <a:ext cx="11858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9" descr="UTP 다이렉트 케이블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8675" y="814388"/>
            <a:ext cx="11572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9" name="Line 20"/>
          <p:cNvSpPr>
            <a:spLocks noChangeShapeType="1"/>
          </p:cNvSpPr>
          <p:nvPr/>
        </p:nvSpPr>
        <p:spPr bwMode="auto">
          <a:xfrm>
            <a:off x="5222875" y="2576513"/>
            <a:ext cx="7938" cy="850900"/>
          </a:xfrm>
          <a:prstGeom prst="line">
            <a:avLst/>
          </a:prstGeom>
          <a:noFill/>
          <a:ln w="762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5375275" y="2576513"/>
            <a:ext cx="0" cy="842962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>
            <a:off x="5527675" y="2576513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5680075" y="2576513"/>
            <a:ext cx="0" cy="85248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3" name="Line 24"/>
          <p:cNvSpPr>
            <a:spLocks noChangeShapeType="1"/>
          </p:cNvSpPr>
          <p:nvPr/>
        </p:nvSpPr>
        <p:spPr bwMode="auto">
          <a:xfrm>
            <a:off x="5832475" y="2576513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4" name="Line 25"/>
          <p:cNvSpPr>
            <a:spLocks noChangeShapeType="1"/>
          </p:cNvSpPr>
          <p:nvPr/>
        </p:nvSpPr>
        <p:spPr bwMode="auto">
          <a:xfrm>
            <a:off x="5984875" y="2576513"/>
            <a:ext cx="0" cy="8524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5" name="Line 26"/>
          <p:cNvSpPr>
            <a:spLocks noChangeShapeType="1"/>
          </p:cNvSpPr>
          <p:nvPr/>
        </p:nvSpPr>
        <p:spPr bwMode="auto">
          <a:xfrm>
            <a:off x="6137275" y="2576513"/>
            <a:ext cx="0" cy="914400"/>
          </a:xfrm>
          <a:prstGeom prst="line">
            <a:avLst/>
          </a:prstGeom>
          <a:noFill/>
          <a:ln w="76200">
            <a:solidFill>
              <a:srgbClr val="99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46" name="Line 27"/>
          <p:cNvSpPr>
            <a:spLocks noChangeShapeType="1"/>
          </p:cNvSpPr>
          <p:nvPr/>
        </p:nvSpPr>
        <p:spPr bwMode="auto">
          <a:xfrm>
            <a:off x="6289675" y="2576513"/>
            <a:ext cx="0" cy="833437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930775" y="2297113"/>
            <a:ext cx="16605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1                          8</a:t>
            </a:r>
          </a:p>
        </p:txBody>
      </p:sp>
      <p:sp>
        <p:nvSpPr>
          <p:cNvPr id="5149" name="Line 30"/>
          <p:cNvSpPr>
            <a:spLocks noChangeShapeType="1"/>
          </p:cNvSpPr>
          <p:nvPr/>
        </p:nvSpPr>
        <p:spPr bwMode="auto">
          <a:xfrm>
            <a:off x="7277100" y="2544763"/>
            <a:ext cx="0" cy="914400"/>
          </a:xfrm>
          <a:prstGeom prst="line">
            <a:avLst/>
          </a:prstGeom>
          <a:noFill/>
          <a:ln w="762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0" name="Line 31"/>
          <p:cNvSpPr>
            <a:spLocks noChangeShapeType="1"/>
          </p:cNvSpPr>
          <p:nvPr/>
        </p:nvSpPr>
        <p:spPr bwMode="auto">
          <a:xfrm>
            <a:off x="7429500" y="2544763"/>
            <a:ext cx="0" cy="8350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1" name="Line 32"/>
          <p:cNvSpPr>
            <a:spLocks noChangeShapeType="1"/>
          </p:cNvSpPr>
          <p:nvPr/>
        </p:nvSpPr>
        <p:spPr bwMode="auto">
          <a:xfrm>
            <a:off x="7581900" y="2544763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2" name="Line 33"/>
          <p:cNvSpPr>
            <a:spLocks noChangeShapeType="1"/>
          </p:cNvSpPr>
          <p:nvPr/>
        </p:nvSpPr>
        <p:spPr bwMode="auto">
          <a:xfrm>
            <a:off x="7734300" y="2544763"/>
            <a:ext cx="0" cy="8429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3" name="Line 34"/>
          <p:cNvSpPr>
            <a:spLocks noChangeShapeType="1"/>
          </p:cNvSpPr>
          <p:nvPr/>
        </p:nvSpPr>
        <p:spPr bwMode="auto">
          <a:xfrm>
            <a:off x="7886700" y="2544763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4" name="Line 35"/>
          <p:cNvSpPr>
            <a:spLocks noChangeShapeType="1"/>
          </p:cNvSpPr>
          <p:nvPr/>
        </p:nvSpPr>
        <p:spPr bwMode="auto">
          <a:xfrm>
            <a:off x="8039100" y="2544763"/>
            <a:ext cx="0" cy="84296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5" name="Line 36"/>
          <p:cNvSpPr>
            <a:spLocks noChangeShapeType="1"/>
          </p:cNvSpPr>
          <p:nvPr/>
        </p:nvSpPr>
        <p:spPr bwMode="auto">
          <a:xfrm>
            <a:off x="8191500" y="2544763"/>
            <a:ext cx="0" cy="914400"/>
          </a:xfrm>
          <a:prstGeom prst="line">
            <a:avLst/>
          </a:prstGeom>
          <a:noFill/>
          <a:ln w="76200">
            <a:solidFill>
              <a:srgbClr val="99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56" name="Line 37"/>
          <p:cNvSpPr>
            <a:spLocks noChangeShapeType="1"/>
          </p:cNvSpPr>
          <p:nvPr/>
        </p:nvSpPr>
        <p:spPr bwMode="auto">
          <a:xfrm>
            <a:off x="8343900" y="2544763"/>
            <a:ext cx="0" cy="8255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157" name="Picture 3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3" y="4686300"/>
            <a:ext cx="4033837" cy="111918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785115" y="2754151"/>
            <a:ext cx="8579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Pin    Label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3214007" y="2754151"/>
            <a:ext cx="8579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Pin    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r>
              <a:rPr lang="ko-KR" altLang="en-US">
                <a:latin typeface="+mn-lt"/>
              </a:rPr>
              <a:t>■ </a:t>
            </a:r>
            <a:r>
              <a:rPr lang="en-US" altLang="ko-KR">
                <a:latin typeface="+mn-lt"/>
              </a:rPr>
              <a:t>Crossover Cable </a:t>
            </a:r>
          </a:p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</p:txBody>
      </p:sp>
      <p:sp>
        <p:nvSpPr>
          <p:cNvPr id="6147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143750" y="6215063"/>
            <a:ext cx="1685925" cy="476250"/>
          </a:xfrm>
          <a:noFill/>
        </p:spPr>
        <p:txBody>
          <a:bodyPr/>
          <a:lstStyle/>
          <a:p>
            <a:fld id="{4AEBD22B-702C-4911-864A-55BF652F7AE9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6148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z="1000"/>
          </a:p>
        </p:txBody>
      </p:sp>
      <p:pic>
        <p:nvPicPr>
          <p:cNvPr id="6149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848" y="1327150"/>
            <a:ext cx="812800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628648" y="1860550"/>
            <a:ext cx="1149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Hub/Switch</a:t>
            </a: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3046410" y="1860550"/>
            <a:ext cx="1149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Hub/Switch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713677" y="2571744"/>
            <a:ext cx="8579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Pin    Label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138238" y="2982924"/>
            <a:ext cx="59372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RD +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RD -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TD +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TD -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688975" y="2982924"/>
            <a:ext cx="3333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 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3071131" y="2571744"/>
            <a:ext cx="8579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Pin    </a:t>
            </a:r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Label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3065463" y="2982924"/>
            <a:ext cx="3841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</a:t>
            </a:r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H="1" flipV="1">
            <a:off x="1770063" y="3198824"/>
            <a:ext cx="1301750" cy="658813"/>
          </a:xfrm>
          <a:prstGeom prst="line">
            <a:avLst/>
          </a:prstGeom>
          <a:noFill/>
          <a:ln w="38100">
            <a:solidFill>
              <a:srgbClr val="003264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 flipH="1" flipV="1">
            <a:off x="1714500" y="3571887"/>
            <a:ext cx="1357313" cy="1357312"/>
          </a:xfrm>
          <a:prstGeom prst="line">
            <a:avLst/>
          </a:prstGeom>
          <a:noFill/>
          <a:ln w="38100">
            <a:solidFill>
              <a:srgbClr val="003264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 flipH="1">
            <a:off x="1714500" y="3198824"/>
            <a:ext cx="1350963" cy="658813"/>
          </a:xfrm>
          <a:prstGeom prst="line">
            <a:avLst/>
          </a:prstGeom>
          <a:noFill/>
          <a:ln w="38100">
            <a:solidFill>
              <a:srgbClr val="003264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 flipH="1">
            <a:off x="1714500" y="3503624"/>
            <a:ext cx="1350963" cy="1354138"/>
          </a:xfrm>
          <a:prstGeom prst="line">
            <a:avLst/>
          </a:prstGeom>
          <a:noFill/>
          <a:ln w="38100">
            <a:solidFill>
              <a:srgbClr val="003264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5500688" y="3660775"/>
            <a:ext cx="2857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762000" eaLnBrk="0" latinLnBrk="0" hangingPunct="0">
              <a:defRPr/>
            </a:pP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Wingdings" pitchFamily="2" charset="2"/>
              </a:rPr>
              <a:t>3,  26 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Wingdings" pitchFamily="2" charset="2"/>
              </a:rPr>
              <a:t>케이블을  크로스 시킨다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Wingdings" pitchFamily="2" charset="2"/>
              </a:rPr>
              <a:t>.</a:t>
            </a:r>
            <a:endParaRPr lang="en-US" altLang="ko-KR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6162" name="Picture 1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4048" y="1327150"/>
            <a:ext cx="812800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5" name="Picture 19" descr="UTP 크로스 케이블"/>
          <p:cNvPicPr>
            <a:picLocks noChangeAspect="1" noChangeArrowheads="1"/>
          </p:cNvPicPr>
          <p:nvPr/>
        </p:nvPicPr>
        <p:blipFill>
          <a:blip r:embed="rId3" cstate="print"/>
          <a:srcRect l="20895" r="29010"/>
          <a:stretch>
            <a:fillRect/>
          </a:stretch>
        </p:blipFill>
        <p:spPr bwMode="auto">
          <a:xfrm>
            <a:off x="7185025" y="773113"/>
            <a:ext cx="1184275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 Box 20"/>
          <p:cNvSpPr txBox="1">
            <a:spLocks noChangeArrowheads="1"/>
          </p:cNvSpPr>
          <p:nvPr/>
        </p:nvSpPr>
        <p:spPr bwMode="auto">
          <a:xfrm>
            <a:off x="3535363" y="2982924"/>
            <a:ext cx="59372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RD +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RD -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TD +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TD -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5200650" y="2652713"/>
            <a:ext cx="7938" cy="850900"/>
          </a:xfrm>
          <a:prstGeom prst="line">
            <a:avLst/>
          </a:prstGeom>
          <a:noFill/>
          <a:ln w="762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5353050" y="2652713"/>
            <a:ext cx="0" cy="842962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5505450" y="2652713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5657850" y="2652713"/>
            <a:ext cx="0" cy="85248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5810250" y="2652713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5962650" y="2652713"/>
            <a:ext cx="0" cy="8524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6115050" y="2652713"/>
            <a:ext cx="0" cy="914400"/>
          </a:xfrm>
          <a:prstGeom prst="line">
            <a:avLst/>
          </a:prstGeom>
          <a:noFill/>
          <a:ln w="76200">
            <a:solidFill>
              <a:srgbClr val="99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6267450" y="2652713"/>
            <a:ext cx="0" cy="833437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4908550" y="2373313"/>
            <a:ext cx="16605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1                          8</a:t>
            </a:r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7254875" y="2620963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>
            <a:off x="7407275" y="2620963"/>
            <a:ext cx="0" cy="83502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7559675" y="2620963"/>
            <a:ext cx="0" cy="914400"/>
          </a:xfrm>
          <a:prstGeom prst="line">
            <a:avLst/>
          </a:prstGeom>
          <a:noFill/>
          <a:ln w="762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7712075" y="2620963"/>
            <a:ext cx="0" cy="8429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7864475" y="2620963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>
            <a:off x="8016875" y="2620963"/>
            <a:ext cx="0" cy="842962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>
            <a:off x="8169275" y="2620963"/>
            <a:ext cx="0" cy="914400"/>
          </a:xfrm>
          <a:prstGeom prst="line">
            <a:avLst/>
          </a:prstGeom>
          <a:noFill/>
          <a:ln w="76200">
            <a:solidFill>
              <a:srgbClr val="99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8321675" y="2620963"/>
            <a:ext cx="0" cy="8255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4" name="Picture 38" descr="UTP 다이렉트 케이블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6200" y="766763"/>
            <a:ext cx="1171575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3" name="Picture 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7900" y="4581525"/>
            <a:ext cx="4032250" cy="11049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r>
              <a:rPr lang="ko-KR" altLang="en-US">
                <a:latin typeface="+mn-lt"/>
              </a:rPr>
              <a:t>■ </a:t>
            </a:r>
            <a:r>
              <a:rPr lang="en-US" altLang="ko-KR">
                <a:latin typeface="+mn-lt"/>
              </a:rPr>
              <a:t>Rollover Cable(console)</a:t>
            </a:r>
          </a:p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  <a:p>
            <a:pPr marL="0" lvl="1">
              <a:spcBef>
                <a:spcPct val="0"/>
              </a:spcBef>
              <a:buClr>
                <a:srgbClr val="003264"/>
              </a:buClr>
              <a:defRPr/>
            </a:pPr>
            <a:endParaRPr lang="en-US" altLang="ko-KR">
              <a:latin typeface="+mn-lt"/>
            </a:endParaRPr>
          </a:p>
        </p:txBody>
      </p:sp>
      <p:sp>
        <p:nvSpPr>
          <p:cNvPr id="7171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143750" y="6215063"/>
            <a:ext cx="1685925" cy="476250"/>
          </a:xfrm>
          <a:noFill/>
        </p:spPr>
        <p:txBody>
          <a:bodyPr/>
          <a:lstStyle/>
          <a:p>
            <a:fld id="{5761150A-3B3C-4790-BD07-2ED84C3601F3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7172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z="1000"/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857250" y="1978019"/>
            <a:ext cx="393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pc</a:t>
            </a: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2994025" y="1981194"/>
            <a:ext cx="1149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 eaLnBrk="0" latinLnBrk="0" hangingPunct="0"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Hub/Switch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837519" y="2692397"/>
            <a:ext cx="8579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Pin    Label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209676" y="3086118"/>
            <a:ext cx="59372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RD +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RD -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TD +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TD -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NC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60413" y="3086118"/>
            <a:ext cx="3333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 </a:t>
            </a:r>
          </a:p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 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2936860" y="2692397"/>
            <a:ext cx="8579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Pin    Label</a:t>
            </a:r>
          </a:p>
        </p:txBody>
      </p:sp>
      <p:pic>
        <p:nvPicPr>
          <p:cNvPr id="7179" name="Picture 1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663" y="1447794"/>
            <a:ext cx="812800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5" name="Picture 19" descr="UTP 크로스 케이블"/>
          <p:cNvPicPr>
            <a:picLocks noChangeAspect="1" noChangeArrowheads="1"/>
          </p:cNvPicPr>
          <p:nvPr/>
        </p:nvPicPr>
        <p:blipFill>
          <a:blip r:embed="rId3" cstate="print"/>
          <a:srcRect l="20895" r="29010"/>
          <a:stretch>
            <a:fillRect/>
          </a:stretch>
        </p:blipFill>
        <p:spPr bwMode="auto">
          <a:xfrm>
            <a:off x="7185025" y="771525"/>
            <a:ext cx="1184275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40"/>
          <p:cNvGrpSpPr>
            <a:grpSpLocks/>
          </p:cNvGrpSpPr>
          <p:nvPr/>
        </p:nvGrpSpPr>
        <p:grpSpPr bwMode="auto">
          <a:xfrm rot="10800000">
            <a:off x="3151185" y="3086118"/>
            <a:ext cx="1063625" cy="2914650"/>
            <a:chOff x="3065463" y="2482850"/>
            <a:chExt cx="1063625" cy="2914644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3405188" y="2482850"/>
              <a:ext cx="384175" cy="2914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  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 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5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6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7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8</a:t>
              </a:r>
            </a:p>
          </p:txBody>
        </p:sp>
        <p:sp>
          <p:nvSpPr>
            <p:cNvPr id="76" name="Text Box 20"/>
            <p:cNvSpPr txBox="1">
              <a:spLocks noChangeArrowheads="1"/>
            </p:cNvSpPr>
            <p:nvPr/>
          </p:nvSpPr>
          <p:spPr bwMode="auto">
            <a:xfrm>
              <a:off x="3932238" y="2482850"/>
              <a:ext cx="593725" cy="2914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RD +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RD -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TD +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NC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NC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TD -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NC</a:t>
              </a:r>
            </a:p>
            <a:p>
              <a:pPr defTabSz="762000" eaLnBrk="0" latinLnBrk="0" hangingPunct="0">
                <a:lnSpc>
                  <a:spcPct val="120000"/>
                </a:lnSpc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NC</a:t>
              </a:r>
            </a:p>
          </p:txBody>
        </p:sp>
      </p:grpSp>
      <p:sp>
        <p:nvSpPr>
          <p:cNvPr id="7182" name="Line 21"/>
          <p:cNvSpPr>
            <a:spLocks noChangeShapeType="1"/>
          </p:cNvSpPr>
          <p:nvPr/>
        </p:nvSpPr>
        <p:spPr bwMode="auto">
          <a:xfrm>
            <a:off x="5200650" y="2651125"/>
            <a:ext cx="7938" cy="850900"/>
          </a:xfrm>
          <a:prstGeom prst="line">
            <a:avLst/>
          </a:prstGeom>
          <a:noFill/>
          <a:ln w="762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3" name="Line 22"/>
          <p:cNvSpPr>
            <a:spLocks noChangeShapeType="1"/>
          </p:cNvSpPr>
          <p:nvPr/>
        </p:nvSpPr>
        <p:spPr bwMode="auto">
          <a:xfrm>
            <a:off x="5353050" y="2651125"/>
            <a:ext cx="0" cy="842963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4" name="Line 23"/>
          <p:cNvSpPr>
            <a:spLocks noChangeShapeType="1"/>
          </p:cNvSpPr>
          <p:nvPr/>
        </p:nvSpPr>
        <p:spPr bwMode="auto">
          <a:xfrm>
            <a:off x="5505450" y="2651125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5" name="Line 24"/>
          <p:cNvSpPr>
            <a:spLocks noChangeShapeType="1"/>
          </p:cNvSpPr>
          <p:nvPr/>
        </p:nvSpPr>
        <p:spPr bwMode="auto">
          <a:xfrm>
            <a:off x="5657850" y="2651125"/>
            <a:ext cx="0" cy="852488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6" name="Line 25"/>
          <p:cNvSpPr>
            <a:spLocks noChangeShapeType="1"/>
          </p:cNvSpPr>
          <p:nvPr/>
        </p:nvSpPr>
        <p:spPr bwMode="auto">
          <a:xfrm>
            <a:off x="5810250" y="2651125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7" name="Line 26"/>
          <p:cNvSpPr>
            <a:spLocks noChangeShapeType="1"/>
          </p:cNvSpPr>
          <p:nvPr/>
        </p:nvSpPr>
        <p:spPr bwMode="auto">
          <a:xfrm>
            <a:off x="5962650" y="2651125"/>
            <a:ext cx="0" cy="8524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8" name="Line 27"/>
          <p:cNvSpPr>
            <a:spLocks noChangeShapeType="1"/>
          </p:cNvSpPr>
          <p:nvPr/>
        </p:nvSpPr>
        <p:spPr bwMode="auto">
          <a:xfrm>
            <a:off x="6115050" y="2651125"/>
            <a:ext cx="0" cy="914400"/>
          </a:xfrm>
          <a:prstGeom prst="line">
            <a:avLst/>
          </a:prstGeom>
          <a:noFill/>
          <a:ln w="76200">
            <a:solidFill>
              <a:srgbClr val="99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9" name="Line 28"/>
          <p:cNvSpPr>
            <a:spLocks noChangeShapeType="1"/>
          </p:cNvSpPr>
          <p:nvPr/>
        </p:nvSpPr>
        <p:spPr bwMode="auto">
          <a:xfrm>
            <a:off x="6267450" y="2651125"/>
            <a:ext cx="0" cy="833438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5051425" y="2389188"/>
            <a:ext cx="15208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1                    8</a:t>
            </a:r>
          </a:p>
        </p:txBody>
      </p:sp>
      <p:pic>
        <p:nvPicPr>
          <p:cNvPr id="94" name="Picture 38" descr="UTP 다이렉트 케이블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6200" y="765175"/>
            <a:ext cx="1171575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2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50" y="977894"/>
            <a:ext cx="774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193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50" y="1192207"/>
            <a:ext cx="381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3" name="그룹 49"/>
          <p:cNvGrpSpPr>
            <a:grpSpLocks/>
          </p:cNvGrpSpPr>
          <p:nvPr/>
        </p:nvGrpSpPr>
        <p:grpSpPr bwMode="auto">
          <a:xfrm rot="10800000">
            <a:off x="7277100" y="2579688"/>
            <a:ext cx="1066800" cy="914400"/>
            <a:chOff x="7277100" y="3302000"/>
            <a:chExt cx="1066800" cy="914400"/>
          </a:xfrm>
        </p:grpSpPr>
        <p:sp>
          <p:nvSpPr>
            <p:cNvPr id="7200" name="Line 30"/>
            <p:cNvSpPr>
              <a:spLocks noChangeShapeType="1"/>
            </p:cNvSpPr>
            <p:nvPr/>
          </p:nvSpPr>
          <p:spPr bwMode="auto">
            <a:xfrm>
              <a:off x="7277100" y="3302000"/>
              <a:ext cx="0" cy="91440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1" name="Line 31"/>
            <p:cNvSpPr>
              <a:spLocks noChangeShapeType="1"/>
            </p:cNvSpPr>
            <p:nvPr/>
          </p:nvSpPr>
          <p:spPr bwMode="auto">
            <a:xfrm>
              <a:off x="7429500" y="3302000"/>
              <a:ext cx="0" cy="835025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2" name="Line 32"/>
            <p:cNvSpPr>
              <a:spLocks noChangeShapeType="1"/>
            </p:cNvSpPr>
            <p:nvPr/>
          </p:nvSpPr>
          <p:spPr bwMode="auto">
            <a:xfrm>
              <a:off x="7581900" y="3302000"/>
              <a:ext cx="0" cy="91440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3" name="Line 33"/>
            <p:cNvSpPr>
              <a:spLocks noChangeShapeType="1"/>
            </p:cNvSpPr>
            <p:nvPr/>
          </p:nvSpPr>
          <p:spPr bwMode="auto">
            <a:xfrm>
              <a:off x="7734300" y="3302000"/>
              <a:ext cx="0" cy="842963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4" name="Line 34"/>
            <p:cNvSpPr>
              <a:spLocks noChangeShapeType="1"/>
            </p:cNvSpPr>
            <p:nvPr/>
          </p:nvSpPr>
          <p:spPr bwMode="auto">
            <a:xfrm>
              <a:off x="7886700" y="3302000"/>
              <a:ext cx="0" cy="91440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5" name="Line 35"/>
            <p:cNvSpPr>
              <a:spLocks noChangeShapeType="1"/>
            </p:cNvSpPr>
            <p:nvPr/>
          </p:nvSpPr>
          <p:spPr bwMode="auto">
            <a:xfrm>
              <a:off x="8039100" y="3302000"/>
              <a:ext cx="0" cy="84296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6" name="Line 36"/>
            <p:cNvSpPr>
              <a:spLocks noChangeShapeType="1"/>
            </p:cNvSpPr>
            <p:nvPr/>
          </p:nvSpPr>
          <p:spPr bwMode="auto">
            <a:xfrm>
              <a:off x="8191500" y="3302000"/>
              <a:ext cx="0" cy="91440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7" name="Line 37"/>
            <p:cNvSpPr>
              <a:spLocks noChangeShapeType="1"/>
            </p:cNvSpPr>
            <p:nvPr/>
          </p:nvSpPr>
          <p:spPr bwMode="auto">
            <a:xfrm>
              <a:off x="8343900" y="3302000"/>
              <a:ext cx="0" cy="82550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7126288" y="2370138"/>
            <a:ext cx="13779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latinLnBrk="0" hangingPunct="0">
              <a:lnSpc>
                <a:spcPct val="120000"/>
              </a:lnSpc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1                    8</a:t>
            </a:r>
          </a:p>
        </p:txBody>
      </p:sp>
      <p:cxnSp>
        <p:nvCxnSpPr>
          <p:cNvPr id="7196" name="직선 연결선 52"/>
          <p:cNvCxnSpPr>
            <a:cxnSpLocks noChangeShapeType="1"/>
          </p:cNvCxnSpPr>
          <p:nvPr/>
        </p:nvCxnSpPr>
        <p:spPr bwMode="auto">
          <a:xfrm>
            <a:off x="1357313" y="1477957"/>
            <a:ext cx="1785937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7" name="TextBox 53"/>
          <p:cNvSpPr txBox="1">
            <a:spLocks noChangeArrowheads="1"/>
          </p:cNvSpPr>
          <p:nvPr/>
        </p:nvSpPr>
        <p:spPr bwMode="auto">
          <a:xfrm>
            <a:off x="1285875" y="1298569"/>
            <a:ext cx="6429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com </a:t>
            </a:r>
            <a:r>
              <a:rPr lang="ko-KR" altLang="en-US" b="1"/>
              <a:t>포트</a:t>
            </a:r>
          </a:p>
        </p:txBody>
      </p:sp>
      <p:sp>
        <p:nvSpPr>
          <p:cNvPr id="7198" name="TextBox 54"/>
          <p:cNvSpPr txBox="1">
            <a:spLocks noChangeArrowheads="1"/>
          </p:cNvSpPr>
          <p:nvPr/>
        </p:nvSpPr>
        <p:spPr bwMode="auto">
          <a:xfrm>
            <a:off x="2500313" y="1298569"/>
            <a:ext cx="7858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console</a:t>
            </a:r>
            <a:r>
              <a:rPr lang="ko-KR" altLang="en-US" b="1"/>
              <a:t>포트</a:t>
            </a:r>
          </a:p>
        </p:txBody>
      </p:sp>
      <p:pic>
        <p:nvPicPr>
          <p:cNvPr id="7199" name="Picture 4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3800" y="4381500"/>
            <a:ext cx="3568700" cy="15684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r>
              <a:rPr lang="ko-KR" altLang="en-US" dirty="0">
                <a:latin typeface="+mn-lt"/>
              </a:rPr>
              <a:t>■ </a:t>
            </a:r>
            <a:r>
              <a:rPr lang="en-US" altLang="ko-KR" dirty="0">
                <a:latin typeface="+mn-lt"/>
              </a:rPr>
              <a:t>Serial  Cable </a:t>
            </a:r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DCE(Data Communication Equipment)</a:t>
            </a:r>
            <a:r>
              <a:rPr lang="ko-KR" altLang="en-US" dirty="0" smtClean="0"/>
              <a:t>가 </a:t>
            </a:r>
            <a:r>
              <a:rPr lang="ko-KR" altLang="en-US" dirty="0"/>
              <a:t>클럭신호를 보내는 쪽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DTE(Data Terminal  Equipment)</a:t>
            </a:r>
            <a:r>
              <a:rPr lang="ko-KR" altLang="en-US" dirty="0" smtClean="0"/>
              <a:t>가 </a:t>
            </a:r>
            <a:r>
              <a:rPr lang="ko-KR" altLang="en-US" dirty="0"/>
              <a:t>클럭신호를 받는 쪽 이다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 marL="0" lvl="1">
              <a:spcBef>
                <a:spcPts val="0"/>
              </a:spcBef>
              <a:buClr>
                <a:srgbClr val="003264"/>
              </a:buClr>
              <a:defRPr/>
            </a:pPr>
            <a:endParaRPr lang="en-US" altLang="ko-KR" dirty="0">
              <a:latin typeface="+mn-lt"/>
            </a:endParaRPr>
          </a:p>
        </p:txBody>
      </p:sp>
      <p:sp>
        <p:nvSpPr>
          <p:cNvPr id="8195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7143750" y="6215063"/>
            <a:ext cx="1685925" cy="476250"/>
          </a:xfrm>
          <a:noFill/>
        </p:spPr>
        <p:txBody>
          <a:bodyPr/>
          <a:lstStyle/>
          <a:p>
            <a:fld id="{B5CB63D5-84D8-4ADD-A7D1-0378BC09426C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8196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 dirty="0"/>
              <a:t>- Clock Rate </a:t>
            </a:r>
            <a:r>
              <a:rPr lang="ko-KR" altLang="en-US" dirty="0"/>
              <a:t>설정 이유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ko-KR" altLang="en-US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. </a:t>
            </a:r>
            <a:r>
              <a:rPr lang="ko-KR" altLang="en-US" dirty="0" err="1"/>
              <a:t>라우터에서</a:t>
            </a:r>
            <a:r>
              <a:rPr lang="en-US" altLang="ko-KR" dirty="0"/>
              <a:t> Clock Rate</a:t>
            </a:r>
            <a:r>
              <a:rPr lang="ko-KR" altLang="en-US" dirty="0"/>
              <a:t>를 설정하는 이유는 위의 사진처럼 </a:t>
            </a:r>
            <a:r>
              <a:rPr lang="ko-KR" altLang="en-US" dirty="0" err="1"/>
              <a:t>라우터끼리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Back-to-Back</a:t>
            </a:r>
          </a:p>
          <a:p>
            <a:pPr latinLnBrk="0">
              <a:spcBef>
                <a:spcPct val="0"/>
              </a:spcBef>
            </a:pPr>
            <a:r>
              <a:rPr lang="en-US" altLang="ko-KR" dirty="0"/>
              <a:t>  </a:t>
            </a:r>
            <a:r>
              <a:rPr lang="ko-KR" altLang="en-US" dirty="0"/>
              <a:t>구성 할 경우</a:t>
            </a:r>
            <a:r>
              <a:rPr lang="en-US" altLang="ko-KR" dirty="0"/>
              <a:t> Clock</a:t>
            </a:r>
            <a:r>
              <a:rPr lang="ko-KR" altLang="en-US" dirty="0"/>
              <a:t>을 잡아주는</a:t>
            </a:r>
            <a:r>
              <a:rPr lang="en-US" altLang="ko-KR" dirty="0"/>
              <a:t> CSU/DSU</a:t>
            </a:r>
            <a:r>
              <a:rPr lang="ko-KR" altLang="en-US" dirty="0"/>
              <a:t>가 없기 때문에 라우터 장비 둘 중  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  </a:t>
            </a:r>
            <a:r>
              <a:rPr lang="ko-KR" altLang="en-US" dirty="0"/>
              <a:t>한쪽을</a:t>
            </a:r>
            <a:r>
              <a:rPr lang="en-US" altLang="ko-KR" dirty="0"/>
              <a:t>  DCE</a:t>
            </a:r>
            <a:r>
              <a:rPr lang="ko-KR" altLang="en-US" dirty="0"/>
              <a:t>로 설정하고</a:t>
            </a:r>
            <a:r>
              <a:rPr lang="en-US" altLang="ko-KR" dirty="0"/>
              <a:t> Clock </a:t>
            </a:r>
            <a:r>
              <a:rPr lang="ko-KR" altLang="en-US" dirty="0"/>
              <a:t>값을 지정해 주어야 한다</a:t>
            </a:r>
            <a:r>
              <a:rPr lang="en-US" altLang="ko-KR" dirty="0" smtClean="0"/>
              <a:t>.</a:t>
            </a:r>
          </a:p>
          <a:p>
            <a:pPr latinLnBrk="0">
              <a:spcBef>
                <a:spcPct val="0"/>
              </a:spcBef>
            </a:pPr>
            <a:r>
              <a:rPr lang="en-US" altLang="ko-KR" dirty="0" smtClean="0"/>
              <a:t>※CSU(Channel Service Unit) /DSU (Digital Service Unit)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. Clock Rate</a:t>
            </a:r>
            <a:r>
              <a:rPr lang="ko-KR" altLang="en-US" dirty="0"/>
              <a:t>를 지정해주는 이유는 시리얼 인터페이스가 통신 시 어느 한쪽에서 </a:t>
            </a:r>
            <a:r>
              <a:rPr lang="en-US" altLang="ko-KR" dirty="0"/>
              <a:t>"</a:t>
            </a:r>
            <a:r>
              <a:rPr lang="ko-KR" altLang="en-US" b="1" dirty="0">
                <a:solidFill>
                  <a:srgbClr val="FF0000"/>
                </a:solidFill>
              </a:rPr>
              <a:t>통신 </a:t>
            </a:r>
            <a:endParaRPr lang="en-US" altLang="ko-KR" b="1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ko-KR" altLang="en-US" b="1" dirty="0">
                <a:solidFill>
                  <a:srgbClr val="FF0000"/>
                </a:solidFill>
              </a:rPr>
              <a:t>규격 속도를 지정</a:t>
            </a:r>
            <a:r>
              <a:rPr lang="en-US" altLang="ko-KR" b="1" dirty="0">
                <a:solidFill>
                  <a:srgbClr val="FF0000"/>
                </a:solidFill>
              </a:rPr>
              <a:t>" </a:t>
            </a:r>
            <a:r>
              <a:rPr lang="ko-KR" altLang="en-US" dirty="0"/>
              <a:t>해주어야 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. DCE</a:t>
            </a:r>
            <a:r>
              <a:rPr lang="ko-KR" altLang="en-US" dirty="0"/>
              <a:t>쪽에서</a:t>
            </a:r>
            <a:r>
              <a:rPr lang="en-US" altLang="ko-KR" dirty="0"/>
              <a:t> Clock</a:t>
            </a:r>
            <a:r>
              <a:rPr lang="ko-KR" altLang="en-US" dirty="0"/>
              <a:t>을 잡아주면</a:t>
            </a:r>
            <a:r>
              <a:rPr lang="en-US" altLang="ko-KR" dirty="0"/>
              <a:t> DCE </a:t>
            </a:r>
            <a:r>
              <a:rPr lang="ko-KR" altLang="en-US" dirty="0"/>
              <a:t>인터페이스는</a:t>
            </a:r>
            <a:r>
              <a:rPr lang="en-US" altLang="ko-KR" dirty="0"/>
              <a:t> DTE</a:t>
            </a:r>
            <a:r>
              <a:rPr lang="ko-KR" altLang="en-US" dirty="0"/>
              <a:t>인터페이스로의 </a:t>
            </a:r>
            <a:r>
              <a:rPr lang="ko-KR" altLang="en-US" b="1" dirty="0">
                <a:solidFill>
                  <a:srgbClr val="FF0000"/>
                </a:solidFill>
              </a:rPr>
              <a:t>속도 동기화</a:t>
            </a:r>
            <a:r>
              <a:rPr lang="ko-KR" altLang="en-US" dirty="0"/>
              <a:t>가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  </a:t>
            </a:r>
            <a:r>
              <a:rPr lang="ko-KR" altLang="en-US" dirty="0"/>
              <a:t>이루어지는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 Clock </a:t>
            </a:r>
            <a:r>
              <a:rPr lang="ko-KR" altLang="en-US" dirty="0"/>
              <a:t>신호 동기 방법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25578"/>
            <a:ext cx="4032250" cy="23606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8198" name="20100608_39/demonicws_1275982551276mYSs9_jpg/09_demonicws_demonicws.jpg" descr="http://postfiles8.naver.net/20100608_39/demonicws_1275982551276mYSs9_jpg/09_demonicws_demonicws.jpg?type=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2735263"/>
            <a:ext cx="3743325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DTE </a:t>
            </a:r>
            <a:r>
              <a:rPr lang="ko-KR" altLang="en-US"/>
              <a:t>와</a:t>
            </a:r>
            <a:r>
              <a:rPr lang="en-US"/>
              <a:t> </a:t>
            </a:r>
            <a:r>
              <a:rPr lang="en-US" altLang="ko-KR"/>
              <a:t>DCE </a:t>
            </a:r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Router# show  controllers  serial 0/0</a:t>
            </a:r>
            <a:endParaRPr lang="ko-KR" altLang="en-US"/>
          </a:p>
          <a:p>
            <a:pPr>
              <a:spcBef>
                <a:spcPct val="0"/>
              </a:spcBef>
            </a:pPr>
            <a:r>
              <a:rPr lang="ko-KR" altLang="en-US">
                <a:solidFill>
                  <a:srgbClr val="FF0000"/>
                </a:solidFill>
              </a:rPr>
              <a:t>장치의 케이블이 어떻게 연결되어 있는지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케이블의 종류는 무엇인지 알 수 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atinLnBrk="0">
              <a:spcBef>
                <a:spcPct val="0"/>
              </a:spcBef>
            </a:pPr>
            <a:endParaRPr 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Router(config)#interface serial 0/0</a:t>
            </a: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Router(config-if)#clock rate 64000</a:t>
            </a: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DTE</a:t>
            </a:r>
            <a:r>
              <a:rPr lang="ko-KR" altLang="en-US">
                <a:solidFill>
                  <a:srgbClr val="FF0000"/>
                </a:solidFill>
              </a:rPr>
              <a:t>와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DCE </a:t>
            </a:r>
            <a:r>
              <a:rPr lang="ko-KR" altLang="en-US">
                <a:solidFill>
                  <a:srgbClr val="FF0000"/>
                </a:solidFill>
              </a:rPr>
              <a:t>중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DCE</a:t>
            </a:r>
            <a:r>
              <a:rPr lang="ko-KR" altLang="en-US">
                <a:solidFill>
                  <a:srgbClr val="FF0000"/>
                </a:solidFill>
              </a:rPr>
              <a:t>의 클럭을 설정</a:t>
            </a:r>
            <a:r>
              <a:rPr lang="en-US" altLang="ko-KR">
                <a:solidFill>
                  <a:srgbClr val="FF0000"/>
                </a:solidFill>
              </a:rPr>
              <a:t>, 64k</a:t>
            </a:r>
            <a:r>
              <a:rPr lang="ko-KR" altLang="en-US">
                <a:solidFill>
                  <a:srgbClr val="FF0000"/>
                </a:solidFill>
              </a:rPr>
              <a:t>로 동작을 하게 만듬</a:t>
            </a: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921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84192E-66B5-45E9-9D29-DB94EF6F2086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922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그림</a:t>
            </a:r>
            <a:r>
              <a:rPr lang="en-US" altLang="ko-KR"/>
              <a:t>&gt; </a:t>
            </a:r>
          </a:p>
          <a:p>
            <a:pPr latinLnBrk="0">
              <a:spcBef>
                <a:spcPct val="0"/>
              </a:spcBef>
            </a:pPr>
            <a:endParaRPr lang="ko-KR" altLang="en-US"/>
          </a:p>
        </p:txBody>
      </p:sp>
      <p:pic>
        <p:nvPicPr>
          <p:cNvPr id="9221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13" y="2643188"/>
            <a:ext cx="357187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2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0513" y="2668588"/>
            <a:ext cx="40005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3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3349625"/>
            <a:ext cx="357188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4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3375025"/>
            <a:ext cx="401637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5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0763" y="3346450"/>
            <a:ext cx="357187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6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375025"/>
            <a:ext cx="40005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7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63" y="4000500"/>
            <a:ext cx="357187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8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5313" y="4000500"/>
            <a:ext cx="357187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9229" name="직선 연결선 16"/>
          <p:cNvCxnSpPr>
            <a:cxnSpLocks noChangeShapeType="1"/>
          </p:cNvCxnSpPr>
          <p:nvPr/>
        </p:nvCxnSpPr>
        <p:spPr bwMode="auto">
          <a:xfrm flipV="1">
            <a:off x="774700" y="2782888"/>
            <a:ext cx="785813" cy="317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0" name="직선 연결선 18"/>
          <p:cNvCxnSpPr>
            <a:cxnSpLocks noChangeShapeType="1"/>
          </p:cNvCxnSpPr>
          <p:nvPr/>
        </p:nvCxnSpPr>
        <p:spPr bwMode="auto">
          <a:xfrm flipV="1">
            <a:off x="785813" y="3489325"/>
            <a:ext cx="768350" cy="317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1" name="직선 연결선 20"/>
          <p:cNvCxnSpPr>
            <a:cxnSpLocks noChangeShapeType="1"/>
          </p:cNvCxnSpPr>
          <p:nvPr/>
        </p:nvCxnSpPr>
        <p:spPr bwMode="auto">
          <a:xfrm>
            <a:off x="1955800" y="3489325"/>
            <a:ext cx="615950" cy="1588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직선 연결선 23"/>
          <p:cNvCxnSpPr>
            <a:cxnSpLocks noChangeShapeType="1"/>
          </p:cNvCxnSpPr>
          <p:nvPr/>
        </p:nvCxnSpPr>
        <p:spPr bwMode="auto">
          <a:xfrm>
            <a:off x="2971800" y="3489325"/>
            <a:ext cx="58896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직선 연결선 25"/>
          <p:cNvCxnSpPr>
            <a:cxnSpLocks noChangeShapeType="1"/>
          </p:cNvCxnSpPr>
          <p:nvPr/>
        </p:nvCxnSpPr>
        <p:spPr bwMode="auto">
          <a:xfrm>
            <a:off x="793750" y="4143375"/>
            <a:ext cx="1071563" cy="1588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34" name="TextBox 26"/>
          <p:cNvSpPr txBox="1">
            <a:spLocks noChangeArrowheads="1"/>
          </p:cNvSpPr>
          <p:nvPr/>
        </p:nvSpPr>
        <p:spPr bwMode="auto">
          <a:xfrm>
            <a:off x="1928813" y="2571750"/>
            <a:ext cx="654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Modem</a:t>
            </a:r>
          </a:p>
          <a:p>
            <a:pPr>
              <a:spcBef>
                <a:spcPct val="0"/>
              </a:spcBef>
            </a:pPr>
            <a:r>
              <a:rPr lang="en-US" altLang="ko-KR"/>
              <a:t>DSU/CSU</a:t>
            </a:r>
            <a:endParaRPr lang="ko-KR" altLang="en-US"/>
          </a:p>
        </p:txBody>
      </p:sp>
      <p:sp>
        <p:nvSpPr>
          <p:cNvPr id="9235" name="TextBox 29"/>
          <p:cNvSpPr txBox="1">
            <a:spLocks noChangeArrowheads="1"/>
          </p:cNvSpPr>
          <p:nvPr/>
        </p:nvSpPr>
        <p:spPr bwMode="auto">
          <a:xfrm>
            <a:off x="1571625" y="2428875"/>
            <a:ext cx="396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DCE</a:t>
            </a:r>
            <a:endParaRPr lang="ko-KR" altLang="en-US"/>
          </a:p>
        </p:txBody>
      </p:sp>
      <p:sp>
        <p:nvSpPr>
          <p:cNvPr id="9236" name="TextBox 30"/>
          <p:cNvSpPr txBox="1">
            <a:spLocks noChangeArrowheads="1"/>
          </p:cNvSpPr>
          <p:nvPr/>
        </p:nvSpPr>
        <p:spPr bwMode="auto">
          <a:xfrm>
            <a:off x="411163" y="2428875"/>
            <a:ext cx="3825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DTE</a:t>
            </a:r>
            <a:endParaRPr lang="ko-KR" altLang="en-US"/>
          </a:p>
        </p:txBody>
      </p:sp>
      <p:sp>
        <p:nvSpPr>
          <p:cNvPr id="9237" name="TextBox 31"/>
          <p:cNvSpPr txBox="1">
            <a:spLocks noChangeArrowheads="1"/>
          </p:cNvSpPr>
          <p:nvPr/>
        </p:nvSpPr>
        <p:spPr bwMode="auto">
          <a:xfrm>
            <a:off x="428625" y="3143250"/>
            <a:ext cx="3825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DTE</a:t>
            </a:r>
            <a:endParaRPr lang="ko-KR" altLang="en-US"/>
          </a:p>
        </p:txBody>
      </p:sp>
      <p:sp>
        <p:nvSpPr>
          <p:cNvPr id="9238" name="TextBox 32"/>
          <p:cNvSpPr txBox="1">
            <a:spLocks noChangeArrowheads="1"/>
          </p:cNvSpPr>
          <p:nvPr/>
        </p:nvSpPr>
        <p:spPr bwMode="auto">
          <a:xfrm>
            <a:off x="428625" y="3786188"/>
            <a:ext cx="3825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DTE</a:t>
            </a:r>
            <a:endParaRPr lang="ko-KR" altLang="en-US"/>
          </a:p>
        </p:txBody>
      </p:sp>
      <p:sp>
        <p:nvSpPr>
          <p:cNvPr id="9239" name="TextBox 33"/>
          <p:cNvSpPr txBox="1">
            <a:spLocks noChangeArrowheads="1"/>
          </p:cNvSpPr>
          <p:nvPr/>
        </p:nvSpPr>
        <p:spPr bwMode="auto">
          <a:xfrm>
            <a:off x="1571625" y="3160713"/>
            <a:ext cx="396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DCE</a:t>
            </a:r>
            <a:endParaRPr lang="ko-KR" altLang="en-US"/>
          </a:p>
        </p:txBody>
      </p:sp>
      <p:sp>
        <p:nvSpPr>
          <p:cNvPr id="9240" name="TextBox 34"/>
          <p:cNvSpPr txBox="1">
            <a:spLocks noChangeArrowheads="1"/>
          </p:cNvSpPr>
          <p:nvPr/>
        </p:nvSpPr>
        <p:spPr bwMode="auto">
          <a:xfrm>
            <a:off x="2571750" y="3143250"/>
            <a:ext cx="396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DCE</a:t>
            </a:r>
            <a:endParaRPr lang="ko-KR" altLang="en-US"/>
          </a:p>
        </p:txBody>
      </p:sp>
      <p:sp>
        <p:nvSpPr>
          <p:cNvPr id="9241" name="TextBox 35"/>
          <p:cNvSpPr txBox="1">
            <a:spLocks noChangeArrowheads="1"/>
          </p:cNvSpPr>
          <p:nvPr/>
        </p:nvSpPr>
        <p:spPr bwMode="auto">
          <a:xfrm>
            <a:off x="3543300" y="3143250"/>
            <a:ext cx="3825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DTE</a:t>
            </a:r>
            <a:endParaRPr lang="ko-KR" altLang="en-US"/>
          </a:p>
        </p:txBody>
      </p:sp>
      <p:sp>
        <p:nvSpPr>
          <p:cNvPr id="9242" name="TextBox 36"/>
          <p:cNvSpPr txBox="1">
            <a:spLocks noChangeArrowheads="1"/>
          </p:cNvSpPr>
          <p:nvPr/>
        </p:nvSpPr>
        <p:spPr bwMode="auto">
          <a:xfrm>
            <a:off x="1849438" y="3811588"/>
            <a:ext cx="3952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DCE</a:t>
            </a:r>
            <a:endParaRPr lang="ko-KR" altLang="en-US"/>
          </a:p>
        </p:txBody>
      </p:sp>
      <p:pic>
        <p:nvPicPr>
          <p:cNvPr id="9243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0275" y="973138"/>
            <a:ext cx="4103688" cy="13033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67220</TotalTime>
  <Words>503</Words>
  <Application>Microsoft Office PowerPoint</Application>
  <PresentationFormat>화면 슬라이드 쇼(4:3)</PresentationFormat>
  <Paragraphs>276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xeneration</cp:lastModifiedBy>
  <cp:revision>3484</cp:revision>
  <cp:lastPrinted>2012-09-02T06:24:56Z</cp:lastPrinted>
  <dcterms:created xsi:type="dcterms:W3CDTF">2009-02-08T16:10:46Z</dcterms:created>
  <dcterms:modified xsi:type="dcterms:W3CDTF">2017-01-09T04:57:52Z</dcterms:modified>
</cp:coreProperties>
</file>