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8" r:id="rId2"/>
    <p:sldId id="339" r:id="rId3"/>
    <p:sldId id="340" r:id="rId4"/>
    <p:sldId id="344" r:id="rId5"/>
    <p:sldId id="345" r:id="rId6"/>
    <p:sldId id="346" r:id="rId7"/>
    <p:sldId id="347" r:id="rId8"/>
    <p:sldId id="349" r:id="rId9"/>
    <p:sldId id="352" r:id="rId10"/>
    <p:sldId id="350" r:id="rId11"/>
    <p:sldId id="351" r:id="rId12"/>
    <p:sldId id="353" r:id="rId13"/>
    <p:sldId id="354" r:id="rId14"/>
    <p:sldId id="355" r:id="rId15"/>
    <p:sldId id="357" r:id="rId16"/>
    <p:sldId id="358" r:id="rId17"/>
    <p:sldId id="362" r:id="rId18"/>
    <p:sldId id="359" r:id="rId19"/>
    <p:sldId id="36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5640" autoAdjust="0"/>
  </p:normalViewPr>
  <p:slideViewPr>
    <p:cSldViewPr>
      <p:cViewPr>
        <p:scale>
          <a:sx n="75" d="100"/>
          <a:sy n="75" d="100"/>
        </p:scale>
        <p:origin x="-372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91A0-F056-4EC7-B2D0-9F4E202F7E2E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F22B1-4112-4EEF-8FE7-1CD2A6EEB8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881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22B1-4112-4EEF-8FE7-1CD2A6EEB8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8424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2811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라우터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2811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라우터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2811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라우터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2811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라우터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2811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라우터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2811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라우터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2811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라우터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2811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라우터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4C1F-C7FD-465C-8DCF-C060E1B0F035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16B0-E070-454B-BF43-D684B48A3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icones.pro/go.php?http://icdn.pro/images/fr/o/r/ordinateur-pc-icone-6183-48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icones.pro/go.php?http://icdn.pro/images/fr/o/r/ordinateur-pc-icone-6183-48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icones.pro/go.php?http://icdn.pro/images/fr/o/r/ordinateur-pc-icone-6183-48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icones.pro/go.php?http://icdn.pro/images/fr/o/r/ordinateur-pc-icone-6183-48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cones.pro/go.php?http://icdn.pro/images/fr/o/r/ordinateur-pc-icone-6183-48.png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lker.com/cliparts/b/0/c/c/1343841796926375646Switch%20Final.svg.med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icones.pro/go.php?http://icdn.pro/images/fr/o/r/ordinateur-pc-icone-6183-48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icones.pro/go.php?http://icdn.pro/images/fr/o/r/ordinateur-pc-icone-6183-48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icones.pro/go.php?http://icdn.pro/images/fr/o/r/ordinateur-pc-icone-6183-48.p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cones.pro/go.php?http://icdn.pro/images/fr/o/r/ordinateur-pc-icone-6183-48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74210" y="3461995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 smtClean="0">
                <a:latin typeface="THE정고딕110" pitchFamily="18" charset="-127"/>
                <a:ea typeface="THE정고딕110" pitchFamily="18" charset="-127"/>
              </a:rPr>
              <a:t>PART </a:t>
            </a:r>
            <a:r>
              <a:rPr lang="en-US" altLang="ko-KR" sz="1600" spc="-150" smtClean="0">
                <a:latin typeface="THE정고딕110" pitchFamily="18" charset="-127"/>
                <a:ea typeface="THE정고딕110" pitchFamily="18" charset="-127"/>
              </a:rPr>
              <a:t>1 0</a:t>
            </a:r>
            <a:endParaRPr lang="ko-KR" altLang="en-US" sz="1600" spc="-150" dirty="0"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2322082" y="3233583"/>
            <a:ext cx="4464496" cy="96011"/>
            <a:chOff x="2195736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95736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2844" y="2500306"/>
            <a:ext cx="885831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IPv6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0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5. Link-Local Unicast Address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1196752"/>
            <a:ext cx="89450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. ipv6 address 2001:290:1:1::1/64	: </a:t>
            </a:r>
            <a:r>
              <a:rPr lang="ko-KR" altLang="en-US" sz="1000" b="1" dirty="0" smtClean="0"/>
              <a:t>자신이 </a:t>
            </a:r>
            <a:r>
              <a:rPr lang="en-US" altLang="ko-KR" sz="1000" b="1" dirty="0" smtClean="0"/>
              <a:t>IP </a:t>
            </a:r>
            <a:r>
              <a:rPr lang="ko-KR" altLang="en-US" sz="1000" b="1" dirty="0" smtClean="0"/>
              <a:t>주소를 할당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. ipv6 address 2001:290:1:1::/64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eui-64</a:t>
            </a:r>
            <a:r>
              <a:rPr lang="en-US" altLang="ko-KR" sz="1000" b="1" dirty="0" smtClean="0"/>
              <a:t>	: Interface ID</a:t>
            </a:r>
            <a:r>
              <a:rPr lang="ko-KR" altLang="en-US" sz="1000" b="1" dirty="0" smtClean="0"/>
              <a:t>가 자동으로 설정</a:t>
            </a:r>
            <a:endParaRPr lang="en-US" altLang="ko-KR" sz="1000" b="1" dirty="0" smtClean="0"/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 smtClean="0"/>
              <a:t>[ EUI-64 Format </a:t>
            </a:r>
            <a:r>
              <a:rPr lang="ko-KR" altLang="en-US" sz="1000" dirty="0" smtClean="0"/>
              <a:t>생성 절차 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장비의 인터페이스에 </a:t>
            </a:r>
            <a:r>
              <a:rPr lang="en-US" altLang="ko-KR" sz="1000" dirty="0" smtClean="0"/>
              <a:t>IPv6</a:t>
            </a:r>
            <a:r>
              <a:rPr lang="ko-KR" altLang="en-US" sz="1000" dirty="0" smtClean="0"/>
              <a:t>가 활성화되거나 또는 인터페이스에 글로벌 주소를 부여하면</a:t>
            </a:r>
            <a:endParaRPr lang="en-US" altLang="ko-KR" sz="1000" dirty="0" smtClean="0"/>
          </a:p>
          <a:p>
            <a:r>
              <a:rPr lang="ko-KR" altLang="en-US" sz="1000" dirty="0" smtClean="0"/>
              <a:t>해당 주소가 부여되기 전에 먼저 </a:t>
            </a:r>
            <a:r>
              <a:rPr lang="en-US" altLang="ko-KR" sz="1000" dirty="0" smtClean="0">
                <a:solidFill>
                  <a:srgbClr val="FF0000"/>
                </a:solidFill>
              </a:rPr>
              <a:t>EUI-64 (Extended Unique Identifier-64)</a:t>
            </a:r>
            <a:r>
              <a:rPr lang="ko-KR" altLang="en-US" sz="1000" dirty="0" smtClean="0"/>
              <a:t>라고 하는 포맷으로 주소가 자동으로 부여된다</a:t>
            </a:r>
            <a:r>
              <a:rPr lang="en-US" altLang="ko-KR" sz="1000" dirty="0" smtClean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2225145"/>
              </p:ext>
            </p:extLst>
          </p:nvPr>
        </p:nvGraphicFramePr>
        <p:xfrm>
          <a:off x="827584" y="2664207"/>
          <a:ext cx="2808000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  <a:gridCol w="936000"/>
                <a:gridCol w="936000"/>
              </a:tblGrid>
              <a:tr h="252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주소 </a:t>
                      </a:r>
                      <a:r>
                        <a:rPr lang="en-US" altLang="ko-KR" sz="1200" baseline="0" dirty="0" smtClean="0"/>
                        <a:t>48bit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000A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B73D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21E0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313892" y="316826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3539336"/>
            <a:ext cx="168828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0000 00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/>
              <a:t>0 0000 1010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000504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최상위 </a:t>
            </a:r>
            <a:r>
              <a:rPr lang="ko-KR" altLang="en-US" sz="1000" dirty="0" err="1" smtClean="0"/>
              <a:t>일곱번째</a:t>
            </a:r>
            <a:r>
              <a:rPr lang="ko-KR" altLang="en-US" sz="1000" dirty="0" smtClean="0"/>
              <a:t> 비트가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이면 </a:t>
            </a:r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smtClean="0"/>
              <a:t>로 변환</a:t>
            </a:r>
            <a:endParaRPr lang="en-US" altLang="ko-KR" sz="1000" dirty="0" smtClean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499509" y="380043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8780291"/>
              </p:ext>
            </p:extLst>
          </p:nvPr>
        </p:nvGraphicFramePr>
        <p:xfrm>
          <a:off x="5364088" y="2664207"/>
          <a:ext cx="2808000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  <a:gridCol w="936000"/>
                <a:gridCol w="936000"/>
              </a:tblGrid>
              <a:tr h="252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주소 </a:t>
                      </a:r>
                      <a:r>
                        <a:rPr lang="en-US" altLang="ko-KR" sz="1200" baseline="0" dirty="0" smtClean="0"/>
                        <a:t>48bit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200" dirty="0" smtClean="0"/>
                        <a:t>0A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B7 3D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21E0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4283968" y="2736215"/>
            <a:ext cx="432048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9245862"/>
              </p:ext>
            </p:extLst>
          </p:nvPr>
        </p:nvGraphicFramePr>
        <p:xfrm>
          <a:off x="5418872" y="3816335"/>
          <a:ext cx="2808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/>
                <a:gridCol w="702000"/>
                <a:gridCol w="702000"/>
                <a:gridCol w="702000"/>
              </a:tblGrid>
              <a:tr h="252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Interface ID 64bit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200" smtClean="0"/>
                        <a:t>0A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B7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FF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FE</a:t>
                      </a:r>
                      <a:r>
                        <a:rPr lang="en-US" altLang="ko-KR" sz="1200" dirty="0" smtClean="0"/>
                        <a:t>3D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21E0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>
          <a:xfrm rot="5400000">
            <a:off x="6551908" y="3317795"/>
            <a:ext cx="432048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28062" y="4376363"/>
            <a:ext cx="1601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EUI-64 Format 64bit</a:t>
            </a:r>
            <a:endParaRPr lang="ko-KR" altLang="en-US" sz="12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8625803"/>
              </p:ext>
            </p:extLst>
          </p:nvPr>
        </p:nvGraphicFramePr>
        <p:xfrm>
          <a:off x="3555048" y="3816335"/>
          <a:ext cx="15210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008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Network ID 64bit</a:t>
                      </a:r>
                      <a:endParaRPr lang="ko-KR" altLang="en-US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FE80::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덧셈 기호 12"/>
          <p:cNvSpPr/>
          <p:nvPr/>
        </p:nvSpPr>
        <p:spPr>
          <a:xfrm>
            <a:off x="5100832" y="3921360"/>
            <a:ext cx="288032" cy="315101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0930" y="4869160"/>
            <a:ext cx="467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ipv6 address 2001:290:1:1::/64 </a:t>
            </a:r>
            <a:r>
              <a:rPr lang="en-US" altLang="ko-KR" b="1" dirty="0" smtClean="0">
                <a:solidFill>
                  <a:srgbClr val="FF0000"/>
                </a:solidFill>
              </a:rPr>
              <a:t>eui-64 </a:t>
            </a:r>
            <a:r>
              <a:rPr lang="en-US" altLang="ko-KR" b="1" dirty="0" smtClean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8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6. IPv6 Routing Protocol – Static 1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4" name="그룹 33"/>
            <p:cNvGrpSpPr/>
            <p:nvPr/>
          </p:nvGrpSpPr>
          <p:grpSpPr>
            <a:xfrm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R1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R2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2002::1/64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249289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2002::2/64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brief</a:t>
            </a:r>
          </a:p>
          <a:p>
            <a:r>
              <a:rPr lang="en-US" altLang="ko-KR" sz="1200" dirty="0" smtClean="0"/>
              <a:t># show ipv6 route</a:t>
            </a:r>
          </a:p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s0/0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9510" y="3060091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  <a:endParaRPr lang="en-US" altLang="ko-KR" sz="1200" dirty="0"/>
          </a:p>
          <a:p>
            <a:r>
              <a:rPr lang="en-US" altLang="ko-KR" sz="1200" dirty="0" smtClean="0"/>
              <a:t>2003::2/64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</a:p>
          <a:p>
            <a:r>
              <a:rPr lang="en-US" altLang="ko-KR" sz="1200" dirty="0" smtClean="0"/>
              <a:t>2004::</a:t>
            </a:r>
            <a:r>
              <a:rPr lang="en-US" altLang="ko-KR" sz="1200" dirty="0"/>
              <a:t>2/64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2003</a:t>
            </a:r>
            <a:r>
              <a:rPr lang="en-US" altLang="ko-KR" sz="1200" dirty="0" smtClean="0"/>
              <a:t>::1/64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2004</a:t>
            </a:r>
            <a:r>
              <a:rPr lang="en-US" altLang="ko-KR" sz="1200" dirty="0" smtClean="0"/>
              <a:t>::1/64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339752" y="3140968"/>
            <a:ext cx="207170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2002::1/64</a:t>
            </a:r>
          </a:p>
          <a:p>
            <a:r>
              <a:rPr lang="en-US" altLang="ko-KR" sz="1200" dirty="0">
                <a:latin typeface="+mn-ea"/>
              </a:rPr>
              <a:t>no shutdown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2003::2/64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750834" y="3140968"/>
            <a:ext cx="20534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unicast-routing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2002::2/64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  <a:endParaRPr lang="ko-KR" altLang="en-US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fa0/0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2004::2/64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99592" y="1987780"/>
            <a:ext cx="2223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ipv6 route </a:t>
            </a:r>
            <a:r>
              <a:rPr lang="en-US" altLang="ko-KR" sz="1200" smtClean="0">
                <a:solidFill>
                  <a:srgbClr val="00B050"/>
                </a:solidFill>
                <a:latin typeface="+mn-ea"/>
              </a:rPr>
              <a:t>2004::/</a:t>
            </a: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64 2002::2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97566" y="1987779"/>
            <a:ext cx="2138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ipv6 route 2003::/64 2002::1</a:t>
            </a:r>
          </a:p>
        </p:txBody>
      </p:sp>
    </p:spTree>
    <p:extLst>
      <p:ext uri="{BB962C8B-B14F-4D97-AF65-F5344CB8AC3E}">
        <p14:creationId xmlns:p14="http://schemas.microsoft.com/office/powerpoint/2010/main" xmlns="" val="8670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7. IPv6 Routing Protocol – Static 2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4" name="그룹 33"/>
            <p:cNvGrpSpPr/>
            <p:nvPr/>
          </p:nvGrpSpPr>
          <p:grpSpPr>
            <a:xfrm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R1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R2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2002::1/64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249289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2002::2/64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brief</a:t>
            </a:r>
          </a:p>
          <a:p>
            <a:r>
              <a:rPr lang="en-US" altLang="ko-KR" sz="1200" dirty="0" smtClean="0"/>
              <a:t># show ipv6 route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 show ipv6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dirty="0" smtClean="0">
                <a:solidFill>
                  <a:srgbClr val="FF0000"/>
                </a:solidFill>
              </a:rPr>
              <a:t> s0/0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9510" y="3060091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  <a:endParaRPr lang="en-US" altLang="ko-KR" sz="1200" dirty="0"/>
          </a:p>
          <a:p>
            <a:r>
              <a:rPr lang="en-US" altLang="ko-KR" sz="1200" dirty="0" smtClean="0"/>
              <a:t>2003::2/64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</a:p>
          <a:p>
            <a:r>
              <a:rPr lang="en-US" altLang="ko-KR" sz="1200" dirty="0" smtClean="0"/>
              <a:t>2004::</a:t>
            </a:r>
            <a:r>
              <a:rPr lang="en-US" altLang="ko-KR" sz="1200" dirty="0"/>
              <a:t>2/64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2003</a:t>
            </a:r>
            <a:r>
              <a:rPr lang="en-US" altLang="ko-KR" sz="1200" dirty="0" smtClean="0"/>
              <a:t>::1/64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2004</a:t>
            </a:r>
            <a:r>
              <a:rPr lang="en-US" altLang="ko-KR" sz="1200" dirty="0" smtClean="0"/>
              <a:t>::1/64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339752" y="3140968"/>
            <a:ext cx="207170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2002::1/64</a:t>
            </a:r>
          </a:p>
          <a:p>
            <a:r>
              <a:rPr lang="en-US" altLang="ko-KR" sz="1200" dirty="0">
                <a:latin typeface="+mn-ea"/>
              </a:rPr>
              <a:t>no shutdown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2003::2/64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750834" y="3140968"/>
            <a:ext cx="20534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unicast-routing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2002::2/64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  <a:endParaRPr lang="ko-KR" altLang="en-US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fa0/0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2004::2/64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95660" y="1987780"/>
            <a:ext cx="3512244" cy="27699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ipv6 </a:t>
            </a:r>
            <a:r>
              <a:rPr lang="en-US" altLang="ko-KR" sz="1200" smtClean="0">
                <a:solidFill>
                  <a:srgbClr val="00B050"/>
                </a:solidFill>
                <a:latin typeface="+mn-ea"/>
              </a:rPr>
              <a:t>route 2004::/</a:t>
            </a: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64 s0/0 “</a:t>
            </a:r>
            <a:r>
              <a:rPr lang="ko-KR" altLang="en-US" sz="1200" dirty="0" smtClean="0">
                <a:solidFill>
                  <a:srgbClr val="00B050"/>
                </a:solidFill>
                <a:latin typeface="+mn-ea"/>
              </a:rPr>
              <a:t>이웃 링크 로컬 주소</a:t>
            </a: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433627" y="1987780"/>
            <a:ext cx="3512244" cy="27699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ipv6 </a:t>
            </a:r>
            <a:r>
              <a:rPr lang="en-US" altLang="ko-KR" sz="1200" smtClean="0">
                <a:solidFill>
                  <a:srgbClr val="00B050"/>
                </a:solidFill>
                <a:latin typeface="+mn-ea"/>
              </a:rPr>
              <a:t>route 2003::/</a:t>
            </a: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64 s0/0 “</a:t>
            </a:r>
            <a:r>
              <a:rPr lang="ko-KR" altLang="en-US" sz="1200" dirty="0" smtClean="0">
                <a:solidFill>
                  <a:srgbClr val="00B050"/>
                </a:solidFill>
                <a:latin typeface="+mn-ea"/>
              </a:rPr>
              <a:t>이웃 링크 로컬 주소</a:t>
            </a: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”</a:t>
            </a:r>
          </a:p>
        </p:txBody>
      </p:sp>
      <p:cxnSp>
        <p:nvCxnSpPr>
          <p:cNvPr id="52" name="직선 연결선 51"/>
          <p:cNvCxnSpPr>
            <a:stCxn id="51" idx="2"/>
            <a:endCxn id="21" idx="0"/>
          </p:cNvCxnSpPr>
          <p:nvPr/>
        </p:nvCxnSpPr>
        <p:spPr>
          <a:xfrm rot="5400000">
            <a:off x="1836428" y="2377541"/>
            <a:ext cx="228117" cy="2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>
            <a:off x="7078591" y="2390804"/>
            <a:ext cx="228117" cy="2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8. IPv6 Routing Protocol – Default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4" name="그룹 33"/>
            <p:cNvGrpSpPr/>
            <p:nvPr/>
          </p:nvGrpSpPr>
          <p:grpSpPr>
            <a:xfrm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R1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R2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2002::1/64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249289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2002::2/64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brief</a:t>
            </a:r>
          </a:p>
          <a:p>
            <a:r>
              <a:rPr lang="en-US" altLang="ko-KR" sz="1200" dirty="0" smtClean="0"/>
              <a:t># show ipv6 route</a:t>
            </a:r>
          </a:p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s0/0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9510" y="3060091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  <a:endParaRPr lang="en-US" altLang="ko-KR" sz="1200" dirty="0"/>
          </a:p>
          <a:p>
            <a:r>
              <a:rPr lang="en-US" altLang="ko-KR" sz="1200" dirty="0" smtClean="0"/>
              <a:t>2003::2/64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</a:p>
          <a:p>
            <a:r>
              <a:rPr lang="en-US" altLang="ko-KR" sz="1200" dirty="0" smtClean="0"/>
              <a:t>2004::</a:t>
            </a:r>
            <a:r>
              <a:rPr lang="en-US" altLang="ko-KR" sz="1200" dirty="0"/>
              <a:t>2/64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2003</a:t>
            </a:r>
            <a:r>
              <a:rPr lang="en-US" altLang="ko-KR" sz="1200" dirty="0" smtClean="0"/>
              <a:t>::1/64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2004</a:t>
            </a:r>
            <a:r>
              <a:rPr lang="en-US" altLang="ko-KR" sz="1200" dirty="0" smtClean="0"/>
              <a:t>::1/64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339752" y="3140968"/>
            <a:ext cx="207170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2002::1/64</a:t>
            </a:r>
          </a:p>
          <a:p>
            <a:r>
              <a:rPr lang="en-US" altLang="ko-KR" sz="1200" dirty="0">
                <a:latin typeface="+mn-ea"/>
              </a:rPr>
              <a:t>no shutdown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2003::2/64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750834" y="3140968"/>
            <a:ext cx="20534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unicast-routing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2002::2/64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  <a:endParaRPr lang="ko-KR" altLang="en-US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fa0/0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2004::2/64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043608" y="1987780"/>
            <a:ext cx="1798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ipv6 route 0::/0 2002::2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301758" y="1987780"/>
            <a:ext cx="1798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ipv6 route 0::/0 2002::1</a:t>
            </a:r>
          </a:p>
        </p:txBody>
      </p:sp>
    </p:spTree>
    <p:extLst>
      <p:ext uri="{BB962C8B-B14F-4D97-AF65-F5344CB8AC3E}">
        <p14:creationId xmlns:p14="http://schemas.microsoft.com/office/powerpoint/2010/main" xmlns="" val="33587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9. IPv6 Routing Protocol – Static 4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4" name="그룹 33"/>
            <p:cNvGrpSpPr/>
            <p:nvPr/>
          </p:nvGrpSpPr>
          <p:grpSpPr>
            <a:xfrm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R1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R2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2002::/64 EUI-64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380460" y="2492896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2002::2/64 EUI-64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brief</a:t>
            </a:r>
          </a:p>
          <a:p>
            <a:r>
              <a:rPr lang="en-US" altLang="ko-KR" sz="1200" dirty="0" smtClean="0"/>
              <a:t># show ipv6 route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 show ipv6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dirty="0" smtClean="0">
                <a:solidFill>
                  <a:srgbClr val="FF0000"/>
                </a:solidFill>
              </a:rPr>
              <a:t> s0/0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11560" y="306009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  <a:endParaRPr lang="en-US" altLang="ko-KR" sz="1200" dirty="0"/>
          </a:p>
          <a:p>
            <a:r>
              <a:rPr lang="en-US" altLang="ko-KR" sz="1200" dirty="0" smtClean="0"/>
              <a:t>2003::/64 EUI-64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fa0/0</a:t>
            </a:r>
          </a:p>
          <a:p>
            <a:r>
              <a:rPr lang="en-US" altLang="ko-KR" sz="1200" dirty="0" smtClean="0"/>
              <a:t>2004::/</a:t>
            </a:r>
            <a:r>
              <a:rPr lang="en-US" altLang="ko-KR" sz="1200" dirty="0"/>
              <a:t>64 EUI-64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2003</a:t>
            </a:r>
            <a:r>
              <a:rPr lang="en-US" altLang="ko-KR" sz="1200" dirty="0" smtClean="0"/>
              <a:t>::1/64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2004</a:t>
            </a:r>
            <a:r>
              <a:rPr lang="en-US" altLang="ko-KR" sz="1200" dirty="0" smtClean="0"/>
              <a:t>::1/64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123728" y="3140968"/>
            <a:ext cx="235616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2002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::/64 EUI-64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no shutdown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2003::/64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EUI-64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52882" y="3140968"/>
            <a:ext cx="236739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unicast-routing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2002::/64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EUI-64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  <a:endParaRPr lang="ko-KR" altLang="en-US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fa0/0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address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2004::/64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EUI-64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71600" y="1987780"/>
            <a:ext cx="1987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ipv6 route 0::/0 2002:</a:t>
            </a:r>
            <a:r>
              <a:rPr lang="ko-KR" altLang="en-US" sz="1200" dirty="0" smtClean="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78922" y="1987780"/>
            <a:ext cx="1987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ipv6 route 0::/0 2002:</a:t>
            </a:r>
            <a:r>
              <a:rPr lang="ko-KR" altLang="en-US" sz="1200" dirty="0" smtClean="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0958" y="5649155"/>
            <a:ext cx="1781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Default Gateway : </a:t>
            </a:r>
            <a:r>
              <a:rPr lang="ko-KR" altLang="en-US" sz="1200" dirty="0" smtClean="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82027" y="5660863"/>
            <a:ext cx="1781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Default Gateway : </a:t>
            </a:r>
            <a:r>
              <a:rPr lang="ko-KR" altLang="en-US" sz="1200" dirty="0" smtClean="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 dirty="0" smtClean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5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2715059" y="1351801"/>
            <a:ext cx="5047937" cy="397993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10544"/>
            <a:ext cx="91440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latin typeface="THE정고딕140" pitchFamily="18" charset="-127"/>
                <a:ea typeface="THE정고딕140" pitchFamily="18" charset="-127"/>
              </a:rPr>
              <a:t>10. IPv6 Routing Protocol – </a:t>
            </a:r>
            <a:r>
              <a:rPr lang="en-US" altLang="ko-KR" sz="3600" spc="-150" dirty="0" err="1" smtClean="0">
                <a:latin typeface="THE정고딕140" pitchFamily="18" charset="-127"/>
                <a:ea typeface="THE정고딕140" pitchFamily="18" charset="-127"/>
              </a:rPr>
              <a:t>autoconfig</a:t>
            </a:r>
            <a:endParaRPr lang="ko-KR" altLang="en-US" sz="36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513968" y="3060900"/>
            <a:ext cx="16935" cy="1877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87307" y="2933942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R2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877" y="1585210"/>
            <a:ext cx="1648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brief</a:t>
            </a:r>
          </a:p>
          <a:p>
            <a:r>
              <a:rPr lang="en-US" altLang="ko-KR" sz="1200" dirty="0" smtClean="0"/>
              <a:t># show ipv6 route</a:t>
            </a:r>
          </a:p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s0/0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928900" y="2978368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f0/1</a:t>
            </a:r>
          </a:p>
          <a:p>
            <a:r>
              <a:rPr lang="en-US" altLang="ko-KR" sz="1200" dirty="0"/>
              <a:t>2002</a:t>
            </a:r>
            <a:r>
              <a:rPr lang="en-US" altLang="ko-KR" sz="1200" dirty="0" smtClean="0"/>
              <a:t>::2/64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601981" y="321514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  <a:endParaRPr lang="en-US" altLang="ko-KR" sz="1200" dirty="0"/>
          </a:p>
          <a:p>
            <a:r>
              <a:rPr lang="en-US" altLang="ko-KR" sz="1200" dirty="0" smtClean="0"/>
              <a:t>2003::2/64</a:t>
            </a:r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5063049" y="2812039"/>
            <a:ext cx="16935" cy="1877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079984" y="2933942"/>
            <a:ext cx="2112819" cy="203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013" y="4808185"/>
            <a:ext cx="664844" cy="719020"/>
          </a:xfrm>
          <a:prstGeom prst="rect">
            <a:avLst/>
          </a:prstGeom>
          <a:noFill/>
        </p:spPr>
      </p:pic>
      <p:pic>
        <p:nvPicPr>
          <p:cNvPr id="33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9095" y="4210928"/>
            <a:ext cx="664844" cy="719020"/>
          </a:xfrm>
          <a:prstGeom prst="rect">
            <a:avLst/>
          </a:prstGeom>
          <a:noFill/>
        </p:spPr>
      </p:pic>
      <p:pic>
        <p:nvPicPr>
          <p:cNvPr id="54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352" y="2612471"/>
            <a:ext cx="664844" cy="719020"/>
          </a:xfrm>
          <a:prstGeom prst="rect">
            <a:avLst/>
          </a:prstGeom>
          <a:noFill/>
        </p:spPr>
      </p:pic>
      <p:cxnSp>
        <p:nvCxnSpPr>
          <p:cNvPr id="57" name="직선 연결선 56"/>
          <p:cNvCxnSpPr/>
          <p:nvPr/>
        </p:nvCxnSpPr>
        <p:spPr>
          <a:xfrm>
            <a:off x="2832424" y="2931907"/>
            <a:ext cx="236995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034859" y="2647945"/>
            <a:ext cx="975154" cy="648072"/>
            <a:chOff x="1436606" y="2959605"/>
            <a:chExt cx="975154" cy="648072"/>
          </a:xfrm>
        </p:grpSpPr>
        <p:pic>
          <p:nvPicPr>
            <p:cNvPr id="21" name="Picture 9" descr="Router by juanj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606" y="2959605"/>
              <a:ext cx="975154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765428" y="3245602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R1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8" name="Picture 4" descr="Switch Final Clip Art">
            <a:hlinkClick r:id="rId6" tooltip="Download as SVG fil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34365" y="2604084"/>
            <a:ext cx="874305" cy="73579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060157" y="5528265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2003</a:t>
            </a:r>
            <a:r>
              <a:rPr lang="en-US" altLang="ko-KR" sz="1200" dirty="0" smtClean="0"/>
              <a:t>::1/64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00515" y="4927007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auto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40952" y="3329611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auto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74189" y="5517232"/>
            <a:ext cx="446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라우터일</a:t>
            </a:r>
            <a:r>
              <a:rPr lang="ko-KR" altLang="en-US" dirty="0" smtClean="0">
                <a:latin typeface="+mn-ea"/>
              </a:rPr>
              <a:t> 경우 </a:t>
            </a:r>
            <a:r>
              <a:rPr lang="en-US" altLang="ko-KR" dirty="0" smtClean="0">
                <a:latin typeface="+mn-ea"/>
              </a:rPr>
              <a:t>: ipv6 </a:t>
            </a:r>
            <a:r>
              <a:rPr lang="en-US" altLang="ko-KR" dirty="0">
                <a:latin typeface="+mn-ea"/>
              </a:rPr>
              <a:t>address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autoconfig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mtClean="0">
                <a:solidFill>
                  <a:srgbClr val="FF0000"/>
                </a:solidFill>
                <a:latin typeface="+mn-ea"/>
              </a:rPr>
              <a:t>해당 인터페이스 들어가서 설정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3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11. IPv6 Routing Protocol –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RIPng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744909"/>
            <a:ext cx="7416824" cy="1927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01695" y="2609005"/>
            <a:ext cx="6198780" cy="2879260"/>
            <a:chOff x="1445711" y="2204864"/>
            <a:chExt cx="6198780" cy="2879260"/>
          </a:xfrm>
        </p:grpSpPr>
        <p:grpSp>
          <p:nvGrpSpPr>
            <p:cNvPr id="34" name="그룹 33"/>
            <p:cNvGrpSpPr/>
            <p:nvPr/>
          </p:nvGrpSpPr>
          <p:grpSpPr>
            <a:xfrm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R1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R2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208317" y="2476022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2002::1/64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736709" y="260900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</a:t>
            </a:r>
            <a:r>
              <a:rPr lang="en-US" altLang="ko-KR" sz="1200" smtClean="0"/>
              <a:t>::2/64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7946" y="1869436"/>
            <a:ext cx="1648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brief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 show ipv6 route</a:t>
            </a:r>
          </a:p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s0/0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289703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129647" y="296259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25125" y="317620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  <a:endParaRPr lang="en-US" altLang="ko-KR" sz="1200" dirty="0"/>
          </a:p>
          <a:p>
            <a:r>
              <a:rPr lang="en-US" altLang="ko-KR" sz="1200" dirty="0" smtClean="0"/>
              <a:t>2003::2/64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1579" y="3185069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fa0/0</a:t>
            </a:r>
          </a:p>
          <a:p>
            <a:r>
              <a:rPr lang="en-US" altLang="ko-KR" sz="1200" dirty="0" smtClean="0"/>
              <a:t>2004::2/64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318019" y="548826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2003</a:t>
            </a:r>
            <a:r>
              <a:rPr lang="en-US" altLang="ko-KR" sz="1200" dirty="0" smtClean="0"/>
              <a:t>::1/64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65499" y="5488264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2004</a:t>
            </a:r>
            <a:r>
              <a:rPr lang="en-US" altLang="ko-KR" sz="1200" dirty="0" smtClean="0"/>
              <a:t>::1/64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219589" y="3257077"/>
            <a:ext cx="194421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ipv6 unicast-routing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router rip 100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2002</a:t>
            </a:r>
            <a:r>
              <a:rPr lang="en-US" altLang="ko-KR" sz="1200" dirty="0" smtClean="0">
                <a:latin typeface="+mn-ea"/>
              </a:rPr>
              <a:t>::1/64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rip 100 enable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no shutdown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2003</a:t>
            </a:r>
            <a:r>
              <a:rPr lang="en-US" altLang="ko-KR" sz="1200" dirty="0" smtClean="0">
                <a:latin typeface="+mn-ea"/>
              </a:rPr>
              <a:t>::2/64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rip 100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enable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36980" y="3257077"/>
            <a:ext cx="193534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ipv6 unicast-routing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router rip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100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2002</a:t>
            </a:r>
            <a:r>
              <a:rPr lang="en-US" altLang="ko-KR" sz="1200" dirty="0" smtClean="0">
                <a:latin typeface="+mn-ea"/>
              </a:rPr>
              <a:t>::2/64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rip 100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enable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no shutdown</a:t>
            </a:r>
            <a:endParaRPr lang="ko-KR" altLang="en-US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fa0/0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2004</a:t>
            </a:r>
            <a:r>
              <a:rPr lang="en-US" altLang="ko-KR" sz="1200" dirty="0" smtClean="0">
                <a:latin typeface="+mn-ea"/>
              </a:rPr>
              <a:t>::2/64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rip 100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enable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9847" y="1960933"/>
            <a:ext cx="272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RIPng</a:t>
            </a:r>
            <a:r>
              <a:rPr lang="en-US" altLang="ko-KR" dirty="0" smtClean="0"/>
              <a:t> : Next-Generation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7450" y="1412776"/>
            <a:ext cx="264354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Multicast (Hello Packet)</a:t>
            </a:r>
          </a:p>
          <a:p>
            <a:r>
              <a:rPr lang="en-US" altLang="ko-KR" dirty="0" smtClean="0"/>
              <a:t>RIPv2 : 224.0.0.9</a:t>
            </a:r>
          </a:p>
          <a:p>
            <a:r>
              <a:rPr lang="en-US" altLang="ko-KR" dirty="0" err="1" smtClean="0"/>
              <a:t>RIPng</a:t>
            </a:r>
            <a:r>
              <a:rPr lang="en-US" altLang="ko-KR" dirty="0" smtClean="0"/>
              <a:t> : FF02::9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49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13. IPv6 Routing Protocol – OSPF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4" name="그룹 33"/>
            <p:cNvGrpSpPr/>
            <p:nvPr/>
          </p:nvGrpSpPr>
          <p:grpSpPr>
            <a:xfrm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2"/>
            <p:cNvGrpSpPr/>
            <p:nvPr/>
          </p:nvGrpSpPr>
          <p:grpSpPr>
            <a:xfrm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R1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23"/>
            <p:cNvGrpSpPr/>
            <p:nvPr/>
          </p:nvGrpSpPr>
          <p:grpSpPr>
            <a:xfrm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R2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2002::1/64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896627" y="249289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</a:t>
            </a:r>
            <a:r>
              <a:rPr lang="en-US" altLang="ko-KR" sz="1200" smtClean="0"/>
              <a:t>::2/64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brief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 show ipv6 route</a:t>
            </a:r>
          </a:p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s0/0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85043" y="3060091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  <a:endParaRPr lang="en-US" altLang="ko-KR" sz="1200" dirty="0"/>
          </a:p>
          <a:p>
            <a:r>
              <a:rPr lang="en-US" altLang="ko-KR" sz="1200" dirty="0" smtClean="0"/>
              <a:t>2003::2/64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fa0/0</a:t>
            </a:r>
          </a:p>
          <a:p>
            <a:r>
              <a:rPr lang="en-US" altLang="ko-KR" sz="1200" dirty="0" smtClean="0"/>
              <a:t>2004::2/64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2003</a:t>
            </a:r>
            <a:r>
              <a:rPr lang="en-US" altLang="ko-KR" sz="1200" dirty="0" smtClean="0"/>
              <a:t>::1/64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2004</a:t>
            </a:r>
            <a:r>
              <a:rPr lang="en-US" altLang="ko-KR" sz="1200" dirty="0" smtClean="0"/>
              <a:t>::1/64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379507" y="3140968"/>
            <a:ext cx="1944216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ipv6 unicast-routing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router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1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router-id 1.1.1.1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2002</a:t>
            </a:r>
            <a:r>
              <a:rPr lang="en-US" altLang="ko-KR" sz="1200" dirty="0" smtClean="0">
                <a:latin typeface="+mn-ea"/>
              </a:rPr>
              <a:t>::1/64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1 area 0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no shutdown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2003</a:t>
            </a:r>
            <a:r>
              <a:rPr lang="en-US" altLang="ko-KR" sz="1200" dirty="0" smtClean="0">
                <a:latin typeface="+mn-ea"/>
              </a:rPr>
              <a:t>::2/64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ospf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1 area 0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796898" y="3140968"/>
            <a:ext cx="1935342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ipv6 unicast-routing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router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1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router-id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1.1.2.2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2002</a:t>
            </a:r>
            <a:r>
              <a:rPr lang="en-US" altLang="ko-KR" sz="1200" dirty="0" smtClean="0">
                <a:latin typeface="+mn-ea"/>
              </a:rPr>
              <a:t>::2/64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ospf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1 area 0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  <a:endParaRPr lang="ko-KR" altLang="en-US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fa0/0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2004</a:t>
            </a:r>
            <a:r>
              <a:rPr lang="en-US" altLang="ko-KR" sz="1200" dirty="0" smtClean="0">
                <a:latin typeface="+mn-ea"/>
              </a:rPr>
              <a:t>::2/64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ospf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1 area 0</a:t>
            </a: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1844824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OSPF 1 Area 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87450" y="1412776"/>
            <a:ext cx="264354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Multicast (Hello Packet)</a:t>
            </a:r>
          </a:p>
          <a:p>
            <a:r>
              <a:rPr lang="en-US" altLang="ko-KR" smtClean="0"/>
              <a:t>IPv4 : 224.0.0.5 - 6</a:t>
            </a:r>
            <a:endParaRPr lang="en-US" altLang="ko-KR" dirty="0" smtClean="0"/>
          </a:p>
          <a:p>
            <a:r>
              <a:rPr lang="en-US" altLang="ko-KR" smtClean="0"/>
              <a:t>IPv6 </a:t>
            </a:r>
            <a:r>
              <a:rPr lang="en-US" altLang="ko-KR" dirty="0" smtClean="0"/>
              <a:t>: </a:t>
            </a:r>
            <a:r>
              <a:rPr lang="en-US" altLang="ko-KR" smtClean="0"/>
              <a:t>FF02::5 - 6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7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12. IPv6 Routing Protocol – EIGRP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4" name="그룹 33"/>
            <p:cNvGrpSpPr/>
            <p:nvPr/>
          </p:nvGrpSpPr>
          <p:grpSpPr>
            <a:xfrm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R1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606" y="2959605"/>
                <a:ext cx="975154" cy="6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R2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2002::1/64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896627" y="249289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2002</a:t>
            </a:r>
            <a:r>
              <a:rPr lang="en-US" altLang="ko-KR" sz="1200" smtClean="0"/>
              <a:t>::2/64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brief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 show ipv6 route</a:t>
            </a:r>
          </a:p>
          <a:p>
            <a:r>
              <a:rPr lang="en-US" altLang="ko-KR" sz="1200" dirty="0" smtClean="0"/>
              <a:t># show ipv6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s0/0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s0/0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85043" y="3060091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fa0/0</a:t>
            </a:r>
            <a:endParaRPr lang="en-US" altLang="ko-KR" sz="1200" dirty="0"/>
          </a:p>
          <a:p>
            <a:r>
              <a:rPr lang="en-US" altLang="ko-KR" sz="1200" dirty="0" smtClean="0"/>
              <a:t>2003::2/64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fa0/0</a:t>
            </a:r>
          </a:p>
          <a:p>
            <a:r>
              <a:rPr lang="en-US" altLang="ko-KR" sz="1200" dirty="0" smtClean="0"/>
              <a:t>2004::2/64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2003</a:t>
            </a:r>
            <a:r>
              <a:rPr lang="en-US" altLang="ko-KR" sz="1200" dirty="0" smtClean="0"/>
              <a:t>::1/64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2004</a:t>
            </a:r>
            <a:r>
              <a:rPr lang="en-US" altLang="ko-KR" sz="1200" dirty="0" smtClean="0"/>
              <a:t>::1/64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379507" y="3140968"/>
            <a:ext cx="194421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ipv6 unicast-routing</a:t>
            </a:r>
          </a:p>
          <a:p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router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eigrp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100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eigrp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router-id 1.1.1.1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no shutdown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2002</a:t>
            </a:r>
            <a:r>
              <a:rPr lang="en-US" altLang="ko-KR" sz="1200" dirty="0" smtClean="0">
                <a:latin typeface="+mn-ea"/>
              </a:rPr>
              <a:t>::1/64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eigrp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100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no shutdown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2003</a:t>
            </a:r>
            <a:r>
              <a:rPr lang="en-US" altLang="ko-KR" sz="1200" dirty="0" smtClean="0">
                <a:latin typeface="+mn-ea"/>
              </a:rPr>
              <a:t>::2/64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eigrp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100 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796898" y="3140968"/>
            <a:ext cx="1935342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ipv6 unicast-routing</a:t>
            </a:r>
          </a:p>
          <a:p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ipv6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router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eigrp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100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eigrp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router-id 1.1.2.2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no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shutdown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s0/0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2002</a:t>
            </a:r>
            <a:r>
              <a:rPr lang="en-US" altLang="ko-KR" sz="1200" dirty="0" smtClean="0">
                <a:latin typeface="+mn-ea"/>
              </a:rPr>
              <a:t>::2/64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eigrp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100 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no shutdown</a:t>
            </a:r>
            <a:endParaRPr lang="ko-KR" altLang="en-US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interface fa0/0</a:t>
            </a:r>
          </a:p>
          <a:p>
            <a:r>
              <a:rPr lang="en-US" altLang="ko-KR" sz="1200" dirty="0" smtClean="0">
                <a:latin typeface="+mn-ea"/>
              </a:rPr>
              <a:t>ipv6 address </a:t>
            </a:r>
            <a:r>
              <a:rPr lang="en-US" altLang="ko-KR" sz="1200" dirty="0">
                <a:latin typeface="+mn-ea"/>
              </a:rPr>
              <a:t>2004</a:t>
            </a:r>
            <a:r>
              <a:rPr lang="en-US" altLang="ko-KR" sz="1200" dirty="0" smtClean="0">
                <a:latin typeface="+mn-ea"/>
              </a:rPr>
              <a:t>::2/64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ipv6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eigrp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100 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no shutdown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1581" y="184482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EIGRP 100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87450" y="1412776"/>
            <a:ext cx="264354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Multicast (Hello Packet)</a:t>
            </a:r>
          </a:p>
          <a:p>
            <a:r>
              <a:rPr lang="en-US" altLang="ko-KR" smtClean="0"/>
              <a:t>IPv4 : 224.0.0.10</a:t>
            </a:r>
            <a:endParaRPr lang="en-US" altLang="ko-KR" dirty="0" smtClean="0"/>
          </a:p>
          <a:p>
            <a:r>
              <a:rPr lang="en-US" altLang="ko-KR" smtClean="0"/>
              <a:t>IPv6 </a:t>
            </a:r>
            <a:r>
              <a:rPr lang="en-US" altLang="ko-KR" dirty="0" smtClean="0"/>
              <a:t>: </a:t>
            </a:r>
            <a:r>
              <a:rPr lang="en-US" altLang="ko-KR" smtClean="0"/>
              <a:t>FF02::10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24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500034" y="428604"/>
            <a:ext cx="18149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500" b="1" smtClean="0">
                <a:latin typeface="굴림" pitchFamily="50" charset="-127"/>
                <a:ea typeface="굴림" pitchFamily="50" charset="-127"/>
              </a:rPr>
              <a:t> IPv4 </a:t>
            </a:r>
            <a:r>
              <a:rPr lang="ko-KR" altLang="en-US" sz="1500" b="1" smtClean="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500" b="1" smtClean="0">
                <a:latin typeface="굴림" pitchFamily="50" charset="-127"/>
                <a:ea typeface="굴림" pitchFamily="50" charset="-127"/>
              </a:rPr>
              <a:t>IPv6 </a:t>
            </a:r>
            <a:r>
              <a:rPr lang="ko-KR" altLang="en-US" sz="1500" b="1" smtClean="0">
                <a:latin typeface="굴림" pitchFamily="50" charset="-127"/>
                <a:ea typeface="굴림" pitchFamily="50" charset="-127"/>
              </a:rPr>
              <a:t> 통신</a:t>
            </a:r>
            <a:endParaRPr lang="en-US" altLang="ko-KR" sz="1500" b="1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014535"/>
            <a:ext cx="7294562" cy="21145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40" name="타원 6"/>
          <p:cNvSpPr>
            <a:spLocks noChangeArrowheads="1"/>
          </p:cNvSpPr>
          <p:nvPr/>
        </p:nvSpPr>
        <p:spPr bwMode="auto">
          <a:xfrm>
            <a:off x="2933700" y="2381248"/>
            <a:ext cx="3000375" cy="1825625"/>
          </a:xfrm>
          <a:prstGeom prst="ellipse">
            <a:avLst/>
          </a:prstGeom>
          <a:noFill/>
          <a:ln w="3175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 sz="1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7"/>
          <p:cNvSpPr>
            <a:spLocks noChangeArrowheads="1"/>
          </p:cNvSpPr>
          <p:nvPr/>
        </p:nvSpPr>
        <p:spPr bwMode="auto">
          <a:xfrm>
            <a:off x="857250" y="2024060"/>
            <a:ext cx="2528888" cy="1079500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8"/>
          <p:cNvSpPr>
            <a:spLocks noChangeArrowheads="1"/>
          </p:cNvSpPr>
          <p:nvPr/>
        </p:nvSpPr>
        <p:spPr bwMode="auto">
          <a:xfrm>
            <a:off x="5491163" y="2055810"/>
            <a:ext cx="2709862" cy="1079500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6500826" y="1847848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굴림" pitchFamily="50" charset="-127"/>
                <a:ea typeface="굴림" pitchFamily="50" charset="-127"/>
              </a:rPr>
              <a:t>EIGRP 100</a:t>
            </a:r>
            <a:endParaRPr lang="ko-KR" altLang="en-US" sz="1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10"/>
          <p:cNvSpPr txBox="1">
            <a:spLocks noChangeArrowheads="1"/>
          </p:cNvSpPr>
          <p:nvPr/>
        </p:nvSpPr>
        <p:spPr bwMode="auto">
          <a:xfrm>
            <a:off x="1720850" y="1776410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굴림" pitchFamily="50" charset="-127"/>
                <a:ea typeface="굴림" pitchFamily="50" charset="-127"/>
              </a:rPr>
              <a:t>EIGRP 100</a:t>
            </a:r>
            <a:endParaRPr lang="ko-KR" altLang="en-US" sz="1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11"/>
          <p:cNvSpPr>
            <a:spLocks noChangeArrowheads="1"/>
          </p:cNvSpPr>
          <p:nvPr/>
        </p:nvSpPr>
        <p:spPr bwMode="auto">
          <a:xfrm>
            <a:off x="3714744" y="2143123"/>
            <a:ext cx="1661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show interface tunnel 24</a:t>
            </a:r>
            <a:endParaRPr lang="ko-KR" altLang="en-US" sz="1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TextBox 16"/>
          <p:cNvSpPr txBox="1">
            <a:spLocks noChangeArrowheads="1"/>
          </p:cNvSpPr>
          <p:nvPr/>
        </p:nvSpPr>
        <p:spPr bwMode="auto">
          <a:xfrm>
            <a:off x="4283075" y="2571744"/>
            <a:ext cx="360363" cy="153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000" b="1">
                <a:latin typeface="굴림" pitchFamily="50" charset="-127"/>
                <a:ea typeface="굴림" pitchFamily="50" charset="-127"/>
              </a:rPr>
              <a:t>RIPv2</a:t>
            </a:r>
            <a:endParaRPr lang="ko-KR" altLang="en-US" sz="1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12"/>
          <p:cNvSpPr txBox="1">
            <a:spLocks noChangeArrowheads="1"/>
          </p:cNvSpPr>
          <p:nvPr/>
        </p:nvSpPr>
        <p:spPr bwMode="auto">
          <a:xfrm>
            <a:off x="2571736" y="857232"/>
            <a:ext cx="18742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tunnel 24</a:t>
            </a:r>
          </a:p>
          <a:p>
            <a:pPr>
              <a:spcBef>
                <a:spcPct val="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address  2024::</a:t>
            </a:r>
            <a:r>
              <a:rPr lang="en-US" altLang="ko-KR" sz="10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2/64</a:t>
            </a:r>
          </a:p>
          <a:p>
            <a:pPr>
              <a:spcBef>
                <a:spcPct val="0"/>
              </a:spcBef>
            </a:pPr>
            <a:r>
              <a:rPr lang="en-US" sz="10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tunnel  mode  ipv6ip</a:t>
            </a:r>
          </a:p>
          <a:p>
            <a:pPr>
              <a:spcBef>
                <a:spcPts val="0"/>
              </a:spcBef>
              <a:defRPr/>
            </a:pPr>
            <a:r>
              <a:rPr lang="en-US" sz="1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tunnel  source  </a:t>
            </a:r>
            <a:r>
              <a:rPr lang="en-US" sz="10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s1/1</a:t>
            </a:r>
            <a:endParaRPr lang="en-US" sz="1000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sz="1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tunnel  destination  </a:t>
            </a:r>
            <a:r>
              <a:rPr lang="en-US" sz="10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1.1.34.4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100</a:t>
            </a:r>
          </a:p>
        </p:txBody>
      </p: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4580653" y="857232"/>
            <a:ext cx="18742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tunnel 24</a:t>
            </a:r>
          </a:p>
          <a:p>
            <a:pPr>
              <a:spcBef>
                <a:spcPct val="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address  2024::</a:t>
            </a:r>
            <a:r>
              <a:rPr lang="en-US" altLang="ko-KR" sz="10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4/64</a:t>
            </a:r>
          </a:p>
          <a:p>
            <a:pPr>
              <a:spcBef>
                <a:spcPct val="0"/>
              </a:spcBef>
            </a:pPr>
            <a:r>
              <a:rPr lang="en-US" sz="10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tunnel  mode  ipv6ip</a:t>
            </a:r>
          </a:p>
          <a:p>
            <a:pPr>
              <a:spcBef>
                <a:spcPts val="0"/>
              </a:spcBef>
              <a:defRPr/>
            </a:pPr>
            <a:r>
              <a:rPr lang="en-US" sz="1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tunnel  source  </a:t>
            </a:r>
            <a:r>
              <a:rPr lang="en-US" sz="10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1/0</a:t>
            </a:r>
            <a:endParaRPr lang="en-US" sz="1000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sz="1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tunnel  destination  </a:t>
            </a:r>
            <a:r>
              <a:rPr lang="en-US" sz="10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1.1.23.2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14348" y="857232"/>
            <a:ext cx="7643866" cy="5572164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71802" y="500042"/>
            <a:ext cx="22829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500" b="1" dirty="0" smtClean="0">
                <a:latin typeface="굴림" pitchFamily="50" charset="-127"/>
                <a:ea typeface="굴림" pitchFamily="50" charset="-127"/>
              </a:rPr>
              <a:t>Packet Tracer 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에서 할것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857224" y="3143248"/>
            <a:ext cx="2047355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&lt;R2&gt;</a:t>
            </a:r>
          </a:p>
          <a:p>
            <a:pPr>
              <a:spcBef>
                <a:spcPct val="0"/>
              </a:spcBef>
            </a:pPr>
            <a:endParaRPr lang="en-US" sz="900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sz="900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int</a:t>
            </a: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lo 0</a:t>
            </a:r>
          </a:p>
          <a:p>
            <a:pPr>
              <a:spcBef>
                <a:spcPct val="0"/>
              </a:spcBef>
            </a:pP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address 2022::2/64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100</a:t>
            </a:r>
          </a:p>
          <a:p>
            <a:pPr>
              <a:spcBef>
                <a:spcPct val="0"/>
              </a:spcBef>
            </a:pPr>
            <a:endParaRPr lang="en-US" sz="900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sz="900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int</a:t>
            </a: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s1/0</a:t>
            </a:r>
          </a:p>
          <a:p>
            <a:pPr>
              <a:spcBef>
                <a:spcPct val="0"/>
              </a:spcBef>
            </a:pP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address 2012::2/64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100</a:t>
            </a:r>
          </a:p>
          <a:p>
            <a:pPr>
              <a:spcBef>
                <a:spcPct val="0"/>
              </a:spcBef>
            </a:pP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no shutdown</a:t>
            </a:r>
          </a:p>
          <a:p>
            <a:pPr>
              <a:spcBef>
                <a:spcPct val="0"/>
              </a:spcBef>
            </a:pPr>
            <a:endParaRPr lang="en-US" sz="900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sz="900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int</a:t>
            </a: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s1/1</a:t>
            </a:r>
          </a:p>
          <a:p>
            <a:pPr>
              <a:spcBef>
                <a:spcPct val="0"/>
              </a:spcBef>
            </a:pPr>
            <a:r>
              <a:rPr lang="en-US" sz="900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</a:t>
            </a: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address 1.1.23.2 255.255.255.0</a:t>
            </a:r>
          </a:p>
          <a:p>
            <a:pPr>
              <a:spcBef>
                <a:spcPct val="0"/>
              </a:spcBef>
            </a:pP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no shutdown</a:t>
            </a:r>
          </a:p>
          <a:p>
            <a:pPr>
              <a:spcBef>
                <a:spcPct val="0"/>
              </a:spcBef>
            </a:pPr>
            <a:endParaRPr lang="en-US" altLang="ko-KR" sz="900" dirty="0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router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100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router-id 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2.2.2.2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no shutdown</a:t>
            </a:r>
          </a:p>
          <a:p>
            <a:pPr>
              <a:spcBef>
                <a:spcPct val="0"/>
              </a:spcBef>
            </a:pPr>
            <a:endParaRPr lang="en-US" altLang="ko-KR" sz="9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router rip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version 2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nework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1.0.0.0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no auto-summary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6000760" y="3143248"/>
            <a:ext cx="2047355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&lt;R4&gt;</a:t>
            </a:r>
          </a:p>
          <a:p>
            <a:pPr>
              <a:spcBef>
                <a:spcPct val="0"/>
              </a:spcBef>
            </a:pPr>
            <a:endParaRPr lang="en-US" sz="900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sz="900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int</a:t>
            </a: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lo 0</a:t>
            </a:r>
          </a:p>
          <a:p>
            <a:pPr>
              <a:spcBef>
                <a:spcPct val="0"/>
              </a:spcBef>
            </a:pP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address 2044::4/64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100</a:t>
            </a:r>
          </a:p>
          <a:p>
            <a:pPr>
              <a:spcBef>
                <a:spcPct val="0"/>
              </a:spcBef>
            </a:pPr>
            <a:endParaRPr lang="en-US" sz="900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sz="900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int</a:t>
            </a: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s1/1</a:t>
            </a:r>
          </a:p>
          <a:p>
            <a:pPr>
              <a:spcBef>
                <a:spcPct val="0"/>
              </a:spcBef>
            </a:pP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address 2045::4/64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100</a:t>
            </a:r>
          </a:p>
          <a:p>
            <a:pPr>
              <a:spcBef>
                <a:spcPct val="0"/>
              </a:spcBef>
            </a:pP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no shutdown</a:t>
            </a:r>
          </a:p>
          <a:p>
            <a:pPr>
              <a:spcBef>
                <a:spcPct val="0"/>
              </a:spcBef>
            </a:pPr>
            <a:endParaRPr lang="en-US" sz="900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sz="900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int</a:t>
            </a: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s1/0</a:t>
            </a:r>
          </a:p>
          <a:p>
            <a:pPr>
              <a:spcBef>
                <a:spcPct val="0"/>
              </a:spcBef>
            </a:pPr>
            <a:r>
              <a:rPr lang="en-US" sz="900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</a:t>
            </a: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address 1.1.34.4 255.255.255.0</a:t>
            </a:r>
          </a:p>
          <a:p>
            <a:pPr>
              <a:spcBef>
                <a:spcPct val="0"/>
              </a:spcBef>
            </a:pPr>
            <a:r>
              <a:rPr lang="en-US" sz="9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no shutdown</a:t>
            </a:r>
          </a:p>
          <a:p>
            <a:pPr>
              <a:spcBef>
                <a:spcPct val="0"/>
              </a:spcBef>
            </a:pPr>
            <a:endParaRPr lang="en-US" altLang="ko-KR" sz="900" dirty="0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ipv6  router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100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router-id 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4.4.4.4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no shutdown</a:t>
            </a:r>
          </a:p>
          <a:p>
            <a:pPr>
              <a:spcBef>
                <a:spcPct val="0"/>
              </a:spcBef>
            </a:pPr>
            <a:endParaRPr lang="en-US" altLang="ko-KR" sz="9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router rip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version 2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nework</a:t>
            </a: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1.0.0.0</a:t>
            </a:r>
          </a:p>
          <a:p>
            <a:pPr>
              <a:spcBef>
                <a:spcPct val="0"/>
              </a:spcBef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no auto-summary</a:t>
            </a:r>
            <a:endParaRPr lang="ko-KR" altLang="en-US" sz="9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1 - 1. IPv6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주소 표기법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52" y="1114409"/>
            <a:ext cx="908901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. IPv4</a:t>
            </a:r>
            <a:r>
              <a:rPr lang="ko-KR" altLang="en-US" sz="1200" b="1" dirty="0" smtClean="0"/>
              <a:t>와 </a:t>
            </a:r>
            <a:r>
              <a:rPr lang="en-US" altLang="ko-KR" sz="1200" b="1" dirty="0" smtClean="0"/>
              <a:t>IPv6 </a:t>
            </a:r>
            <a:r>
              <a:rPr lang="ko-KR" altLang="en-US" sz="1200" b="1" dirty="0" smtClean="0"/>
              <a:t>주소 표기 방식 비교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1413096"/>
              </p:ext>
            </p:extLst>
          </p:nvPr>
        </p:nvGraphicFramePr>
        <p:xfrm>
          <a:off x="395952" y="1556792"/>
          <a:ext cx="3744000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  <a:gridCol w="936000"/>
                <a:gridCol w="936000"/>
                <a:gridCol w="936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8bit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11111111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11111111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11111111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11111111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2505903"/>
              </p:ext>
            </p:extLst>
          </p:nvPr>
        </p:nvGraphicFramePr>
        <p:xfrm>
          <a:off x="3564464" y="2420960"/>
          <a:ext cx="5184000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3735350"/>
              </p:ext>
            </p:extLst>
          </p:nvPr>
        </p:nvGraphicFramePr>
        <p:xfrm>
          <a:off x="276479" y="3631307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321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altLang="ko-KR" sz="1200" dirty="0" smtClean="0"/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45427" y="3212976"/>
            <a:ext cx="908901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6009041"/>
              </p:ext>
            </p:extLst>
          </p:nvPr>
        </p:nvGraphicFramePr>
        <p:xfrm>
          <a:off x="276479" y="4243411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321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아래쪽 화살표 11"/>
          <p:cNvSpPr/>
          <p:nvPr/>
        </p:nvSpPr>
        <p:spPr>
          <a:xfrm>
            <a:off x="2724751" y="4038972"/>
            <a:ext cx="288032" cy="144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971" y="3256409"/>
            <a:ext cx="90890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en-US" altLang="ko-KR" sz="1200" dirty="0"/>
              <a:t>) </a:t>
            </a:r>
            <a:r>
              <a:rPr lang="ko-KR" altLang="en-US" sz="1200" dirty="0"/>
              <a:t>규칙 </a:t>
            </a:r>
            <a:r>
              <a:rPr lang="en-US" altLang="ko-KR" sz="1200" dirty="0"/>
              <a:t>: IPv6</a:t>
            </a:r>
            <a:r>
              <a:rPr lang="ko-KR" altLang="en-US" sz="1200" dirty="0"/>
              <a:t>의 </a:t>
            </a:r>
            <a:r>
              <a:rPr lang="en-US" altLang="ko-KR" sz="1200" dirty="0"/>
              <a:t>“ 0 “ </a:t>
            </a:r>
            <a:r>
              <a:rPr lang="ko-KR" altLang="en-US" sz="1200" dirty="0"/>
              <a:t>값을 포함하는 주소에 대한 주소 생략 방법 </a:t>
            </a:r>
            <a:r>
              <a:rPr lang="en-US" altLang="ko-KR" sz="1200" dirty="0"/>
              <a:t>: </a:t>
            </a:r>
            <a:r>
              <a:rPr lang="ko-KR" altLang="en-US" sz="1200" dirty="0"/>
              <a:t>각 </a:t>
            </a:r>
            <a:r>
              <a:rPr lang="ko-KR" altLang="en-US" sz="1200" dirty="0" smtClean="0"/>
              <a:t>필</a:t>
            </a:r>
            <a:r>
              <a:rPr lang="ko-KR" altLang="en-US" sz="1200" dirty="0"/>
              <a:t>드</a:t>
            </a:r>
            <a:r>
              <a:rPr lang="ko-KR" altLang="en-US" sz="1200" dirty="0" smtClean="0"/>
              <a:t>의 </a:t>
            </a:r>
            <a:r>
              <a:rPr lang="ko-KR" altLang="en-US" sz="1200" dirty="0">
                <a:solidFill>
                  <a:srgbClr val="FF0000"/>
                </a:solidFill>
              </a:rPr>
              <a:t>최상위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일 경우 </a:t>
            </a:r>
            <a:r>
              <a:rPr lang="ko-KR" altLang="en-US" sz="1200" dirty="0"/>
              <a:t>또는 </a:t>
            </a:r>
            <a:r>
              <a:rPr lang="ko-KR" altLang="en-US" sz="1200" dirty="0">
                <a:solidFill>
                  <a:srgbClr val="FF0000"/>
                </a:solidFill>
              </a:rPr>
              <a:t>연속적인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일 경우 </a:t>
            </a:r>
            <a:r>
              <a:rPr lang="ko-KR" altLang="en-US" sz="1200" dirty="0" smtClean="0"/>
              <a:t>생략법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366" y="4797152"/>
            <a:ext cx="90890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 </a:t>
            </a:r>
            <a:r>
              <a:rPr lang="ko-KR" altLang="en-US" sz="1200" dirty="0"/>
              <a:t>규칙 </a:t>
            </a:r>
            <a:r>
              <a:rPr lang="en-US" altLang="ko-KR" sz="1200" dirty="0"/>
              <a:t>: IPv6</a:t>
            </a:r>
            <a:r>
              <a:rPr lang="ko-KR" altLang="en-US" sz="1200" dirty="0"/>
              <a:t>의 </a:t>
            </a:r>
            <a:r>
              <a:rPr lang="en-US" altLang="ko-KR" sz="1200" dirty="0"/>
              <a:t>“ 0 “ </a:t>
            </a:r>
            <a:r>
              <a:rPr lang="ko-KR" altLang="en-US" sz="1200" dirty="0"/>
              <a:t>값을 포함하는 주소에 대한 주소 생략 방법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각 필드에 연속적인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을 한 번 이상 생략 불가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                                                                   (</a:t>
            </a:r>
            <a:r>
              <a:rPr lang="ko-KR" altLang="en-US" sz="1200" dirty="0" smtClean="0"/>
              <a:t>연속된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의 필드를 생략 후 콜론</a:t>
            </a:r>
            <a:r>
              <a:rPr lang="en-US" altLang="ko-KR" sz="1200" dirty="0" smtClean="0"/>
              <a:t>(:</a:t>
            </a:r>
            <a:r>
              <a:rPr lang="en-US" altLang="ko-KR" sz="1200" dirty="0" smtClean="0"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ym typeface="Wingdings" panose="05000000000000000000" pitchFamily="2" charset="2"/>
              </a:rPr>
              <a:t>으로 표기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  <a:endParaRPr lang="en-US" altLang="ko-KR" sz="12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4631094"/>
              </p:ext>
            </p:extLst>
          </p:nvPr>
        </p:nvGraphicFramePr>
        <p:xfrm>
          <a:off x="276479" y="5301208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BEFF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5312028"/>
              </p:ext>
            </p:extLst>
          </p:nvPr>
        </p:nvGraphicFramePr>
        <p:xfrm>
          <a:off x="276479" y="5913312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1944000"/>
                <a:gridCol w="648000"/>
                <a:gridCol w="648000"/>
                <a:gridCol w="6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BEFF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6" name="아래쪽 화살표 35"/>
          <p:cNvSpPr/>
          <p:nvPr/>
        </p:nvSpPr>
        <p:spPr>
          <a:xfrm>
            <a:off x="2724751" y="5708873"/>
            <a:ext cx="288032" cy="144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734276" y="2915419"/>
            <a:ext cx="9111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7028" y="2722637"/>
            <a:ext cx="186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F = 1111</a:t>
            </a:r>
            <a:r>
              <a:rPr lang="ko-KR" altLang="en-US" dirty="0" smtClean="0"/>
              <a:t> </a:t>
            </a:r>
            <a:r>
              <a:rPr lang="en-US" altLang="ko-KR" dirty="0" smtClean="0"/>
              <a:t>(8421)</a:t>
            </a:r>
          </a:p>
        </p:txBody>
      </p:sp>
    </p:spTree>
    <p:extLst>
      <p:ext uri="{BB962C8B-B14F-4D97-AF65-F5344CB8AC3E}">
        <p14:creationId xmlns:p14="http://schemas.microsoft.com/office/powerpoint/2010/main" xmlns="" val="8377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1 - 2. IPv6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주소 요약 표현 문제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3728" y="1340768"/>
            <a:ext cx="475165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dirty="0" smtClean="0"/>
              <a:t>IPv6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2001:0DA7:0001:BAC1:0000:0000:A123:FFFF</a:t>
            </a:r>
          </a:p>
          <a:p>
            <a:r>
              <a:rPr lang="ko-KR" altLang="en-US" sz="1200" dirty="0" smtClean="0"/>
              <a:t>          요약 </a:t>
            </a:r>
            <a:r>
              <a:rPr lang="en-US" altLang="ko-KR" sz="1200" dirty="0" smtClean="0"/>
              <a:t>: 2001:DA7:1:BAC1::A123:FFFF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2) IPv6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FE80:0000:0000:0000:0321:5FFF:CAFE:FE7E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요약 </a:t>
            </a:r>
            <a:r>
              <a:rPr lang="en-US" altLang="ko-KR" sz="1200" dirty="0" smtClean="0"/>
              <a:t>: FE80::321:5FFF:CAFE:FE7E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3) IPv6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FF02:0000:0000:0000:0000:0000:0000:0001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요약 </a:t>
            </a:r>
            <a:r>
              <a:rPr lang="en-US" altLang="ko-KR" sz="1200" dirty="0" smtClean="0"/>
              <a:t>: FF02::1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4) IPv6 </a:t>
            </a:r>
            <a:r>
              <a:rPr lang="ko-KR" altLang="en-US" sz="1200" dirty="0"/>
              <a:t>주소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FF03:0000:0000:0000:5FCD:0000:0000:0123</a:t>
            </a:r>
          </a:p>
          <a:p>
            <a:r>
              <a:rPr lang="ko-KR" altLang="en-US" sz="1200" dirty="0" smtClean="0"/>
              <a:t> 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FF03::5FCD:0:0:123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5) IPv6 </a:t>
            </a:r>
            <a:r>
              <a:rPr lang="ko-KR" altLang="en-US" sz="1200" dirty="0"/>
              <a:t>주소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AC78:2000:4000:3000:0000:0000:0000:46CD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AC78:2000:4000:3000::46CD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6) IPv6 </a:t>
            </a:r>
            <a:r>
              <a:rPr lang="ko-KR" altLang="en-US" sz="1200" dirty="0"/>
              <a:t>주소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3213:0005:0006:0007:0008:0000:54DF:0001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3213:5:6:7:8:0:54DF:1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7) IPv6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FF02:7401:0000:0000:4CAC:0000:0000:654F</a:t>
            </a:r>
          </a:p>
          <a:p>
            <a:r>
              <a:rPr lang="ko-KR" altLang="en-US" sz="1200" dirty="0" smtClean="0"/>
              <a:t>          요약 </a:t>
            </a:r>
            <a:r>
              <a:rPr lang="en-US" altLang="ko-KR" sz="1200" dirty="0" smtClean="0"/>
              <a:t>: FF02:7401::4CAC:0:0:654F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8) IPv6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2001:DB80:0001:0000:0000:0000:0000:0003</a:t>
            </a:r>
          </a:p>
          <a:p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요약 </a:t>
            </a:r>
            <a:r>
              <a:rPr lang="en-US" altLang="ko-KR" sz="1200" dirty="0" smtClean="0"/>
              <a:t>: 2001:DB80:1::3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9) IPv6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FF02:0000:0000:0000:0000:0000:0000:000F</a:t>
            </a:r>
          </a:p>
          <a:p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요약 </a:t>
            </a:r>
            <a:r>
              <a:rPr lang="en-US" altLang="ko-KR" sz="1200" dirty="0" smtClean="0"/>
              <a:t>: FF02::F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40380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1 - 3. IPv6 Network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와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Host ID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구분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52" y="1114409"/>
            <a:ext cx="908901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7693463"/>
              </p:ext>
            </p:extLst>
          </p:nvPr>
        </p:nvGraphicFramePr>
        <p:xfrm>
          <a:off x="251520" y="1268760"/>
          <a:ext cx="5184000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16bit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FFFF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8490844"/>
              </p:ext>
            </p:extLst>
          </p:nvPr>
        </p:nvGraphicFramePr>
        <p:xfrm>
          <a:off x="276479" y="4417563"/>
          <a:ext cx="5184000" cy="6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000"/>
                <a:gridCol w="2592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(60 bits)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(68 bits)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2001:0DB7:0000:CA3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0:0000:0000:0000:0000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45427" y="2772977"/>
            <a:ext cx="908901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406" y="2893140"/>
            <a:ext cx="2360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Network 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Host ID </a:t>
            </a:r>
            <a:r>
              <a:rPr lang="ko-KR" altLang="en-US" sz="1200" dirty="0" smtClean="0"/>
              <a:t>구간</a:t>
            </a:r>
            <a:endParaRPr lang="en-US" altLang="ko-KR" sz="1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59593" y="1820522"/>
            <a:ext cx="0" cy="432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253019"/>
            <a:ext cx="16626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 4 2 1 = 4bit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5822" y="3356992"/>
            <a:ext cx="5168225" cy="3002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2001:0DB7:0000:CA30:0000:0000:0000:0000/60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821" y="3913507"/>
            <a:ext cx="5168225" cy="300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2001:DB7:0:CA3::/</a:t>
            </a:r>
            <a:r>
              <a:rPr lang="en-US" altLang="ko-KR" dirty="0" smtClean="0"/>
              <a:t>60</a:t>
            </a:r>
            <a:endParaRPr lang="ko-KR" altLang="en-US" dirty="0"/>
          </a:p>
        </p:txBody>
      </p:sp>
      <p:sp>
        <p:nvSpPr>
          <p:cNvPr id="29" name="아래쪽 화살표 28"/>
          <p:cNvSpPr/>
          <p:nvPr/>
        </p:nvSpPr>
        <p:spPr>
          <a:xfrm>
            <a:off x="2724751" y="3713385"/>
            <a:ext cx="288032" cy="144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5322056"/>
            <a:ext cx="545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문제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위의 네트워크 대역에서 가질 수 있는 </a:t>
            </a:r>
            <a:r>
              <a:rPr lang="en-US" altLang="ko-KR" sz="1400" dirty="0" smtClean="0"/>
              <a:t>Host </a:t>
            </a:r>
            <a:r>
              <a:rPr lang="ko-KR" altLang="en-US" sz="1400" dirty="0" smtClean="0"/>
              <a:t>주소의 범위는 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94625" y="5773849"/>
            <a:ext cx="4824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2001:DB7:0:CA3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:: ~ 2001:DB7:0:CA3</a:t>
            </a:r>
            <a:r>
              <a:rPr lang="en-US" altLang="ko-KR" sz="1400" dirty="0">
                <a:solidFill>
                  <a:srgbClr val="FF0000"/>
                </a:solidFill>
              </a:rPr>
              <a:t>F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FF0000"/>
                </a:solidFill>
              </a:rPr>
              <a:t>FFFF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FF0000"/>
                </a:solidFill>
              </a:rPr>
              <a:t>FFFF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FF0000"/>
                </a:solidFill>
              </a:rPr>
              <a:t>FFFF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FF0000"/>
                </a:solidFill>
              </a:rPr>
              <a:t>FFFF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53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2 - 1. IPv6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주소 종류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496" y="1207785"/>
            <a:ext cx="90890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. Broadcast </a:t>
            </a:r>
            <a:r>
              <a:rPr lang="ko-KR" altLang="en-US" sz="1200" b="1" dirty="0" smtClean="0"/>
              <a:t>방식을 없애고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Anycast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방식을 채택</a:t>
            </a:r>
            <a:endParaRPr lang="en-US" altLang="ko-KR" sz="1200" b="1" dirty="0" smtClean="0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6500634"/>
              </p:ext>
            </p:extLst>
          </p:nvPr>
        </p:nvGraphicFramePr>
        <p:xfrm>
          <a:off x="395536" y="1628800"/>
          <a:ext cx="288000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152"/>
                <a:gridCol w="1511848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IPv4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IPv6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Multicast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Multicast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Broadcast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Anycast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698360" y="3501008"/>
            <a:ext cx="3600400" cy="2227847"/>
            <a:chOff x="899592" y="3356992"/>
            <a:chExt cx="2886951" cy="1651783"/>
          </a:xfrm>
        </p:grpSpPr>
        <p:pic>
          <p:nvPicPr>
            <p:cNvPr id="47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99592" y="36373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48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30569" y="3356992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49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01969" y="4551575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50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29343" y="37516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52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5333" y="4347113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64" name="직선 화살표 연결선 63"/>
            <p:cNvCxnSpPr>
              <a:stCxn id="47" idx="3"/>
              <a:endCxn id="48" idx="1"/>
            </p:cNvCxnSpPr>
            <p:nvPr/>
          </p:nvCxnSpPr>
          <p:spPr>
            <a:xfrm flipV="1">
              <a:off x="1356792" y="3585592"/>
              <a:ext cx="1173777" cy="280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47" idx="3"/>
              <a:endCxn id="50" idx="1"/>
            </p:cNvCxnSpPr>
            <p:nvPr/>
          </p:nvCxnSpPr>
          <p:spPr>
            <a:xfrm>
              <a:off x="1356792" y="3865960"/>
              <a:ext cx="1972551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7" idx="3"/>
              <a:endCxn id="52" idx="1"/>
            </p:cNvCxnSpPr>
            <p:nvPr/>
          </p:nvCxnSpPr>
          <p:spPr>
            <a:xfrm>
              <a:off x="1356792" y="3865960"/>
              <a:ext cx="1668541" cy="7097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47" idx="3"/>
              <a:endCxn id="49" idx="1"/>
            </p:cNvCxnSpPr>
            <p:nvPr/>
          </p:nvCxnSpPr>
          <p:spPr>
            <a:xfrm>
              <a:off x="1356792" y="3865960"/>
              <a:ext cx="945177" cy="914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4939542" y="3512191"/>
            <a:ext cx="3600400" cy="2227847"/>
            <a:chOff x="899592" y="3356992"/>
            <a:chExt cx="2886951" cy="1651783"/>
          </a:xfrm>
        </p:grpSpPr>
        <p:pic>
          <p:nvPicPr>
            <p:cNvPr id="78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99592" y="36373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79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30569" y="3356992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80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01969" y="4551575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81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29343" y="37516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82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5333" y="4347113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86" name="직선 화살표 연결선 85"/>
            <p:cNvCxnSpPr>
              <a:stCxn id="78" idx="3"/>
              <a:endCxn id="80" idx="1"/>
            </p:cNvCxnSpPr>
            <p:nvPr/>
          </p:nvCxnSpPr>
          <p:spPr>
            <a:xfrm>
              <a:off x="1356792" y="3865960"/>
              <a:ext cx="945177" cy="914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275856" y="2556953"/>
            <a:ext cx="530222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Anycast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주소를 목적지로 하는 </a:t>
            </a:r>
            <a:r>
              <a:rPr lang="ko-KR" altLang="en-US" sz="1200" dirty="0" err="1" smtClean="0"/>
              <a:t>패킷을</a:t>
            </a:r>
            <a:r>
              <a:rPr lang="ko-KR" altLang="en-US" sz="1200" dirty="0" smtClean="0"/>
              <a:t> 가장 가까운 </a:t>
            </a:r>
            <a:r>
              <a:rPr lang="ko-KR" altLang="en-US" sz="1200" dirty="0" err="1" smtClean="0"/>
              <a:t>노드로</a:t>
            </a:r>
            <a:r>
              <a:rPr lang="ko-KR" altLang="en-US" sz="1200" dirty="0" smtClean="0"/>
              <a:t> 전달하는 방식</a:t>
            </a:r>
            <a:endParaRPr lang="ko-KR" altLang="en-US" sz="12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5087" y="3212976"/>
            <a:ext cx="4032448" cy="273630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07563" y="3212976"/>
            <a:ext cx="4032448" cy="273630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24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2 - 2. IPv6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주소 종류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496" y="1207785"/>
            <a:ext cx="90890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. IPv6 </a:t>
            </a:r>
            <a:r>
              <a:rPr lang="ko-KR" altLang="en-US" sz="1200" b="1" dirty="0" err="1" smtClean="0"/>
              <a:t>유니캐스트</a:t>
            </a:r>
            <a:r>
              <a:rPr lang="ko-KR" altLang="en-US" sz="1200" b="1" dirty="0" smtClean="0"/>
              <a:t> 주소 종류</a:t>
            </a:r>
            <a:endParaRPr lang="en-US" altLang="ko-KR" sz="1200" b="1" dirty="0" smtClean="0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79574"/>
              </p:ext>
            </p:extLst>
          </p:nvPr>
        </p:nvGraphicFramePr>
        <p:xfrm>
          <a:off x="395536" y="1628800"/>
          <a:ext cx="288000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152"/>
                <a:gridCol w="1511848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IPv4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IPv6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Multicast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Multicast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Broadcast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Anycast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3395960"/>
              </p:ext>
            </p:extLst>
          </p:nvPr>
        </p:nvGraphicFramePr>
        <p:xfrm>
          <a:off x="1663893" y="3076911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Unicast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Address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Global Unicast</a:t>
                      </a:r>
                      <a:r>
                        <a:rPr lang="en-US" altLang="ko-KR" sz="1400" baseline="0" dirty="0" smtClean="0"/>
                        <a:t> Address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Link-Local</a:t>
                      </a:r>
                      <a:r>
                        <a:rPr lang="en-US" altLang="ko-KR" sz="1400" baseline="0" dirty="0" smtClean="0"/>
                        <a:t> Unicast Address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Unique Local</a:t>
                      </a:r>
                      <a:r>
                        <a:rPr lang="en-US" altLang="ko-KR" sz="1400" baseline="0" dirty="0" smtClean="0"/>
                        <a:t> Unicast Address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 기타 </a:t>
                      </a:r>
                      <a:r>
                        <a:rPr lang="en-US" altLang="ko-KR" sz="1400" dirty="0" smtClean="0"/>
                        <a:t>Address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Multicast</a:t>
                      </a:r>
                      <a:r>
                        <a:rPr lang="en-US" altLang="ko-KR" sz="1400" baseline="0" dirty="0" smtClean="0"/>
                        <a:t> Address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Anycast</a:t>
                      </a:r>
                      <a:r>
                        <a:rPr lang="en-US" altLang="ko-KR" sz="1400" dirty="0" smtClean="0"/>
                        <a:t> Address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>
            <a:off x="3283889" y="2043485"/>
            <a:ext cx="1428004" cy="1033426"/>
          </a:xfrm>
          <a:prstGeom prst="bentConnector3">
            <a:avLst>
              <a:gd name="adj1" fmla="val 100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2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2 - 3. IPv6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주소의 공통적 특징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94" y="1124744"/>
            <a:ext cx="90890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. IPv6</a:t>
            </a:r>
            <a:r>
              <a:rPr lang="ko-KR" altLang="en-US" sz="1200" b="1" dirty="0" smtClean="0"/>
              <a:t>의 인터페이스는 복수의 </a:t>
            </a:r>
            <a:r>
              <a:rPr lang="en-US" altLang="ko-KR" sz="1200" b="1" dirty="0" smtClean="0"/>
              <a:t>Unicast, Multicast, </a:t>
            </a:r>
            <a:r>
              <a:rPr lang="en-US" altLang="ko-KR" sz="1200" b="1" dirty="0" err="1" smtClean="0"/>
              <a:t>Anycast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주소를 가질 수 있음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- Scope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820522"/>
            <a:ext cx="6156737" cy="237626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25453" y="2192436"/>
            <a:ext cx="4392488" cy="16324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70351" y="2600545"/>
            <a:ext cx="2349134" cy="8162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9937" y="2523135"/>
            <a:ext cx="1018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Global</a:t>
            </a:r>
          </a:p>
          <a:p>
            <a:pPr algn="ctr"/>
            <a:r>
              <a:rPr lang="en-US" altLang="ko-KR" dirty="0" smtClean="0"/>
              <a:t>Scope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전세계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8950" y="2420888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Site-Local</a:t>
            </a:r>
          </a:p>
          <a:p>
            <a:pPr algn="ctr"/>
            <a:r>
              <a:rPr lang="en-US" altLang="ko-KR" dirty="0" smtClean="0"/>
              <a:t>Scope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등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없어짐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3699" y="2682109"/>
            <a:ext cx="2009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Link-Local Scope </a:t>
            </a:r>
          </a:p>
          <a:p>
            <a:pPr algn="ctr"/>
            <a:r>
              <a:rPr lang="en-US" altLang="ko-KR" dirty="0" smtClean="0"/>
              <a:t>(Intra-Network)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7747780"/>
              </p:ext>
            </p:extLst>
          </p:nvPr>
        </p:nvGraphicFramePr>
        <p:xfrm>
          <a:off x="3779912" y="4365104"/>
          <a:ext cx="478131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1"/>
                <a:gridCol w="2304256"/>
                <a:gridCol w="1224136"/>
              </a:tblGrid>
              <a:tr h="148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IPv6</a:t>
                      </a:r>
                      <a:r>
                        <a:rPr lang="en-US" altLang="ko-KR" sz="1400" baseline="0" dirty="0" smtClean="0"/>
                        <a:t> Prefix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Allocation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Reference</a:t>
                      </a:r>
                      <a:endParaRPr lang="ko-KR" alt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2000::/3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Global Unicast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RFC4291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FC00::/7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Unique Local Unicast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RFC4293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FE80::/10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Link-Local</a:t>
                      </a:r>
                      <a:r>
                        <a:rPr lang="en-US" altLang="ko-KR" sz="1400" baseline="0" dirty="0" smtClean="0"/>
                        <a:t> Unicast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RFC4291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FF00::/8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Multicast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RFC4291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68197" y="5941329"/>
            <a:ext cx="30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http://www.ietf.org/rfc.html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99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3. Global Unicast Address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94" y="1077704"/>
            <a:ext cx="908901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글로벌 </a:t>
            </a:r>
            <a:r>
              <a:rPr lang="ko-KR" altLang="en-US" sz="1000" b="1" dirty="0" err="1" smtClean="0"/>
              <a:t>유니캐스트</a:t>
            </a:r>
            <a:r>
              <a:rPr lang="ko-KR" altLang="en-US" sz="1000" b="1" dirty="0" smtClean="0"/>
              <a:t> 주소 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- MSB (Most Significant Byte) 3Bit</a:t>
            </a:r>
            <a:r>
              <a:rPr lang="ko-KR" altLang="en-US" sz="1000" b="1" dirty="0" smtClean="0"/>
              <a:t>는 무조건 </a:t>
            </a:r>
            <a:r>
              <a:rPr lang="en-US" altLang="ko-KR" sz="1000" b="1" dirty="0" smtClean="0"/>
              <a:t>“001”</a:t>
            </a:r>
            <a:r>
              <a:rPr lang="ko-KR" altLang="en-US" sz="1000" b="1" dirty="0" smtClean="0"/>
              <a:t>로 시작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</a:t>
            </a:r>
            <a:r>
              <a:rPr lang="en-US" altLang="ko-KR" sz="1000" dirty="0" smtClean="0"/>
              <a:t>“2XXX:” </a:t>
            </a:r>
            <a:r>
              <a:rPr lang="ko-KR" altLang="en-US" sz="1000" dirty="0" smtClean="0"/>
              <a:t>또는 </a:t>
            </a:r>
            <a:r>
              <a:rPr lang="en-US" altLang="ko-KR" sz="1000" dirty="0" smtClean="0"/>
              <a:t>“3XXX:”</a:t>
            </a:r>
            <a:r>
              <a:rPr lang="ko-KR" altLang="en-US" sz="1000" dirty="0" smtClean="0"/>
              <a:t>로 시작하면 무조건 </a:t>
            </a:r>
            <a:r>
              <a:rPr lang="en-US" altLang="ko-KR" sz="1000" dirty="0" smtClean="0"/>
              <a:t>Unicast Address : 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2000::/</a:t>
            </a:r>
            <a:r>
              <a:rPr lang="en-US" altLang="ko-KR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3(</a:t>
            </a:r>
            <a:r>
              <a:rPr lang="en-US" altLang="ko-KR" sz="1000" b="1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001</a:t>
            </a:r>
            <a:r>
              <a:rPr lang="en-US" altLang="ko-KR" sz="1000" dirty="0">
                <a:solidFill>
                  <a:srgbClr val="7030A0"/>
                </a:solidFill>
                <a:latin typeface="굴림" pitchFamily="50" charset="-127"/>
                <a:ea typeface="굴림" pitchFamily="50" charset="-127"/>
              </a:rPr>
              <a:t>0   0000  0000  0000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en-US" altLang="ko-KR" sz="1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~ </a:t>
            </a:r>
            <a:r>
              <a:rPr lang="en-US" altLang="ko-KR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3FFF:: /3(</a:t>
            </a:r>
            <a:r>
              <a:rPr lang="en-US" altLang="ko-KR" sz="1000" b="1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001</a:t>
            </a:r>
            <a:r>
              <a:rPr lang="en-US" altLang="ko-KR" sz="1000" dirty="0">
                <a:solidFill>
                  <a:srgbClr val="7030A0"/>
                </a:solidFill>
                <a:latin typeface="굴림" pitchFamily="50" charset="-127"/>
                <a:ea typeface="굴림" pitchFamily="50" charset="-127"/>
              </a:rPr>
              <a:t>1  1111  1111  </a:t>
            </a:r>
            <a:r>
              <a:rPr lang="en-US" altLang="ko-KR" sz="1000" dirty="0" smtClean="0">
                <a:solidFill>
                  <a:srgbClr val="7030A0"/>
                </a:solidFill>
                <a:latin typeface="굴림" pitchFamily="50" charset="-127"/>
                <a:ea typeface="굴림" pitchFamily="50" charset="-127"/>
              </a:rPr>
              <a:t>1111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endParaRPr lang="en-US" altLang="ko-KR" sz="1000" b="1" dirty="0"/>
          </a:p>
          <a:p>
            <a:r>
              <a:rPr lang="en-US" altLang="ko-KR" sz="1000" b="1" dirty="0" smtClean="0"/>
              <a:t>- IANA(Internet Assigned Numbers Authority)</a:t>
            </a:r>
            <a:r>
              <a:rPr lang="ko-KR" altLang="en-US" sz="1000" b="1" dirty="0" smtClean="0"/>
              <a:t>는 </a:t>
            </a:r>
            <a:r>
              <a:rPr lang="en-US" altLang="ko-KR" sz="1000" b="1" dirty="0" smtClean="0"/>
              <a:t>“2000::/3”</a:t>
            </a:r>
            <a:r>
              <a:rPr lang="ko-KR" altLang="en-US" sz="1000" b="1" dirty="0" smtClean="0"/>
              <a:t>의 </a:t>
            </a:r>
            <a:r>
              <a:rPr lang="en-US" altLang="ko-KR" sz="1000" b="1" dirty="0" smtClean="0"/>
              <a:t>Global Unicast Address</a:t>
            </a:r>
            <a:r>
              <a:rPr lang="ko-KR" altLang="en-US" sz="1000" b="1" dirty="0" smtClean="0"/>
              <a:t>를 보유하고 </a:t>
            </a:r>
            <a:r>
              <a:rPr lang="en-US" altLang="ko-KR" sz="1000" b="1" dirty="0" smtClean="0"/>
              <a:t>APNIC</a:t>
            </a:r>
            <a:r>
              <a:rPr lang="ko-KR" altLang="en-US" sz="1000" b="1" dirty="0" smtClean="0"/>
              <a:t>에게 </a:t>
            </a:r>
            <a:r>
              <a:rPr lang="en-US" altLang="ko-KR" sz="1000" b="1" dirty="0" smtClean="0"/>
              <a:t>“2001:200:: /23”</a:t>
            </a:r>
            <a:r>
              <a:rPr lang="ko-KR" altLang="en-US" sz="1000" b="1" dirty="0" smtClean="0"/>
              <a:t>을 할당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</a:t>
            </a:r>
            <a:r>
              <a:rPr lang="ko-KR" altLang="en-US" sz="1000" dirty="0" smtClean="0"/>
              <a:t>└ </a:t>
            </a:r>
            <a:r>
              <a:rPr lang="en-US" altLang="ko-KR" sz="1000" dirty="0" smtClean="0"/>
              <a:t>APNIC</a:t>
            </a:r>
            <a:r>
              <a:rPr lang="ko-KR" altLang="en-US" sz="1000" dirty="0" smtClean="0"/>
              <a:t>는 </a:t>
            </a:r>
            <a:r>
              <a:rPr lang="en-US" altLang="ko-KR" sz="1000" dirty="0" smtClean="0">
                <a:solidFill>
                  <a:srgbClr val="FF0000"/>
                </a:solidFill>
              </a:rPr>
              <a:t>KRNIC -&gt; </a:t>
            </a:r>
            <a:r>
              <a:rPr lang="ko-KR" altLang="en-US" sz="1000" dirty="0" smtClean="0">
                <a:solidFill>
                  <a:srgbClr val="FF0000"/>
                </a:solidFill>
              </a:rPr>
              <a:t>한국인터넷진흥원</a:t>
            </a:r>
            <a:r>
              <a:rPr lang="en-US" altLang="ko-KR" sz="1000" dirty="0" smtClean="0">
                <a:solidFill>
                  <a:srgbClr val="FF0000"/>
                </a:solidFill>
              </a:rPr>
              <a:t>(KISA)</a:t>
            </a:r>
            <a:r>
              <a:rPr lang="ko-KR" altLang="en-US" sz="1000" dirty="0" smtClean="0">
                <a:solidFill>
                  <a:srgbClr val="FF0000"/>
                </a:solidFill>
              </a:rPr>
              <a:t>에게 </a:t>
            </a:r>
            <a:r>
              <a:rPr lang="en-US" altLang="ko-KR" sz="1000" dirty="0" smtClean="0">
                <a:solidFill>
                  <a:srgbClr val="FF0000"/>
                </a:solidFill>
              </a:rPr>
              <a:t>“2001:290::/32”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할당하고 </a:t>
            </a:r>
            <a:r>
              <a:rPr lang="en-US" altLang="ko-KR" sz="1000" dirty="0" smtClean="0">
                <a:solidFill>
                  <a:srgbClr val="FF0000"/>
                </a:solidFill>
              </a:rPr>
              <a:t>KISA</a:t>
            </a:r>
            <a:r>
              <a:rPr lang="ko-KR" altLang="en-US" sz="1000" dirty="0" smtClean="0">
                <a:solidFill>
                  <a:srgbClr val="FF0000"/>
                </a:solidFill>
              </a:rPr>
              <a:t>가 </a:t>
            </a:r>
            <a:r>
              <a:rPr lang="en-US" altLang="ko-KR" sz="1000" dirty="0" smtClean="0">
                <a:solidFill>
                  <a:srgbClr val="FF0000"/>
                </a:solidFill>
              </a:rPr>
              <a:t>SK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브로드밴드에게</a:t>
            </a:r>
            <a:r>
              <a:rPr lang="ko-KR" altLang="en-US" sz="1000" dirty="0" smtClean="0">
                <a:solidFill>
                  <a:srgbClr val="FF0000"/>
                </a:solidFill>
              </a:rPr>
              <a:t> 할당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smtClean="0"/>
              <a:t>- SK </a:t>
            </a:r>
            <a:r>
              <a:rPr lang="ko-KR" altLang="en-US" sz="1000" b="1" dirty="0" err="1" smtClean="0"/>
              <a:t>브로드밴드는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“2001:290:XXXX:XXXX::/48”</a:t>
            </a:r>
            <a:r>
              <a:rPr lang="ko-KR" altLang="en-US" sz="1000" b="1" dirty="0" smtClean="0"/>
              <a:t>로 지역별 설계</a:t>
            </a:r>
            <a:endParaRPr lang="en-US" altLang="ko-KR" sz="1000" b="1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└ </a:t>
            </a:r>
            <a:r>
              <a:rPr lang="en-US" altLang="ko-KR" sz="1000" dirty="0" smtClean="0"/>
              <a:t>SK </a:t>
            </a:r>
            <a:r>
              <a:rPr lang="ko-KR" altLang="en-US" sz="1000" dirty="0" err="1" smtClean="0"/>
              <a:t>브로드밴드의</a:t>
            </a:r>
            <a:r>
              <a:rPr lang="ko-KR" altLang="en-US" sz="1000" dirty="0" smtClean="0"/>
              <a:t> 인터넷을 사용하는 기관 등은 </a:t>
            </a:r>
            <a:r>
              <a:rPr lang="en-US" altLang="ko-KR" sz="1000" dirty="0" smtClean="0"/>
              <a:t>“2001:290:XXXX:XXXX::/48” </a:t>
            </a:r>
            <a:r>
              <a:rPr lang="ko-KR" altLang="en-US" sz="1000" dirty="0" smtClean="0"/>
              <a:t>주소를 할당 받음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1619495"/>
              </p:ext>
            </p:extLst>
          </p:nvPr>
        </p:nvGraphicFramePr>
        <p:xfrm>
          <a:off x="323528" y="3925378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224136"/>
                <a:gridCol w="6192688"/>
              </a:tblGrid>
              <a:tr h="283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APNIC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23bits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3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1213123"/>
              </p:ext>
            </p:extLst>
          </p:nvPr>
        </p:nvGraphicFramePr>
        <p:xfrm>
          <a:off x="323528" y="4549597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656184"/>
                <a:gridCol w="5760640"/>
              </a:tblGrid>
              <a:tr h="283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KISA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32bits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3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077435"/>
              </p:ext>
            </p:extLst>
          </p:nvPr>
        </p:nvGraphicFramePr>
        <p:xfrm>
          <a:off x="323528" y="5173543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2664296"/>
                <a:gridCol w="4752528"/>
              </a:tblGrid>
              <a:tr h="283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SK Broadband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48bits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3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6536263"/>
              </p:ext>
            </p:extLst>
          </p:nvPr>
        </p:nvGraphicFramePr>
        <p:xfrm>
          <a:off x="323528" y="5797762"/>
          <a:ext cx="8496944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2664296"/>
                <a:gridCol w="1052696"/>
                <a:gridCol w="3699832"/>
              </a:tblGrid>
              <a:tr h="2520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48bits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16bits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520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7366077"/>
              </p:ext>
            </p:extLst>
          </p:nvPr>
        </p:nvGraphicFramePr>
        <p:xfrm>
          <a:off x="323528" y="3308837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504056"/>
                <a:gridCol w="6912768"/>
              </a:tblGrid>
              <a:tr h="283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IANA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3bits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3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001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2128336"/>
              </p:ext>
            </p:extLst>
          </p:nvPr>
        </p:nvGraphicFramePr>
        <p:xfrm>
          <a:off x="323528" y="2750826"/>
          <a:ext cx="8496944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708412"/>
                <a:gridCol w="3708412"/>
              </a:tblGrid>
              <a:tr h="2520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IPv6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 체계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(64 bits)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(64 bits)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520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115811" y="2700969"/>
            <a:ext cx="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01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latin typeface="THE정고딕140" pitchFamily="18" charset="-127"/>
                <a:ea typeface="THE정고딕140" pitchFamily="18" charset="-127"/>
              </a:rPr>
              <a:t>4. IPv4 </a:t>
            </a:r>
            <a:r>
              <a:rPr lang="ko-KR" altLang="en-US" sz="3600" spc="-150" dirty="0" smtClean="0">
                <a:latin typeface="THE정고딕140" pitchFamily="18" charset="-127"/>
                <a:ea typeface="THE정고딕140" pitchFamily="18" charset="-127"/>
              </a:rPr>
              <a:t>및 </a:t>
            </a:r>
            <a:r>
              <a:rPr lang="en-US" altLang="ko-KR" sz="3600" spc="-150" dirty="0" smtClean="0">
                <a:latin typeface="THE정고딕140" pitchFamily="18" charset="-127"/>
                <a:ea typeface="THE정고딕140" pitchFamily="18" charset="-127"/>
              </a:rPr>
              <a:t>IPv6 </a:t>
            </a:r>
            <a:r>
              <a:rPr lang="ko-KR" altLang="en-US" sz="3600" spc="-150" dirty="0" smtClean="0">
                <a:latin typeface="THE정고딕140" pitchFamily="18" charset="-127"/>
                <a:ea typeface="THE정고딕140" pitchFamily="18" charset="-127"/>
              </a:rPr>
              <a:t>주소 체계 대응 관계</a:t>
            </a:r>
            <a:endParaRPr lang="ko-KR" altLang="en-US" sz="36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6752972"/>
              </p:ext>
            </p:extLst>
          </p:nvPr>
        </p:nvGraphicFramePr>
        <p:xfrm>
          <a:off x="739225" y="1794856"/>
          <a:ext cx="7704856" cy="39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4152"/>
                <a:gridCol w="2384152"/>
                <a:gridCol w="2936552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IPv4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IPv6 </a:t>
                      </a:r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멀티캐스트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224.0.0.0/4 (D</a:t>
                      </a:r>
                      <a:r>
                        <a:rPr lang="en-US" altLang="ko-KR" baseline="0" dirty="0" smtClean="0"/>
                        <a:t> Class)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FF00::/8</a:t>
                      </a: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브로드캐스트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255.255.255.255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미지정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0.0.0.0/32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::/128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루프백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127.0.0.1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::1/128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공인 </a:t>
                      </a:r>
                      <a:r>
                        <a:rPr lang="en-US" altLang="ko-KR" dirty="0" smtClean="0"/>
                        <a:t>IP </a:t>
                      </a:r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공인 </a:t>
                      </a:r>
                      <a:r>
                        <a:rPr lang="en-US" altLang="ko-KR" dirty="0" smtClean="0"/>
                        <a:t>IP </a:t>
                      </a:r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Global Unicast Address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사설 </a:t>
                      </a:r>
                      <a:r>
                        <a:rPr lang="en-US" altLang="ko-KR" dirty="0" smtClean="0"/>
                        <a:t>IP </a:t>
                      </a:r>
                      <a:r>
                        <a:rPr lang="ko-KR" altLang="en-US" baseline="0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10.0.0.0/8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172.16.0.0/12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192.168.0.0/16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FC00::/7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링크 로컬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169.254.0.0/16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FE80::/64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259468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IPv4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IPv6 </a:t>
            </a:r>
            <a:r>
              <a:rPr lang="ko-KR" altLang="en-US" dirty="0" smtClean="0"/>
              <a:t>주소 체계 대응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60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9967</TotalTime>
  <Words>1873</Words>
  <Application>Microsoft Office PowerPoint</Application>
  <PresentationFormat>화면 슬라이드 쇼(4:3)</PresentationFormat>
  <Paragraphs>679</Paragraphs>
  <Slides>19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dokhyun Kim</cp:lastModifiedBy>
  <cp:revision>1155</cp:revision>
  <dcterms:created xsi:type="dcterms:W3CDTF">2015-08-31T02:17:02Z</dcterms:created>
  <dcterms:modified xsi:type="dcterms:W3CDTF">2018-01-03T10:52:23Z</dcterms:modified>
</cp:coreProperties>
</file>