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906" r:id="rId2"/>
    <p:sldId id="911" r:id="rId3"/>
    <p:sldId id="907" r:id="rId4"/>
    <p:sldId id="908" r:id="rId5"/>
    <p:sldId id="909" r:id="rId6"/>
    <p:sldId id="910" r:id="rId7"/>
  </p:sldIdLst>
  <p:sldSz cx="9144000" cy="6858000" type="screen4x3"/>
  <p:notesSz cx="9906000" cy="666273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FF9900"/>
    <a:srgbClr val="D0CFCE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6" autoAdjust="0"/>
    <p:restoredTop sz="86410" autoAdjust="0"/>
  </p:normalViewPr>
  <p:slideViewPr>
    <p:cSldViewPr>
      <p:cViewPr>
        <p:scale>
          <a:sx n="200" d="100"/>
          <a:sy n="200" d="100"/>
        </p:scale>
        <p:origin x="5760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8371E92-A416-444F-8D7A-67B256C7206F}" type="datetimeFigureOut">
              <a:rPr lang="ko-KR" altLang="en-US"/>
              <a:pPr>
                <a:defRPr/>
              </a:pPr>
              <a:t>2018-09-17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E0DED0-09D7-469E-A1D5-395B8488D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EB37DE0-9BCF-4821-B205-8626EEE4C9A1}" type="datetimeFigureOut">
              <a:rPr lang="ko-KR" altLang="en-US"/>
              <a:pPr>
                <a:defRPr/>
              </a:pPr>
              <a:t>2018-09-17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00063"/>
            <a:ext cx="3330575" cy="2497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163888"/>
            <a:ext cx="7924800" cy="299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AE34A0A-677C-48CD-8006-4BD95AC579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4AE376-BB9B-4302-A8F2-094D7F2C485C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3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57550" y="217488"/>
            <a:ext cx="3430588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954338"/>
            <a:ext cx="8431213" cy="3336925"/>
          </a:xfrm>
          <a:noFill/>
        </p:spPr>
        <p:txBody>
          <a:bodyPr wrap="square" lIns="86496" tIns="43248" rIns="86496" bIns="4324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b="1" smtClean="0"/>
              <a:t>Emphasize: </a:t>
            </a:r>
            <a:r>
              <a:rPr lang="en-US" altLang="ko-KR" smtClean="0"/>
              <a:t>When you exit the setup mode, the configuration can be saved to RAM and NVRAM at the same time.</a:t>
            </a:r>
            <a:endParaRPr lang="en-US" altLang="ko-KR" b="1" smtClean="0"/>
          </a:p>
          <a:p>
            <a:pPr eaLnBrk="1" hangingPunct="1"/>
            <a:r>
              <a:rPr lang="en-US" altLang="ko-KR" b="1" smtClean="0"/>
              <a:t>Note: </a:t>
            </a:r>
            <a:r>
              <a:rPr lang="en-US" altLang="ko-KR" smtClean="0"/>
              <a:t>The Catalyst 1900 has no </a:t>
            </a:r>
            <a:r>
              <a:rPr lang="en-US" altLang="ko-KR" b="1" smtClean="0"/>
              <a:t>show start</a:t>
            </a:r>
            <a:r>
              <a:rPr lang="en-US" altLang="ko-KR" smtClean="0"/>
              <a:t> command. It automatically saves the running configuration to NVRAM.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234E-7971-410F-804C-9C3F0A1D63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A0E51-F43D-4DFE-A20D-B34E9BE765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3C41-6E78-42C8-B815-B10888144E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3855-E32E-4048-A2C3-7E383B8BD5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7242-A783-4127-AEC6-45BECBA201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01A7-69AA-4BCB-BC49-A1A40E531B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7C12-AF9F-40A8-A58F-1CA5EFF5C1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F8323-26A8-4C08-96D0-DB0678C9F7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EB23-DC16-484C-B6EE-58BD41BE04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13AD-C39E-4CF0-A8B2-4C7A58059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09CF-635C-4F29-A2B9-46DF71BD9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B3C8BE-92B6-4529-A876-91972A6B7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B041ED-4A1A-4980-AF4B-84FF0638C125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6387" name="제목 2"/>
          <p:cNvSpPr>
            <a:spLocks noGrp="1"/>
          </p:cNvSpPr>
          <p:nvPr>
            <p:ph type="title" idx="4294967295"/>
          </p:nvPr>
        </p:nvSpPr>
        <p:spPr>
          <a:xfrm>
            <a:off x="467544" y="1772816"/>
            <a:ext cx="8229600" cy="2088232"/>
          </a:xfrm>
        </p:spPr>
        <p:txBody>
          <a:bodyPr/>
          <a:lstStyle/>
          <a:p>
            <a:r>
              <a:rPr lang="en-US" altLang="ko-KR" sz="3600" b="1" dirty="0" smtClean="0"/>
              <a:t>Router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2400" dirty="0" smtClean="0"/>
              <a:t>비밀번호 생성</a:t>
            </a:r>
            <a:r>
              <a:rPr lang="en-US" altLang="ko-KR" sz="2400" dirty="0" smtClean="0"/>
              <a:t> </a:t>
            </a:r>
            <a:br>
              <a:rPr lang="en-US" altLang="ko-KR" sz="2400" dirty="0" smtClean="0"/>
            </a:br>
            <a:r>
              <a:rPr lang="ko-KR" altLang="en-US" sz="2400" dirty="0" smtClean="0"/>
              <a:t>부팅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백업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복구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/>
              <a:t>▶</a:t>
            </a:r>
            <a:r>
              <a:rPr lang="en-US" altLang="ko-KR"/>
              <a:t> Interface </a:t>
            </a:r>
            <a:r>
              <a:rPr lang="ko-KR" altLang="en-US"/>
              <a:t>상태보기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# show interfaces</a:t>
            </a:r>
            <a:endParaRPr lang="ko-KR" altLang="en-US"/>
          </a:p>
          <a:p>
            <a:pPr latinLnBrk="0">
              <a:spcBef>
                <a:spcPct val="0"/>
              </a:spcBef>
            </a:pPr>
            <a:r>
              <a:rPr lang="en-US" altLang="ko-KR"/>
              <a:t># show interface serial 0/0</a:t>
            </a:r>
          </a:p>
          <a:p>
            <a:pPr latinLnBrk="0"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# show  ip  int  brief (</a:t>
            </a:r>
            <a:r>
              <a:rPr lang="ko-KR" altLang="en-US">
                <a:solidFill>
                  <a:srgbClr val="FF0000"/>
                </a:solidFill>
              </a:rPr>
              <a:t>★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</p:txBody>
      </p:sp>
      <p:sp>
        <p:nvSpPr>
          <p:cNvPr id="15363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078358-CA6A-4195-9379-9D6423880023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15364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 dirty="0"/>
              <a:t>▶ 패스워드 설정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 smtClean="0"/>
          </a:p>
          <a:p>
            <a:pPr latinLnBrk="0">
              <a:spcBef>
                <a:spcPct val="0"/>
              </a:spcBef>
            </a:pPr>
            <a:r>
              <a:rPr lang="en-US" altLang="ko-KR" dirty="0" smtClean="0"/>
              <a:t>- Console</a:t>
            </a:r>
            <a:r>
              <a:rPr lang="ko-KR" altLang="en-US" dirty="0" smtClean="0"/>
              <a:t> 패스워드 구성</a:t>
            </a:r>
            <a:endParaRPr lang="en-US" altLang="ko-KR" dirty="0" smtClean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line console 0   </a:t>
            </a:r>
            <a:br>
              <a:rPr lang="en-US" altLang="ko-KR" dirty="0"/>
            </a:br>
            <a:r>
              <a:rPr lang="en-US" altLang="ko-KR" dirty="0" smtClean="0"/>
              <a:t>login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[</a:t>
            </a:r>
            <a:r>
              <a:rPr lang="en-US" altLang="ko-KR" dirty="0"/>
              <a:t>no]  password  </a:t>
            </a:r>
            <a:r>
              <a:rPr lang="en-US" altLang="ko-KR" dirty="0" err="1"/>
              <a:t>cisco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 smtClean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ko-KR" altLang="en-US" dirty="0"/>
          </a:p>
          <a:p>
            <a:pPr latinLnBrk="0">
              <a:spcBef>
                <a:spcPct val="0"/>
              </a:spcBef>
            </a:pPr>
            <a:r>
              <a:rPr lang="en-US" altLang="ko-KR" dirty="0" smtClean="0"/>
              <a:t>- Telnet</a:t>
            </a:r>
            <a:r>
              <a:rPr lang="ko-KR" altLang="en-US" dirty="0" smtClean="0"/>
              <a:t> 패스워드 구성</a:t>
            </a:r>
            <a:endParaRPr lang="en-US" altLang="ko-KR" dirty="0" smtClean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line </a:t>
            </a:r>
            <a:r>
              <a:rPr lang="en-US" altLang="ko-KR" dirty="0" err="1"/>
              <a:t>vty</a:t>
            </a:r>
            <a:r>
              <a:rPr lang="en-US" altLang="ko-KR" dirty="0"/>
              <a:t> 0 4    </a:t>
            </a:r>
          </a:p>
          <a:p>
            <a:pPr latinLnBrk="0">
              <a:spcBef>
                <a:spcPct val="0"/>
              </a:spcBef>
            </a:pPr>
            <a:r>
              <a:rPr lang="en-US" altLang="ko-KR" dirty="0" smtClean="0"/>
              <a:t>login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[no]  password  </a:t>
            </a:r>
            <a:r>
              <a:rPr lang="en-US" altLang="ko-KR" dirty="0" err="1"/>
              <a:t>cisco</a:t>
            </a: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line </a:t>
            </a:r>
            <a:r>
              <a:rPr lang="en-US" altLang="ko-KR" dirty="0" err="1"/>
              <a:t>vty</a:t>
            </a:r>
            <a:r>
              <a:rPr lang="en-US" altLang="ko-KR" dirty="0"/>
              <a:t> 0 4    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 no  login</a:t>
            </a: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 smtClean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 smtClean="0"/>
              <a:t>- Enable </a:t>
            </a:r>
            <a:r>
              <a:rPr lang="ko-KR" altLang="en-US" dirty="0" smtClean="0"/>
              <a:t>패스워드 구성</a:t>
            </a:r>
            <a:endParaRPr lang="en-US" altLang="ko-KR" dirty="0" smtClean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enable password  </a:t>
            </a:r>
            <a:r>
              <a:rPr lang="en-US" altLang="ko-KR" dirty="0" err="1"/>
              <a:t>cisco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/>
              <a:t>enable Secret  </a:t>
            </a:r>
            <a:r>
              <a:rPr lang="en-US" altLang="ko-KR" dirty="0" err="1" smtClean="0"/>
              <a:t>bsit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 smtClean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 smtClean="0"/>
              <a:t>-  </a:t>
            </a:r>
            <a:r>
              <a:rPr lang="ko-KR" altLang="en-US" dirty="0" smtClean="0"/>
              <a:t>사용자 계정 구성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)#username  </a:t>
            </a:r>
            <a:r>
              <a:rPr lang="en-US" altLang="ko-KR" dirty="0"/>
              <a:t>admin  password  </a:t>
            </a:r>
            <a:r>
              <a:rPr lang="en-US" altLang="ko-KR" dirty="0" err="1"/>
              <a:t>cisco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line </a:t>
            </a:r>
            <a:r>
              <a:rPr lang="en-US" altLang="ko-KR" dirty="0" err="1"/>
              <a:t>vty</a:t>
            </a:r>
            <a:r>
              <a:rPr lang="en-US" altLang="ko-KR" dirty="0"/>
              <a:t> 0 4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</a:rPr>
              <a:t> login local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line  console 0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</a:rPr>
              <a:t> login  </a:t>
            </a:r>
            <a:r>
              <a:rPr lang="en-US" altLang="ko-KR" dirty="0" smtClean="0">
                <a:solidFill>
                  <a:srgbClr val="FF0000"/>
                </a:solidFill>
              </a:rPr>
              <a:t>local</a:t>
            </a:r>
          </a:p>
          <a:p>
            <a:pPr>
              <a:spcBef>
                <a:spcPct val="0"/>
              </a:spcBef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en-US" altLang="ko-KR" dirty="0" smtClean="0"/>
              <a:t>- </a:t>
            </a:r>
            <a:r>
              <a:rPr lang="ko-KR" altLang="en-US" dirty="0" smtClean="0"/>
              <a:t>패스워드  암호화</a:t>
            </a:r>
            <a:endParaRPr lang="en-US" altLang="ko-KR" dirty="0" smtClean="0"/>
          </a:p>
          <a:p>
            <a:pPr>
              <a:spcBef>
                <a:spcPct val="0"/>
              </a:spcBef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)#service  password-encryption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57188" y="1412875"/>
          <a:ext cx="3926850" cy="2034529"/>
        </p:xfrm>
        <a:graphic>
          <a:graphicData uri="http://schemas.openxmlformats.org/drawingml/2006/table">
            <a:tbl>
              <a:tblPr/>
              <a:tblGrid>
                <a:gridCol w="1000102"/>
                <a:gridCol w="2926748"/>
              </a:tblGrid>
              <a:tr h="285737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smtClean="0">
                          <a:latin typeface="957317_9"/>
                          <a:ea typeface="돋움"/>
                          <a:cs typeface="굴림"/>
                        </a:rPr>
                        <a:t>  </a:t>
                      </a:r>
                      <a:r>
                        <a:rPr lang="ko-KR" sz="800" kern="0" smtClean="0">
                          <a:latin typeface="957317_9"/>
                          <a:ea typeface="돋움"/>
                          <a:cs typeface="굴림"/>
                        </a:rPr>
                        <a:t>정상적</a:t>
                      </a:r>
                      <a:r>
                        <a:rPr lang="ko-KR" sz="800" kern="0" smtClea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kern="0">
                          <a:latin typeface="957317_9"/>
                          <a:ea typeface="돋움"/>
                          <a:cs typeface="굴림"/>
                        </a:rPr>
                        <a:t>운영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latin typeface="957317_9"/>
                          <a:ea typeface="돋움"/>
                          <a:cs typeface="굴림"/>
                        </a:rPr>
                        <a:t>  serial </a:t>
                      </a:r>
                      <a:r>
                        <a:rPr lang="en-US" sz="800" kern="0">
                          <a:latin typeface="957317_9"/>
                          <a:ea typeface="돋움"/>
                          <a:cs typeface="굴림"/>
                        </a:rPr>
                        <a:t>0/0 is up, line protocol is up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611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smtClean="0">
                          <a:latin typeface="957317_9"/>
                          <a:ea typeface="돋움"/>
                          <a:cs typeface="굴림"/>
                        </a:rPr>
                        <a:t>  </a:t>
                      </a:r>
                      <a:r>
                        <a:rPr lang="ko-KR" sz="800" kern="0" smtClean="0">
                          <a:latin typeface="957317_9"/>
                          <a:ea typeface="돋움"/>
                          <a:cs typeface="굴림"/>
                        </a:rPr>
                        <a:t>연결</a:t>
                      </a:r>
                      <a:r>
                        <a:rPr lang="ko-KR" sz="800" kern="0" smtClea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kern="0" smtClean="0">
                          <a:latin typeface="957317_9"/>
                          <a:ea typeface="돋움"/>
                          <a:cs typeface="굴림"/>
                        </a:rPr>
                        <a:t>문제</a:t>
                      </a:r>
                      <a:endParaRPr lang="en-US" altLang="ko-KR" sz="800" kern="0" smtClean="0">
                        <a:latin typeface="957317_9"/>
                        <a:ea typeface="돋움"/>
                        <a:cs typeface="굴림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smtClean="0">
                          <a:latin typeface="957317_9"/>
                          <a:ea typeface="돋움"/>
                          <a:cs typeface="Times New Roman"/>
                        </a:rPr>
                        <a:t>  (data link </a:t>
                      </a:r>
                      <a:r>
                        <a:rPr lang="ko-KR" altLang="en-US" sz="800" kern="0" smtClean="0">
                          <a:latin typeface="957317_9"/>
                          <a:ea typeface="돋움"/>
                          <a:cs typeface="Times New Roman"/>
                        </a:rPr>
                        <a:t>층 문제</a:t>
                      </a:r>
                      <a:r>
                        <a:rPr lang="en-US" altLang="ko-KR" sz="800" kern="0" smtClean="0">
                          <a:latin typeface="957317_9"/>
                          <a:ea typeface="돋움"/>
                          <a:cs typeface="Times New Roman"/>
                        </a:rPr>
                        <a:t>)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800" kern="0" smtClean="0">
                        <a:latin typeface="957317_9"/>
                        <a:ea typeface="돋움"/>
                        <a:cs typeface="굴림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latin typeface="957317_9"/>
                          <a:ea typeface="돋움"/>
                          <a:cs typeface="굴림"/>
                        </a:rPr>
                        <a:t>  serial </a:t>
                      </a:r>
                      <a:r>
                        <a:rPr lang="en-US" sz="800" kern="0">
                          <a:latin typeface="957317_9"/>
                          <a:ea typeface="돋움"/>
                          <a:cs typeface="굴림"/>
                        </a:rPr>
                        <a:t>0/0 is up, line protocol is </a:t>
                      </a:r>
                      <a:r>
                        <a:rPr lang="en-US" sz="800" kern="0" smtClean="0">
                          <a:latin typeface="957317_9"/>
                          <a:ea typeface="돋움"/>
                          <a:cs typeface="굴림"/>
                        </a:rPr>
                        <a:t>down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800" kern="0" smtClean="0">
                        <a:latin typeface="957317_9"/>
                        <a:ea typeface="돋움"/>
                        <a:cs typeface="굴림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smtClean="0">
                          <a:latin typeface="957317_9"/>
                          <a:ea typeface="돋움"/>
                          <a:cs typeface="Times New Roman"/>
                        </a:rPr>
                        <a:t> </a:t>
                      </a:r>
                      <a:r>
                        <a:rPr lang="en-US" altLang="ko-KR" sz="800" kern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Times New Roman"/>
                        </a:rPr>
                        <a:t> . </a:t>
                      </a:r>
                      <a:r>
                        <a:rPr lang="en-US" altLang="ko-KR" sz="800" u="sng" kern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Times New Roman"/>
                        </a:rPr>
                        <a:t>clock</a:t>
                      </a:r>
                      <a:r>
                        <a:rPr lang="en-US" altLang="ko-KR" sz="800" u="sng" kern="0" baseline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Times New Roman"/>
                        </a:rPr>
                        <a:t>  rate  64000 </a:t>
                      </a:r>
                      <a:r>
                        <a:rPr lang="ko-KR" altLang="en-US" sz="800" u="sng" kern="0" baseline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Times New Roman"/>
                        </a:rPr>
                        <a:t>생략한 경우</a:t>
                      </a:r>
                      <a:r>
                        <a:rPr lang="en-US" altLang="ko-KR" sz="800" u="sng" kern="0" baseline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Times New Roman"/>
                        </a:rPr>
                        <a:t>(DCE)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baseline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Times New Roman"/>
                        </a:rPr>
                        <a:t>  . </a:t>
                      </a:r>
                      <a:r>
                        <a:rPr lang="en-US" altLang="ko-KR" sz="800" u="sng" kern="0" baseline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Times New Roman"/>
                        </a:rPr>
                        <a:t>encapsulation </a:t>
                      </a:r>
                      <a:r>
                        <a:rPr lang="ko-KR" altLang="en-US" sz="800" u="sng" kern="0" baseline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Times New Roman"/>
                        </a:rPr>
                        <a:t>다른 경우 </a:t>
                      </a:r>
                      <a:r>
                        <a:rPr lang="en-US" altLang="ko-KR" sz="800" u="sng" kern="0" baseline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Times New Roman"/>
                        </a:rPr>
                        <a:t>(PPP, HDLC, Frame-relay)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baseline="0" smtClean="0">
                          <a:latin typeface="957317_9"/>
                          <a:ea typeface="돋움"/>
                          <a:cs typeface="Times New Roman"/>
                        </a:rPr>
                        <a:t>  . no  </a:t>
                      </a:r>
                      <a:r>
                        <a:rPr lang="en-US" altLang="ko-KR" sz="800" kern="0" baseline="0" err="1" smtClean="0">
                          <a:latin typeface="957317_9"/>
                          <a:ea typeface="돋움"/>
                          <a:cs typeface="Times New Roman"/>
                        </a:rPr>
                        <a:t>keepalive</a:t>
                      </a:r>
                      <a:r>
                        <a:rPr lang="en-US" altLang="ko-KR" sz="800" kern="0" baseline="0" smtClean="0">
                          <a:latin typeface="957317_9"/>
                          <a:ea typeface="돋움"/>
                          <a:cs typeface="Times New Roman"/>
                        </a:rPr>
                        <a:t>  message  are  received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388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smtClean="0">
                          <a:latin typeface="957317_9"/>
                          <a:ea typeface="돋움"/>
                          <a:cs typeface="굴림"/>
                        </a:rPr>
                        <a:t>  </a:t>
                      </a:r>
                      <a:r>
                        <a:rPr lang="ko-KR" sz="800" kern="0" smtClean="0">
                          <a:latin typeface="957317_9"/>
                          <a:ea typeface="돋움"/>
                          <a:cs typeface="굴림"/>
                        </a:rPr>
                        <a:t>인터페이스</a:t>
                      </a:r>
                      <a:r>
                        <a:rPr lang="ko-KR" sz="800" kern="0" smtClea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en-US" altLang="ko-KR" sz="800" kern="0" smtClea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kern="0" smtClean="0">
                          <a:latin typeface="957317_9"/>
                          <a:ea typeface="돋움"/>
                          <a:cs typeface="굴림"/>
                        </a:rPr>
                        <a:t>문제</a:t>
                      </a:r>
                      <a:endParaRPr lang="en-US" altLang="ko-KR" sz="800" kern="0" smtClean="0">
                        <a:latin typeface="957317_9"/>
                        <a:ea typeface="돋움"/>
                        <a:cs typeface="굴림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smtClean="0">
                          <a:latin typeface="957317_9"/>
                          <a:ea typeface="돋움"/>
                          <a:cs typeface="Times New Roman"/>
                        </a:rPr>
                        <a:t> (physical</a:t>
                      </a:r>
                      <a:r>
                        <a:rPr lang="en-US" altLang="ko-KR" sz="800" kern="0" baseline="0" smtClean="0">
                          <a:latin typeface="957317_9"/>
                          <a:ea typeface="돋움"/>
                          <a:cs typeface="Times New Roman"/>
                        </a:rPr>
                        <a:t> </a:t>
                      </a:r>
                      <a:r>
                        <a:rPr lang="ko-KR" altLang="en-US" sz="800" kern="0" baseline="0" smtClean="0">
                          <a:latin typeface="957317_9"/>
                          <a:ea typeface="돋움"/>
                          <a:cs typeface="Times New Roman"/>
                        </a:rPr>
                        <a:t>층 문제</a:t>
                      </a:r>
                      <a:r>
                        <a:rPr lang="en-US" altLang="ko-KR" sz="800" kern="0" baseline="0" smtClean="0">
                          <a:latin typeface="957317_9"/>
                          <a:ea typeface="돋움"/>
                          <a:cs typeface="Times New Roman"/>
                        </a:rPr>
                        <a:t>)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latin typeface="957317_9"/>
                          <a:ea typeface="돋움"/>
                          <a:cs typeface="굴림"/>
                        </a:rPr>
                        <a:t>  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latin typeface="957317_9"/>
                          <a:ea typeface="돋움"/>
                          <a:cs typeface="굴림"/>
                        </a:rPr>
                        <a:t>  serial </a:t>
                      </a:r>
                      <a:r>
                        <a:rPr lang="en-US" sz="800" kern="0">
                          <a:latin typeface="957317_9"/>
                          <a:ea typeface="돋움"/>
                          <a:cs typeface="굴림"/>
                        </a:rPr>
                        <a:t>0/0 is down, line protocol is </a:t>
                      </a:r>
                      <a:r>
                        <a:rPr lang="en-US" sz="800" kern="0" smtClean="0">
                          <a:latin typeface="957317_9"/>
                          <a:ea typeface="돋움"/>
                          <a:cs typeface="굴림"/>
                        </a:rPr>
                        <a:t>down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800" kern="0" smtClean="0">
                        <a:latin typeface="957317_9"/>
                        <a:ea typeface="돋움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smtClean="0">
                          <a:latin typeface="957317_9"/>
                          <a:ea typeface="돋움"/>
                          <a:cs typeface="Times New Roman"/>
                        </a:rPr>
                        <a:t> </a:t>
                      </a:r>
                      <a:r>
                        <a:rPr lang="en-US" altLang="ko-KR" sz="800" kern="0" baseline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Times New Roman"/>
                        </a:rPr>
                        <a:t>  . </a:t>
                      </a:r>
                      <a:r>
                        <a:rPr lang="ko-KR" altLang="en-US" sz="800" u="sng" kern="0" baseline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Times New Roman"/>
                        </a:rPr>
                        <a:t>잘못된 인터페이스 문제</a:t>
                      </a:r>
                      <a:endParaRPr lang="en-US" altLang="ko-KR" sz="800" u="sng" kern="0" baseline="0" smtClean="0">
                        <a:solidFill>
                          <a:srgbClr val="FF0000"/>
                        </a:solidFill>
                        <a:latin typeface="957317_9"/>
                        <a:ea typeface="돋움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baseline="0" smtClean="0">
                          <a:solidFill>
                            <a:srgbClr val="FF0000"/>
                          </a:solidFill>
                          <a:latin typeface="957317_9"/>
                          <a:ea typeface="돋움"/>
                          <a:cs typeface="Times New Roman"/>
                        </a:rPr>
                        <a:t> </a:t>
                      </a:r>
                      <a:r>
                        <a:rPr lang="en-US" altLang="ko-KR" sz="800" kern="0" baseline="0" smtClean="0">
                          <a:solidFill>
                            <a:srgbClr val="00B050"/>
                          </a:solidFill>
                          <a:latin typeface="957317_9"/>
                          <a:ea typeface="돋움"/>
                          <a:cs typeface="Times New Roman"/>
                        </a:rPr>
                        <a:t> 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smtClean="0">
                          <a:latin typeface="957317_9"/>
                          <a:ea typeface="돋움"/>
                          <a:cs typeface="굴림"/>
                        </a:rPr>
                        <a:t>  </a:t>
                      </a:r>
                      <a:r>
                        <a:rPr lang="ko-KR" sz="800" kern="0" smtClean="0">
                          <a:latin typeface="957317_9"/>
                          <a:ea typeface="돋움"/>
                          <a:cs typeface="굴림"/>
                        </a:rPr>
                        <a:t>비</a:t>
                      </a:r>
                      <a:r>
                        <a:rPr lang="ko-KR" sz="800" kern="0" smtClean="0">
                          <a:latin typeface="맑은 고딕"/>
                          <a:ea typeface="957317_9"/>
                          <a:cs typeface="굴림"/>
                        </a:rPr>
                        <a:t> </a:t>
                      </a:r>
                      <a:r>
                        <a:rPr lang="ko-KR" sz="800" kern="0" smtClean="0">
                          <a:latin typeface="957317_9"/>
                          <a:ea typeface="돋움"/>
                          <a:cs typeface="굴림"/>
                        </a:rPr>
                        <a:t>사용</a:t>
                      </a:r>
                      <a:endParaRPr lang="en-US" altLang="ko-KR" sz="800" kern="0" smtClean="0">
                        <a:latin typeface="957317_9"/>
                        <a:ea typeface="돋움"/>
                        <a:cs typeface="굴림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800" kern="0" smtClean="0">
                          <a:latin typeface="957317_9"/>
                          <a:ea typeface="돋움"/>
                          <a:cs typeface="Times New Roman"/>
                        </a:rPr>
                        <a:t> (</a:t>
                      </a:r>
                      <a:r>
                        <a:rPr lang="ko-KR" altLang="en-US" sz="800" kern="0" smtClean="0">
                          <a:latin typeface="957317_9"/>
                          <a:ea typeface="돋움"/>
                          <a:cs typeface="Times New Roman"/>
                        </a:rPr>
                        <a:t>관리자 </a:t>
                      </a:r>
                      <a:r>
                        <a:rPr lang="en-US" altLang="ko-KR" sz="800" kern="0" smtClean="0">
                          <a:latin typeface="957317_9"/>
                          <a:ea typeface="돋움"/>
                          <a:cs typeface="Times New Roman"/>
                        </a:rPr>
                        <a:t>shutdown)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800" kern="0" smtClean="0">
                          <a:latin typeface="957317_9"/>
                          <a:ea typeface="돋움"/>
                          <a:cs typeface="굴림"/>
                        </a:rPr>
                        <a:t>  serial </a:t>
                      </a:r>
                      <a:r>
                        <a:rPr lang="en-US" sz="800" kern="0">
                          <a:latin typeface="957317_9"/>
                          <a:ea typeface="돋움"/>
                          <a:cs typeface="굴림"/>
                        </a:rPr>
                        <a:t>0/0 is administratively down, line protocol is down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34FAD6-A39C-4FAD-84A9-B189DEE4D69C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500" y="357166"/>
            <a:ext cx="2857500" cy="571500"/>
          </a:xfrm>
        </p:spPr>
        <p:txBody>
          <a:bodyPr/>
          <a:lstStyle/>
          <a:p>
            <a:pPr algn="l" eaLnBrk="1" hangingPunct="1"/>
            <a:r>
              <a:rPr lang="en-US" altLang="ko-KR" sz="1600" b="1" smtClean="0">
                <a:latin typeface="Arial" pitchFamily="34" charset="0"/>
              </a:rPr>
              <a:t>Cisco Router Booting </a:t>
            </a:r>
            <a:r>
              <a:rPr lang="ko-KR" altLang="en-US" sz="1600" b="1" smtClean="0">
                <a:latin typeface="Arial" pitchFamily="34" charset="0"/>
              </a:rPr>
              <a:t>과정</a:t>
            </a:r>
            <a:endParaRPr lang="en-US" altLang="ko-KR" sz="1600" b="1" smtClean="0">
              <a:latin typeface="Arial" pitchFamily="34" charset="0"/>
            </a:endParaRPr>
          </a:p>
        </p:txBody>
      </p:sp>
      <p:sp>
        <p:nvSpPr>
          <p:cNvPr id="17412" name="TextBox 5"/>
          <p:cNvSpPr txBox="1">
            <a:spLocks noChangeArrowheads="1"/>
          </p:cNvSpPr>
          <p:nvPr/>
        </p:nvSpPr>
        <p:spPr bwMode="auto">
          <a:xfrm>
            <a:off x="3500438" y="1142978"/>
            <a:ext cx="157162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200" b="1"/>
              <a:t>Power on</a:t>
            </a:r>
            <a:endParaRPr lang="ko-KR" altLang="en-US" sz="1200" b="1"/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3500438" y="1895453"/>
            <a:ext cx="157162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/>
              <a:t>   </a:t>
            </a:r>
            <a:r>
              <a:rPr lang="en-US" altLang="ko-KR" sz="1200" b="1"/>
              <a:t>POST</a:t>
            </a:r>
            <a:endParaRPr lang="ko-KR" altLang="en-US" sz="1200" b="1"/>
          </a:p>
        </p:txBody>
      </p:sp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3500438" y="2609828"/>
            <a:ext cx="157162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200"/>
              <a:t>  </a:t>
            </a:r>
            <a:r>
              <a:rPr lang="en-US" altLang="ko-KR" sz="1200" b="1"/>
              <a:t>Flash</a:t>
            </a:r>
            <a:endParaRPr lang="ko-KR" altLang="en-US" b="1"/>
          </a:p>
        </p:txBody>
      </p:sp>
      <p:sp>
        <p:nvSpPr>
          <p:cNvPr id="17415" name="TextBox 8"/>
          <p:cNvSpPr txBox="1">
            <a:spLocks noChangeArrowheads="1"/>
          </p:cNvSpPr>
          <p:nvPr/>
        </p:nvSpPr>
        <p:spPr bwMode="auto">
          <a:xfrm>
            <a:off x="6572250" y="2643166"/>
            <a:ext cx="785813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/>
              <a:t>  </a:t>
            </a:r>
            <a:r>
              <a:rPr lang="en-US" altLang="ko-KR" sz="1200" b="1"/>
              <a:t>NVRAM</a:t>
            </a:r>
            <a:endParaRPr lang="ko-KR" altLang="en-US" sz="1200" b="1"/>
          </a:p>
        </p:txBody>
      </p:sp>
      <p:sp>
        <p:nvSpPr>
          <p:cNvPr id="17416" name="TextBox 9"/>
          <p:cNvSpPr txBox="1">
            <a:spLocks noChangeArrowheads="1"/>
          </p:cNvSpPr>
          <p:nvPr/>
        </p:nvSpPr>
        <p:spPr bwMode="auto">
          <a:xfrm>
            <a:off x="3500438" y="3571853"/>
            <a:ext cx="157162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/>
              <a:t>   </a:t>
            </a:r>
            <a:r>
              <a:rPr lang="en-US" altLang="ko-KR" sz="1200" b="1"/>
              <a:t>RAM</a:t>
            </a:r>
            <a:endParaRPr lang="ko-KR" altLang="en-US" sz="1200" b="1"/>
          </a:p>
        </p:txBody>
      </p:sp>
      <p:sp>
        <p:nvSpPr>
          <p:cNvPr id="17417" name="TextBox 10"/>
          <p:cNvSpPr txBox="1">
            <a:spLocks noChangeArrowheads="1"/>
          </p:cNvSpPr>
          <p:nvPr/>
        </p:nvSpPr>
        <p:spPr bwMode="auto">
          <a:xfrm>
            <a:off x="1143000" y="2517753"/>
            <a:ext cx="128587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 </a:t>
            </a:r>
            <a:r>
              <a:rPr lang="en-US" altLang="ko-KR" sz="1200" b="1"/>
              <a:t>Network Server</a:t>
            </a:r>
          </a:p>
          <a:p>
            <a:pPr>
              <a:spcBef>
                <a:spcPct val="0"/>
              </a:spcBef>
            </a:pPr>
            <a:r>
              <a:rPr lang="en-US" altLang="ko-KR" sz="1200" b="1"/>
              <a:t>       (TFTP)</a:t>
            </a:r>
            <a:endParaRPr lang="ko-KR" altLang="en-US" sz="1200" b="1"/>
          </a:p>
        </p:txBody>
      </p:sp>
      <p:sp>
        <p:nvSpPr>
          <p:cNvPr id="17418" name="TextBox 11"/>
          <p:cNvSpPr txBox="1">
            <a:spLocks noChangeArrowheads="1"/>
          </p:cNvSpPr>
          <p:nvPr/>
        </p:nvSpPr>
        <p:spPr bwMode="auto">
          <a:xfrm>
            <a:off x="3500438" y="4500541"/>
            <a:ext cx="157162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/>
              <a:t>  </a:t>
            </a:r>
            <a:r>
              <a:rPr lang="en-US" altLang="ko-KR" sz="1200"/>
              <a:t> </a:t>
            </a:r>
            <a:r>
              <a:rPr lang="en-US" altLang="ko-KR" sz="1200" b="1"/>
              <a:t>Setup(?)</a:t>
            </a:r>
            <a:endParaRPr lang="ko-KR" altLang="en-US" sz="1200" b="1"/>
          </a:p>
        </p:txBody>
      </p:sp>
      <p:sp>
        <p:nvSpPr>
          <p:cNvPr id="17419" name="TextBox 12"/>
          <p:cNvSpPr txBox="1">
            <a:spLocks noChangeArrowheads="1"/>
          </p:cNvSpPr>
          <p:nvPr/>
        </p:nvSpPr>
        <p:spPr bwMode="auto">
          <a:xfrm>
            <a:off x="1071563" y="3714728"/>
            <a:ext cx="1214437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200" b="1"/>
              <a:t>RXBoot</a:t>
            </a:r>
          </a:p>
          <a:p>
            <a:pPr algn="ctr"/>
            <a:r>
              <a:rPr lang="en-US" altLang="ko-KR">
                <a:solidFill>
                  <a:srgbClr val="0070C0"/>
                </a:solidFill>
              </a:rPr>
              <a:t>Config-register 0X1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7420" name="TextBox 13"/>
          <p:cNvSpPr txBox="1">
            <a:spLocks noChangeArrowheads="1"/>
          </p:cNvSpPr>
          <p:nvPr/>
        </p:nvSpPr>
        <p:spPr bwMode="auto">
          <a:xfrm>
            <a:off x="1071563" y="4643416"/>
            <a:ext cx="121443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200" b="1"/>
              <a:t>ROM Monitor</a:t>
            </a:r>
          </a:p>
          <a:p>
            <a:pPr algn="ctr"/>
            <a:r>
              <a:rPr lang="en-US" altLang="ko-KR">
                <a:solidFill>
                  <a:srgbClr val="0070C0"/>
                </a:solidFill>
              </a:rPr>
              <a:t>Config-register 0X0</a:t>
            </a:r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16" name="직선 화살표 연결선 15"/>
          <p:cNvCxnSpPr>
            <a:stCxn id="17412" idx="2"/>
          </p:cNvCxnSpPr>
          <p:nvPr/>
        </p:nvCxnSpPr>
        <p:spPr>
          <a:xfrm rot="5400000">
            <a:off x="4067175" y="1638278"/>
            <a:ext cx="43815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7413" idx="2"/>
          </p:cNvCxnSpPr>
          <p:nvPr/>
        </p:nvCxnSpPr>
        <p:spPr>
          <a:xfrm rot="5400000">
            <a:off x="4086225" y="2371703"/>
            <a:ext cx="40005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3" name="TextBox 36"/>
          <p:cNvSpPr txBox="1">
            <a:spLocks noChangeArrowheads="1"/>
          </p:cNvSpPr>
          <p:nvPr/>
        </p:nvSpPr>
        <p:spPr bwMode="auto">
          <a:xfrm>
            <a:off x="4714875" y="2944791"/>
            <a:ext cx="5889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0x2142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7424" name="TextBox 38"/>
          <p:cNvSpPr txBox="1">
            <a:spLocks noChangeArrowheads="1"/>
          </p:cNvSpPr>
          <p:nvPr/>
        </p:nvSpPr>
        <p:spPr bwMode="auto">
          <a:xfrm>
            <a:off x="5100638" y="2571728"/>
            <a:ext cx="5889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</a:rPr>
              <a:t>0x2102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17425" name="TextBox 44"/>
          <p:cNvSpPr txBox="1">
            <a:spLocks noChangeArrowheads="1"/>
          </p:cNvSpPr>
          <p:nvPr/>
        </p:nvSpPr>
        <p:spPr bwMode="auto">
          <a:xfrm>
            <a:off x="1000125" y="3286103"/>
            <a:ext cx="164306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000"/>
              <a:t>Mini Cisco IOS Software</a:t>
            </a:r>
          </a:p>
          <a:p>
            <a:r>
              <a:rPr lang="en-US" altLang="ko-KR" b="1">
                <a:solidFill>
                  <a:srgbClr val="0070C0"/>
                </a:solidFill>
              </a:rPr>
              <a:t>Router(boot)&gt; copy  tftp  flash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17426" name="TextBox 47"/>
          <p:cNvSpPr txBox="1">
            <a:spLocks noChangeArrowheads="1"/>
          </p:cNvSpPr>
          <p:nvPr/>
        </p:nvSpPr>
        <p:spPr bwMode="auto">
          <a:xfrm>
            <a:off x="1000125" y="5143512"/>
            <a:ext cx="1785938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>
                <a:solidFill>
                  <a:srgbClr val="0070C0"/>
                </a:solidFill>
              </a:rPr>
              <a:t>Rommon&gt; confreg 0x2142  Rommon&gt; reset</a:t>
            </a:r>
          </a:p>
          <a:p>
            <a:pPr>
              <a:spcBef>
                <a:spcPct val="0"/>
              </a:spcBef>
            </a:pPr>
            <a:r>
              <a:rPr lang="en-US" altLang="ko-KR" b="1">
                <a:solidFill>
                  <a:srgbClr val="0070C0"/>
                </a:solidFill>
              </a:rPr>
              <a:t>---------------------</a:t>
            </a:r>
          </a:p>
          <a:p>
            <a:pPr>
              <a:spcBef>
                <a:spcPct val="0"/>
              </a:spcBef>
            </a:pPr>
            <a:r>
              <a:rPr lang="en-US" altLang="ko-KR" b="1">
                <a:solidFill>
                  <a:srgbClr val="0070C0"/>
                </a:solidFill>
              </a:rPr>
              <a:t>Rommon&gt; tftpdnld</a:t>
            </a:r>
          </a:p>
          <a:p>
            <a:pPr>
              <a:spcBef>
                <a:spcPct val="0"/>
              </a:spcBef>
            </a:pPr>
            <a:r>
              <a:rPr lang="en-US" altLang="ko-KR" b="1">
                <a:solidFill>
                  <a:srgbClr val="FF0000"/>
                </a:solidFill>
              </a:rPr>
              <a:t>Rommon&gt; IP_ADDRESS=1.1.1.2</a:t>
            </a:r>
          </a:p>
          <a:p>
            <a:pPr>
              <a:spcBef>
                <a:spcPct val="0"/>
              </a:spcBef>
            </a:pPr>
            <a:r>
              <a:rPr lang="en-US" altLang="ko-KR" b="1">
                <a:solidFill>
                  <a:srgbClr val="FF0000"/>
                </a:solidFill>
              </a:rPr>
              <a:t>Rommon&gt; </a:t>
            </a:r>
            <a:r>
              <a:rPr lang="ko-KR" altLang="en-US" b="1">
                <a:solidFill>
                  <a:srgbClr val="FF0000"/>
                </a:solidFill>
              </a:rPr>
              <a:t>생략</a:t>
            </a:r>
            <a:endParaRPr lang="en-US" altLang="ko-KR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b="1">
                <a:solidFill>
                  <a:srgbClr val="0070C0"/>
                </a:solidFill>
              </a:rPr>
              <a:t>Rommon</a:t>
            </a:r>
            <a:r>
              <a:rPr lang="en-US" altLang="ko-KR" b="1" smtClean="0">
                <a:solidFill>
                  <a:srgbClr val="0070C0"/>
                </a:solidFill>
              </a:rPr>
              <a:t>&gt; set  </a:t>
            </a:r>
            <a:r>
              <a:rPr lang="en-US" altLang="ko-KR" smtClean="0">
                <a:solidFill>
                  <a:srgbClr val="00B050"/>
                </a:solidFill>
              </a:rPr>
              <a:t>&lt;--  </a:t>
            </a:r>
            <a:r>
              <a:rPr lang="ko-KR" altLang="en-US" smtClean="0">
                <a:solidFill>
                  <a:srgbClr val="00B050"/>
                </a:solidFill>
              </a:rPr>
              <a:t>셋팅 확인</a:t>
            </a:r>
            <a:endParaRPr lang="en-US" altLang="ko-KR">
              <a:solidFill>
                <a:srgbClr val="00B05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b="1">
                <a:solidFill>
                  <a:srgbClr val="0070C0"/>
                </a:solidFill>
              </a:rPr>
              <a:t>Rommon&gt; </a:t>
            </a:r>
            <a:r>
              <a:rPr lang="en-US" altLang="ko-KR" b="1" smtClean="0">
                <a:solidFill>
                  <a:srgbClr val="0070C0"/>
                </a:solidFill>
              </a:rPr>
              <a:t>tftpdnld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17427" name="TextBox 48"/>
          <p:cNvSpPr txBox="1">
            <a:spLocks noChangeArrowheads="1"/>
          </p:cNvSpPr>
          <p:nvPr/>
        </p:nvSpPr>
        <p:spPr bwMode="auto">
          <a:xfrm>
            <a:off x="6572250" y="4500541"/>
            <a:ext cx="7143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200"/>
              <a:t>  </a:t>
            </a:r>
            <a:r>
              <a:rPr lang="en-US" altLang="ko-KR" sz="1200" b="1"/>
              <a:t>&gt;</a:t>
            </a:r>
            <a:endParaRPr lang="ko-KR" altLang="en-US" sz="1200" b="1"/>
          </a:p>
        </p:txBody>
      </p:sp>
      <p:sp>
        <p:nvSpPr>
          <p:cNvPr id="17428" name="TextBox 54"/>
          <p:cNvSpPr txBox="1">
            <a:spLocks noChangeArrowheads="1"/>
          </p:cNvSpPr>
          <p:nvPr/>
        </p:nvSpPr>
        <p:spPr bwMode="auto">
          <a:xfrm>
            <a:off x="4583113" y="2614591"/>
            <a:ext cx="504825" cy="27781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200" b="1">
                <a:solidFill>
                  <a:srgbClr val="7030A0"/>
                </a:solidFill>
              </a:rPr>
              <a:t>os o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70683" name="TextBox 55"/>
          <p:cNvSpPr txBox="1">
            <a:spLocks noChangeArrowheads="1"/>
          </p:cNvSpPr>
          <p:nvPr/>
        </p:nvSpPr>
        <p:spPr bwMode="auto">
          <a:xfrm>
            <a:off x="3500438" y="2614591"/>
            <a:ext cx="500062" cy="2778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7030A0"/>
                </a:solidFill>
              </a:rPr>
              <a:t>os x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70685" name="TextBox 47"/>
          <p:cNvSpPr txBox="1">
            <a:spLocks noChangeArrowheads="1"/>
          </p:cNvSpPr>
          <p:nvPr/>
        </p:nvSpPr>
        <p:spPr bwMode="auto">
          <a:xfrm>
            <a:off x="2357438" y="5143478"/>
            <a:ext cx="1143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&gt; o/r </a:t>
            </a:r>
            <a:r>
              <a:rPr lang="en-US" altLang="ko-KR" b="1" err="1">
                <a:solidFill>
                  <a:schemeClr val="accent2">
                    <a:lumMod val="75000"/>
                  </a:schemeClr>
                </a:solidFill>
              </a:rPr>
              <a:t>0x2142</a:t>
            </a: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 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altLang="ko-KR" b="1" err="1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ko-KR" alt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꺾인 연결선 32"/>
          <p:cNvCxnSpPr>
            <a:stCxn id="17413" idx="1"/>
          </p:cNvCxnSpPr>
          <p:nvPr/>
        </p:nvCxnSpPr>
        <p:spPr>
          <a:xfrm rot="10800000" flipV="1">
            <a:off x="928688" y="2033566"/>
            <a:ext cx="2571750" cy="3609975"/>
          </a:xfrm>
          <a:prstGeom prst="bent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2" name="TextBox 34"/>
          <p:cNvSpPr txBox="1">
            <a:spLocks noChangeArrowheads="1"/>
          </p:cNvSpPr>
          <p:nvPr/>
        </p:nvSpPr>
        <p:spPr bwMode="auto">
          <a:xfrm>
            <a:off x="1643063" y="1825603"/>
            <a:ext cx="9429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rgbClr val="FFC000"/>
                </a:solidFill>
              </a:rPr>
              <a:t>Ctrl + B ( C )</a:t>
            </a:r>
            <a:endParaRPr lang="ko-KR" altLang="en-US" sz="1000" b="1">
              <a:solidFill>
                <a:srgbClr val="FFC000"/>
              </a:solidFill>
            </a:endParaRPr>
          </a:p>
        </p:txBody>
      </p:sp>
      <p:sp>
        <p:nvSpPr>
          <p:cNvPr id="17433" name="TextBox 37"/>
          <p:cNvSpPr txBox="1">
            <a:spLocks noChangeArrowheads="1"/>
          </p:cNvSpPr>
          <p:nvPr/>
        </p:nvSpPr>
        <p:spPr bwMode="auto">
          <a:xfrm>
            <a:off x="1071563" y="4071916"/>
            <a:ext cx="15001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 sz="1000">
              <a:solidFill>
                <a:srgbClr val="0070C0"/>
              </a:solidFill>
            </a:endParaRPr>
          </a:p>
        </p:txBody>
      </p:sp>
      <p:cxnSp>
        <p:nvCxnSpPr>
          <p:cNvPr id="51" name="직선 화살표 연결선 50"/>
          <p:cNvCxnSpPr>
            <a:stCxn id="17418" idx="3"/>
            <a:endCxn id="17427" idx="1"/>
          </p:cNvCxnSpPr>
          <p:nvPr/>
        </p:nvCxnSpPr>
        <p:spPr>
          <a:xfrm>
            <a:off x="5072063" y="4638653"/>
            <a:ext cx="1500187" cy="15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5" name="TextBox 62"/>
          <p:cNvSpPr txBox="1">
            <a:spLocks noChangeArrowheads="1"/>
          </p:cNvSpPr>
          <p:nvPr/>
        </p:nvSpPr>
        <p:spPr bwMode="auto">
          <a:xfrm>
            <a:off x="1714500" y="4286228"/>
            <a:ext cx="661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b="1"/>
              <a:t>없는 경우</a:t>
            </a:r>
          </a:p>
        </p:txBody>
      </p:sp>
      <p:cxnSp>
        <p:nvCxnSpPr>
          <p:cNvPr id="17436" name="직선 연결선 58"/>
          <p:cNvCxnSpPr>
            <a:cxnSpLocks noChangeShapeType="1"/>
            <a:stCxn id="17415" idx="1"/>
            <a:endCxn id="17416" idx="3"/>
          </p:cNvCxnSpPr>
          <p:nvPr/>
        </p:nvCxnSpPr>
        <p:spPr bwMode="auto">
          <a:xfrm rot="10800000" flipV="1">
            <a:off x="5072063" y="2781278"/>
            <a:ext cx="1500187" cy="928688"/>
          </a:xfrm>
          <a:prstGeom prst="line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7437" name="직선 연결선 61"/>
          <p:cNvCxnSpPr>
            <a:cxnSpLocks noChangeShapeType="1"/>
            <a:stCxn id="17428" idx="3"/>
            <a:endCxn id="17415" idx="1"/>
          </p:cNvCxnSpPr>
          <p:nvPr/>
        </p:nvCxnSpPr>
        <p:spPr bwMode="auto">
          <a:xfrm>
            <a:off x="5087938" y="2752703"/>
            <a:ext cx="1484312" cy="28575"/>
          </a:xfrm>
          <a:prstGeom prst="line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7438" name="직선 화살표 연결선 68"/>
          <p:cNvCxnSpPr>
            <a:cxnSpLocks noChangeShapeType="1"/>
            <a:stCxn id="17416" idx="3"/>
            <a:endCxn id="17427" idx="0"/>
          </p:cNvCxnSpPr>
          <p:nvPr/>
        </p:nvCxnSpPr>
        <p:spPr bwMode="auto">
          <a:xfrm>
            <a:off x="5072063" y="3709966"/>
            <a:ext cx="1857375" cy="7905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</p:spPr>
      </p:cxnSp>
      <p:cxnSp>
        <p:nvCxnSpPr>
          <p:cNvPr id="17439" name="직선 연결선 94"/>
          <p:cNvCxnSpPr>
            <a:cxnSpLocks noChangeShapeType="1"/>
            <a:stCxn id="17428" idx="2"/>
            <a:endCxn id="17416" idx="0"/>
          </p:cNvCxnSpPr>
          <p:nvPr/>
        </p:nvCxnSpPr>
        <p:spPr bwMode="auto">
          <a:xfrm rot="5400000">
            <a:off x="4221163" y="2957490"/>
            <a:ext cx="679450" cy="54927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440" name="직선 연결선 96"/>
          <p:cNvCxnSpPr>
            <a:cxnSpLocks noChangeShapeType="1"/>
            <a:stCxn id="17416" idx="2"/>
            <a:endCxn id="17418" idx="0"/>
          </p:cNvCxnSpPr>
          <p:nvPr/>
        </p:nvCxnSpPr>
        <p:spPr bwMode="auto">
          <a:xfrm rot="5400000">
            <a:off x="3959226" y="4175103"/>
            <a:ext cx="652462" cy="1587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441" name="직선 연결선 99"/>
          <p:cNvCxnSpPr>
            <a:cxnSpLocks noChangeShapeType="1"/>
            <a:stCxn id="17414" idx="1"/>
            <a:endCxn id="17417" idx="3"/>
          </p:cNvCxnSpPr>
          <p:nvPr/>
        </p:nvCxnSpPr>
        <p:spPr bwMode="auto">
          <a:xfrm rot="10800000" flipV="1">
            <a:off x="2428875" y="2747941"/>
            <a:ext cx="107156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2" name="직선 연결선 106"/>
          <p:cNvCxnSpPr>
            <a:cxnSpLocks noChangeShapeType="1"/>
          </p:cNvCxnSpPr>
          <p:nvPr/>
        </p:nvCxnSpPr>
        <p:spPr bwMode="auto">
          <a:xfrm rot="5400000">
            <a:off x="1633538" y="3106716"/>
            <a:ext cx="25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43" name="직선 화살표 연결선 110"/>
          <p:cNvCxnSpPr>
            <a:cxnSpLocks noChangeShapeType="1"/>
          </p:cNvCxnSpPr>
          <p:nvPr/>
        </p:nvCxnSpPr>
        <p:spPr bwMode="auto">
          <a:xfrm rot="5400000">
            <a:off x="1498600" y="4381478"/>
            <a:ext cx="428625" cy="31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444" name="TextBox 34"/>
          <p:cNvSpPr txBox="1">
            <a:spLocks noChangeArrowheads="1"/>
          </p:cNvSpPr>
          <p:nvPr/>
        </p:nvSpPr>
        <p:spPr bwMode="auto">
          <a:xfrm>
            <a:off x="5286375" y="4357666"/>
            <a:ext cx="6365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rgbClr val="C00000"/>
                </a:solidFill>
              </a:rPr>
              <a:t>Ctrl + C</a:t>
            </a:r>
            <a:endParaRPr lang="ko-KR" altLang="en-US" sz="1000" b="1">
              <a:solidFill>
                <a:srgbClr val="C00000"/>
              </a:solidFill>
            </a:endParaRPr>
          </a:p>
        </p:txBody>
      </p:sp>
      <p:sp>
        <p:nvSpPr>
          <p:cNvPr id="17445" name="TextBox 48"/>
          <p:cNvSpPr txBox="1">
            <a:spLocks noChangeArrowheads="1"/>
          </p:cNvSpPr>
          <p:nvPr/>
        </p:nvSpPr>
        <p:spPr bwMode="auto">
          <a:xfrm>
            <a:off x="6572250" y="5214916"/>
            <a:ext cx="71437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200" b="1"/>
              <a:t>#</a:t>
            </a:r>
            <a:endParaRPr lang="ko-KR" altLang="en-US" sz="1200" b="1"/>
          </a:p>
        </p:txBody>
      </p:sp>
      <p:cxnSp>
        <p:nvCxnSpPr>
          <p:cNvPr id="45" name="직선 화살표 연결선 44"/>
          <p:cNvCxnSpPr/>
          <p:nvPr/>
        </p:nvCxnSpPr>
        <p:spPr>
          <a:xfrm rot="5400000">
            <a:off x="6729413" y="4989491"/>
            <a:ext cx="40005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7" name="직사각형 45"/>
          <p:cNvSpPr>
            <a:spLocks noChangeArrowheads="1"/>
          </p:cNvSpPr>
          <p:nvPr/>
        </p:nvSpPr>
        <p:spPr bwMode="auto">
          <a:xfrm>
            <a:off x="3375025" y="5500666"/>
            <a:ext cx="1785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>
                <a:solidFill>
                  <a:srgbClr val="0070C0"/>
                </a:solidFill>
              </a:rPr>
              <a:t>(config)# Config-register  0x2102</a:t>
            </a:r>
          </a:p>
          <a:p>
            <a:pPr>
              <a:spcBef>
                <a:spcPct val="0"/>
              </a:spcBef>
            </a:pPr>
            <a:r>
              <a:rPr lang="en-US" altLang="ko-KR" b="1">
                <a:solidFill>
                  <a:srgbClr val="0070C0"/>
                </a:solidFill>
              </a:rPr>
              <a:t>(config)# Config-register  0x2142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17448" name="TextBox 48"/>
          <p:cNvSpPr txBox="1">
            <a:spLocks noChangeArrowheads="1"/>
          </p:cNvSpPr>
          <p:nvPr/>
        </p:nvSpPr>
        <p:spPr bwMode="auto">
          <a:xfrm>
            <a:off x="3500438" y="5214916"/>
            <a:ext cx="157162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200" b="1"/>
              <a:t>(config)#</a:t>
            </a:r>
            <a:endParaRPr lang="ko-KR" altLang="en-US" sz="1200" b="1"/>
          </a:p>
        </p:txBody>
      </p:sp>
      <p:cxnSp>
        <p:nvCxnSpPr>
          <p:cNvPr id="48" name="직선 화살표 연결선 47"/>
          <p:cNvCxnSpPr>
            <a:stCxn id="17445" idx="1"/>
          </p:cNvCxnSpPr>
          <p:nvPr/>
        </p:nvCxnSpPr>
        <p:spPr>
          <a:xfrm rot="10800000" flipV="1">
            <a:off x="5143500" y="5353028"/>
            <a:ext cx="1428750" cy="476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0" name="직사각형 7"/>
          <p:cNvSpPr>
            <a:spLocks noChangeArrowheads="1"/>
          </p:cNvSpPr>
          <p:nvPr/>
        </p:nvSpPr>
        <p:spPr bwMode="auto">
          <a:xfrm>
            <a:off x="5821363" y="550841"/>
            <a:ext cx="2782887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Boot  system  commands  not  found  in  NVRAM</a:t>
            </a:r>
          </a:p>
        </p:txBody>
      </p:sp>
      <p:sp>
        <p:nvSpPr>
          <p:cNvPr id="17451" name="직사각형 8"/>
          <p:cNvSpPr>
            <a:spLocks noChangeArrowheads="1"/>
          </p:cNvSpPr>
          <p:nvPr/>
        </p:nvSpPr>
        <p:spPr bwMode="auto">
          <a:xfrm>
            <a:off x="5821363" y="892153"/>
            <a:ext cx="2782887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Get  default  Cisco  IOS  software  from </a:t>
            </a:r>
            <a:r>
              <a:rPr lang="en-US" altLang="ko-KR" b="1" u="sng">
                <a:solidFill>
                  <a:srgbClr val="FF0000"/>
                </a:solidFill>
              </a:rPr>
              <a:t> Flash</a:t>
            </a:r>
          </a:p>
          <a:p>
            <a:pPr>
              <a:spcBef>
                <a:spcPct val="0"/>
              </a:spcBef>
            </a:pPr>
            <a:r>
              <a:rPr lang="en-US" altLang="ko-KR"/>
              <a:t>Flash  memory  empty</a:t>
            </a:r>
          </a:p>
        </p:txBody>
      </p:sp>
      <p:sp>
        <p:nvSpPr>
          <p:cNvPr id="17452" name="직사각형 10"/>
          <p:cNvSpPr>
            <a:spLocks noChangeArrowheads="1"/>
          </p:cNvSpPr>
          <p:nvPr/>
        </p:nvSpPr>
        <p:spPr bwMode="auto">
          <a:xfrm>
            <a:off x="5821363" y="1343003"/>
            <a:ext cx="2782887" cy="33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Get  default  Cisco  IOS  software  from  </a:t>
            </a:r>
            <a:r>
              <a:rPr lang="en-US" altLang="ko-KR" b="1" u="sng">
                <a:solidFill>
                  <a:srgbClr val="FF0000"/>
                </a:solidFill>
              </a:rPr>
              <a:t>TFTP  server</a:t>
            </a:r>
          </a:p>
          <a:p>
            <a:pPr>
              <a:spcBef>
                <a:spcPct val="0"/>
              </a:spcBef>
            </a:pPr>
            <a:r>
              <a:rPr lang="en-US" altLang="ko-KR"/>
              <a:t>TFTP  server  unavaiable</a:t>
            </a:r>
          </a:p>
        </p:txBody>
      </p:sp>
      <p:sp>
        <p:nvSpPr>
          <p:cNvPr id="17453" name="직사각형 12"/>
          <p:cNvSpPr>
            <a:spLocks noChangeArrowheads="1"/>
          </p:cNvSpPr>
          <p:nvPr/>
        </p:nvSpPr>
        <p:spPr bwMode="auto">
          <a:xfrm>
            <a:off x="5821363" y="1774803"/>
            <a:ext cx="2782887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/>
              <a:t>Get  limited  Cisco  IOS  software  from  </a:t>
            </a:r>
            <a:r>
              <a:rPr lang="en-US" altLang="ko-KR" u="sng">
                <a:solidFill>
                  <a:srgbClr val="FF0000"/>
                </a:solidFill>
              </a:rPr>
              <a:t>ROM</a:t>
            </a:r>
          </a:p>
        </p:txBody>
      </p:sp>
      <p:cxnSp>
        <p:nvCxnSpPr>
          <p:cNvPr id="17454" name="직선 화살표 연결선 55"/>
          <p:cNvCxnSpPr>
            <a:cxnSpLocks noChangeShapeType="1"/>
          </p:cNvCxnSpPr>
          <p:nvPr/>
        </p:nvCxnSpPr>
        <p:spPr bwMode="auto">
          <a:xfrm>
            <a:off x="5724525" y="550841"/>
            <a:ext cx="0" cy="1439862"/>
          </a:xfrm>
          <a:prstGeom prst="straightConnector1">
            <a:avLst/>
          </a:prstGeom>
          <a:noFill/>
          <a:ln w="317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CISCO </a:t>
            </a:r>
            <a:r>
              <a:rPr lang="ko-KR" altLang="en-US"/>
              <a:t>라우터 구성요소 </a:t>
            </a:r>
            <a:endParaRPr lang="en-US" altLang="ko-KR"/>
          </a:p>
          <a:p>
            <a:pPr>
              <a:spcBef>
                <a:spcPct val="0"/>
              </a:spcBef>
            </a:pPr>
            <a:endParaRPr lang="en-US" altLang="ko-KR" b="1"/>
          </a:p>
          <a:p>
            <a:pPr>
              <a:spcBef>
                <a:spcPct val="0"/>
              </a:spcBef>
            </a:pPr>
            <a:endParaRPr lang="ko-KR" altLang="en-US" b="1"/>
          </a:p>
          <a:p>
            <a:pPr>
              <a:spcBef>
                <a:spcPct val="0"/>
              </a:spcBef>
            </a:pPr>
            <a:r>
              <a:rPr lang="en-US" altLang="ko-KR"/>
              <a:t>Cisco </a:t>
            </a:r>
            <a:r>
              <a:rPr lang="ko-KR" altLang="en-US"/>
              <a:t>라우터는 </a:t>
            </a:r>
            <a:r>
              <a:rPr lang="en-US" altLang="ko-KR"/>
              <a:t>ROM, RAM, NVRAM, Flash 4</a:t>
            </a:r>
            <a:r>
              <a:rPr lang="ko-KR" altLang="en-US"/>
              <a:t>종류의 메모리를 내장하고 있다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18435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8FEAAA-5E32-49C1-B195-9D16960E8552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4100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ts val="0"/>
              </a:spcBef>
              <a:defRPr/>
            </a:pPr>
            <a:endParaRPr lang="ko-KR" altLang="en-US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38" y="1285875"/>
            <a:ext cx="3890962" cy="22145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1844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396993"/>
            <a:ext cx="3887788" cy="9604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 dirty="0"/>
              <a:t>▶ </a:t>
            </a:r>
            <a:r>
              <a:rPr lang="ko-KR" altLang="en-US" dirty="0" err="1"/>
              <a:t>라우터</a:t>
            </a:r>
            <a:r>
              <a:rPr lang="ko-KR" altLang="en-US" dirty="0"/>
              <a:t> 정보 확인 및 저장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endParaRPr lang="en-US" altLang="ko-KR" dirty="0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</a:rPr>
              <a:t>. RAM </a:t>
            </a:r>
            <a:r>
              <a:rPr lang="ko-KR" altLang="en-US" dirty="0">
                <a:solidFill>
                  <a:srgbClr val="FF0000"/>
                </a:solidFill>
              </a:rPr>
              <a:t>정보 확인    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/>
              <a:t>show  </a:t>
            </a:r>
            <a:r>
              <a:rPr lang="en-US" altLang="ko-KR" b="1" u="sng" dirty="0"/>
              <a:t>run</a:t>
            </a:r>
            <a:r>
              <a:rPr lang="en-US" altLang="ko-KR" dirty="0"/>
              <a:t>ning-</a:t>
            </a:r>
            <a:r>
              <a:rPr lang="en-US" altLang="ko-KR" dirty="0" err="1"/>
              <a:t>config</a:t>
            </a: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</a:rPr>
              <a:t>. NVRAM </a:t>
            </a:r>
            <a:r>
              <a:rPr lang="ko-KR" altLang="en-US" dirty="0">
                <a:solidFill>
                  <a:srgbClr val="FF0000"/>
                </a:solidFill>
              </a:rPr>
              <a:t>정보 확인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/>
              <a:t>show  </a:t>
            </a:r>
            <a:r>
              <a:rPr lang="en-US" altLang="ko-KR" b="1" u="sng" dirty="0"/>
              <a:t>sta</a:t>
            </a:r>
            <a:r>
              <a:rPr lang="en-US" altLang="ko-KR" dirty="0"/>
              <a:t>rtup-</a:t>
            </a:r>
            <a:r>
              <a:rPr lang="en-US" altLang="ko-KR" dirty="0" err="1"/>
              <a:t>config</a:t>
            </a: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>
              <a:solidFill>
                <a:srgbClr val="FF0000"/>
              </a:solidFill>
            </a:endParaRPr>
          </a:p>
          <a:p>
            <a:pPr latinLnBrk="0"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</a:rPr>
              <a:t>. Flash </a:t>
            </a:r>
            <a:r>
              <a:rPr lang="ko-KR" altLang="en-US" dirty="0">
                <a:solidFill>
                  <a:srgbClr val="FF0000"/>
                </a:solidFill>
              </a:rPr>
              <a:t>정보 확인   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/>
              <a:t>show  </a:t>
            </a:r>
            <a:r>
              <a:rPr lang="en-US" altLang="ko-KR" b="1" u="sng" dirty="0"/>
              <a:t>fla</a:t>
            </a:r>
            <a:r>
              <a:rPr lang="en-US" altLang="ko-KR" dirty="0"/>
              <a:t>sh</a:t>
            </a:r>
            <a:endParaRPr lang="ko-KR" altLang="en-US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atinLnBrk="0">
              <a:spcBef>
                <a:spcPct val="0"/>
              </a:spcBef>
            </a:pPr>
            <a:endParaRPr lang="en-US" altLang="ko-KR" dirty="0"/>
          </a:p>
          <a:p>
            <a:pPr lvl="1" latinLnBrk="0">
              <a:spcBef>
                <a:spcPct val="0"/>
              </a:spcBef>
            </a:pPr>
            <a:r>
              <a:rPr lang="en-US" altLang="ko-KR" dirty="0"/>
              <a:t>- IOS </a:t>
            </a:r>
            <a:r>
              <a:rPr lang="ko-KR" altLang="en-US" dirty="0"/>
              <a:t>백업 및 업그레이드</a:t>
            </a:r>
            <a:endParaRPr lang="en-US" altLang="ko-KR" dirty="0"/>
          </a:p>
        </p:txBody>
      </p:sp>
      <p:sp>
        <p:nvSpPr>
          <p:cNvPr id="19459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46BECD-60BE-4068-BF2E-9D1AE98D8113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19460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en-US" altLang="ko-KR"/>
              <a:t>- RAM  </a:t>
            </a:r>
            <a:r>
              <a:rPr lang="ko-KR" altLang="en-US"/>
              <a:t>파일 과 </a:t>
            </a:r>
            <a:r>
              <a:rPr lang="en-US" altLang="ko-KR"/>
              <a:t>NVRAM </a:t>
            </a:r>
            <a:r>
              <a:rPr lang="ko-KR" altLang="en-US"/>
              <a:t>파일 교환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r>
              <a:rPr lang="en-US" altLang="ko-KR"/>
              <a:t>- </a:t>
            </a:r>
            <a:r>
              <a:rPr lang="ko-KR" altLang="en-US"/>
              <a:t>백업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636838"/>
            <a:ext cx="3419475" cy="22383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836613"/>
            <a:ext cx="3744912" cy="27352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sp>
        <p:nvSpPr>
          <p:cNvPr id="19463" name="Picture 7"/>
          <p:cNvSpPr>
            <a:spLocks noChangeAspect="1" noChangeArrowheads="1"/>
          </p:cNvSpPr>
          <p:nvPr/>
        </p:nvSpPr>
        <p:spPr bwMode="auto">
          <a:xfrm>
            <a:off x="4859338" y="4381500"/>
            <a:ext cx="3733800" cy="18859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946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9338" y="4292600"/>
            <a:ext cx="3733800" cy="18859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ko-KR" altLang="en-US"/>
              <a:t>▶ 라우터 패스워드 복구 절차</a:t>
            </a: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latinLnBrk="0">
              <a:spcBef>
                <a:spcPct val="0"/>
              </a:spcBef>
            </a:pPr>
            <a:endParaRPr lang="en-US" altLang="ko-KR"/>
          </a:p>
          <a:p>
            <a:pPr marL="0" lvl="1">
              <a:spcBef>
                <a:spcPct val="0"/>
              </a:spcBef>
            </a:pPr>
            <a:r>
              <a:rPr lang="ko-KR" altLang="en-US"/>
              <a:t>스텝 </a:t>
            </a:r>
            <a:r>
              <a:rPr lang="en-US" altLang="ko-KR"/>
              <a:t>1. </a:t>
            </a:r>
            <a:r>
              <a:rPr lang="ko-KR" altLang="en-US"/>
              <a:t>부팅시 </a:t>
            </a:r>
            <a:r>
              <a:rPr lang="en-US" altLang="ko-KR"/>
              <a:t>Ctrl + Break </a:t>
            </a:r>
            <a:r>
              <a:rPr lang="ko-KR" altLang="en-US"/>
              <a:t>를 통해 </a:t>
            </a:r>
            <a:r>
              <a:rPr lang="en-US" altLang="ko-KR"/>
              <a:t>rommon </a:t>
            </a:r>
            <a:r>
              <a:rPr lang="ko-KR" altLang="en-US"/>
              <a:t>모드 진입후 레지스터를 </a:t>
            </a:r>
            <a:r>
              <a:rPr lang="en-US" altLang="ko-KR"/>
              <a:t>0x2142</a:t>
            </a:r>
            <a:r>
              <a:rPr lang="ko-KR" altLang="en-US"/>
              <a:t>로 설정</a:t>
            </a:r>
          </a:p>
          <a:p>
            <a:pPr marL="0" lvl="2">
              <a:spcBef>
                <a:spcPct val="0"/>
              </a:spcBef>
            </a:pPr>
            <a:endParaRPr lang="en-US" altLang="ko-KR"/>
          </a:p>
          <a:p>
            <a:pPr marL="0" lvl="2">
              <a:spcBef>
                <a:spcPct val="0"/>
              </a:spcBef>
            </a:pPr>
            <a:r>
              <a:rPr lang="en-US" altLang="ko-KR"/>
              <a:t>rommon&gt; confreg 0x2142</a:t>
            </a:r>
          </a:p>
          <a:p>
            <a:pPr marL="0" lvl="2">
              <a:spcBef>
                <a:spcPct val="0"/>
              </a:spcBef>
            </a:pPr>
            <a:r>
              <a:rPr lang="en-US" altLang="ko-KR"/>
              <a:t>rommon&gt; reset</a:t>
            </a:r>
          </a:p>
          <a:p>
            <a:pPr marL="0" lvl="2">
              <a:spcBef>
                <a:spcPct val="0"/>
              </a:spcBef>
            </a:pPr>
            <a:endParaRPr lang="en-US" altLang="ko-KR"/>
          </a:p>
          <a:p>
            <a:pPr marL="0" lvl="2">
              <a:spcBef>
                <a:spcPct val="0"/>
              </a:spcBef>
            </a:pPr>
            <a:r>
              <a:rPr lang="en-US" altLang="ko-KR"/>
              <a:t>or</a:t>
            </a:r>
          </a:p>
          <a:p>
            <a:pPr marL="0" lvl="2">
              <a:spcBef>
                <a:spcPct val="0"/>
              </a:spcBef>
            </a:pPr>
            <a:endParaRPr lang="en-US" altLang="ko-KR"/>
          </a:p>
          <a:p>
            <a:pPr marL="0" lvl="2">
              <a:spcBef>
                <a:spcPct val="0"/>
              </a:spcBef>
            </a:pPr>
            <a:r>
              <a:rPr lang="en-US" altLang="ko-KR"/>
              <a:t>&gt; o/r 0x2142</a:t>
            </a:r>
          </a:p>
          <a:p>
            <a:pPr marL="0" lvl="2">
              <a:spcBef>
                <a:spcPct val="0"/>
              </a:spcBef>
            </a:pPr>
            <a:r>
              <a:rPr lang="en-US" altLang="ko-KR"/>
              <a:t>&gt; i</a:t>
            </a:r>
          </a:p>
          <a:p>
            <a:pPr marL="0" lvl="1">
              <a:spcBef>
                <a:spcPct val="0"/>
              </a:spcBef>
            </a:pPr>
            <a:endParaRPr lang="en-US" altLang="ko-KR"/>
          </a:p>
          <a:p>
            <a:pPr marL="0" lvl="1">
              <a:spcBef>
                <a:spcPct val="0"/>
              </a:spcBef>
            </a:pPr>
            <a:endParaRPr lang="en-US" altLang="ko-KR"/>
          </a:p>
          <a:p>
            <a:pPr marL="0" lvl="1">
              <a:spcBef>
                <a:spcPct val="0"/>
              </a:spcBef>
            </a:pPr>
            <a:endParaRPr lang="en-US" altLang="ko-KR"/>
          </a:p>
          <a:p>
            <a:pPr marL="0" lvl="1">
              <a:spcBef>
                <a:spcPct val="0"/>
              </a:spcBef>
            </a:pPr>
            <a:r>
              <a:rPr lang="ko-KR" altLang="en-US"/>
              <a:t>스텝 </a:t>
            </a:r>
            <a:r>
              <a:rPr lang="en-US" altLang="ko-KR"/>
              <a:t>2. enable</a:t>
            </a:r>
            <a:r>
              <a:rPr lang="ko-KR" altLang="en-US"/>
              <a:t>로 </a:t>
            </a:r>
            <a:r>
              <a:rPr lang="en-US" altLang="ko-KR"/>
              <a:t>privilege</a:t>
            </a:r>
            <a:r>
              <a:rPr lang="ko-KR" altLang="en-US"/>
              <a:t>모드 진입</a:t>
            </a:r>
            <a:endParaRPr lang="en-US" altLang="ko-KR"/>
          </a:p>
          <a:p>
            <a:pPr marL="0" lvl="1">
              <a:spcBef>
                <a:spcPct val="0"/>
              </a:spcBef>
            </a:pPr>
            <a:endParaRPr lang="en-US" altLang="ko-KR"/>
          </a:p>
          <a:p>
            <a:pPr marL="0" lvl="2">
              <a:spcBef>
                <a:spcPct val="0"/>
              </a:spcBef>
            </a:pPr>
            <a:r>
              <a:rPr lang="en-US" altLang="ko-KR"/>
              <a:t>enable  password  cisco</a:t>
            </a:r>
          </a:p>
          <a:p>
            <a:pPr marL="0" lvl="2">
              <a:spcBef>
                <a:spcPct val="0"/>
              </a:spcBef>
            </a:pPr>
            <a:endParaRPr lang="en-US" altLang="ko-KR"/>
          </a:p>
          <a:p>
            <a:pPr marL="0" lvl="2">
              <a:spcBef>
                <a:spcPct val="0"/>
              </a:spcBef>
            </a:pPr>
            <a:r>
              <a:rPr lang="en-US" altLang="ko-KR"/>
              <a:t>config-register 0x2102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 marL="0" lvl="2">
              <a:spcBef>
                <a:spcPct val="0"/>
              </a:spcBef>
            </a:pPr>
            <a:r>
              <a:rPr lang="en-US" altLang="ko-KR"/>
              <a:t>copy  run   sta</a:t>
            </a:r>
          </a:p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20483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D04BF2-1656-48CF-9F6F-4648370179AF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20484" name="Text Box 28"/>
          <p:cNvSpPr txBox="1">
            <a:spLocks noChangeArrowheads="1"/>
          </p:cNvSpPr>
          <p:nvPr/>
        </p:nvSpPr>
        <p:spPr bwMode="auto">
          <a:xfrm>
            <a:off x="4572000" y="57148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/>
              <a:t>▶ </a:t>
            </a:r>
            <a:r>
              <a:rPr lang="ko-KR" altLang="en-US" dirty="0" err="1"/>
              <a:t>라우터</a:t>
            </a:r>
            <a:r>
              <a:rPr lang="ko-KR" altLang="en-US" dirty="0"/>
              <a:t> </a:t>
            </a:r>
            <a:r>
              <a:rPr lang="en-US" altLang="ko-KR" dirty="0"/>
              <a:t>IOS</a:t>
            </a:r>
            <a:r>
              <a:rPr lang="ko-KR" altLang="en-US" dirty="0"/>
              <a:t> 복구 절차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endParaRPr lang="en-US" altLang="ko-KR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err="1"/>
              <a:t>rommon</a:t>
            </a:r>
            <a:r>
              <a:rPr lang="en-US" altLang="ko-KR" dirty="0"/>
              <a:t>&gt; </a:t>
            </a:r>
            <a:r>
              <a:rPr lang="en-US" altLang="ko-KR" dirty="0" err="1"/>
              <a:t>tftpdnld</a:t>
            </a: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err="1"/>
              <a:t>rommon</a:t>
            </a:r>
            <a:r>
              <a:rPr lang="en-US" altLang="ko-KR" dirty="0"/>
              <a:t>&gt; </a:t>
            </a:r>
            <a:r>
              <a:rPr lang="en-US" altLang="ko-KR" dirty="0" smtClean="0"/>
              <a:t>IP_ADDRESS</a:t>
            </a:r>
            <a:r>
              <a:rPr lang="en-US" altLang="ko-KR" b="1" dirty="0" smtClean="0">
                <a:solidFill>
                  <a:srgbClr val="FF0000"/>
                </a:solidFill>
              </a:rPr>
              <a:t>=192.168.10.254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dirty="0"/>
              <a:t> </a:t>
            </a:r>
          </a:p>
          <a:p>
            <a:pPr>
              <a:spcBef>
                <a:spcPct val="0"/>
              </a:spcBef>
            </a:pPr>
            <a:r>
              <a:rPr lang="en-US" altLang="ko-KR" dirty="0" err="1"/>
              <a:t>rommon</a:t>
            </a:r>
            <a:r>
              <a:rPr lang="en-US" altLang="ko-KR" dirty="0"/>
              <a:t>&gt; </a:t>
            </a:r>
            <a:r>
              <a:rPr lang="en-US" altLang="ko-KR" dirty="0" smtClean="0"/>
              <a:t>IP_SUBNET_MASK</a:t>
            </a:r>
            <a:r>
              <a:rPr lang="en-US" altLang="ko-KR" b="1" dirty="0" smtClean="0">
                <a:solidFill>
                  <a:srgbClr val="FF0000"/>
                </a:solidFill>
              </a:rPr>
              <a:t>=255.255.255.0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err="1"/>
              <a:t>rommon</a:t>
            </a:r>
            <a:r>
              <a:rPr lang="en-US" altLang="ko-KR" dirty="0"/>
              <a:t>&gt; </a:t>
            </a:r>
            <a:r>
              <a:rPr lang="en-US" altLang="ko-KR" dirty="0" smtClean="0"/>
              <a:t>DEFAULT_GATEWAY</a:t>
            </a:r>
            <a:r>
              <a:rPr lang="en-US" altLang="ko-KR" b="1" dirty="0" smtClean="0">
                <a:solidFill>
                  <a:srgbClr val="FF0000"/>
                </a:solidFill>
              </a:rPr>
              <a:t>=192.168.10.1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err="1"/>
              <a:t>rommon</a:t>
            </a:r>
            <a:r>
              <a:rPr lang="en-US" altLang="ko-KR" dirty="0"/>
              <a:t>&gt; </a:t>
            </a:r>
            <a:r>
              <a:rPr lang="en-US" altLang="ko-KR" dirty="0" smtClean="0"/>
              <a:t>TFTP_SERVER</a:t>
            </a:r>
            <a:r>
              <a:rPr lang="en-US" altLang="ko-KR" b="1" dirty="0" smtClean="0">
                <a:solidFill>
                  <a:srgbClr val="FF0000"/>
                </a:solidFill>
              </a:rPr>
              <a:t>=192.168.10.1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err="1"/>
              <a:t>rommon</a:t>
            </a:r>
            <a:r>
              <a:rPr lang="en-US" altLang="ko-KR" dirty="0"/>
              <a:t>&gt; </a:t>
            </a:r>
            <a:r>
              <a:rPr lang="en-US" altLang="ko-KR" dirty="0" smtClean="0"/>
              <a:t>TFTP_FILE</a:t>
            </a:r>
            <a:r>
              <a:rPr lang="en-US" altLang="ko-KR" b="1" dirty="0" smtClean="0">
                <a:solidFill>
                  <a:srgbClr val="FF0000"/>
                </a:solidFill>
              </a:rPr>
              <a:t>=R1_IOS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 err="1"/>
              <a:t>rommon</a:t>
            </a:r>
            <a:r>
              <a:rPr lang="en-US" altLang="ko-KR" dirty="0"/>
              <a:t>&gt; </a:t>
            </a:r>
            <a:r>
              <a:rPr lang="en-US" altLang="ko-KR" dirty="0" err="1"/>
              <a:t>tftpdnld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67289</TotalTime>
  <Words>463</Words>
  <Application>Microsoft Office PowerPoint</Application>
  <PresentationFormat>화면 슬라이드 쇼(4:3)</PresentationFormat>
  <Paragraphs>232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기본 디자인</vt:lpstr>
      <vt:lpstr>Router 비밀번호 생성  부팅 / 백업 / 복구</vt:lpstr>
      <vt:lpstr>슬라이드 2</vt:lpstr>
      <vt:lpstr>Cisco Router Booting 과정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홍길동</dc:creator>
  <cp:lastModifiedBy>dokhyun Kim</cp:lastModifiedBy>
  <cp:revision>3505</cp:revision>
  <cp:lastPrinted>2012-09-02T06:24:56Z</cp:lastPrinted>
  <dcterms:created xsi:type="dcterms:W3CDTF">2009-02-08T16:10:46Z</dcterms:created>
  <dcterms:modified xsi:type="dcterms:W3CDTF">2018-09-17T05:04:59Z</dcterms:modified>
</cp:coreProperties>
</file>