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24" r:id="rId2"/>
    <p:sldId id="825" r:id="rId3"/>
    <p:sldId id="925" r:id="rId4"/>
    <p:sldId id="927" r:id="rId5"/>
    <p:sldId id="928" r:id="rId6"/>
    <p:sldId id="929" r:id="rId7"/>
    <p:sldId id="930" r:id="rId8"/>
    <p:sldId id="826" r:id="rId9"/>
    <p:sldId id="827" r:id="rId10"/>
    <p:sldId id="828" r:id="rId11"/>
    <p:sldId id="829" r:id="rId12"/>
    <p:sldId id="924" r:id="rId13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86410" autoAdjust="0"/>
  </p:normalViewPr>
  <p:slideViewPr>
    <p:cSldViewPr>
      <p:cViewPr>
        <p:scale>
          <a:sx n="75" d="100"/>
          <a:sy n="75" d="100"/>
        </p:scale>
        <p:origin x="-59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6830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3132138" y="2854325"/>
            <a:ext cx="2376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3200"/>
              <a:t>OSI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ko-KR" altLang="en-US" smtClean="0"/>
              <a:t>■  </a:t>
            </a:r>
            <a:r>
              <a:rPr lang="en-US" altLang="ko-KR"/>
              <a:t>ARP (Address Resolation Protocol)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ping  1.1.1.2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en-US" altLang="ko-KR"/>
              <a:t>--------------------------------------------------------------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스텝 </a:t>
            </a:r>
            <a:r>
              <a:rPr lang="en-US" altLang="ko-KR"/>
              <a:t>1.   1.1.1.1  -&gt;  1.1.1.2  </a:t>
            </a:r>
            <a:r>
              <a:rPr lang="ko-KR" altLang="en-US"/>
              <a:t>경류할때 </a:t>
            </a: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출발지 </a:t>
            </a:r>
            <a:r>
              <a:rPr lang="en-US" altLang="ko-KR"/>
              <a:t>IP    : 1.1.1.1                         </a:t>
            </a:r>
            <a:r>
              <a:rPr lang="ko-KR" altLang="en-US"/>
              <a:t>목적지 </a:t>
            </a:r>
            <a:r>
              <a:rPr lang="en-US" altLang="ko-KR"/>
              <a:t>IP: 1.1.1.2</a:t>
            </a:r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출발지 </a:t>
            </a:r>
            <a:r>
              <a:rPr lang="en-US" altLang="ko-KR"/>
              <a:t>MAC: 0000.0000.1111            </a:t>
            </a:r>
            <a:r>
              <a:rPr lang="ko-KR" altLang="en-US"/>
              <a:t>목적지  </a:t>
            </a:r>
            <a:r>
              <a:rPr lang="en-US" altLang="ko-KR"/>
              <a:t>MAC: </a:t>
            </a:r>
            <a:r>
              <a:rPr lang="en-US" altLang="ko-KR">
                <a:solidFill>
                  <a:srgbClr val="FF0000"/>
                </a:solidFill>
              </a:rPr>
              <a:t>FFFF.FFFF.FFFF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스텝 </a:t>
            </a:r>
            <a:r>
              <a:rPr lang="en-US" altLang="ko-KR"/>
              <a:t>2.   1.1.1.2  -&gt;  1.1.1.1  </a:t>
            </a:r>
            <a:r>
              <a:rPr lang="ko-KR" altLang="en-US"/>
              <a:t>경류할때 </a:t>
            </a: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출발지 </a:t>
            </a:r>
            <a:r>
              <a:rPr lang="en-US" altLang="ko-KR"/>
              <a:t>IP    : 1.1.1.2                         </a:t>
            </a:r>
            <a:r>
              <a:rPr lang="ko-KR" altLang="en-US"/>
              <a:t>목적지 </a:t>
            </a:r>
            <a:r>
              <a:rPr lang="en-US" altLang="ko-KR"/>
              <a:t>IP     : 1.1.1.1</a:t>
            </a:r>
          </a:p>
          <a:p>
            <a:pPr latinLnBrk="0">
              <a:spcBef>
                <a:spcPct val="0"/>
              </a:spcBef>
              <a:defRPr/>
            </a:pPr>
            <a:r>
              <a:rPr lang="ko-KR" altLang="en-US"/>
              <a:t>출발지 </a:t>
            </a:r>
            <a:r>
              <a:rPr lang="en-US" altLang="ko-KR"/>
              <a:t>MAC: 0000.0000.1112            </a:t>
            </a:r>
            <a:r>
              <a:rPr lang="ko-KR" altLang="en-US"/>
              <a:t>목적지  </a:t>
            </a:r>
            <a:r>
              <a:rPr lang="en-US" altLang="ko-KR"/>
              <a:t>MAC: </a:t>
            </a:r>
            <a:r>
              <a:rPr lang="en-US" altLang="ko-KR">
                <a:solidFill>
                  <a:srgbClr val="FF0000"/>
                </a:solidFill>
              </a:rPr>
              <a:t>0000.0000.1111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  <a:p>
            <a:pPr latinLnBrk="0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922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endParaRPr lang="en-US" altLang="ko-KR">
              <a:latin typeface="+mn-lt"/>
            </a:endParaRPr>
          </a:p>
          <a:p>
            <a:pPr indent="-342900">
              <a:spcBef>
                <a:spcPct val="0"/>
              </a:spcBef>
              <a:defRPr/>
            </a:pPr>
            <a:r>
              <a:rPr lang="en-US" altLang="ko-KR">
                <a:latin typeface="+mn-lt"/>
              </a:rPr>
              <a:t>ping  2.1.1.1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246188"/>
            <a:ext cx="2428875" cy="18970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1428750"/>
            <a:ext cx="3643313" cy="31432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35847" name="직사각형 8"/>
          <p:cNvSpPr>
            <a:spLocks noChangeArrowheads="1"/>
          </p:cNvSpPr>
          <p:nvPr/>
        </p:nvSpPr>
        <p:spPr bwMode="auto">
          <a:xfrm>
            <a:off x="6143625" y="1928813"/>
            <a:ext cx="9572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# show  ip  arp</a:t>
            </a:r>
            <a:r>
              <a:rPr lang="ko-KR" altLang="en-US"/>
              <a:t> </a:t>
            </a:r>
          </a:p>
        </p:txBody>
      </p:sp>
      <p:sp>
        <p:nvSpPr>
          <p:cNvPr id="35848" name="직사각형 9"/>
          <p:cNvSpPr>
            <a:spLocks noChangeArrowheads="1"/>
          </p:cNvSpPr>
          <p:nvPr/>
        </p:nvSpPr>
        <p:spPr bwMode="auto">
          <a:xfrm>
            <a:off x="5435600" y="3627438"/>
            <a:ext cx="4937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arp -a</a:t>
            </a:r>
            <a:endParaRPr lang="ko-KR" altLang="en-US"/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4786313" y="2805113"/>
            <a:ext cx="17541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b="1"/>
              <a:t>ip  route  2.0.0.0  255.0.0.0  3.1.1.2</a:t>
            </a:r>
            <a:endParaRPr lang="ko-KR" altLang="en-US" b="1"/>
          </a:p>
        </p:txBody>
      </p: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6643688" y="2805113"/>
            <a:ext cx="17145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ko-KR" b="1"/>
              <a:t>ip  route  1.0.0.0  255.0.0.0  3.1.1.1</a:t>
            </a:r>
            <a:endParaRPr lang="ko-KR" altLang="en-US" b="1"/>
          </a:p>
        </p:txBody>
      </p:sp>
      <p:sp>
        <p:nvSpPr>
          <p:cNvPr id="35851" name="TextBox 10"/>
          <p:cNvSpPr txBox="1">
            <a:spLocks noChangeArrowheads="1"/>
          </p:cNvSpPr>
          <p:nvPr/>
        </p:nvSpPr>
        <p:spPr bwMode="auto">
          <a:xfrm>
            <a:off x="5000625" y="785813"/>
            <a:ext cx="16335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※ </a:t>
            </a:r>
            <a:r>
              <a:rPr lang="ko-KR" altLang="en-US"/>
              <a:t>라우터 맥주소 바꾸는 명령어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    int fa0/1</a:t>
            </a:r>
          </a:p>
          <a:p>
            <a:pPr>
              <a:spcBef>
                <a:spcPct val="0"/>
              </a:spcBef>
            </a:pPr>
            <a:r>
              <a:rPr lang="en-US" altLang="ko-KR"/>
              <a:t>     mac-address 0000.0000.3111</a:t>
            </a:r>
            <a:endParaRPr lang="ko-KR" altLang="en-US"/>
          </a:p>
        </p:txBody>
      </p:sp>
      <p:sp>
        <p:nvSpPr>
          <p:cNvPr id="35852" name="직사각형 9"/>
          <p:cNvSpPr>
            <a:spLocks noChangeArrowheads="1"/>
          </p:cNvSpPr>
          <p:nvPr/>
        </p:nvSpPr>
        <p:spPr bwMode="auto">
          <a:xfrm>
            <a:off x="7278688" y="3603625"/>
            <a:ext cx="4937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arp -a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 smtClean="0"/>
              <a:t>■ </a:t>
            </a:r>
            <a:r>
              <a:rPr lang="en-US" altLang="ko-KR" dirty="0" smtClean="0"/>
              <a:t>Collision </a:t>
            </a:r>
            <a:r>
              <a:rPr lang="ko-KR" altLang="en-US" dirty="0" smtClean="0"/>
              <a:t>영역 과 </a:t>
            </a:r>
            <a:r>
              <a:rPr lang="en-US" altLang="ko-KR" dirty="0" smtClean="0"/>
              <a:t>Broadcast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endParaRPr lang="en-US" altLang="ko-KR" dirty="0" smtClean="0"/>
          </a:p>
          <a:p>
            <a:pPr>
              <a:spcBef>
                <a:spcPts val="0"/>
              </a:spcBef>
              <a:defRPr/>
            </a:pPr>
            <a:r>
              <a:rPr lang="ko-KR" altLang="en-US" dirty="0" smtClean="0"/>
              <a:t>▶ </a:t>
            </a:r>
            <a:r>
              <a:rPr lang="en-US" altLang="ko-KR" dirty="0"/>
              <a:t>Collision Domain ( </a:t>
            </a:r>
            <a:r>
              <a:rPr lang="ko-KR" altLang="en-US" dirty="0" err="1"/>
              <a:t>콜리전</a:t>
            </a:r>
            <a:r>
              <a:rPr lang="ko-KR" altLang="en-US" dirty="0"/>
              <a:t> 도메인 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endParaRPr lang="ko-KR" altLang="en-US" dirty="0"/>
          </a:p>
          <a:p>
            <a:pPr>
              <a:spcBef>
                <a:spcPts val="0"/>
              </a:spcBef>
              <a:defRPr/>
            </a:pPr>
            <a:r>
              <a:rPr lang="ko-KR" altLang="en-US" dirty="0" err="1"/>
              <a:t>이더넷</a:t>
            </a:r>
            <a:r>
              <a:rPr lang="ko-KR" altLang="en-US" dirty="0"/>
              <a:t> 방식의 </a:t>
            </a:r>
            <a:r>
              <a:rPr lang="en-US" altLang="ko-KR" dirty="0"/>
              <a:t>LAN</a:t>
            </a:r>
            <a:r>
              <a:rPr lang="ko-KR" altLang="en-US" dirty="0"/>
              <a:t>에서 전송매체를 공유하고 있는 단말 사이의 경쟁 </a:t>
            </a:r>
            <a:r>
              <a:rPr lang="en-US" altLang="ko-KR" dirty="0"/>
              <a:t>(</a:t>
            </a:r>
            <a:r>
              <a:rPr lang="ko-KR" altLang="en-US" dirty="0"/>
              <a:t>동시에 정보를 전송하는 등</a:t>
            </a:r>
            <a:r>
              <a:rPr lang="en-US" altLang="ko-KR" dirty="0"/>
              <a:t>)</a:t>
            </a:r>
            <a:r>
              <a:rPr lang="ko-KR" altLang="en-US" dirty="0"/>
              <a:t>이 생겼을 경우를 충돌이라한다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러한 충돌이 전파되어서 정보의 송</a:t>
            </a:r>
            <a:r>
              <a:rPr lang="en-US" altLang="ko-KR" dirty="0"/>
              <a:t>,</a:t>
            </a:r>
            <a:r>
              <a:rPr lang="ko-KR" altLang="en-US" dirty="0"/>
              <a:t>수신에 영향을 받는 영역을 </a:t>
            </a:r>
            <a:r>
              <a:rPr lang="en-US" altLang="ko-KR" dirty="0"/>
              <a:t>Collision Domain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ko-KR" altLang="en-US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Collision Domain</a:t>
            </a:r>
            <a:r>
              <a:rPr lang="ko-KR" altLang="en-US" dirty="0"/>
              <a:t>은 동일 매체에 연결된 장치들의 그룹니다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ko-KR" altLang="en-US" dirty="0"/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스위치 및 브리지는 이러한 도메인을 더 작은 단위로 나눔으로써 네트 워크 내부의 </a:t>
            </a:r>
            <a:r>
              <a:rPr lang="en-US" altLang="ko-KR" dirty="0"/>
              <a:t>Collision Domain</a:t>
            </a:r>
            <a:r>
              <a:rPr lang="ko-KR" altLang="en-US" dirty="0"/>
              <a:t>을 분할 할 수 있도록 한다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ko-KR" altLang="en-US" dirty="0"/>
          </a:p>
          <a:p>
            <a:pPr>
              <a:spcBef>
                <a:spcPts val="0"/>
              </a:spcBef>
              <a:defRPr/>
            </a:pPr>
            <a:r>
              <a:rPr lang="ko-KR" altLang="en-US" dirty="0" err="1"/>
              <a:t>리피터</a:t>
            </a:r>
            <a:r>
              <a:rPr lang="en-US" altLang="ko-KR" dirty="0"/>
              <a:t>, </a:t>
            </a:r>
            <a:r>
              <a:rPr lang="ko-KR" altLang="en-US" dirty="0" err="1"/>
              <a:t>허브등을</a:t>
            </a:r>
            <a:r>
              <a:rPr lang="ko-KR" altLang="en-US" dirty="0"/>
              <a:t> 통하여 네트워크를 구성할 경우 이는 </a:t>
            </a:r>
            <a:r>
              <a:rPr lang="en-US" altLang="ko-KR" dirty="0"/>
              <a:t>2</a:t>
            </a:r>
            <a:r>
              <a:rPr lang="ko-KR" altLang="en-US" dirty="0"/>
              <a:t>계층 장비가 아니므로 </a:t>
            </a:r>
            <a:r>
              <a:rPr lang="en-US" altLang="ko-KR" dirty="0"/>
              <a:t>Collision</a:t>
            </a:r>
            <a:r>
              <a:rPr lang="ko-KR" altLang="en-US" dirty="0"/>
              <a:t>을 나눌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dirty="0"/>
              <a:t>▶ </a:t>
            </a:r>
            <a:r>
              <a:rPr lang="en-US" altLang="ko-KR" dirty="0"/>
              <a:t>Broadcast Domain ( </a:t>
            </a:r>
            <a:r>
              <a:rPr lang="ko-KR" altLang="en-US" dirty="0" err="1"/>
              <a:t>브로드캐스트</a:t>
            </a:r>
            <a:r>
              <a:rPr lang="ko-KR" altLang="en-US" dirty="0"/>
              <a:t> 도메인 </a:t>
            </a:r>
            <a:r>
              <a:rPr lang="en-US" altLang="ko-KR" dirty="0"/>
              <a:t>)</a:t>
            </a:r>
          </a:p>
          <a:p>
            <a:pPr>
              <a:spcBef>
                <a:spcPct val="0"/>
              </a:spcBef>
              <a:defRPr/>
            </a:pPr>
            <a:endParaRPr lang="ko-KR" altLang="en-US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Broadcast Domain</a:t>
            </a:r>
            <a:r>
              <a:rPr lang="ko-KR" altLang="en-US" dirty="0"/>
              <a:t>은 네트워크상에 연결된 단말중 한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브로드</a:t>
            </a:r>
            <a:r>
              <a:rPr lang="ko-KR" altLang="en-US" dirty="0"/>
              <a:t> 캐스트 </a:t>
            </a:r>
            <a:r>
              <a:rPr lang="ko-KR" altLang="en-US" dirty="0" err="1"/>
              <a:t>패킷을</a:t>
            </a:r>
            <a:r>
              <a:rPr lang="ko-KR" altLang="en-US" dirty="0"/>
              <a:t> 전송할 때 그 </a:t>
            </a:r>
            <a:r>
              <a:rPr lang="ko-KR" altLang="en-US" dirty="0" err="1"/>
              <a:t>패킷을</a:t>
            </a:r>
            <a:r>
              <a:rPr lang="ko-KR" altLang="en-US" dirty="0"/>
              <a:t> 수신 할 수 있는 </a:t>
            </a:r>
            <a:r>
              <a:rPr lang="ko-KR" altLang="en-US" dirty="0" err="1"/>
              <a:t>노드들의</a:t>
            </a:r>
            <a:r>
              <a:rPr lang="ko-KR" altLang="en-US" dirty="0"/>
              <a:t> 집합을 의미한다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  <a:defRPr/>
            </a:pPr>
            <a:endParaRPr lang="ko-KR" altLang="en-US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Broadcast Domain </a:t>
            </a:r>
            <a:r>
              <a:rPr lang="ko-KR" altLang="en-US" dirty="0"/>
              <a:t>분할이 가능한 장비는 </a:t>
            </a:r>
            <a:r>
              <a:rPr lang="en-US" altLang="ko-KR" dirty="0"/>
              <a:t>3</a:t>
            </a:r>
            <a:r>
              <a:rPr lang="ko-KR" altLang="en-US" dirty="0"/>
              <a:t>계층 장비인 </a:t>
            </a:r>
            <a:r>
              <a:rPr lang="ko-KR" altLang="en-US" dirty="0" err="1">
                <a:solidFill>
                  <a:srgbClr val="FF0000"/>
                </a:solidFill>
              </a:rPr>
              <a:t>라우터</a:t>
            </a:r>
            <a:r>
              <a:rPr lang="en-US" altLang="ko-KR" dirty="0">
                <a:solidFill>
                  <a:srgbClr val="FF0000"/>
                </a:solidFill>
              </a:rPr>
              <a:t>, VLAN</a:t>
            </a:r>
            <a:r>
              <a:rPr lang="ko-KR" altLang="en-US" dirty="0"/>
              <a:t>등이 존재한다</a:t>
            </a:r>
            <a:r>
              <a:rPr lang="en-US" altLang="ko-KR" dirty="0"/>
              <a:t>.</a:t>
            </a:r>
          </a:p>
          <a:p>
            <a:pPr>
              <a:spcBef>
                <a:spcPct val="0"/>
              </a:spcBef>
              <a:defRPr/>
            </a:pPr>
            <a:endParaRPr lang="ko-KR" altLang="en-US" dirty="0"/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Collision Domain</a:t>
            </a:r>
            <a:r>
              <a:rPr lang="ko-KR" altLang="en-US" dirty="0"/>
              <a:t>을 나누는 장비들은 </a:t>
            </a:r>
            <a:r>
              <a:rPr lang="en-US" altLang="ko-KR" dirty="0"/>
              <a:t>Collision</a:t>
            </a:r>
            <a:r>
              <a:rPr lang="ko-KR" altLang="en-US" dirty="0"/>
              <a:t>을 나눌수는 있지만 </a:t>
            </a:r>
            <a:r>
              <a:rPr lang="en-US" altLang="ko-KR" dirty="0"/>
              <a:t>Broadcast </a:t>
            </a:r>
            <a:r>
              <a:rPr lang="ko-KR" altLang="en-US" dirty="0" err="1"/>
              <a:t>패킷을</a:t>
            </a:r>
            <a:r>
              <a:rPr lang="ko-KR" altLang="en-US" dirty="0"/>
              <a:t> 전송하는 부분에는 대책이 없다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라우터에</a:t>
            </a:r>
            <a:r>
              <a:rPr lang="ko-KR" altLang="en-US" dirty="0"/>
              <a:t> 이 </a:t>
            </a:r>
            <a:r>
              <a:rPr lang="ko-KR" altLang="en-US" dirty="0" err="1"/>
              <a:t>러한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  <a:r>
              <a:rPr lang="ko-KR" altLang="en-US" dirty="0"/>
              <a:t>을 연결함으로써 </a:t>
            </a:r>
            <a:r>
              <a:rPr lang="en-US" altLang="ko-KR" dirty="0"/>
              <a:t>Broadcast Domain</a:t>
            </a:r>
            <a:r>
              <a:rPr lang="ko-KR" altLang="en-US" dirty="0"/>
              <a:t>을 분할 가능하다</a:t>
            </a:r>
            <a:r>
              <a:rPr lang="en-US" altLang="ko-KR" dirty="0"/>
              <a:t>.</a:t>
            </a:r>
          </a:p>
          <a:p>
            <a:pPr latinLnBrk="0">
              <a:spcBef>
                <a:spcPts val="0"/>
              </a:spcBef>
              <a:defRPr/>
            </a:pPr>
            <a:endParaRPr lang="en-US" altLang="ko-KR" dirty="0">
              <a:latin typeface="+mn-lt"/>
            </a:endParaRPr>
          </a:p>
        </p:txBody>
      </p:sp>
      <p:sp>
        <p:nvSpPr>
          <p:cNvPr id="3686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연습</a:t>
            </a:r>
            <a:r>
              <a:rPr lang="en-US" altLang="ko-KR"/>
              <a:t>&gt;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793750"/>
            <a:ext cx="2544763" cy="15557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4888" y="3644900"/>
            <a:ext cx="3933825" cy="14398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7358082" y="785794"/>
            <a:ext cx="44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충 </a:t>
            </a:r>
            <a:r>
              <a:rPr lang="en-US" altLang="ko-KR"/>
              <a:t>: 7</a:t>
            </a:r>
          </a:p>
          <a:p>
            <a:r>
              <a:rPr lang="ko-KR" altLang="en-US"/>
              <a:t>브</a:t>
            </a:r>
            <a:r>
              <a:rPr lang="en-US" altLang="ko-KR"/>
              <a:t> : 2</a:t>
            </a:r>
            <a:endParaRPr lang="ko-KR" altLang="en-US"/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6572264" y="3286124"/>
            <a:ext cx="447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/>
              <a:t>충 </a:t>
            </a:r>
            <a:r>
              <a:rPr lang="en-US" altLang="ko-KR"/>
              <a:t>: 7</a:t>
            </a:r>
          </a:p>
          <a:p>
            <a:r>
              <a:rPr lang="ko-KR" altLang="en-US"/>
              <a:t>브</a:t>
            </a:r>
            <a:r>
              <a:rPr lang="en-US" altLang="ko-KR"/>
              <a:t> : 1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2EB23-DC16-484C-B6EE-58BD41BE043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3" name="그림 2" descr="collision Domain Broadcast 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821382" cy="521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8"/>
          <p:cNvSpPr txBox="1">
            <a:spLocks noChangeArrowheads="1"/>
          </p:cNvSpPr>
          <p:nvPr/>
        </p:nvSpPr>
        <p:spPr bwMode="auto">
          <a:xfrm>
            <a:off x="4602733" y="544860"/>
            <a:ext cx="4176713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ko-KR" altLang="en-US"/>
              <a:t>▶</a:t>
            </a:r>
            <a:r>
              <a:rPr lang="en-US" altLang="ko-KR"/>
              <a:t> OSI 7 Layer ( Open System Interconnection )</a:t>
            </a:r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r>
              <a:rPr lang="ko-KR" altLang="en-US"/>
              <a:t>국제 표준 기관</a:t>
            </a:r>
            <a:r>
              <a:rPr lang="en-US" altLang="ko-KR"/>
              <a:t>(ISO)</a:t>
            </a:r>
            <a:r>
              <a:rPr lang="ko-KR" altLang="en-US"/>
              <a:t>으로써 개방형 통신을 할 수 있게 </a:t>
            </a:r>
            <a:r>
              <a:rPr lang="en-US" altLang="ko-KR"/>
              <a:t>OSI 7 Layer</a:t>
            </a:r>
            <a:r>
              <a:rPr lang="ko-KR" altLang="en-US"/>
              <a:t>를 만들었다</a:t>
            </a:r>
            <a:r>
              <a:rPr lang="en-US" altLang="ko-KR"/>
              <a:t>.</a:t>
            </a:r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  <a:p>
            <a:pPr marL="342900" indent="-342900">
              <a:spcBef>
                <a:spcPct val="0"/>
              </a:spcBef>
            </a:pPr>
            <a:endParaRPr lang="en-US" altLang="ko-KR"/>
          </a:p>
        </p:txBody>
      </p:sp>
      <p:sp>
        <p:nvSpPr>
          <p:cNvPr id="28676" name="Text Box 28"/>
          <p:cNvSpPr txBox="1">
            <a:spLocks noChangeArrowheads="1"/>
          </p:cNvSpPr>
          <p:nvPr/>
        </p:nvSpPr>
        <p:spPr bwMode="auto">
          <a:xfrm>
            <a:off x="251520" y="548680"/>
            <a:ext cx="4176712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smtClean="0"/>
              <a:t>▶ </a:t>
            </a:r>
            <a:r>
              <a:rPr lang="en-US" altLang="ko-KR" smtClean="0"/>
              <a:t>TCP / IP  4</a:t>
            </a:r>
            <a:r>
              <a:rPr lang="ko-KR" altLang="en-US" smtClean="0"/>
              <a:t>계층</a:t>
            </a: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latinLnBrk="0">
              <a:spcBef>
                <a:spcPct val="0"/>
              </a:spcBef>
            </a:pP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r>
              <a:rPr lang="en-US" altLang="ko-KR" smtClean="0"/>
              <a:t>※ Packet = datagram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r>
              <a:rPr lang="en-US" altLang="ko-KR" smtClean="0"/>
              <a:t>※ MTU (Maximum Transmission Unit : </a:t>
            </a:r>
            <a:r>
              <a:rPr lang="ko-KR" altLang="en-US" smtClean="0"/>
              <a:t>대역폭</a:t>
            </a:r>
            <a:r>
              <a:rPr lang="en-US" altLang="ko-KR" smtClean="0"/>
              <a:t>)</a:t>
            </a:r>
            <a:r>
              <a:rPr lang="ko-KR" altLang="en-US" smtClean="0"/>
              <a:t>는 하나의 프레임이나 패킷이 한번에 </a:t>
            </a: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r>
              <a:rPr lang="en-US" altLang="ko-KR" smtClean="0"/>
              <a:t>   </a:t>
            </a:r>
            <a:r>
              <a:rPr lang="ko-KR" altLang="en-US" smtClean="0"/>
              <a:t>전송가능한 데이터의 크기이다</a:t>
            </a:r>
            <a:r>
              <a:rPr lang="en-US" altLang="ko-KR" smtClean="0"/>
              <a:t>. </a:t>
            </a:r>
          </a:p>
          <a:p>
            <a:pPr marL="342900" indent="-342900">
              <a:spcBef>
                <a:spcPct val="0"/>
              </a:spcBef>
            </a:pPr>
            <a:endParaRPr lang="en-US" altLang="ko-KR" smtClean="0"/>
          </a:p>
          <a:p>
            <a:pPr marL="342900" indent="-342900">
              <a:spcBef>
                <a:spcPct val="0"/>
              </a:spcBef>
            </a:pPr>
            <a:r>
              <a:rPr lang="ko-KR" altLang="en-US" smtClean="0"/>
              <a:t>    일반적으로 이더넷을 사용하기 때문에 최대 </a:t>
            </a:r>
            <a:r>
              <a:rPr lang="en-US" altLang="ko-KR" smtClean="0"/>
              <a:t>MTU </a:t>
            </a:r>
            <a:r>
              <a:rPr lang="ko-KR" altLang="en-US" smtClean="0"/>
              <a:t>사이즈는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1500 </a:t>
            </a:r>
            <a:r>
              <a:rPr lang="ko-KR" altLang="en-US" smtClean="0">
                <a:solidFill>
                  <a:srgbClr val="FF0000"/>
                </a:solidFill>
              </a:rPr>
              <a:t>바이트</a:t>
            </a:r>
            <a:r>
              <a:rPr lang="ko-KR" altLang="en-US" smtClean="0"/>
              <a:t> 이다</a:t>
            </a:r>
            <a:r>
              <a:rPr lang="en-US" altLang="ko-KR" smtClean="0"/>
              <a:t>.</a:t>
            </a:r>
          </a:p>
        </p:txBody>
      </p:sp>
      <p:pic>
        <p:nvPicPr>
          <p:cNvPr id="2867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268760"/>
            <a:ext cx="4078288" cy="2652713"/>
          </a:xfrm>
          <a:prstGeom prst="rect">
            <a:avLst/>
          </a:prstGeom>
          <a:noFill/>
          <a:ln w="3175" algn="ctr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3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646" y="1067776"/>
            <a:ext cx="3944936" cy="321471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156311" y="908720"/>
            <a:ext cx="6818067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6311" y="-20841"/>
            <a:ext cx="97210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513184" y="128826"/>
            <a:ext cx="962168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OSI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7 Layer &amp; TCP/IP 4 Layer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142982"/>
            <a:ext cx="42148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38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Encapsulation De-Encapsul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052736"/>
            <a:ext cx="4658270" cy="4475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2656"/>
            <a:ext cx="897361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latin typeface="THE정고딕140" pitchFamily="18" charset="-127"/>
                <a:ea typeface="THE정고딕140" pitchFamily="18" charset="-127"/>
              </a:rPr>
              <a:t>Encapsulation    ----     </a:t>
            </a:r>
            <a:r>
              <a:rPr lang="en-US" altLang="ko-KR" sz="3200" spc="-150" dirty="0" err="1" smtClean="0">
                <a:latin typeface="THE정고딕140" pitchFamily="18" charset="-127"/>
                <a:ea typeface="THE정고딕140" pitchFamily="18" charset="-127"/>
              </a:rPr>
              <a:t>Decapsulation</a:t>
            </a:r>
            <a:endParaRPr lang="ko-KR" altLang="en-US" sz="32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ayer 2 Ethernet  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6855296" cy="4642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610060"/>
            <a:ext cx="309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Layer 2 Ethernet II Header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ayer 3 IP 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813023"/>
            <a:ext cx="6562725" cy="484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610060"/>
            <a:ext cx="240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Layer 3 IPv4 Header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ayer 4 TCP 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980728"/>
            <a:ext cx="7026547" cy="5002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610060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Layer 4 TCP Header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- L1 ( </a:t>
            </a:r>
            <a:r>
              <a:rPr lang="ko-KR" altLang="en-US" dirty="0" smtClean="0"/>
              <a:t>네트워크 인터페이스 </a:t>
            </a:r>
            <a:r>
              <a:rPr lang="en-US" altLang="ko-KR" dirty="0" smtClean="0"/>
              <a:t>)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1. MAC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(48bit)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  MAC</a:t>
            </a:r>
            <a:r>
              <a:rPr lang="ko-KR" altLang="en-US" dirty="0" smtClean="0"/>
              <a:t>주소는 내부</a:t>
            </a:r>
            <a:r>
              <a:rPr lang="en-US" altLang="ko-KR" dirty="0" smtClean="0"/>
              <a:t>PC</a:t>
            </a:r>
            <a:r>
              <a:rPr lang="ko-KR" altLang="en-US" dirty="0" smtClean="0"/>
              <a:t>끼리 통신을 주고받을 시 이용되는 근거리 통신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10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= 0 1 2 3 4 5 6 7 8 9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16</a:t>
            </a:r>
            <a:r>
              <a:rPr lang="ko-KR" altLang="en-US" dirty="0" err="1" smtClean="0"/>
              <a:t>잔수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0 1 2 3 4 5 6 7 8 9 A B C D E F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 marL="342900" indent="-342900"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3072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mtClean="0"/>
              <a:t>- L2 ( </a:t>
            </a:r>
            <a:r>
              <a:rPr lang="ko-KR" altLang="en-US" smtClean="0"/>
              <a:t>인터넷 계층 </a:t>
            </a:r>
            <a:r>
              <a:rPr lang="en-US" altLang="ko-KR" smtClean="0"/>
              <a:t>)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ko-KR" altLang="en-US" smtClean="0"/>
              <a:t>인터넷 계층은 </a:t>
            </a:r>
            <a:r>
              <a:rPr lang="en-US" altLang="ko-KR" smtClean="0"/>
              <a:t>IP</a:t>
            </a:r>
            <a:r>
              <a:rPr lang="ko-KR" altLang="en-US" smtClean="0"/>
              <a:t>를 이용한 </a:t>
            </a:r>
            <a:r>
              <a:rPr lang="en-US" altLang="ko-KR" smtClean="0"/>
              <a:t>Routing </a:t>
            </a:r>
            <a:r>
              <a:rPr lang="ko-KR" altLang="en-US" smtClean="0"/>
              <a:t>과 </a:t>
            </a:r>
            <a:r>
              <a:rPr lang="en-US" altLang="ko-KR" smtClean="0"/>
              <a:t>Forwarding </a:t>
            </a:r>
            <a:r>
              <a:rPr lang="ko-KR" altLang="en-US" smtClean="0"/>
              <a:t>기능이 존재한다</a:t>
            </a:r>
            <a:r>
              <a:rPr lang="en-US" altLang="ko-KR" smtClean="0"/>
              <a:t>.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. Routing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  </a:t>
            </a:r>
            <a:r>
              <a:rPr lang="ko-KR" altLang="en-US" smtClean="0"/>
              <a:t>외부 통신을 위해 목적지까지 최적의 경로를 정하는 역할입니다</a:t>
            </a:r>
            <a:r>
              <a:rPr lang="en-US" altLang="ko-KR" smtClean="0"/>
              <a:t>.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. Forwarding</a:t>
            </a:r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  </a:t>
            </a:r>
            <a:r>
              <a:rPr lang="ko-KR" altLang="en-US" smtClean="0"/>
              <a:t>목적지주소로 가기위해 나가는 포트로 패킷을 이동시키는 역할입니다</a:t>
            </a:r>
            <a:r>
              <a:rPr lang="en-US" altLang="ko-KR" smtClean="0"/>
              <a:t>.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--------------------------------------------------------------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A  Class : 1  - 126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B Class : 128 - 191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C Class : 192 - 223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D Class : 224 - 239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--------------------------------------------------------------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unicast (global unicast) :  </a:t>
            </a:r>
            <a:r>
              <a:rPr lang="en-US" altLang="ko-KR" b="1" smtClean="0">
                <a:solidFill>
                  <a:srgbClr val="00B050"/>
                </a:solidFill>
              </a:rPr>
              <a:t>A , B , C                  </a:t>
            </a:r>
            <a:r>
              <a:rPr lang="en-US" altLang="ko-KR" smtClean="0"/>
              <a:t>= </a:t>
            </a:r>
            <a:r>
              <a:rPr lang="ko-KR" altLang="en-US" smtClean="0">
                <a:solidFill>
                  <a:srgbClr val="FF0000"/>
                </a:solidFill>
              </a:rPr>
              <a:t>유일한 </a:t>
            </a:r>
            <a:r>
              <a:rPr lang="en-US" altLang="ko-KR" smtClean="0">
                <a:solidFill>
                  <a:srgbClr val="FF0000"/>
                </a:solidFill>
              </a:rPr>
              <a:t>MAC </a:t>
            </a:r>
            <a:r>
              <a:rPr lang="ko-KR" altLang="en-US" smtClean="0">
                <a:solidFill>
                  <a:srgbClr val="FF0000"/>
                </a:solidFill>
              </a:rPr>
              <a:t>주소</a:t>
            </a:r>
            <a:endParaRPr lang="en-US" altLang="ko-KR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multicast    : </a:t>
            </a:r>
            <a:r>
              <a:rPr lang="en-US" altLang="ko-KR" b="1" smtClean="0">
                <a:solidFill>
                  <a:srgbClr val="00B050"/>
                </a:solidFill>
              </a:rPr>
              <a:t>D  </a:t>
            </a:r>
            <a:r>
              <a:rPr lang="en-US" altLang="ko-KR" smtClean="0"/>
              <a:t>                                             = </a:t>
            </a:r>
            <a:r>
              <a:rPr lang="en-US" altLang="ko-KR" b="1" smtClean="0">
                <a:solidFill>
                  <a:srgbClr val="FF0000"/>
                </a:solidFill>
              </a:rPr>
              <a:t>0100-5e - </a:t>
            </a:r>
            <a:r>
              <a:rPr lang="ko-KR" altLang="en-US" smtClean="0">
                <a:solidFill>
                  <a:srgbClr val="FF0000"/>
                </a:solidFill>
              </a:rPr>
              <a:t>로 시작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broadcast  : </a:t>
            </a:r>
            <a:r>
              <a:rPr lang="en-US" altLang="ko-KR" b="1" smtClean="0">
                <a:solidFill>
                  <a:srgbClr val="00B050"/>
                </a:solidFill>
              </a:rPr>
              <a:t>255.255.255.255 , 1.255.255.255 </a:t>
            </a:r>
            <a:r>
              <a:rPr lang="en-US" altLang="ko-KR" smtClean="0"/>
              <a:t> = </a:t>
            </a:r>
            <a:r>
              <a:rPr lang="en-US" altLang="ko-KR" b="1" smtClean="0">
                <a:solidFill>
                  <a:srgbClr val="FF0000"/>
                </a:solidFill>
              </a:rPr>
              <a:t>FFFF.FFFF.FFFF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--------------------------------------------------------------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loopback    : 127.0.0.1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--------------------------------------------------------------</a:t>
            </a:r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ko-KR" altLang="en-US" smtClean="0"/>
              <a:t>사설 주소</a:t>
            </a:r>
            <a:endParaRPr lang="en-US" altLang="ko-KR" smtClean="0"/>
          </a:p>
          <a:p>
            <a:pPr>
              <a:spcBef>
                <a:spcPct val="0"/>
              </a:spcBef>
              <a:defRPr/>
            </a:pPr>
            <a:endParaRPr lang="en-US" altLang="ko-KR" smtClean="0"/>
          </a:p>
          <a:p>
            <a:pPr>
              <a:spcBef>
                <a:spcPct val="0"/>
              </a:spcBef>
              <a:defRPr/>
            </a:pPr>
            <a:r>
              <a:rPr lang="en-US" altLang="ko-KR" smtClean="0"/>
              <a:t>10.0.0.0       ~   10.255.255.255 (10/8 prefix)</a:t>
            </a:r>
            <a:br>
              <a:rPr lang="en-US" altLang="ko-KR" smtClean="0"/>
            </a:br>
            <a:r>
              <a:rPr lang="en-US" altLang="ko-KR" smtClean="0"/>
              <a:t>172.16.0.0    ~   172.31.255.255 (172.16/12 prefix)</a:t>
            </a:r>
            <a:br>
              <a:rPr lang="en-US" altLang="ko-KR" smtClean="0"/>
            </a:br>
            <a:r>
              <a:rPr lang="en-US" altLang="ko-KR" smtClean="0"/>
              <a:t>192.168.0.0  ~   192.168.255.255 (192.168/16 prefix)</a:t>
            </a:r>
          </a:p>
          <a:p>
            <a:pPr>
              <a:spcBef>
                <a:spcPct val="0"/>
              </a:spcBef>
              <a:defRPr/>
            </a:pPr>
            <a:endParaRPr lang="ko-KR" altLang="en-US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en-US" altLang="ko-KR" smtClean="0"/>
              <a:t>--------------------------------------------------------------</a:t>
            </a:r>
          </a:p>
          <a:p>
            <a:pPr marL="342900" indent="-342900">
              <a:spcBef>
                <a:spcPct val="0"/>
              </a:spcBef>
              <a:defRPr/>
            </a:pPr>
            <a:endParaRPr lang="en-US" altLang="ko-KR" smtClean="0"/>
          </a:p>
          <a:p>
            <a:pPr marL="342900" indent="-342900">
              <a:spcBef>
                <a:spcPct val="0"/>
              </a:spcBef>
              <a:defRPr/>
            </a:pPr>
            <a:r>
              <a:rPr lang="ko-KR" altLang="en-US" smtClean="0"/>
              <a:t>자동 사설주소 </a:t>
            </a:r>
            <a:r>
              <a:rPr lang="en-US" altLang="ko-KR" smtClean="0"/>
              <a:t>: 169.254.0.0/16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3857625" cy="15636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mtClean="0"/>
              <a:t>- L3 ( </a:t>
            </a:r>
            <a:r>
              <a:rPr lang="ko-KR" altLang="en-US" smtClean="0"/>
              <a:t>전송 계층 </a:t>
            </a:r>
            <a:r>
              <a:rPr lang="en-US" altLang="ko-KR" smtClean="0"/>
              <a:t>)</a:t>
            </a:r>
          </a:p>
          <a:p>
            <a:pPr>
              <a:spcBef>
                <a:spcPct val="0"/>
              </a:spcBef>
            </a:pPr>
            <a:endParaRPr lang="en-US" altLang="ko-KR" smtClean="0"/>
          </a:p>
          <a:p>
            <a:r>
              <a:rPr lang="en-US" altLang="ko-KR" smtClean="0"/>
              <a:t>. TCP : 3way-handshake </a:t>
            </a:r>
            <a:r>
              <a:rPr lang="ko-KR" altLang="en-US" smtClean="0"/>
              <a:t>사용 신뢰성이 높고 속도가 느리다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. UDP : </a:t>
            </a:r>
            <a:r>
              <a:rPr lang="ko-KR" altLang="en-US" smtClean="0"/>
              <a:t>신뢰성이 낮고 속도가 빠르다</a:t>
            </a:r>
            <a:r>
              <a:rPr lang="en-US" altLang="ko-KR" smtClean="0"/>
              <a:t>. </a:t>
            </a:r>
            <a:r>
              <a:rPr lang="ko-KR" altLang="en-US" smtClean="0"/>
              <a:t>스트리밍</a:t>
            </a:r>
            <a:r>
              <a:rPr lang="en-US" altLang="ko-KR" smtClean="0"/>
              <a:t>(</a:t>
            </a:r>
            <a:r>
              <a:rPr lang="ko-KR" altLang="en-US" smtClean="0"/>
              <a:t>동영상</a:t>
            </a:r>
            <a:r>
              <a:rPr lang="en-US" altLang="ko-KR" smtClean="0"/>
              <a:t>) </a:t>
            </a:r>
            <a:r>
              <a:rPr lang="ko-KR" altLang="en-US" smtClean="0"/>
              <a:t>서비스에 사용 </a:t>
            </a:r>
            <a:r>
              <a:rPr lang="en-US" altLang="ko-KR" smtClean="0"/>
              <a:t>.</a:t>
            </a:r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b="1" smtClean="0"/>
          </a:p>
          <a:p>
            <a:pPr>
              <a:spcBef>
                <a:spcPts val="0"/>
              </a:spcBef>
              <a:defRPr/>
            </a:pPr>
            <a:endParaRPr lang="en-US" altLang="ko-KR"/>
          </a:p>
        </p:txBody>
      </p:sp>
      <p:sp>
        <p:nvSpPr>
          <p:cNvPr id="32772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56275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mtClean="0"/>
              <a:t>- L4 ( </a:t>
            </a:r>
            <a:r>
              <a:rPr lang="ko-KR" altLang="en-US" smtClean="0"/>
              <a:t>응용 계층 </a:t>
            </a:r>
            <a:r>
              <a:rPr lang="en-US" altLang="ko-KR" smtClean="0"/>
              <a:t>)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smtClean="0"/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. </a:t>
            </a:r>
            <a:r>
              <a:rPr lang="ko-KR" altLang="en-US" smtClean="0"/>
              <a:t>응용프로그램을 사용하는 계층으로 </a:t>
            </a:r>
            <a:r>
              <a:rPr lang="en-US" altLang="ko-KR" smtClean="0"/>
              <a:t>FTP, HTTP </a:t>
            </a:r>
            <a:r>
              <a:rPr lang="ko-KR" altLang="en-US" smtClean="0"/>
              <a:t>등 있습니다</a:t>
            </a:r>
            <a:r>
              <a:rPr lang="en-US" altLang="ko-KR" smtClean="0"/>
              <a:t>.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. </a:t>
            </a:r>
            <a:r>
              <a:rPr lang="ko-KR" altLang="en-US" smtClean="0"/>
              <a:t>프로그램상에서 수신측에 전달할 데이터가 만들어지는 곳입니다</a:t>
            </a:r>
            <a:r>
              <a:rPr lang="en-US" altLang="ko-KR" smtClean="0"/>
              <a:t>.</a:t>
            </a:r>
          </a:p>
          <a:p>
            <a:pPr latinLnBrk="0">
              <a:spcBef>
                <a:spcPct val="0"/>
              </a:spcBef>
              <a:defRPr/>
            </a:pPr>
            <a:endParaRPr lang="en-US" altLang="ko-KR" smtClean="0"/>
          </a:p>
          <a:p>
            <a:pPr latinLnBrk="0">
              <a:spcBef>
                <a:spcPct val="0"/>
              </a:spcBef>
              <a:defRPr/>
            </a:pPr>
            <a:endParaRPr lang="en-US" altLang="ko-KR" smtClean="0"/>
          </a:p>
          <a:p>
            <a:pPr latinLnBrk="0">
              <a:spcBef>
                <a:spcPct val="0"/>
              </a:spcBef>
              <a:defRPr/>
            </a:pPr>
            <a:r>
              <a:rPr lang="ko-KR" altLang="en-US" smtClean="0"/>
              <a:t>웹서버 </a:t>
            </a:r>
            <a:r>
              <a:rPr lang="en-US" altLang="ko-KR" smtClean="0"/>
              <a:t>= TCP 80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FTP</a:t>
            </a:r>
            <a:r>
              <a:rPr lang="ko-KR" altLang="en-US" smtClean="0"/>
              <a:t>서버 </a:t>
            </a:r>
            <a:r>
              <a:rPr lang="en-US" altLang="ko-KR" smtClean="0"/>
              <a:t>= TCP 21 (20)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Telnet</a:t>
            </a:r>
            <a:r>
              <a:rPr lang="ko-KR" altLang="en-US" smtClean="0"/>
              <a:t>서버 </a:t>
            </a:r>
            <a:r>
              <a:rPr lang="en-US" altLang="ko-KR" smtClean="0"/>
              <a:t>= TCP 23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----------------------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mtClean="0"/>
              <a:t>DNS </a:t>
            </a:r>
            <a:r>
              <a:rPr lang="ko-KR" altLang="en-US" smtClean="0"/>
              <a:t>서버 </a:t>
            </a:r>
            <a:r>
              <a:rPr lang="en-US" altLang="ko-KR" smtClean="0"/>
              <a:t>= TCP 53 , UDP 53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pic>
        <p:nvPicPr>
          <p:cNvPr id="32773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47" y="4071942"/>
            <a:ext cx="2980951" cy="150019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3277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142999"/>
            <a:ext cx="3214712" cy="20716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67278</TotalTime>
  <Words>624</Words>
  <Application>Microsoft Office PowerPoint</Application>
  <PresentationFormat>화면 슬라이드 쇼(4:3)</PresentationFormat>
  <Paragraphs>322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dokhyun Kim</cp:lastModifiedBy>
  <cp:revision>3500</cp:revision>
  <cp:lastPrinted>2012-09-02T06:24:56Z</cp:lastPrinted>
  <dcterms:created xsi:type="dcterms:W3CDTF">2009-02-08T16:10:46Z</dcterms:created>
  <dcterms:modified xsi:type="dcterms:W3CDTF">2018-04-25T00:00:12Z</dcterms:modified>
</cp:coreProperties>
</file>