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19" r:id="rId2"/>
    <p:sldId id="920" r:id="rId3"/>
    <p:sldId id="921" r:id="rId4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FE5A0-F3CE-410E-9463-238CC2BD94FE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786063" y="3068638"/>
            <a:ext cx="3929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State Route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■ </a:t>
            </a:r>
            <a:r>
              <a:rPr lang="en-US" altLang="ko-KR"/>
              <a:t>Static Routing </a:t>
            </a:r>
            <a:r>
              <a:rPr lang="ko-KR" altLang="en-US"/>
              <a:t>구성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네트워크 관리자가 수동으로 직접 목적지 별로 지정해 주는 경로를 의미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스태틱 라우팅 프로토콜은 외부 네트워크와 연결되는 경로가 하나뿐인 스텁</a:t>
            </a:r>
            <a:r>
              <a:rPr lang="en-US" altLang="ko-KR"/>
              <a:t>(Stub)</a:t>
            </a:r>
          </a:p>
          <a:p>
            <a:pPr latinLnBrk="0">
              <a:spcBef>
                <a:spcPct val="0"/>
              </a:spcBef>
            </a:pPr>
            <a:r>
              <a:rPr lang="en-US"/>
              <a:t>  </a:t>
            </a:r>
            <a:r>
              <a:rPr lang="ko-KR" altLang="en-US"/>
              <a:t>네트워크에서 많이 사용한다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253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F7819-8190-460E-A484-DE10964EFA78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2253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dirty="0"/>
              <a:t>▶ </a:t>
            </a:r>
            <a:r>
              <a:rPr lang="en-US" altLang="ko-KR" dirty="0"/>
              <a:t>Static Route </a:t>
            </a:r>
            <a:r>
              <a:rPr lang="ko-KR" altLang="en-US" dirty="0"/>
              <a:t>설정하기</a:t>
            </a: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Router#(</a:t>
            </a:r>
            <a:r>
              <a:rPr lang="en-US" altLang="ko-KR" dirty="0" err="1"/>
              <a:t>config</a:t>
            </a:r>
            <a:r>
              <a:rPr lang="en-US" altLang="ko-KR" dirty="0"/>
              <a:t>) </a:t>
            </a:r>
            <a:r>
              <a:rPr lang="en-US" altLang="ko-KR" dirty="0" err="1"/>
              <a:t>ip</a:t>
            </a:r>
            <a:r>
              <a:rPr lang="en-US" altLang="ko-KR" dirty="0"/>
              <a:t> route [</a:t>
            </a:r>
            <a:r>
              <a:rPr lang="en-US" altLang="ko-KR" dirty="0" err="1"/>
              <a:t>destination_network</a:t>
            </a:r>
            <a:r>
              <a:rPr lang="en-US" altLang="ko-KR" dirty="0"/>
              <a:t>]  [</a:t>
            </a:r>
            <a:r>
              <a:rPr lang="en-US" altLang="ko-KR" dirty="0" err="1"/>
              <a:t>subnet_mask</a:t>
            </a:r>
            <a:r>
              <a:rPr lang="en-US" altLang="ko-KR" dirty="0"/>
              <a:t>]  [</a:t>
            </a:r>
            <a:r>
              <a:rPr lang="en-US" altLang="ko-KR" dirty="0" err="1"/>
              <a:t>next_hop_address</a:t>
            </a:r>
            <a:r>
              <a:rPr lang="en-US" altLang="ko-KR" dirty="0"/>
              <a:t>] [distance]</a:t>
            </a:r>
            <a:br>
              <a:rPr lang="en-US" altLang="ko-KR" dirty="0"/>
            </a:br>
            <a:r>
              <a:rPr lang="en-US" altLang="ko-KR" dirty="0"/>
              <a:t>             ①                            ②                        ③                   ④</a:t>
            </a:r>
            <a:endParaRPr lang="ko-KR" altLang="en-US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 </a:t>
            </a:r>
            <a:endParaRPr lang="ko-KR" altLang="en-US" dirty="0"/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① </a:t>
            </a:r>
            <a:r>
              <a:rPr lang="ko-KR" altLang="en-US" dirty="0"/>
              <a:t>목적지 네트워크를 지정한다</a:t>
            </a:r>
            <a:r>
              <a:rPr lang="en-US" altLang="ko-KR" dirty="0"/>
              <a:t> (</a:t>
            </a:r>
            <a:r>
              <a:rPr lang="ko-KR" altLang="en-US" dirty="0"/>
              <a:t>네트워크 주소임에 주의한다</a:t>
            </a:r>
            <a:r>
              <a:rPr lang="en-US" altLang="ko-KR" dirty="0"/>
              <a:t>) - </a:t>
            </a:r>
            <a:r>
              <a:rPr lang="ko-KR" altLang="en-US" dirty="0"/>
              <a:t>가고 </a:t>
            </a:r>
            <a:r>
              <a:rPr lang="ko-KR" altLang="en-US" dirty="0" err="1"/>
              <a:t>싶은곳의</a:t>
            </a:r>
            <a:r>
              <a:rPr lang="ko-KR" altLang="en-US" dirty="0"/>
              <a:t> 주소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② </a:t>
            </a:r>
            <a:r>
              <a:rPr lang="ko-KR" altLang="en-US" dirty="0"/>
              <a:t>목적지 네트워크의 </a:t>
            </a:r>
            <a:r>
              <a:rPr lang="ko-KR" altLang="en-US" dirty="0" err="1"/>
              <a:t>서브넷</a:t>
            </a:r>
            <a:r>
              <a:rPr lang="ko-KR" altLang="en-US" dirty="0"/>
              <a:t> 마스크 지정 </a:t>
            </a:r>
            <a:r>
              <a:rPr lang="en-US" altLang="ko-KR" dirty="0"/>
              <a:t>- </a:t>
            </a:r>
            <a:r>
              <a:rPr lang="ko-KR" altLang="en-US" dirty="0" err="1"/>
              <a:t>서브넷</a:t>
            </a:r>
            <a:r>
              <a:rPr lang="ko-KR" altLang="en-US" dirty="0"/>
              <a:t> 마스크의 주소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③ </a:t>
            </a:r>
            <a:r>
              <a:rPr lang="ko-KR" altLang="en-US" dirty="0"/>
              <a:t>목적지 네트워크로 가기 위한 </a:t>
            </a:r>
            <a:r>
              <a:rPr lang="ko-KR" altLang="en-US" dirty="0" err="1"/>
              <a:t>넥스트</a:t>
            </a:r>
            <a:r>
              <a:rPr lang="ko-KR" altLang="en-US" dirty="0"/>
              <a:t> 홉 어드레스 지정 </a:t>
            </a:r>
            <a:r>
              <a:rPr lang="en-US" altLang="ko-KR" dirty="0"/>
              <a:t>- </a:t>
            </a:r>
            <a:r>
              <a:rPr lang="ko-KR" altLang="en-US" dirty="0"/>
              <a:t>통해 </a:t>
            </a:r>
            <a:r>
              <a:rPr lang="ko-KR" altLang="en-US" dirty="0" err="1"/>
              <a:t>갈곳의</a:t>
            </a:r>
            <a:r>
              <a:rPr lang="ko-KR" altLang="en-US" dirty="0"/>
              <a:t> 주소</a:t>
            </a: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    (</a:t>
            </a:r>
            <a:r>
              <a:rPr lang="ko-KR" altLang="en-US" dirty="0" err="1"/>
              <a:t>넥스트</a:t>
            </a:r>
            <a:r>
              <a:rPr lang="ko-KR" altLang="en-US" dirty="0"/>
              <a:t> 홉의 경우</a:t>
            </a:r>
            <a:r>
              <a:rPr lang="en-US" altLang="ko-KR" dirty="0"/>
              <a:t> 1</a:t>
            </a:r>
            <a:r>
              <a:rPr lang="ko-KR" altLang="en-US" dirty="0"/>
              <a:t>홉을 건너뛴 홉</a:t>
            </a:r>
            <a:r>
              <a:rPr lang="en-US" altLang="ko-KR" dirty="0"/>
              <a:t>, </a:t>
            </a:r>
            <a:r>
              <a:rPr lang="ko-KR" altLang="en-US" dirty="0"/>
              <a:t>즉 자신의 건너편 </a:t>
            </a:r>
            <a:r>
              <a:rPr lang="ko-KR" altLang="en-US" dirty="0" err="1"/>
              <a:t>라우터라고</a:t>
            </a:r>
            <a:r>
              <a:rPr lang="ko-KR" altLang="en-US" dirty="0"/>
              <a:t> 생각하면 된다</a:t>
            </a:r>
            <a:r>
              <a:rPr lang="en-US" altLang="ko-KR" dirty="0"/>
              <a:t>.  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    </a:t>
            </a:r>
            <a:r>
              <a:rPr lang="ko-KR" altLang="en-US" dirty="0"/>
              <a:t>인터페이스를 쓸 경우 자신의 인터페이스를 적는다</a:t>
            </a:r>
            <a:r>
              <a:rPr lang="en-US" altLang="ko-KR" dirty="0"/>
              <a:t>.)</a:t>
            </a:r>
            <a:endParaRPr lang="ko-KR" altLang="en-US" dirty="0"/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④ </a:t>
            </a:r>
            <a:r>
              <a:rPr lang="ko-KR" altLang="en-US" dirty="0" err="1"/>
              <a:t>라우팅</a:t>
            </a:r>
            <a:r>
              <a:rPr lang="ko-KR" altLang="en-US" dirty="0"/>
              <a:t> 정보의 가치로서 커지면 커질수록 가치가 떨어지게 되며</a:t>
            </a:r>
            <a:r>
              <a:rPr lang="en-US" altLang="ko-KR" dirty="0"/>
              <a:t>, </a:t>
            </a:r>
            <a:r>
              <a:rPr lang="ko-KR" altLang="en-US" dirty="0"/>
              <a:t>명시하지 않아도</a:t>
            </a: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   </a:t>
            </a:r>
            <a:r>
              <a:rPr lang="ko-KR" altLang="en-US" dirty="0"/>
              <a:t> 된다</a:t>
            </a:r>
            <a:r>
              <a:rPr lang="en-US" altLang="ko-KR" dirty="0"/>
              <a:t>. (</a:t>
            </a:r>
            <a:r>
              <a:rPr lang="ko-KR" altLang="en-US" dirty="0"/>
              <a:t>디폴트 값은</a:t>
            </a:r>
            <a:r>
              <a:rPr lang="en-US" altLang="ko-KR" dirty="0"/>
              <a:t> 1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  <a:endParaRPr lang="ko-KR" altLang="en-US" dirty="0"/>
          </a:p>
          <a:p>
            <a:pPr indent="-342900">
              <a:spcBef>
                <a:spcPct val="0"/>
              </a:spcBef>
              <a:defRPr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7663" y="1876425"/>
          <a:ext cx="4000528" cy="2344045"/>
        </p:xfrm>
        <a:graphic>
          <a:graphicData uri="http://schemas.openxmlformats.org/drawingml/2006/table">
            <a:tbl>
              <a:tblPr/>
              <a:tblGrid>
                <a:gridCol w="277126"/>
                <a:gridCol w="3723402"/>
              </a:tblGrid>
              <a:tr h="123347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b="1" kern="0">
                          <a:latin typeface="957317_9"/>
                          <a:ea typeface="돋움"/>
                          <a:cs typeface="굴림"/>
                        </a:rPr>
                        <a:t>장점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.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운영자가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경로로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직접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입력하기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때문에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라우터는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머리를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쓰지않아</a:t>
                      </a:r>
                      <a:r>
                        <a:rPr lang="en-US" sz="900" kern="0">
                          <a:latin typeface="굴림"/>
                          <a:ea typeface="돋움"/>
                          <a:cs typeface="굴림"/>
                        </a:rPr>
                        <a:t> </a:t>
                      </a:r>
                      <a:endParaRPr lang="en-US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latin typeface="굴림"/>
                          <a:ea typeface="돋움"/>
                          <a:cs typeface="굴림"/>
                        </a:rPr>
                        <a:t>  CPU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상에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부담이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없다</a:t>
                      </a:r>
                      <a:endParaRPr lang="en-US" altLang="ko-KR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.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라우팅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테이블을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교환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및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업데이트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안하기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때문에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라우터들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간에</a:t>
                      </a:r>
                      <a:endParaRPr lang="en-US" altLang="ko-KR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대역폭을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낭비하는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일이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없다</a:t>
                      </a:r>
                      <a:endParaRPr lang="en-US" altLang="ko-KR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.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보안성이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있다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056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b="1" kern="0">
                          <a:latin typeface="957317_9"/>
                          <a:ea typeface="돋움"/>
                          <a:cs typeface="굴림"/>
                        </a:rPr>
                        <a:t>단점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.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라우터가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어떻게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연결되어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있는지를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알아야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한다</a:t>
                      </a: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.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한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네트워크에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회선이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추가될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경우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추가된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경로를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설정해야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한다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.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동적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라우팅과는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달리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회선에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문제가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생겨도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다른길을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굴림"/>
                          <a:ea typeface="돋움"/>
                          <a:cs typeface="굴림"/>
                        </a:rPr>
                        <a:t>동적으로</a:t>
                      </a:r>
                      <a:endParaRPr lang="en-US" altLang="ko-KR" sz="900" kern="0" smtClean="0">
                        <a:latin typeface="굴림"/>
                        <a:ea typeface="돋움"/>
                        <a:cs typeface="굴림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굴림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900" kern="0" smtClea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찾지못하고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계속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불능이</a:t>
                      </a:r>
                      <a:r>
                        <a:rPr lang="ko-KR" sz="900" kern="0"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굴림"/>
                          <a:ea typeface="돋움"/>
                          <a:cs typeface="굴림"/>
                        </a:rPr>
                        <a:t>된다</a:t>
                      </a:r>
                      <a:r>
                        <a:rPr lang="en-US" sz="900" kern="0">
                          <a:latin typeface="굴림"/>
                          <a:ea typeface="돋움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4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525" y="3573463"/>
            <a:ext cx="3929063" cy="20161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Default Route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 b="1"/>
              <a:t>              ip  default-network   [classful ip]</a:t>
            </a:r>
          </a:p>
          <a:p>
            <a:pPr>
              <a:spcBef>
                <a:spcPct val="0"/>
              </a:spcBef>
            </a:pPr>
            <a:r>
              <a:rPr lang="en-US" altLang="ko-KR" b="1"/>
              <a:t>              - rip</a:t>
            </a:r>
            <a:r>
              <a:rPr lang="ko-KR" altLang="en-US" b="1"/>
              <a:t>의 경우 자동으로 전달된다</a:t>
            </a:r>
            <a:r>
              <a:rPr lang="en-US" altLang="ko-KR" b="1"/>
              <a:t>. (</a:t>
            </a:r>
            <a:r>
              <a:rPr lang="ko-KR" altLang="en-US" b="1"/>
              <a:t>입력된 네트워크 주소가 아닌 </a:t>
            </a:r>
            <a:r>
              <a:rPr lang="en-US" altLang="ko-KR" b="1"/>
              <a:t>0.0.0.0/0)</a:t>
            </a:r>
          </a:p>
          <a:p>
            <a:pPr>
              <a:spcBef>
                <a:spcPct val="0"/>
              </a:spcBef>
            </a:pPr>
            <a:r>
              <a:rPr lang="en-US" altLang="ko-KR" b="1"/>
              <a:t>              - IGRP, EIGRP</a:t>
            </a:r>
            <a:r>
              <a:rPr lang="ko-KR" altLang="en-US" b="1"/>
              <a:t>도 자동으로 전달된다</a:t>
            </a:r>
            <a:r>
              <a:rPr lang="en-US" altLang="ko-KR" b="1"/>
              <a:t>.(</a:t>
            </a:r>
            <a:r>
              <a:rPr lang="ko-KR" altLang="en-US" b="1"/>
              <a:t>입력된 네트워크 주소로</a:t>
            </a:r>
            <a:r>
              <a:rPr lang="en-US" altLang="ko-KR" b="1"/>
              <a:t>)</a:t>
            </a:r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355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14D159-0640-45A9-A257-CBE0C1F53A55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2355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pic>
        <p:nvPicPr>
          <p:cNvPr id="23557" name="20100616_285/demonicws_1276669422615DTYRs_jpg/001_demonicws_demonicws_demonicws_demonicws.jpg" descr="http://postfiles14.naver.net/20100616_285/demonicws_1276669422615DTYRs_jpg/001_demonicws_demonicws_demonicws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8" y="1000125"/>
            <a:ext cx="3490912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3" y="3573463"/>
            <a:ext cx="3929062" cy="20161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67222</TotalTime>
  <Words>161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3486</cp:revision>
  <cp:lastPrinted>2012-09-02T06:24:56Z</cp:lastPrinted>
  <dcterms:created xsi:type="dcterms:W3CDTF">2009-02-08T16:10:46Z</dcterms:created>
  <dcterms:modified xsi:type="dcterms:W3CDTF">2017-01-09T04:34:13Z</dcterms:modified>
</cp:coreProperties>
</file>