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67" r:id="rId2"/>
    <p:sldId id="868" r:id="rId3"/>
    <p:sldId id="925" r:id="rId4"/>
    <p:sldId id="926" r:id="rId5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1946C-A6EC-4790-B8AE-22F4C47F266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80899" name="TextBox 4"/>
          <p:cNvSpPr txBox="1">
            <a:spLocks noChangeArrowheads="1"/>
          </p:cNvSpPr>
          <p:nvPr/>
        </p:nvSpPr>
        <p:spPr bwMode="auto">
          <a:xfrm>
            <a:off x="2786063" y="3068638"/>
            <a:ext cx="3929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Routing </a:t>
            </a:r>
            <a:r>
              <a:rPr lang="ko-KR" altLang="en-US" sz="3200"/>
              <a:t>개념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■ </a:t>
            </a:r>
            <a:r>
              <a:rPr lang="ko-KR" altLang="en-US" err="1"/>
              <a:t>라우터의</a:t>
            </a:r>
            <a:r>
              <a:rPr lang="ko-KR" altLang="en-US"/>
              <a:t> 기능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관리자에 의해 </a:t>
            </a:r>
            <a:r>
              <a:rPr lang="ko-KR" altLang="en-US" err="1"/>
              <a:t>라우팅</a:t>
            </a:r>
            <a:r>
              <a:rPr lang="ko-KR" altLang="en-US"/>
              <a:t> 프로토콜을 정의하고</a:t>
            </a:r>
            <a:r>
              <a:rPr lang="en-US" altLang="ko-KR"/>
              <a:t>, </a:t>
            </a:r>
            <a:r>
              <a:rPr lang="ko-KR" altLang="en-US"/>
              <a:t>그 </a:t>
            </a:r>
            <a:r>
              <a:rPr lang="ko-KR" altLang="en-US" err="1"/>
              <a:t>라우팅</a:t>
            </a:r>
            <a:r>
              <a:rPr lang="ko-KR" altLang="en-US"/>
              <a:t> 알고리즘을 통해 경로설정과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ko-KR" altLang="en-US" err="1"/>
              <a:t>스위칭을</a:t>
            </a:r>
            <a:r>
              <a:rPr lang="ko-KR" altLang="en-US"/>
              <a:t> 한다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 err="1"/>
              <a:t>라우팅</a:t>
            </a:r>
            <a:r>
              <a:rPr lang="ko-KR" altLang="en-US"/>
              <a:t> 알고리즘은 </a:t>
            </a:r>
            <a:r>
              <a:rPr lang="ko-KR" altLang="en-US" err="1"/>
              <a:t>라우팅</a:t>
            </a:r>
            <a:r>
              <a:rPr lang="ko-KR" altLang="en-US"/>
              <a:t> 테이블을 만들어 장치의 포트</a:t>
            </a:r>
            <a:r>
              <a:rPr lang="en-US" altLang="ko-KR"/>
              <a:t>(</a:t>
            </a:r>
            <a:r>
              <a:rPr lang="ko-KR" altLang="en-US"/>
              <a:t>인터페이스</a:t>
            </a:r>
            <a:r>
              <a:rPr lang="en-US" altLang="ko-KR"/>
              <a:t>)</a:t>
            </a:r>
            <a:r>
              <a:rPr lang="ko-KR" altLang="en-US"/>
              <a:t>별로 어디로 </a:t>
            </a: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 err="1"/>
              <a:t>가야할지</a:t>
            </a:r>
            <a:r>
              <a:rPr lang="ko-KR" altLang="en-US"/>
              <a:t> 지정을 한다</a:t>
            </a:r>
          </a:p>
          <a:p>
            <a:pPr latinLnBrk="0">
              <a:spcBef>
                <a:spcPct val="0"/>
              </a:spcBef>
            </a:pPr>
            <a:endParaRPr 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 err="1"/>
              <a:t>라우팅</a:t>
            </a:r>
            <a:r>
              <a:rPr lang="ko-KR" altLang="en-US"/>
              <a:t> 구성은 </a:t>
            </a:r>
            <a:r>
              <a:rPr lang="ko-KR" altLang="en-US" err="1"/>
              <a:t>라우터의</a:t>
            </a:r>
            <a:r>
              <a:rPr lang="ko-KR" altLang="en-US"/>
              <a:t> 콘솔 포트를 사용하여 케이블을 연결한 후 설정한다</a:t>
            </a:r>
            <a:r>
              <a:rPr lang="en-US" altLang="ko-KR"/>
              <a:t>.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8192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619DB-B9EC-4F07-823E-23E477D965CD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2560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defRPr/>
            </a:pPr>
            <a:r>
              <a:rPr lang="ko-KR" altLang="en-US"/>
              <a:t>▶ 라우팅</a:t>
            </a:r>
            <a:r>
              <a:rPr lang="en-US" altLang="ko-KR"/>
              <a:t>(Routing)</a:t>
            </a:r>
          </a:p>
          <a:p>
            <a:pPr latinLnBrk="0">
              <a:spcBef>
                <a:spcPts val="0"/>
              </a:spcBef>
              <a:defRPr/>
            </a:pPr>
            <a:endParaRPr lang="ko-KR" alt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en-US"/>
              <a:t>Routing</a:t>
            </a:r>
            <a:r>
              <a:rPr lang="ko-KR" altLang="en-US"/>
              <a:t>은 한 네트워크에서 다른 네트워크로 패킷을 이동시키는 과정과 네트워크</a:t>
            </a:r>
            <a:endParaRPr lang="en-US" altLang="ko-KR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 </a:t>
            </a:r>
            <a:r>
              <a:rPr lang="ko-KR" altLang="en-US"/>
              <a:t> 안의 호스트에게 패킷들을 전달하는 과정을 의미함</a:t>
            </a:r>
          </a:p>
          <a:p>
            <a:pPr>
              <a:spcBef>
                <a:spcPts val="0"/>
              </a:spcBef>
              <a:defRPr/>
            </a:pPr>
            <a:endParaRPr lang="en-US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라우팅의 종류로는 정적 라우팅</a:t>
            </a:r>
            <a:r>
              <a:rPr lang="en-US"/>
              <a:t>(Static Routing), </a:t>
            </a:r>
            <a:r>
              <a:rPr lang="ko-KR" altLang="en-US"/>
              <a:t>디폴트 라우팅</a:t>
            </a:r>
            <a:r>
              <a:rPr lang="en-US"/>
              <a:t>(Default Rouing), 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동적 라우팅</a:t>
            </a:r>
            <a:r>
              <a:rPr lang="en-US"/>
              <a:t>(Dynamic Routing)</a:t>
            </a:r>
            <a:r>
              <a:rPr lang="ko-KR" altLang="en-US"/>
              <a:t>이 있다</a:t>
            </a:r>
          </a:p>
          <a:p>
            <a:pPr latinLnBrk="0">
              <a:spcBef>
                <a:spcPts val="0"/>
              </a:spcBef>
              <a:defRPr/>
            </a:pPr>
            <a:endParaRPr lang="en-US" altLang="ko-KR" b="1"/>
          </a:p>
          <a:p>
            <a:pPr latinLnBrk="0">
              <a:spcBef>
                <a:spcPts val="0"/>
              </a:spcBef>
              <a:defRPr/>
            </a:pPr>
            <a:endParaRPr lang="en-US" altLang="ko-KR" b="1"/>
          </a:p>
          <a:p>
            <a:pPr latinLnBrk="0">
              <a:spcBef>
                <a:spcPts val="0"/>
              </a:spcBef>
              <a:defRPr/>
            </a:pPr>
            <a:endParaRPr lang="en-US" altLang="ko-KR" b="1"/>
          </a:p>
          <a:p>
            <a:pPr latinLnBrk="0">
              <a:spcBef>
                <a:spcPts val="0"/>
              </a:spcBef>
              <a:defRPr/>
            </a:pPr>
            <a:r>
              <a:rPr lang="ko-KR" altLang="en-US"/>
              <a:t>▶ 라우티드 프로토콜</a:t>
            </a:r>
            <a:r>
              <a:rPr lang="en-US"/>
              <a:t>(Routed Protocol)</a:t>
            </a:r>
            <a:endParaRPr lang="ko-KR" alt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수동의 의미로서 즉</a:t>
            </a:r>
            <a:r>
              <a:rPr lang="en-US"/>
              <a:t> </a:t>
            </a:r>
            <a:r>
              <a:rPr lang="ko-KR" altLang="en-US"/>
              <a:t>라우팅 당하는 프로토콜</a:t>
            </a:r>
            <a:r>
              <a:rPr lang="en-US"/>
              <a:t>, </a:t>
            </a:r>
            <a:r>
              <a:rPr lang="ko-KR" altLang="en-US"/>
              <a:t>라우터에 의해 라우팅을 당함</a:t>
            </a:r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흔히 비유하는 택시</a:t>
            </a:r>
            <a:r>
              <a:rPr lang="en-US"/>
              <a:t>(</a:t>
            </a:r>
            <a:r>
              <a:rPr lang="ko-KR" altLang="en-US"/>
              <a:t>라우터</a:t>
            </a:r>
            <a:r>
              <a:rPr lang="en-US"/>
              <a:t>)</a:t>
            </a:r>
            <a:r>
              <a:rPr lang="ko-KR" altLang="en-US"/>
              <a:t>의 택시기사</a:t>
            </a:r>
            <a:r>
              <a:rPr lang="en-US"/>
              <a:t>(</a:t>
            </a:r>
            <a:r>
              <a:rPr lang="ko-KR" altLang="en-US"/>
              <a:t>라우팅 프로토콜</a:t>
            </a:r>
            <a:r>
              <a:rPr lang="en-US"/>
              <a:t>)</a:t>
            </a:r>
            <a:r>
              <a:rPr lang="ko-KR" altLang="en-US"/>
              <a:t>에 의해 운반되는</a:t>
            </a:r>
            <a:endParaRPr lang="en-US" altLang="ko-KR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 </a:t>
            </a:r>
            <a:r>
              <a:rPr lang="ko-KR" altLang="en-US"/>
              <a:t> 고객</a:t>
            </a:r>
            <a:r>
              <a:rPr lang="en-US"/>
              <a:t>(</a:t>
            </a:r>
            <a:r>
              <a:rPr lang="ko-KR" altLang="en-US"/>
              <a:t>라우티드 프로토콜</a:t>
            </a:r>
            <a:r>
              <a:rPr lang="en-US"/>
              <a:t>)</a:t>
            </a:r>
            <a:endParaRPr lang="ko-KR" alt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위의 것을 실제적으로 말하자면 라우터 장치의 라우팅 프로토콜에 의해 어떻게</a:t>
            </a:r>
            <a:endParaRPr lang="en-US" altLang="ko-KR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전송될지 결정하고 라우티드 프로토콜이 전송되는 것</a:t>
            </a:r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b="1"/>
              <a:t> </a:t>
            </a:r>
            <a:endParaRPr lang="ko-KR" altLang="en-US" b="1"/>
          </a:p>
          <a:p>
            <a:pPr latinLnBrk="0">
              <a:spcBef>
                <a:spcPts val="0"/>
              </a:spcBef>
              <a:defRPr/>
            </a:pPr>
            <a:r>
              <a:rPr lang="ko-KR" altLang="en-US"/>
              <a:t>▶ 라우팅 프로토콜</a:t>
            </a:r>
            <a:r>
              <a:rPr lang="en-US"/>
              <a:t>(Routing Protocol)</a:t>
            </a:r>
            <a:endParaRPr lang="ko-KR" altLang="en-US"/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능동의 의미로서 즉 라우팅 하는 프로토콜</a:t>
            </a:r>
            <a:r>
              <a:rPr lang="en-US"/>
              <a:t>, </a:t>
            </a:r>
            <a:r>
              <a:rPr lang="ko-KR" altLang="en-US"/>
              <a:t>라우팅 알고리즘이라고도 함</a:t>
            </a:r>
          </a:p>
          <a:p>
            <a:pPr latinLnBrk="0">
              <a:spcBef>
                <a:spcPts val="0"/>
              </a:spcBef>
              <a:defRPr/>
            </a:pPr>
            <a:endParaRPr lang="en-US"/>
          </a:p>
          <a:p>
            <a:pPr latinLnBrk="0"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어디로 전송해야할지에 대한 경로 정보를 가지고 있는 라우팅 테이블을 기억해둠</a:t>
            </a:r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endParaRPr lang="en-US" altLang="ko-KR"/>
          </a:p>
          <a:p>
            <a:pPr indent="-342900">
              <a:spcBef>
                <a:spcPts val="0"/>
              </a:spcBef>
              <a:defRPr/>
            </a:pPr>
            <a:r>
              <a:rPr lang="en-US" altLang="ko-KR"/>
              <a:t>※ </a:t>
            </a:r>
            <a:r>
              <a:rPr lang="ko-KR" altLang="en-US"/>
              <a:t>라우팅 프로토콜과 라우티드 프로토콜의 종류</a:t>
            </a:r>
          </a:p>
          <a:p>
            <a:pPr indent="-342900">
              <a:spcBef>
                <a:spcPts val="0"/>
              </a:spcBef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1788" y="906463"/>
          <a:ext cx="4000527" cy="1022986"/>
        </p:xfrm>
        <a:graphic>
          <a:graphicData uri="http://schemas.openxmlformats.org/drawingml/2006/table">
            <a:tbl>
              <a:tblPr/>
              <a:tblGrid>
                <a:gridCol w="1249355"/>
                <a:gridCol w="2751172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b="0" kern="0" dirty="0" err="1">
                          <a:latin typeface="957317_9"/>
                          <a:ea typeface="돋움"/>
                          <a:cs typeface="굴림"/>
                        </a:rPr>
                        <a:t>라우터의</a:t>
                      </a:r>
                      <a:r>
                        <a:rPr lang="ko-KR" sz="900" b="0" kern="0" dirty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b="0" kern="0" dirty="0">
                          <a:latin typeface="957317_9"/>
                          <a:ea typeface="돋움"/>
                          <a:cs typeface="굴림"/>
                        </a:rPr>
                        <a:t>기능</a:t>
                      </a:r>
                      <a:endParaRPr lang="ko-KR" sz="1000" b="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b="0" kern="0">
                          <a:latin typeface="957317_9"/>
                          <a:ea typeface="돋움"/>
                          <a:cs typeface="굴림"/>
                        </a:rPr>
                        <a:t>설명</a:t>
                      </a:r>
                      <a:endParaRPr lang="ko-KR" sz="10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latin typeface="957317_9"/>
                          <a:ea typeface="돋움"/>
                          <a:cs typeface="굴림"/>
                        </a:rPr>
                        <a:t>경로</a:t>
                      </a:r>
                      <a:r>
                        <a:rPr lang="ko-KR" sz="900" kern="0" dirty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altLang="en-US" sz="900" kern="0" dirty="0" smtClean="0">
                          <a:latin typeface="957317_9"/>
                          <a:ea typeface="돋움"/>
                          <a:cs typeface="굴림"/>
                        </a:rPr>
                        <a:t>결정</a:t>
                      </a:r>
                      <a:endParaRPr lang="en-US" altLang="ko-KR" sz="900" kern="0" dirty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latin typeface="957317_9"/>
                          <a:ea typeface="돋움"/>
                          <a:cs typeface="굴림"/>
                        </a:rPr>
                        <a:t>(</a:t>
                      </a:r>
                      <a:r>
                        <a:rPr lang="en-US" sz="900" kern="0" dirty="0">
                          <a:latin typeface="957317_9"/>
                          <a:ea typeface="돋움"/>
                          <a:cs typeface="굴림"/>
                        </a:rPr>
                        <a:t>Path Determination)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kern="0" smtClean="0">
                          <a:latin typeface="957317_9"/>
                          <a:ea typeface="돋움"/>
                          <a:cs typeface="굴림"/>
                        </a:rPr>
                        <a:t>데이터</a:t>
                      </a:r>
                      <a:r>
                        <a:rPr lang="ko-KR" sz="9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패킷이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출발지부터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목적지까지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갈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수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957317_9"/>
                          <a:ea typeface="돋움"/>
                          <a:cs typeface="굴림"/>
                        </a:rPr>
                        <a:t>있는</a:t>
                      </a:r>
                      <a:endParaRPr lang="en-US" altLang="ko-KR" sz="9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경로를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검사하고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어떤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경로로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가는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것이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957317_9"/>
                          <a:ea typeface="돋움"/>
                          <a:cs typeface="굴림"/>
                        </a:rPr>
                        <a:t>최선인지</a:t>
                      </a:r>
                      <a:endParaRPr lang="en-US" altLang="ko-KR" sz="9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결정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smtClean="0">
                          <a:latin typeface="957317_9"/>
                          <a:ea typeface="돋움"/>
                          <a:cs typeface="굴림"/>
                        </a:rPr>
                        <a:t>스위칭</a:t>
                      </a:r>
                      <a:endParaRPr lang="en-US" altLang="ko-KR" sz="9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latin typeface="957317_9"/>
                          <a:ea typeface="돋움"/>
                          <a:cs typeface="굴림"/>
                        </a:rPr>
                        <a:t>(</a:t>
                      </a:r>
                      <a:r>
                        <a:rPr lang="en-US" sz="900" kern="0">
                          <a:latin typeface="957317_9"/>
                          <a:ea typeface="돋움"/>
                          <a:cs typeface="굴림"/>
                        </a:rPr>
                        <a:t>Switching)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kern="0" smtClean="0">
                          <a:latin typeface="957317_9"/>
                          <a:ea typeface="돋움"/>
                          <a:cs typeface="굴림"/>
                        </a:rPr>
                        <a:t>경로</a:t>
                      </a:r>
                      <a:r>
                        <a:rPr lang="ko-KR" sz="9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설정이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결정될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경우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데이터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 err="1">
                          <a:latin typeface="957317_9"/>
                          <a:ea typeface="돋움"/>
                          <a:cs typeface="굴림"/>
                        </a:rPr>
                        <a:t>패킷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 err="1" smtClean="0">
                          <a:latin typeface="957317_9"/>
                          <a:ea typeface="돋움"/>
                          <a:cs typeface="굴림"/>
                        </a:rPr>
                        <a:t>스위칭</a:t>
                      </a:r>
                      <a:endParaRPr lang="en-US" altLang="ko-KR" sz="9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kern="0" smtClean="0">
                          <a:latin typeface="957317_9"/>
                          <a:ea typeface="돋움"/>
                          <a:cs typeface="굴림"/>
                        </a:rPr>
                        <a:t> </a:t>
                      </a:r>
                      <a:r>
                        <a:rPr lang="ko-KR" sz="9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작업을</a:t>
                      </a:r>
                      <a:r>
                        <a:rPr lang="ko-KR" sz="900" ker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kern="0">
                          <a:latin typeface="957317_9"/>
                          <a:ea typeface="돋움"/>
                          <a:cs typeface="굴림"/>
                        </a:rPr>
                        <a:t>함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57750" y="4714875"/>
          <a:ext cx="3786214" cy="428628"/>
        </p:xfrm>
        <a:graphic>
          <a:graphicData uri="http://schemas.openxmlformats.org/drawingml/2006/table">
            <a:tbl>
              <a:tblPr/>
              <a:tblGrid>
                <a:gridCol w="1071570"/>
                <a:gridCol w="2714644"/>
              </a:tblGrid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b="0" kern="0" smtClean="0">
                          <a:latin typeface="957317_9"/>
                          <a:ea typeface="돋움"/>
                          <a:cs typeface="굴림"/>
                        </a:rPr>
                        <a:t>라우팅</a:t>
                      </a:r>
                      <a:r>
                        <a:rPr lang="ko-KR" sz="900" b="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b="0" kern="0">
                          <a:latin typeface="957317_9"/>
                          <a:ea typeface="돋움"/>
                          <a:cs typeface="굴림"/>
                        </a:rPr>
                        <a:t>프로토콜</a:t>
                      </a:r>
                      <a:endParaRPr lang="ko-KR" sz="10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b="0" kern="0" smtClean="0">
                          <a:latin typeface="957317_9"/>
                          <a:ea typeface="돋움"/>
                          <a:cs typeface="굴림"/>
                        </a:rPr>
                        <a:t>   RIP(Version1</a:t>
                      </a:r>
                      <a:r>
                        <a:rPr lang="en-US" sz="900" b="0" kern="0">
                          <a:latin typeface="957317_9"/>
                          <a:ea typeface="돋움"/>
                          <a:cs typeface="굴림"/>
                        </a:rPr>
                        <a:t>, Version2), IGRP, OSPF, EIGRP</a:t>
                      </a:r>
                      <a:endParaRPr lang="ko-KR" sz="10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900" b="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900" b="0" kern="0" smtClean="0">
                          <a:latin typeface="957317_9"/>
                          <a:ea typeface="돋움"/>
                          <a:cs typeface="굴림"/>
                        </a:rPr>
                        <a:t>라우티드</a:t>
                      </a:r>
                      <a:r>
                        <a:rPr lang="ko-KR" sz="900" b="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900" b="0" kern="0">
                          <a:latin typeface="957317_9"/>
                          <a:ea typeface="돋움"/>
                          <a:cs typeface="굴림"/>
                        </a:rPr>
                        <a:t>프로토콜</a:t>
                      </a:r>
                      <a:endParaRPr lang="ko-KR" sz="10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900" b="0" kern="0" smtClean="0">
                          <a:latin typeface="957317_9"/>
                          <a:ea typeface="돋움"/>
                          <a:cs typeface="굴림"/>
                        </a:rPr>
                        <a:t>   TCP/IP</a:t>
                      </a:r>
                      <a:r>
                        <a:rPr lang="en-US" sz="900" b="0" kern="0">
                          <a:latin typeface="957317_9"/>
                          <a:ea typeface="돋움"/>
                          <a:cs typeface="굴림"/>
                        </a:rPr>
                        <a:t>, IPX, Apple Talk</a:t>
                      </a:r>
                      <a:endParaRPr lang="ko-KR" sz="1000" b="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smtClean="0"/>
              <a:t>■ </a:t>
            </a:r>
            <a:r>
              <a:rPr lang="ko-KR" altLang="en-US" err="1" smtClean="0"/>
              <a:t>라우팅</a:t>
            </a:r>
            <a:r>
              <a:rPr lang="ko-KR" altLang="en-US" smtClean="0"/>
              <a:t> 프로토콜 분류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/>
              <a:t>◇ 다른 </a:t>
            </a:r>
            <a:r>
              <a:rPr lang="ko-KR" altLang="en-US" err="1" smtClean="0"/>
              <a:t>라우터에게</a:t>
            </a:r>
            <a:r>
              <a:rPr lang="ko-KR" altLang="en-US" smtClean="0"/>
              <a:t> 보내는 </a:t>
            </a:r>
            <a:r>
              <a:rPr lang="en-US" altLang="ko-KR" smtClean="0"/>
              <a:t>Routing Update</a:t>
            </a:r>
            <a:r>
              <a:rPr lang="ko-KR" altLang="en-US" smtClean="0"/>
              <a:t>의 내용에 따라 </a:t>
            </a:r>
            <a:r>
              <a:rPr lang="en-US" altLang="ko-KR" smtClean="0"/>
              <a:t>Distance Vector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    </a:t>
            </a:r>
            <a:r>
              <a:rPr lang="ko-KR" altLang="en-US" smtClean="0"/>
              <a:t>및 </a:t>
            </a:r>
            <a:r>
              <a:rPr lang="en-US" altLang="ko-KR" smtClean="0"/>
              <a:t>Link State </a:t>
            </a:r>
            <a:r>
              <a:rPr lang="ko-KR" altLang="en-US" err="1" smtClean="0"/>
              <a:t>라우팅</a:t>
            </a:r>
            <a:r>
              <a:rPr lang="ko-KR" altLang="en-US" smtClean="0"/>
              <a:t> 프로토콜로 분류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</a:t>
            </a:r>
            <a:r>
              <a:rPr lang="en-US" altLang="ko-KR" smtClean="0">
                <a:solidFill>
                  <a:srgbClr val="00B050"/>
                </a:solidFill>
              </a:rPr>
              <a:t>Distance Vector Routing Protocol (RIP, EIGRP, BGP )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FF0000"/>
                </a:solidFill>
              </a:rPr>
              <a:t>전체 네트워크 토폴로지를 알지 못하며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다만 </a:t>
            </a:r>
            <a:r>
              <a:rPr lang="en-US" altLang="ko-KR" smtClean="0">
                <a:solidFill>
                  <a:srgbClr val="FF0000"/>
                </a:solidFill>
              </a:rPr>
              <a:t>"</a:t>
            </a:r>
            <a:r>
              <a:rPr lang="ko-KR" altLang="en-US" u="sng" smtClean="0">
                <a:solidFill>
                  <a:srgbClr val="FF0000"/>
                </a:solidFill>
              </a:rPr>
              <a:t>어떤 </a:t>
            </a:r>
            <a:r>
              <a:rPr lang="ko-KR" altLang="en-US" u="sng" err="1" smtClean="0">
                <a:solidFill>
                  <a:srgbClr val="FF0000"/>
                </a:solidFill>
              </a:rPr>
              <a:t>라우터를</a:t>
            </a:r>
            <a:r>
              <a:rPr lang="ko-KR" altLang="en-US" u="sng" smtClean="0">
                <a:solidFill>
                  <a:srgbClr val="FF0000"/>
                </a:solidFill>
              </a:rPr>
              <a:t> 통하면 목적지 네트워크까지의 </a:t>
            </a:r>
            <a:r>
              <a:rPr lang="en-US" altLang="ko-KR" u="sng" smtClean="0">
                <a:solidFill>
                  <a:srgbClr val="FF0000"/>
                </a:solidFill>
              </a:rPr>
              <a:t>Metric</a:t>
            </a:r>
            <a:r>
              <a:rPr lang="ko-KR" altLang="en-US" u="sng" smtClean="0">
                <a:solidFill>
                  <a:srgbClr val="FF0000"/>
                </a:solidFill>
              </a:rPr>
              <a:t>이 얼마이다</a:t>
            </a:r>
            <a:r>
              <a:rPr lang="en-US" altLang="ko-KR" u="sng" smtClean="0">
                <a:solidFill>
                  <a:srgbClr val="FF0000"/>
                </a:solidFill>
              </a:rPr>
              <a:t>."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라는 것만 알고 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  </a:t>
            </a:r>
          </a:p>
          <a:p>
            <a:pPr>
              <a:spcBef>
                <a:spcPct val="0"/>
              </a:spcBef>
              <a:buFontTx/>
              <a:buChar char="-"/>
              <a:defRPr/>
            </a:pPr>
            <a:r>
              <a:rPr lang="en-US" altLang="ko-KR" smtClean="0">
                <a:solidFill>
                  <a:srgbClr val="0070C0"/>
                </a:solidFill>
              </a:rPr>
              <a:t>Routing Update </a:t>
            </a:r>
            <a:r>
              <a:rPr lang="ko-KR" altLang="en-US" err="1" smtClean="0">
                <a:solidFill>
                  <a:srgbClr val="0070C0"/>
                </a:solidFill>
              </a:rPr>
              <a:t>전송시</a:t>
            </a:r>
            <a:r>
              <a:rPr lang="ko-KR" altLang="en-US" smtClean="0">
                <a:solidFill>
                  <a:srgbClr val="0070C0"/>
                </a:solidFill>
              </a:rPr>
              <a:t> 포함되는 정보</a:t>
            </a:r>
            <a:endParaRPr lang="en-US" altLang="ko-KR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mtClean="0">
                <a:solidFill>
                  <a:srgbClr val="0070C0"/>
                </a:solidFill>
              </a:rPr>
              <a:t> (</a:t>
            </a:r>
            <a:r>
              <a:rPr lang="ko-KR" altLang="en-US" smtClean="0">
                <a:solidFill>
                  <a:srgbClr val="0070C0"/>
                </a:solidFill>
              </a:rPr>
              <a:t>목적지 네트워크 </a:t>
            </a:r>
            <a:r>
              <a:rPr lang="en-US" altLang="ko-KR" smtClean="0">
                <a:solidFill>
                  <a:srgbClr val="0070C0"/>
                </a:solidFill>
              </a:rPr>
              <a:t>+ </a:t>
            </a:r>
            <a:r>
              <a:rPr lang="ko-KR" altLang="en-US" smtClean="0">
                <a:solidFill>
                  <a:srgbClr val="0070C0"/>
                </a:solidFill>
              </a:rPr>
              <a:t>목적지 네트워크의 </a:t>
            </a:r>
            <a:r>
              <a:rPr lang="en-US" altLang="ko-KR" smtClean="0">
                <a:solidFill>
                  <a:srgbClr val="0070C0"/>
                </a:solidFill>
              </a:rPr>
              <a:t>Metric </a:t>
            </a:r>
            <a:r>
              <a:rPr lang="ko-KR" altLang="en-US" smtClean="0">
                <a:solidFill>
                  <a:srgbClr val="0070C0"/>
                </a:solidFill>
              </a:rPr>
              <a:t>값</a:t>
            </a:r>
            <a:r>
              <a:rPr lang="en-US" altLang="ko-KR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- Auto Summary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- Split Horizon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</a:t>
            </a:r>
            <a:r>
              <a:rPr lang="en-US" altLang="ko-KR" smtClean="0">
                <a:solidFill>
                  <a:srgbClr val="00B050"/>
                </a:solidFill>
              </a:rPr>
              <a:t>Link State Routing Protocol ( OSPF )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/>
              <a:t>전체 네트워크 구성도를 그리기 위한 모든 정보를 알려주며</a:t>
            </a:r>
            <a:r>
              <a:rPr lang="en-US" altLang="ko-KR" smtClean="0"/>
              <a:t>, </a:t>
            </a:r>
            <a:r>
              <a:rPr lang="ko-KR" altLang="en-US" smtClean="0"/>
              <a:t>전체 네트워크의 토폴로지를 알며 각 </a:t>
            </a:r>
            <a:r>
              <a:rPr lang="ko-KR" altLang="en-US" err="1" smtClean="0"/>
              <a:t>라우터의</a:t>
            </a:r>
            <a:r>
              <a:rPr lang="ko-KR" altLang="en-US" smtClean="0"/>
              <a:t> 입장에서 목적지 네트워크까지의 최적경로를 계산한다</a:t>
            </a:r>
            <a:r>
              <a:rPr lang="en-US" altLang="ko-KR" smtClean="0"/>
              <a:t>. OSPF</a:t>
            </a:r>
            <a:r>
              <a:rPr lang="ko-KR" altLang="en-US" smtClean="0"/>
              <a:t>는 동일 </a:t>
            </a:r>
            <a:r>
              <a:rPr lang="en-US" altLang="ko-KR" smtClean="0"/>
              <a:t>Area </a:t>
            </a:r>
            <a:r>
              <a:rPr lang="ko-KR" altLang="en-US" smtClean="0"/>
              <a:t>내에서는 인접 </a:t>
            </a:r>
            <a:r>
              <a:rPr lang="ko-KR" altLang="en-US" err="1" smtClean="0"/>
              <a:t>라우터에서</a:t>
            </a:r>
            <a:r>
              <a:rPr lang="ko-KR" altLang="en-US" smtClean="0"/>
              <a:t> 수신한 </a:t>
            </a:r>
            <a:r>
              <a:rPr lang="en-US" altLang="ko-KR" smtClean="0"/>
              <a:t>Routing-Update</a:t>
            </a:r>
            <a:r>
              <a:rPr lang="ko-KR" altLang="en-US" smtClean="0"/>
              <a:t>를 그대로 다른 </a:t>
            </a:r>
            <a:r>
              <a:rPr lang="ko-KR" altLang="en-US" err="1" smtClean="0"/>
              <a:t>라우터에게</a:t>
            </a:r>
            <a:r>
              <a:rPr lang="ko-KR" altLang="en-US" smtClean="0"/>
              <a:t> 전송한다</a:t>
            </a:r>
            <a:r>
              <a:rPr lang="en-US" altLang="ko-KR" smtClean="0"/>
              <a:t>.</a:t>
            </a:r>
          </a:p>
        </p:txBody>
      </p:sp>
      <p:sp>
        <p:nvSpPr>
          <p:cNvPr id="8499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E7327-F8A2-49EE-AA65-6DBE6F39DC2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84996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ko-KR" altLang="en-US" smtClean="0"/>
              <a:t>◇ </a:t>
            </a:r>
            <a:r>
              <a:rPr lang="en-US" altLang="ko-KR" smtClean="0"/>
              <a:t>Routing Update</a:t>
            </a:r>
            <a:r>
              <a:rPr lang="ko-KR" altLang="en-US" smtClean="0"/>
              <a:t>에 서브넷 마스크 정보 포함 여부에 따라 </a:t>
            </a:r>
            <a:r>
              <a:rPr lang="en-US" altLang="ko-KR" err="1" smtClean="0"/>
              <a:t>Classful</a:t>
            </a:r>
            <a:r>
              <a:rPr lang="en-US" altLang="ko-KR" smtClean="0"/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    </a:t>
            </a:r>
            <a:r>
              <a:rPr lang="ko-KR" altLang="en-US" smtClean="0"/>
              <a:t>및 </a:t>
            </a:r>
            <a:r>
              <a:rPr lang="en-US" altLang="ko-KR" smtClean="0"/>
              <a:t>Classless </a:t>
            </a:r>
            <a:r>
              <a:rPr lang="ko-KR" altLang="en-US" err="1" smtClean="0"/>
              <a:t>라우팅</a:t>
            </a:r>
            <a:r>
              <a:rPr lang="ko-KR" altLang="en-US" smtClean="0"/>
              <a:t> 프로토콜로 분류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</a:t>
            </a:r>
            <a:r>
              <a:rPr lang="en-US" altLang="ko-KR" err="1" smtClean="0">
                <a:solidFill>
                  <a:srgbClr val="00B050"/>
                </a:solidFill>
              </a:rPr>
              <a:t>Classful</a:t>
            </a:r>
            <a:r>
              <a:rPr lang="en-US" altLang="ko-KR" smtClean="0">
                <a:solidFill>
                  <a:srgbClr val="00B050"/>
                </a:solidFill>
              </a:rPr>
              <a:t> Routing Protocol ( RIPv1, IGRP ) </a:t>
            </a:r>
            <a:r>
              <a:rPr lang="en-US" altLang="ko-KR" smtClean="0"/>
              <a:t>: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>
                <a:solidFill>
                  <a:srgbClr val="FF0000"/>
                </a:solidFill>
              </a:rPr>
              <a:t>   Routing Update </a:t>
            </a:r>
            <a:r>
              <a:rPr lang="ko-KR" altLang="en-US" err="1" smtClean="0">
                <a:solidFill>
                  <a:srgbClr val="FF0000"/>
                </a:solidFill>
              </a:rPr>
              <a:t>전송시</a:t>
            </a:r>
            <a:r>
              <a:rPr lang="ko-KR" altLang="en-US" smtClean="0">
                <a:solidFill>
                  <a:srgbClr val="FF0000"/>
                </a:solidFill>
              </a:rPr>
              <a:t> 포함되는 정보 </a:t>
            </a:r>
            <a:r>
              <a:rPr lang="en-US" altLang="ko-KR" smtClean="0">
                <a:solidFill>
                  <a:srgbClr val="FF0000"/>
                </a:solidFill>
              </a:rPr>
              <a:t>( Subnet Mask </a:t>
            </a:r>
            <a:r>
              <a:rPr lang="ko-KR" altLang="en-US" smtClean="0">
                <a:solidFill>
                  <a:srgbClr val="FF0000"/>
                </a:solidFill>
              </a:rPr>
              <a:t>정보가 없음 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</a:t>
            </a:r>
            <a:r>
              <a:rPr lang="en-US" altLang="ko-KR" smtClean="0">
                <a:solidFill>
                  <a:srgbClr val="00B050"/>
                </a:solidFill>
              </a:rPr>
              <a:t>Classless Routing Protocol ( RIPv2, EIGRP, OSPF, BGP ) </a:t>
            </a:r>
            <a:r>
              <a:rPr lang="en-US" altLang="ko-KR" smtClean="0"/>
              <a:t>: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>
                <a:solidFill>
                  <a:srgbClr val="FF0000"/>
                </a:solidFill>
              </a:rPr>
              <a:t>    Routing Update </a:t>
            </a:r>
            <a:r>
              <a:rPr lang="ko-KR" altLang="en-US" err="1" smtClean="0">
                <a:solidFill>
                  <a:srgbClr val="FF0000"/>
                </a:solidFill>
              </a:rPr>
              <a:t>전송시</a:t>
            </a:r>
            <a:r>
              <a:rPr lang="ko-KR" altLang="en-US" smtClean="0">
                <a:solidFill>
                  <a:srgbClr val="FF0000"/>
                </a:solidFill>
              </a:rPr>
              <a:t> 포함되는 정보 </a:t>
            </a:r>
            <a:r>
              <a:rPr lang="en-US" altLang="ko-KR" smtClean="0">
                <a:solidFill>
                  <a:srgbClr val="FF0000"/>
                </a:solidFill>
              </a:rPr>
              <a:t>( Subnet Mask </a:t>
            </a:r>
            <a:r>
              <a:rPr lang="ko-KR" altLang="en-US" smtClean="0">
                <a:solidFill>
                  <a:srgbClr val="FF0000"/>
                </a:solidFill>
              </a:rPr>
              <a:t>정보도 같이 전송 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/>
              <a:t>◇ 동일한 조직</a:t>
            </a:r>
            <a:r>
              <a:rPr lang="en-US" altLang="ko-KR" smtClean="0"/>
              <a:t>(AS : Autonomous System) </a:t>
            </a:r>
            <a:r>
              <a:rPr lang="ko-KR" altLang="en-US" smtClean="0"/>
              <a:t>내부 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    </a:t>
            </a:r>
            <a:r>
              <a:rPr lang="ko-KR" altLang="en-US" smtClean="0"/>
              <a:t>또는 서로 다른 조직간의 사용 여부에 따른 분류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 </a:t>
            </a:r>
            <a:r>
              <a:rPr lang="en-US" altLang="ko-KR" smtClean="0">
                <a:solidFill>
                  <a:srgbClr val="00B050"/>
                </a:solidFill>
              </a:rPr>
              <a:t>Interior Gateway Protocol (IGP)</a:t>
            </a:r>
            <a:r>
              <a:rPr lang="en-US" altLang="ko-KR" smtClean="0"/>
              <a:t> :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>
                <a:solidFill>
                  <a:srgbClr val="FF0000"/>
                </a:solidFill>
              </a:rPr>
              <a:t>   </a:t>
            </a:r>
            <a:r>
              <a:rPr lang="ko-KR" altLang="en-US" smtClean="0">
                <a:solidFill>
                  <a:srgbClr val="FF0000"/>
                </a:solidFill>
              </a:rPr>
              <a:t>동일 </a:t>
            </a:r>
            <a:r>
              <a:rPr lang="en-US" altLang="ko-KR" smtClean="0">
                <a:solidFill>
                  <a:srgbClr val="FF0000"/>
                </a:solidFill>
              </a:rPr>
              <a:t>AS </a:t>
            </a:r>
            <a:r>
              <a:rPr lang="ko-KR" altLang="en-US" smtClean="0">
                <a:solidFill>
                  <a:srgbClr val="FF0000"/>
                </a:solidFill>
              </a:rPr>
              <a:t>내부에서 사용되는 프로토콜 </a:t>
            </a:r>
            <a:r>
              <a:rPr lang="en-US" altLang="ko-KR" smtClean="0">
                <a:solidFill>
                  <a:srgbClr val="FF0000"/>
                </a:solidFill>
              </a:rPr>
              <a:t>( RIP, EIGRP, OSPF, IS-IS )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>
                <a:solidFill>
                  <a:srgbClr val="00B050"/>
                </a:solidFill>
              </a:rPr>
              <a:t>▷ </a:t>
            </a:r>
            <a:r>
              <a:rPr lang="en-US" altLang="ko-KR" smtClean="0">
                <a:solidFill>
                  <a:srgbClr val="00B050"/>
                </a:solidFill>
              </a:rPr>
              <a:t>Exterior Gateway Protocol(EGP) </a:t>
            </a:r>
            <a:r>
              <a:rPr lang="en-US" altLang="ko-KR" smtClean="0"/>
              <a:t>: 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>
                <a:solidFill>
                  <a:srgbClr val="FF0000"/>
                </a:solidFill>
              </a:rPr>
              <a:t>    </a:t>
            </a:r>
            <a:r>
              <a:rPr lang="ko-KR" altLang="en-US" smtClean="0">
                <a:solidFill>
                  <a:srgbClr val="FF0000"/>
                </a:solidFill>
              </a:rPr>
              <a:t>다른 </a:t>
            </a:r>
            <a:r>
              <a:rPr lang="en-US" altLang="ko-KR" smtClean="0">
                <a:solidFill>
                  <a:srgbClr val="FF0000"/>
                </a:solidFill>
              </a:rPr>
              <a:t>AS </a:t>
            </a:r>
            <a:r>
              <a:rPr lang="ko-KR" altLang="en-US" smtClean="0">
                <a:solidFill>
                  <a:srgbClr val="FF0000"/>
                </a:solidFill>
              </a:rPr>
              <a:t>간에 사용되는 프로토콜 </a:t>
            </a:r>
            <a:r>
              <a:rPr lang="en-US" altLang="ko-KR" smtClean="0">
                <a:solidFill>
                  <a:srgbClr val="FF0000"/>
                </a:solidFill>
              </a:rPr>
              <a:t>( BGP )</a:t>
            </a:r>
          </a:p>
          <a:p>
            <a:pPr indent="-342900">
              <a:spcBef>
                <a:spcPct val="0"/>
              </a:spcBef>
              <a:defRPr/>
            </a:pPr>
            <a:endParaRPr lang="ko-KR" altLang="en-US" smtClean="0"/>
          </a:p>
          <a:p>
            <a:pPr indent="-342900">
              <a:spcBef>
                <a:spcPts val="0"/>
              </a:spcBef>
              <a:defRPr/>
            </a:pPr>
            <a:endParaRPr lang="en-US" altLang="ko-KR" smtClean="0"/>
          </a:p>
          <a:p>
            <a:pPr indent="-342900">
              <a:spcBef>
                <a:spcPts val="0"/>
              </a:spcBef>
              <a:defRPr/>
            </a:pPr>
            <a:endParaRPr lang="en-US" altLang="ko-KR" smtClean="0"/>
          </a:p>
          <a:p>
            <a:pPr indent="-342900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■ 경로 결정 방법 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1. </a:t>
            </a:r>
            <a:r>
              <a:rPr lang="ko-KR" altLang="en-US">
                <a:solidFill>
                  <a:srgbClr val="0070C0"/>
                </a:solidFill>
              </a:rPr>
              <a:t>동일 라우팅 프로토콜내에서 특정 목적지로 가는 경로가 복수개 있을 때 </a:t>
            </a:r>
            <a:r>
              <a:rPr lang="ko-KR" altLang="en-US">
                <a:solidFill>
                  <a:srgbClr val="FF0000"/>
                </a:solidFill>
              </a:rPr>
              <a:t>메트릭 값</a:t>
            </a:r>
            <a:r>
              <a:rPr lang="ko-KR" altLang="en-US">
                <a:solidFill>
                  <a:srgbClr val="0070C0"/>
                </a:solidFill>
              </a:rPr>
              <a:t>이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ko-KR" altLang="en-US">
                <a:solidFill>
                  <a:srgbClr val="0070C0"/>
                </a:solidFill>
              </a:rPr>
              <a:t>가장 낮은 것이 선택된다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2. </a:t>
            </a:r>
            <a:r>
              <a:rPr lang="ko-KR" altLang="en-US">
                <a:solidFill>
                  <a:srgbClr val="0070C0"/>
                </a:solidFill>
              </a:rPr>
              <a:t>복수개의 라우팅 프로토콜들이 계산한 특정 네트워크가 라우팅 테이블에 저장될 때는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FF0000"/>
                </a:solidFill>
              </a:rPr>
              <a:t>AD(Administrative Distance)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r>
              <a:rPr lang="ko-KR" altLang="en-US">
                <a:solidFill>
                  <a:srgbClr val="0070C0"/>
                </a:solidFill>
              </a:rPr>
              <a:t>이 가장 낮은 것이 선택된다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0070C0"/>
                </a:solidFill>
              </a:rPr>
              <a:t>3. </a:t>
            </a:r>
            <a:r>
              <a:rPr lang="ko-KR" altLang="en-US">
                <a:solidFill>
                  <a:srgbClr val="0070C0"/>
                </a:solidFill>
              </a:rPr>
              <a:t>일단 라우팅 테이블에 저장된 다음에는 패킷의 </a:t>
            </a:r>
            <a:r>
              <a:rPr lang="ko-KR" altLang="en-US" smtClean="0">
                <a:solidFill>
                  <a:srgbClr val="0070C0"/>
                </a:solidFill>
              </a:rPr>
              <a:t>목적지 </a:t>
            </a:r>
            <a:r>
              <a:rPr lang="ko-KR" altLang="en-US">
                <a:solidFill>
                  <a:srgbClr val="0070C0"/>
                </a:solidFill>
              </a:rPr>
              <a:t>주소 와 라우팅 테이블에 있는</a:t>
            </a:r>
            <a:endParaRPr lang="en-US" altLang="ko-KR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0070C0"/>
                </a:solidFill>
              </a:rPr>
              <a:t>    네트워크 주소가 가장 길게 일치되는 경로를 선택한다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0070C0"/>
                </a:solidFill>
              </a:rPr>
              <a:t>    이것을 </a:t>
            </a:r>
            <a:r>
              <a:rPr lang="en-US" altLang="ko-KR">
                <a:solidFill>
                  <a:srgbClr val="FF0000"/>
                </a:solidFill>
              </a:rPr>
              <a:t>longest match rule </a:t>
            </a:r>
            <a:r>
              <a:rPr lang="ko-KR" altLang="en-US">
                <a:solidFill>
                  <a:srgbClr val="0070C0"/>
                </a:solidFill>
              </a:rPr>
              <a:t>이라 한다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예 </a:t>
            </a:r>
            <a:r>
              <a:rPr lang="en-US" altLang="ko-KR"/>
              <a:t>&gt; longest match rule 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# show ip </a:t>
            </a:r>
            <a:r>
              <a:rPr lang="en-US" altLang="ko-KR" smtClean="0"/>
              <a:t>route (</a:t>
            </a:r>
            <a:r>
              <a:rPr lang="ko-KR" altLang="en-US" smtClean="0"/>
              <a:t>★ 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s      1.0.0.0/8   s0/0</a:t>
            </a:r>
          </a:p>
          <a:p>
            <a:pPr>
              <a:spcBef>
                <a:spcPct val="0"/>
              </a:spcBef>
            </a:pPr>
            <a:r>
              <a:rPr lang="en-US" altLang="ko-KR"/>
              <a:t>s      1.1.0.0/16   s0/1</a:t>
            </a: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s      1.1.1.0/24   s0/2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※ ip  classless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어떤 </a:t>
            </a:r>
            <a:r>
              <a:rPr lang="en-US" altLang="ko-KR"/>
              <a:t>major network </a:t>
            </a:r>
            <a:r>
              <a:rPr lang="ko-KR" altLang="en-US"/>
              <a:t>의</a:t>
            </a:r>
            <a:r>
              <a:rPr lang="en-US" altLang="ko-KR"/>
              <a:t> subnet</a:t>
            </a:r>
            <a:r>
              <a:rPr lang="ko-KR" altLang="en-US"/>
              <a:t>으로 향하는 패킷을 수신한 경우 정확히 일치하는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route</a:t>
            </a:r>
            <a:r>
              <a:rPr lang="ko-KR" altLang="en-US"/>
              <a:t>가 라우팅 </a:t>
            </a:r>
            <a:r>
              <a:rPr lang="en-US" altLang="ko-KR"/>
              <a:t> </a:t>
            </a:r>
            <a:r>
              <a:rPr lang="ko-KR" altLang="en-US"/>
              <a:t>테이블에 없을 때</a:t>
            </a:r>
            <a:r>
              <a:rPr lang="en-US" altLang="ko-KR"/>
              <a:t>, </a:t>
            </a:r>
            <a:r>
              <a:rPr lang="ko-KR" altLang="en-US"/>
              <a:t>라우터는 이 패킷을 </a:t>
            </a:r>
            <a:r>
              <a:rPr lang="en-US" altLang="ko-KR"/>
              <a:t>Default Route </a:t>
            </a:r>
            <a:r>
              <a:rPr lang="ko-KR" altLang="en-US"/>
              <a:t>로 보낸다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반대로 정확히 일치하는 </a:t>
            </a:r>
            <a:r>
              <a:rPr lang="en-US" altLang="ko-KR"/>
              <a:t>route</a:t>
            </a:r>
            <a:r>
              <a:rPr lang="ko-KR" altLang="en-US"/>
              <a:t>가 라우팅 테이블에 없는 </a:t>
            </a:r>
            <a:r>
              <a:rPr lang="en-US" altLang="ko-KR"/>
              <a:t>subnet</a:t>
            </a:r>
            <a:r>
              <a:rPr lang="ko-KR" altLang="en-US"/>
              <a:t>을 향하는 패킷을 막기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</a:t>
            </a:r>
            <a:r>
              <a:rPr lang="ko-KR" altLang="en-US"/>
              <a:t>위해서는 </a:t>
            </a:r>
            <a:r>
              <a:rPr lang="en-US" altLang="ko-KR"/>
              <a:t>no ip classless </a:t>
            </a:r>
            <a:r>
              <a:rPr lang="ko-KR" altLang="en-US"/>
              <a:t>설정을 한다</a:t>
            </a:r>
            <a:r>
              <a:rPr lang="en-US" altLang="ko-KR"/>
              <a:t>. </a:t>
            </a:r>
          </a:p>
        </p:txBody>
      </p:sp>
      <p:sp>
        <p:nvSpPr>
          <p:cNvPr id="8294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A2338-6A0D-44E1-BA1E-C69F4AE0E432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8294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메트릭</a:t>
            </a:r>
            <a:r>
              <a:rPr lang="en-US" altLang="ko-KR"/>
              <a:t>(Metric)</a:t>
            </a:r>
            <a:endParaRPr lang="ko-KR" altLang="en-US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. </a:t>
            </a:r>
            <a:r>
              <a:rPr lang="ko-KR" altLang="en-US"/>
              <a:t>라우터는 작은 메트릭 값을 우선시 한다</a:t>
            </a:r>
            <a:r>
              <a:rPr lang="en-US" altLang="ko-KR"/>
              <a:t>.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AD(Administrative Distance)</a:t>
            </a:r>
            <a:r>
              <a:rPr lang="ko-KR" altLang="en-US"/>
              <a:t>값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22825" y="2185988"/>
          <a:ext cx="3392089" cy="2600325"/>
        </p:xfrm>
        <a:graphic>
          <a:graphicData uri="http://schemas.openxmlformats.org/drawingml/2006/table">
            <a:tbl>
              <a:tblPr/>
              <a:tblGrid>
                <a:gridCol w="1677577"/>
                <a:gridCol w="1714512"/>
              </a:tblGrid>
              <a:tr h="1714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Route Source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Default Distance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Connected Interface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Static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1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EIGRP Summary Route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eBGP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20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EIGRP (Internal)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90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IGRP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100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OSPF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110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IS-IS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115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RIP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120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EIGRP (External)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170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iBGP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굴림"/>
                          <a:ea typeface="돋움"/>
                          <a:cs typeface="굴림"/>
                        </a:rPr>
                        <a:t>200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Unknown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FF0000"/>
                          </a:solidFill>
                          <a:latin typeface="굴림"/>
                          <a:ea typeface="돋움"/>
                          <a:cs typeface="굴림"/>
                        </a:rPr>
                        <a:t>255</a:t>
                      </a:r>
                      <a:endParaRPr lang="ko-KR" sz="1000" kern="1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67221</TotalTime>
  <Words>604</Words>
  <Application>Microsoft Office PowerPoint</Application>
  <PresentationFormat>화면 슬라이드 쇼(4:3)</PresentationFormat>
  <Paragraphs>200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기본 디자인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3485</cp:revision>
  <cp:lastPrinted>2012-09-02T06:24:56Z</cp:lastPrinted>
  <dcterms:created xsi:type="dcterms:W3CDTF">2009-02-08T16:10:46Z</dcterms:created>
  <dcterms:modified xsi:type="dcterms:W3CDTF">2017-01-09T04:33:08Z</dcterms:modified>
</cp:coreProperties>
</file>