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871" r:id="rId2"/>
    <p:sldId id="872" r:id="rId3"/>
    <p:sldId id="873" r:id="rId4"/>
    <p:sldId id="874" r:id="rId5"/>
    <p:sldId id="875" r:id="rId6"/>
    <p:sldId id="876" r:id="rId7"/>
    <p:sldId id="877" r:id="rId8"/>
    <p:sldId id="878" r:id="rId9"/>
  </p:sldIdLst>
  <p:sldSz cx="9144000" cy="6858000" type="screen4x3"/>
  <p:notesSz cx="9906000" cy="6662738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7FF"/>
    <a:srgbClr val="FF9900"/>
    <a:srgbClr val="D0CFCE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6" autoAdjust="0"/>
    <p:restoredTop sz="86410" autoAdjust="0"/>
  </p:normalViewPr>
  <p:slideViewPr>
    <p:cSldViewPr>
      <p:cViewPr>
        <p:scale>
          <a:sx n="150" d="100"/>
          <a:sy n="150" d="100"/>
        </p:scale>
        <p:origin x="-7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9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8371E92-A416-444F-8D7A-67B256C7206F}" type="datetimeFigureOut">
              <a:rPr lang="ko-KR" altLang="en-US"/>
              <a:pPr>
                <a:defRPr/>
              </a:pPr>
              <a:t>2017-01-09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11813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E0DED0-09D7-469E-A1D5-395B8488D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EB37DE0-9BCF-4821-B205-8626EEE4C9A1}" type="datetimeFigureOut">
              <a:rPr lang="ko-KR" altLang="en-US"/>
              <a:pPr>
                <a:defRPr/>
              </a:pPr>
              <a:t>2017-01-09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00063"/>
            <a:ext cx="3330575" cy="2497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163888"/>
            <a:ext cx="7924800" cy="2998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AE34A0A-677C-48CD-8006-4BD95AC5796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234E-7971-410F-804C-9C3F0A1D63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A0E51-F43D-4DFE-A20D-B34E9BE765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73C41-6E78-42C8-B815-B10888144E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43855-E32E-4048-A2C3-7E383B8BD5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47242-A783-4127-AEC6-45BECBA201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901A7-69AA-4BCB-BC49-A1A40E531B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37C12-AF9F-40A8-A58F-1CA5EFF5C1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F8323-26A8-4C08-96D0-DB0678C9F7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2EB23-DC16-484C-B6EE-58BD41BE04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113AD-C39E-4CF0-A8B2-4C7A580591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109CF-635C-4F29-A2B9-46DF71BD9A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AB3C8BE-92B6-4529-A876-91972A6B73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22F68D-4013-4BAB-88DF-D2E0F0226548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86019" name="TextBox 4"/>
          <p:cNvSpPr txBox="1">
            <a:spLocks noChangeArrowheads="1"/>
          </p:cNvSpPr>
          <p:nvPr/>
        </p:nvSpPr>
        <p:spPr bwMode="auto">
          <a:xfrm>
            <a:off x="4000500" y="2928938"/>
            <a:ext cx="1000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3200"/>
              <a:t>RIP</a:t>
            </a:r>
            <a:endParaRPr lang="ko-KR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/>
              <a:t>■ </a:t>
            </a:r>
            <a:r>
              <a:rPr lang="en-US" altLang="ko-KR"/>
              <a:t>RIP (Routing Infomation Protocol)</a:t>
            </a:r>
          </a:p>
          <a:p>
            <a:pPr>
              <a:spcBef>
                <a:spcPct val="0"/>
              </a:spcBef>
            </a:pPr>
            <a:endParaRPr lang="en-US" altLang="ko-KR" b="1"/>
          </a:p>
          <a:p>
            <a:pPr>
              <a:spcBef>
                <a:spcPct val="0"/>
              </a:spcBef>
            </a:pPr>
            <a:endParaRPr lang="en-US" altLang="ko-KR" b="1"/>
          </a:p>
          <a:p>
            <a:pPr>
              <a:spcBef>
                <a:spcPct val="0"/>
              </a:spcBef>
            </a:pPr>
            <a:endParaRPr lang="en-US" altLang="ko-KR" b="1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. </a:t>
            </a:r>
            <a:r>
              <a:rPr lang="ko-KR" altLang="en-US"/>
              <a:t>다이나믹</a:t>
            </a:r>
            <a:r>
              <a:rPr lang="en-US"/>
              <a:t> </a:t>
            </a:r>
            <a:r>
              <a:rPr lang="ko-KR" altLang="en-US"/>
              <a:t>라우팅 프로토콜로서 관리자가 일일이 경로를 지정하지 않아도 길을 </a:t>
            </a: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  </a:t>
            </a:r>
            <a:r>
              <a:rPr lang="ko-KR" altLang="en-US"/>
              <a:t>찾아가는 프로토콜이다</a:t>
            </a:r>
            <a:r>
              <a:rPr lang="en-US" altLang="ko-KR"/>
              <a:t>.</a:t>
            </a:r>
            <a:endParaRPr lang="ko-KR" altLang="en-US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. AS</a:t>
            </a:r>
            <a:r>
              <a:rPr lang="ko-KR" altLang="en-US"/>
              <a:t>내부를 구성하는 내부용 라우팅 프로토콜</a:t>
            </a:r>
            <a:r>
              <a:rPr lang="en-US" altLang="ko-KR">
                <a:solidFill>
                  <a:srgbClr val="FF0000"/>
                </a:solidFill>
              </a:rPr>
              <a:t>(IGP : Interior Gateway Protocol)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ko-KR" altLang="en-US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. </a:t>
            </a:r>
            <a:r>
              <a:rPr lang="ko-KR" altLang="en-US"/>
              <a:t>디스턴스 벡터</a:t>
            </a:r>
            <a:r>
              <a:rPr lang="en-US" altLang="ko-KR"/>
              <a:t>(Distance Vector) </a:t>
            </a:r>
            <a:r>
              <a:rPr lang="ko-KR" altLang="en-US"/>
              <a:t>라우팅 프로토콜로서 거리</a:t>
            </a:r>
            <a:r>
              <a:rPr lang="en-US" altLang="ko-KR"/>
              <a:t>(</a:t>
            </a:r>
            <a:r>
              <a:rPr lang="ko-KR" altLang="en-US"/>
              <a:t>홉</a:t>
            </a:r>
            <a:r>
              <a:rPr lang="en-US" altLang="ko-KR"/>
              <a:t>)</a:t>
            </a:r>
            <a:r>
              <a:rPr lang="ko-KR" altLang="en-US"/>
              <a:t>와 방향으로 길을</a:t>
            </a: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  </a:t>
            </a:r>
            <a:r>
              <a:rPr lang="ko-KR" altLang="en-US"/>
              <a:t>찾아가는 프로토콜이다</a:t>
            </a:r>
            <a:r>
              <a:rPr lang="en-US" altLang="ko-KR"/>
              <a:t>.</a:t>
            </a:r>
            <a:endParaRPr lang="ko-KR" altLang="en-US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. RIP </a:t>
            </a:r>
            <a:r>
              <a:rPr lang="ko-KR" altLang="en-US"/>
              <a:t>라우팅 프로토콜에서 경로 설정 기준은 </a:t>
            </a:r>
            <a:r>
              <a:rPr lang="ko-KR" altLang="en-US">
                <a:solidFill>
                  <a:srgbClr val="FF0000"/>
                </a:solidFill>
              </a:rPr>
              <a:t>홉</a:t>
            </a:r>
            <a:r>
              <a:rPr lang="en-US" altLang="ko-KR">
                <a:solidFill>
                  <a:srgbClr val="FF0000"/>
                </a:solidFill>
              </a:rPr>
              <a:t>(Hop)</a:t>
            </a:r>
            <a:r>
              <a:rPr lang="ko-KR" altLang="en-US">
                <a:solidFill>
                  <a:srgbClr val="FF0000"/>
                </a:solidFill>
              </a:rPr>
              <a:t>카운트</a:t>
            </a:r>
            <a:r>
              <a:rPr lang="ko-KR" altLang="en-US"/>
              <a:t>로서 </a:t>
            </a:r>
            <a:r>
              <a:rPr lang="ko-KR" altLang="en-US">
                <a:solidFill>
                  <a:srgbClr val="FF0000"/>
                </a:solidFill>
              </a:rPr>
              <a:t>최대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15</a:t>
            </a:r>
            <a:r>
              <a:rPr lang="ko-KR" altLang="en-US">
                <a:solidFill>
                  <a:srgbClr val="FF0000"/>
                </a:solidFill>
              </a:rPr>
              <a:t>개</a:t>
            </a:r>
            <a:r>
              <a:rPr lang="ko-KR" altLang="en-US"/>
              <a:t> 까지</a:t>
            </a: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  </a:t>
            </a:r>
            <a:r>
              <a:rPr lang="ko-KR" altLang="en-US"/>
              <a:t>허용한다</a:t>
            </a:r>
            <a:r>
              <a:rPr lang="en-US" altLang="ko-KR"/>
              <a:t>.</a:t>
            </a:r>
            <a:endParaRPr lang="ko-KR" altLang="en-US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. </a:t>
            </a:r>
            <a:r>
              <a:rPr lang="ko-KR" altLang="en-US">
                <a:solidFill>
                  <a:srgbClr val="FF0000"/>
                </a:solidFill>
              </a:rPr>
              <a:t>홉이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16</a:t>
            </a:r>
            <a:r>
              <a:rPr lang="ko-KR" altLang="en-US">
                <a:solidFill>
                  <a:srgbClr val="FF0000"/>
                </a:solidFill>
              </a:rPr>
              <a:t>이상</a:t>
            </a:r>
            <a:r>
              <a:rPr lang="ko-KR" altLang="en-US"/>
              <a:t>이면 네트워크를</a:t>
            </a:r>
            <a:r>
              <a:rPr lang="en-US"/>
              <a:t> </a:t>
            </a:r>
            <a:r>
              <a:rPr lang="ko-KR" altLang="en-US"/>
              <a:t>찾지 못하므로 데이터를 보내지 못하기 때문에 대규모</a:t>
            </a: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  </a:t>
            </a:r>
            <a:r>
              <a:rPr lang="ko-KR" altLang="en-US"/>
              <a:t>네트워크에서는 사용하는데 무리가 있다</a:t>
            </a:r>
            <a:r>
              <a:rPr lang="en-US" altLang="ko-KR"/>
              <a:t>.</a:t>
            </a:r>
            <a:endParaRPr lang="ko-KR" altLang="en-US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. </a:t>
            </a:r>
            <a:r>
              <a:rPr lang="ko-KR" altLang="en-US"/>
              <a:t>디폴트 </a:t>
            </a:r>
            <a:r>
              <a:rPr lang="ko-KR" altLang="en-US">
                <a:solidFill>
                  <a:srgbClr val="FF0000"/>
                </a:solidFill>
              </a:rPr>
              <a:t>라우팅 업데이트 주기는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30</a:t>
            </a:r>
            <a:r>
              <a:rPr lang="ko-KR" altLang="en-US"/>
              <a:t>초이며 이를 통해 경로 이상이나 새로 생긴</a:t>
            </a: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 </a:t>
            </a:r>
            <a:r>
              <a:rPr lang="ko-KR" altLang="en-US"/>
              <a:t> 경로등을 갱신한다</a:t>
            </a:r>
            <a:r>
              <a:rPr lang="en-US" altLang="ko-KR"/>
              <a:t>.</a:t>
            </a:r>
            <a:endParaRPr lang="ko-KR" altLang="en-US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FF0000"/>
                </a:solidFill>
              </a:rPr>
              <a:t>디폴트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4</a:t>
            </a:r>
            <a:r>
              <a:rPr lang="ko-KR" altLang="en-US">
                <a:solidFill>
                  <a:srgbClr val="FF0000"/>
                </a:solidFill>
              </a:rPr>
              <a:t>부터 지정</a:t>
            </a:r>
            <a:r>
              <a:rPr lang="en-US" altLang="ko-KR">
                <a:solidFill>
                  <a:srgbClr val="FF0000"/>
                </a:solidFill>
              </a:rPr>
              <a:t>6</a:t>
            </a:r>
            <a:r>
              <a:rPr lang="ko-KR" altLang="en-US">
                <a:solidFill>
                  <a:srgbClr val="FF0000"/>
                </a:solidFill>
              </a:rPr>
              <a:t>까지 로드 밸런싱이 가능하다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</a:p>
          <a:p>
            <a:pPr latinLnBrk="0">
              <a:spcBef>
                <a:spcPct val="0"/>
              </a:spcBef>
            </a:pPr>
            <a:r>
              <a:rPr lang="en-US"/>
              <a:t>  </a:t>
            </a:r>
            <a:r>
              <a:rPr lang="en-US" altLang="ko-KR"/>
              <a:t>(</a:t>
            </a:r>
            <a:r>
              <a:rPr lang="ko-KR" altLang="en-US"/>
              <a:t>경로가</a:t>
            </a:r>
            <a:r>
              <a:rPr lang="en-US"/>
              <a:t> </a:t>
            </a:r>
            <a:r>
              <a:rPr lang="en-US" altLang="ko-KR"/>
              <a:t>4</a:t>
            </a:r>
            <a:r>
              <a:rPr lang="ko-KR" altLang="en-US"/>
              <a:t>개 있을 경우 패킷을 </a:t>
            </a:r>
            <a:r>
              <a:rPr lang="en-US" altLang="ko-KR"/>
              <a:t>4</a:t>
            </a:r>
            <a:r>
              <a:rPr lang="ko-KR" altLang="en-US"/>
              <a:t>곳으로 나누어 보낼 수 있다</a:t>
            </a:r>
            <a:r>
              <a:rPr lang="en-US" altLang="ko-KR"/>
              <a:t>.)</a:t>
            </a:r>
            <a:endParaRPr lang="ko-KR" altLang="en-US"/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87043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E4E4C7-FB59-4907-B7CC-F50762F8B207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87044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indent="-342900">
              <a:spcBef>
                <a:spcPct val="0"/>
              </a:spcBef>
            </a:pPr>
            <a:r>
              <a:rPr lang="ko-KR" altLang="en-US"/>
              <a:t>▶ </a:t>
            </a:r>
            <a:r>
              <a:rPr lang="en-US" altLang="ko-KR"/>
              <a:t>RIP</a:t>
            </a:r>
            <a:r>
              <a:rPr lang="ko-KR" altLang="en-US"/>
              <a:t>의 단점</a:t>
            </a:r>
            <a:r>
              <a:rPr lang="en-US" altLang="ko-KR"/>
              <a:t> : </a:t>
            </a:r>
            <a:r>
              <a:rPr lang="ko-KR" altLang="en-US"/>
              <a:t>홉</a:t>
            </a:r>
            <a:r>
              <a:rPr lang="en-US" altLang="ko-KR"/>
              <a:t>(Hop)</a:t>
            </a:r>
            <a:r>
              <a:rPr lang="ko-KR" altLang="en-US"/>
              <a:t>카운트 이용</a:t>
            </a: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r>
              <a:rPr lang="ko-KR" altLang="en-US"/>
              <a:t>▶ </a:t>
            </a:r>
            <a:r>
              <a:rPr lang="en-US" altLang="ko-KR"/>
              <a:t>RIPv1 and RIPv2 </a:t>
            </a:r>
            <a:r>
              <a:rPr lang="ko-KR" altLang="en-US"/>
              <a:t>비교</a:t>
            </a: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ko-KR" altLang="en-US"/>
          </a:p>
        </p:txBody>
      </p:sp>
      <p:pic>
        <p:nvPicPr>
          <p:cNvPr id="87045" name="20101115_284/demonicws_128980997096729eDI_JPEG/rip.jpg" descr="http://postfiles13.naver.net/20101115_284/demonicws_128980997096729eDI_JPEG/rip.jpg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857250"/>
            <a:ext cx="32861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6" name="20101115_92/demonicws_1289810220706mMnmi_JPEG/2.jpg" descr="http://postfiles13.naver.net/20101115_92/demonicws_1289810220706mMnmi_JPEG/2.jpg?type=w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3" y="857250"/>
            <a:ext cx="34290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795838" y="3873500"/>
          <a:ext cx="4000500" cy="1571618"/>
        </p:xfrm>
        <a:graphic>
          <a:graphicData uri="http://schemas.openxmlformats.org/drawingml/2006/table">
            <a:tbl>
              <a:tblPr/>
              <a:tblGrid>
                <a:gridCol w="1785920"/>
                <a:gridCol w="2214580"/>
              </a:tblGrid>
              <a:tr h="2323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cs typeface="Courier New" pitchFamily="49" charset="0"/>
                        </a:rPr>
                        <a:t>RIP v1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cs typeface="Courier New" pitchFamily="49" charset="0"/>
                        </a:rPr>
                        <a:t>RIP v2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</a:tr>
              <a:tr h="2323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cs typeface="Courier New" pitchFamily="49" charset="0"/>
                        </a:rPr>
                        <a:t>  Classful routing protocol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cs typeface="Courier New" pitchFamily="49" charset="0"/>
                        </a:rPr>
                        <a:t>  Classless routing protocol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DDE8"/>
                    </a:solidFill>
                  </a:tcPr>
                </a:tc>
              </a:tr>
              <a:tr h="2323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cs typeface="Courier New" pitchFamily="49" charset="0"/>
                        </a:rPr>
                        <a:t>  VLSM </a:t>
                      </a:r>
                      <a:r>
                        <a:rPr kumimoji="0" 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urier New" pitchFamily="49" charset="0"/>
                        </a:rPr>
                        <a:t>지원 안함</a:t>
                      </a:r>
                      <a:endParaRPr kumimoji="0" 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cs typeface="Courier New" pitchFamily="49" charset="0"/>
                        </a:rPr>
                        <a:t>  VLSM </a:t>
                      </a:r>
                      <a:r>
                        <a:rPr kumimoji="0" 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urier New" pitchFamily="49" charset="0"/>
                        </a:rPr>
                        <a:t>지원</a:t>
                      </a:r>
                      <a:endParaRPr kumimoji="0" 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323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cs typeface="Courier New" pitchFamily="49" charset="0"/>
                        </a:rPr>
                        <a:t>  No authentication support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cs typeface="Courier New" pitchFamily="49" charset="0"/>
                        </a:rPr>
                        <a:t>  Plain text or MD5 </a:t>
                      </a:r>
                      <a:r>
                        <a:rPr kumimoji="0" 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urier New" pitchFamily="49" charset="0"/>
                        </a:rPr>
                        <a:t>인증 지원</a:t>
                      </a:r>
                      <a:endParaRPr kumimoji="0" 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DDE8"/>
                    </a:solidFill>
                  </a:tcPr>
                </a:tc>
              </a:tr>
              <a:tr h="2587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cs typeface="Courier New" pitchFamily="49" charset="0"/>
                        </a:rPr>
                        <a:t>  Broadcasts</a:t>
                      </a:r>
                      <a:r>
                        <a:rPr kumimoji="0" 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urier New" pitchFamily="49" charset="0"/>
                        </a:rPr>
                        <a:t>를 사용하여 광고</a:t>
                      </a:r>
                      <a:endParaRPr kumimoji="0" 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cs typeface="Courier New" pitchFamily="49" charset="0"/>
                        </a:rPr>
                        <a:t>  Multicasts</a:t>
                      </a:r>
                      <a:r>
                        <a:rPr kumimoji="0" 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urier New" pitchFamily="49" charset="0"/>
                        </a:rPr>
                        <a:t>를 사용하여 광고</a:t>
                      </a:r>
                      <a:endParaRPr kumimoji="0" 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383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자동 축약됨 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★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 </a:t>
                      </a: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불활성화 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X, </a:t>
                      </a: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수동 축약 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X)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 </a:t>
                      </a: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자동 축약됨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★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( </a:t>
                      </a: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불활성화 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0, </a:t>
                      </a: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수동 축약 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0)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ko-KR" altLang="en-US"/>
              <a:t>▶ </a:t>
            </a:r>
            <a:r>
              <a:rPr lang="en-US" altLang="ko-KR"/>
              <a:t>RIP </a:t>
            </a:r>
            <a:r>
              <a:rPr lang="ko-KR" altLang="en-US"/>
              <a:t>구문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fontAlgn="ctr" latinLnBrk="0">
              <a:spcBef>
                <a:spcPct val="0"/>
              </a:spcBef>
            </a:pPr>
            <a:r>
              <a:rPr lang="en-US" altLang="ko-KR"/>
              <a:t>router  rip</a:t>
            </a:r>
            <a:endParaRPr lang="ko-KR" altLang="en-US"/>
          </a:p>
          <a:p>
            <a:pPr fontAlgn="ctr" latinLnBrk="0">
              <a:spcBef>
                <a:spcPct val="0"/>
              </a:spcBef>
            </a:pPr>
            <a:r>
              <a:rPr lang="en-US" altLang="ko-KR"/>
              <a:t> network   </a:t>
            </a:r>
            <a:r>
              <a:rPr lang="en-US" altLang="ko-KR">
                <a:solidFill>
                  <a:srgbClr val="FF0000"/>
                </a:solidFill>
              </a:rPr>
              <a:t> Classfull Network </a:t>
            </a:r>
            <a:r>
              <a:rPr lang="ko-KR" altLang="en-US">
                <a:solidFill>
                  <a:srgbClr val="FF0000"/>
                </a:solidFill>
              </a:rPr>
              <a:t>주소</a:t>
            </a:r>
          </a:p>
          <a:p>
            <a:pPr fontAlgn="ctr" latinLnBrk="0">
              <a:spcBef>
                <a:spcPct val="0"/>
              </a:spcBef>
            </a:pPr>
            <a:r>
              <a:rPr lang="en-US" altLang="ko-KR"/>
              <a:t> version  2</a:t>
            </a:r>
            <a:endParaRPr lang="ko-KR" altLang="en-US"/>
          </a:p>
          <a:p>
            <a:pPr fontAlgn="ctr" latinLnBrk="0">
              <a:spcBef>
                <a:spcPct val="0"/>
              </a:spcBef>
            </a:pPr>
            <a:endParaRPr lang="en-US" altLang="ko-KR"/>
          </a:p>
          <a:p>
            <a:pPr fontAlgn="ctr" latinLnBrk="0">
              <a:spcBef>
                <a:spcPct val="0"/>
              </a:spcBef>
            </a:pPr>
            <a:endParaRPr lang="en-US" altLang="ko-KR"/>
          </a:p>
          <a:p>
            <a:pPr fontAlgn="ctr" latinLnBrk="0">
              <a:spcBef>
                <a:spcPct val="0"/>
              </a:spcBef>
            </a:pPr>
            <a:endParaRPr lang="en-US" altLang="ko-KR"/>
          </a:p>
          <a:p>
            <a:pPr fontAlgn="ctr" latinLnBrk="0">
              <a:spcBef>
                <a:spcPct val="0"/>
              </a:spcBef>
            </a:pPr>
            <a:endParaRPr lang="en-US" altLang="ko-KR"/>
          </a:p>
          <a:p>
            <a:pPr fontAlgn="ctr" latinLnBrk="0">
              <a:spcBef>
                <a:spcPct val="0"/>
              </a:spcBef>
            </a:pPr>
            <a:endParaRPr lang="en-US" altLang="ko-KR"/>
          </a:p>
          <a:p>
            <a:pPr fontAlgn="ctr" latinLnBrk="0">
              <a:spcBef>
                <a:spcPct val="0"/>
              </a:spcBef>
            </a:pPr>
            <a:endParaRPr lang="en-US" altLang="ko-KR"/>
          </a:p>
          <a:p>
            <a:pPr fontAlgn="ctr"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ko-KR" altLang="en-US"/>
              <a:t>▶ </a:t>
            </a:r>
            <a:r>
              <a:rPr lang="en-US" altLang="ko-KR"/>
              <a:t>Loopback Interface </a:t>
            </a:r>
          </a:p>
          <a:p>
            <a:pPr latinLnBrk="0">
              <a:spcBef>
                <a:spcPct val="0"/>
              </a:spcBef>
            </a:pPr>
            <a:endParaRPr lang="ko-KR" altLang="en-US"/>
          </a:p>
          <a:p>
            <a:pPr latinLnBrk="0">
              <a:spcBef>
                <a:spcPct val="0"/>
              </a:spcBef>
            </a:pPr>
            <a:r>
              <a:rPr lang="en-US" altLang="ko-KR"/>
              <a:t>. </a:t>
            </a:r>
            <a:r>
              <a:rPr lang="ko-KR" altLang="en-US"/>
              <a:t>이는 가상의 인터페이스로 절대</a:t>
            </a:r>
            <a:r>
              <a:rPr lang="en-US" altLang="ko-KR"/>
              <a:t> down</a:t>
            </a:r>
            <a:r>
              <a:rPr lang="ko-KR" altLang="en-US"/>
              <a:t>되지 않는다</a:t>
            </a:r>
            <a:r>
              <a:rPr lang="en-US" altLang="ko-KR"/>
              <a:t>.</a:t>
            </a:r>
            <a:endParaRPr lang="ko-KR" altLang="en-US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. </a:t>
            </a:r>
            <a:r>
              <a:rPr lang="ko-KR" altLang="en-US"/>
              <a:t>연결상태를 확인하기 매우 편하다</a:t>
            </a:r>
            <a:r>
              <a:rPr lang="en-US" altLang="ko-KR"/>
              <a:t>.</a:t>
            </a:r>
            <a:endParaRPr lang="ko-KR" altLang="en-US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interface  loopback 0</a:t>
            </a:r>
            <a:endParaRPr lang="ko-KR" altLang="en-US"/>
          </a:p>
          <a:p>
            <a:pPr>
              <a:spcBef>
                <a:spcPct val="0"/>
              </a:spcBef>
            </a:pPr>
            <a:r>
              <a:rPr lang="en-US" altLang="ko-KR"/>
              <a:t>   ip</a:t>
            </a:r>
            <a:r>
              <a:rPr lang="ko-KR" altLang="en-US"/>
              <a:t>  </a:t>
            </a:r>
            <a:r>
              <a:rPr lang="en-US" altLang="ko-KR"/>
              <a:t>address  x.x.x.x  x.x.x.x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no  interface  loopback 0</a:t>
            </a:r>
          </a:p>
          <a:p>
            <a:pPr>
              <a:spcBef>
                <a:spcPct val="0"/>
              </a:spcBef>
            </a:pPr>
            <a:r>
              <a:rPr lang="en-US" altLang="ko-KR"/>
              <a:t> </a:t>
            </a:r>
          </a:p>
          <a:p>
            <a:pPr fontAlgn="ctr" latinLnBrk="0">
              <a:spcBef>
                <a:spcPct val="0"/>
              </a:spcBef>
            </a:pPr>
            <a:endParaRPr lang="ko-KR" altLang="en-US"/>
          </a:p>
        </p:txBody>
      </p:sp>
      <p:sp>
        <p:nvSpPr>
          <p:cNvPr id="89091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E62BA8-DFAF-45C3-B73F-1FB16088D96E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96260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indent="-342900">
              <a:spcBef>
                <a:spcPct val="0"/>
              </a:spcBef>
              <a:defRPr/>
            </a:pPr>
            <a:r>
              <a:rPr lang="ko-KR" altLang="en-US"/>
              <a:t>▶</a:t>
            </a:r>
            <a:r>
              <a:rPr lang="en-US" altLang="ko-KR"/>
              <a:t> Passive  Interface</a:t>
            </a:r>
          </a:p>
          <a:p>
            <a:pPr indent="-342900">
              <a:spcBef>
                <a:spcPct val="0"/>
              </a:spcBef>
              <a:defRPr/>
            </a:pPr>
            <a:endParaRPr lang="en-US" altLang="ko-KR" b="1"/>
          </a:p>
          <a:p>
            <a:pPr latinLnBrk="0">
              <a:spcBef>
                <a:spcPts val="0"/>
              </a:spcBef>
              <a:defRPr/>
            </a:pPr>
            <a:r>
              <a:rPr lang="en-US" altLang="ko-KR"/>
              <a:t>. </a:t>
            </a:r>
            <a:r>
              <a:rPr lang="ko-KR" altLang="en-US"/>
              <a:t>불필요한 라우팅 정보를 보내지 않을 때 사용한다</a:t>
            </a:r>
            <a:r>
              <a:rPr lang="en-US" altLang="ko-KR"/>
              <a:t>.</a:t>
            </a:r>
          </a:p>
          <a:p>
            <a:pPr latinLnBrk="0">
              <a:spcBef>
                <a:spcPts val="0"/>
              </a:spcBef>
              <a:defRPr/>
            </a:pPr>
            <a:endParaRPr lang="ko-KR" altLang="en-US"/>
          </a:p>
          <a:p>
            <a:pPr latinLnBrk="0">
              <a:spcBef>
                <a:spcPts val="0"/>
              </a:spcBef>
              <a:defRPr/>
            </a:pPr>
            <a:r>
              <a:rPr lang="en-US" altLang="ko-KR"/>
              <a:t>. f0/0</a:t>
            </a:r>
            <a:r>
              <a:rPr lang="ko-KR" altLang="en-US"/>
              <a:t>에 패스브 인터페이스를 적용하여</a:t>
            </a:r>
            <a:r>
              <a:rPr lang="en-US" altLang="ko-KR"/>
              <a:t> RIP </a:t>
            </a:r>
            <a:r>
              <a:rPr lang="ko-KR" altLang="en-US"/>
              <a:t>라우팅 전파를 보내지 않음</a:t>
            </a:r>
            <a:endParaRPr lang="en-US" altLang="ko-KR"/>
          </a:p>
          <a:p>
            <a:pPr latinLnBrk="0">
              <a:spcBef>
                <a:spcPts val="0"/>
              </a:spcBef>
              <a:defRPr/>
            </a:pPr>
            <a:endParaRPr lang="en-US" altLang="ko-KR"/>
          </a:p>
          <a:p>
            <a:pPr latinLnBrk="0">
              <a:spcBef>
                <a:spcPts val="0"/>
              </a:spcBef>
              <a:defRPr/>
            </a:pPr>
            <a:r>
              <a:rPr lang="en-US" altLang="ko-KR"/>
              <a:t>router  rip</a:t>
            </a:r>
          </a:p>
          <a:p>
            <a:pPr latinLnBrk="0">
              <a:spcBef>
                <a:spcPts val="0"/>
              </a:spcBef>
              <a:defRPr/>
            </a:pPr>
            <a:r>
              <a:rPr lang="en-US" altLang="ko-KR"/>
              <a:t> version 2</a:t>
            </a:r>
          </a:p>
          <a:p>
            <a:pPr latinLnBrk="0">
              <a:spcBef>
                <a:spcPts val="0"/>
              </a:spcBef>
              <a:defRPr/>
            </a:pPr>
            <a:r>
              <a:rPr lang="en-US" altLang="ko-KR" b="1">
                <a:solidFill>
                  <a:srgbClr val="00B0F0"/>
                </a:solidFill>
              </a:rPr>
              <a:t> </a:t>
            </a:r>
            <a:r>
              <a:rPr lang="en-US" altLang="ko-KR" smtClean="0">
                <a:solidFill>
                  <a:srgbClr val="FF0000"/>
                </a:solidFill>
              </a:rPr>
              <a:t>passive-interface  f0/0    </a:t>
            </a:r>
            <a:r>
              <a:rPr lang="en-US" altLang="ko-KR" b="1">
                <a:solidFill>
                  <a:srgbClr val="00B0F0"/>
                </a:solidFill>
              </a:rPr>
              <a:t>    </a:t>
            </a:r>
          </a:p>
          <a:p>
            <a:pPr latinLnBrk="0">
              <a:spcBef>
                <a:spcPts val="0"/>
              </a:spcBef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ts val="0"/>
              </a:spcBef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ts val="0"/>
              </a:spcBef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ts val="0"/>
              </a:spcBef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ts val="0"/>
              </a:spcBef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ts val="0"/>
              </a:spcBef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ts val="0"/>
              </a:spcBef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ts val="0"/>
              </a:spcBef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ts val="0"/>
              </a:spcBef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ts val="0"/>
              </a:spcBef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 fontAlgn="ctr" latinLnBrk="0">
              <a:spcBef>
                <a:spcPct val="0"/>
              </a:spcBef>
              <a:defRPr/>
            </a:pPr>
            <a:r>
              <a:rPr lang="ko-KR" altLang="en-US"/>
              <a:t>▶ </a:t>
            </a:r>
            <a:r>
              <a:rPr lang="en-US" altLang="ko-KR"/>
              <a:t>Auto-summmary ( RIP, IGRP, EIGRP )</a:t>
            </a:r>
          </a:p>
          <a:p>
            <a:pPr fontAlgn="ctr"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r>
              <a:rPr lang="en-US" altLang="ko-KR">
                <a:solidFill>
                  <a:srgbClr val="0070C0"/>
                </a:solidFill>
              </a:rPr>
              <a:t>Auto Summary </a:t>
            </a:r>
            <a:r>
              <a:rPr lang="ko-KR" altLang="en-US">
                <a:solidFill>
                  <a:srgbClr val="0070C0"/>
                </a:solidFill>
              </a:rPr>
              <a:t>란  라우팅 정보에 포함된 네트워크  와  </a:t>
            </a:r>
            <a:endParaRPr lang="en-US" altLang="ko-KR">
              <a:solidFill>
                <a:srgbClr val="0070C0"/>
              </a:solidFill>
            </a:endParaRPr>
          </a:p>
          <a:p>
            <a:pPr latinLnBrk="0">
              <a:spcBef>
                <a:spcPct val="0"/>
              </a:spcBef>
              <a:defRPr/>
            </a:pPr>
            <a:r>
              <a:rPr lang="ko-KR" altLang="en-US">
                <a:solidFill>
                  <a:srgbClr val="0070C0"/>
                </a:solidFill>
              </a:rPr>
              <a:t>라우팅정보가 전송되는 </a:t>
            </a:r>
            <a:r>
              <a:rPr lang="en-US" altLang="ko-KR">
                <a:solidFill>
                  <a:srgbClr val="0070C0"/>
                </a:solidFill>
              </a:rPr>
              <a:t> </a:t>
            </a:r>
            <a:r>
              <a:rPr lang="ko-KR" altLang="en-US" u="sng">
                <a:solidFill>
                  <a:srgbClr val="0070C0"/>
                </a:solidFill>
              </a:rPr>
              <a:t>인터페이스의  주 네트워크 </a:t>
            </a:r>
            <a:r>
              <a:rPr lang="ko-KR" altLang="en-US">
                <a:solidFill>
                  <a:srgbClr val="0070C0"/>
                </a:solidFill>
              </a:rPr>
              <a:t>가 다른 지점에서 자동 축약이 </a:t>
            </a:r>
            <a:endParaRPr lang="en-US" altLang="ko-KR">
              <a:solidFill>
                <a:srgbClr val="0070C0"/>
              </a:solidFill>
            </a:endParaRPr>
          </a:p>
          <a:p>
            <a:pPr latinLnBrk="0">
              <a:spcBef>
                <a:spcPct val="0"/>
              </a:spcBef>
              <a:defRPr/>
            </a:pPr>
            <a:r>
              <a:rPr lang="ko-KR" altLang="en-US">
                <a:solidFill>
                  <a:srgbClr val="0070C0"/>
                </a:solidFill>
              </a:rPr>
              <a:t>일어나는</a:t>
            </a:r>
            <a:r>
              <a:rPr lang="en-US" altLang="ko-KR">
                <a:solidFill>
                  <a:srgbClr val="0070C0"/>
                </a:solidFill>
              </a:rPr>
              <a:t> </a:t>
            </a:r>
            <a:r>
              <a:rPr lang="ko-KR" altLang="en-US">
                <a:solidFill>
                  <a:srgbClr val="0070C0"/>
                </a:solidFill>
              </a:rPr>
              <a:t>것이다</a:t>
            </a:r>
            <a:r>
              <a:rPr lang="en-US" altLang="ko-KR">
                <a:solidFill>
                  <a:srgbClr val="0070C0"/>
                </a:solidFill>
              </a:rPr>
              <a:t>.</a:t>
            </a:r>
            <a:endParaRPr lang="ko-KR" altLang="en-US">
              <a:solidFill>
                <a:srgbClr val="0070C0"/>
              </a:solidFill>
            </a:endParaRPr>
          </a:p>
          <a:p>
            <a:pPr fontAlgn="ctr" latinLnBrk="0">
              <a:spcBef>
                <a:spcPct val="0"/>
              </a:spcBef>
              <a:defRPr/>
            </a:pPr>
            <a:endParaRPr lang="en-US" altLang="ko-KR"/>
          </a:p>
          <a:p>
            <a:pPr fontAlgn="ctr" latinLnBrk="0">
              <a:spcBef>
                <a:spcPct val="0"/>
              </a:spcBef>
              <a:defRPr/>
            </a:pPr>
            <a:r>
              <a:rPr lang="en-US" altLang="ko-KR"/>
              <a:t>router </a:t>
            </a:r>
            <a:r>
              <a:rPr lang="en-US" altLang="ko-KR" smtClean="0"/>
              <a:t>rip</a:t>
            </a:r>
            <a:endParaRPr lang="en-US" altLang="ko-KR"/>
          </a:p>
          <a:p>
            <a:pPr fontAlgn="ctr" latinLnBrk="0">
              <a:spcBef>
                <a:spcPct val="0"/>
              </a:spcBef>
              <a:defRPr/>
            </a:pPr>
            <a:r>
              <a:rPr lang="en-US" altLang="ko-KR"/>
              <a:t> network  Classfull Network </a:t>
            </a:r>
            <a:r>
              <a:rPr lang="ko-KR" altLang="en-US"/>
              <a:t>주소</a:t>
            </a:r>
            <a:endParaRPr lang="en-US" altLang="ko-KR"/>
          </a:p>
          <a:p>
            <a:pPr fontAlgn="ctr" latinLnBrk="0">
              <a:spcBef>
                <a:spcPct val="0"/>
              </a:spcBef>
              <a:defRPr/>
            </a:pPr>
            <a:r>
              <a:rPr lang="en-US" altLang="ko-KR">
                <a:solidFill>
                  <a:srgbClr val="FF0000"/>
                </a:solidFill>
              </a:rPr>
              <a:t> no auto-summary</a:t>
            </a:r>
          </a:p>
          <a:p>
            <a:pPr latinLnBrk="0">
              <a:spcBef>
                <a:spcPts val="0"/>
              </a:spcBef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  <a:defRPr/>
            </a:pPr>
            <a:endParaRPr lang="ko-KR" altLang="en-US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/>
              <a:t>▶ 디스턴스 벡터</a:t>
            </a:r>
            <a:r>
              <a:rPr lang="en-US"/>
              <a:t> </a:t>
            </a:r>
            <a:r>
              <a:rPr lang="en-US" altLang="ko-KR"/>
              <a:t>(Distance Vector) </a:t>
            </a:r>
            <a:r>
              <a:rPr lang="ko-KR" altLang="en-US"/>
              <a:t>라우팅의 문제점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. RIP</a:t>
            </a:r>
            <a:r>
              <a:rPr lang="ko-KR" altLang="en-US"/>
              <a:t>은 </a:t>
            </a:r>
            <a:r>
              <a:rPr lang="en-US" altLang="ko-KR"/>
              <a:t>30</a:t>
            </a:r>
            <a:r>
              <a:rPr lang="ko-KR" altLang="en-US"/>
              <a:t>초마다 새로운 정보를 갱신한다</a:t>
            </a:r>
            <a:r>
              <a:rPr lang="en-US" altLang="ko-KR"/>
              <a:t>. 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. </a:t>
            </a:r>
            <a:r>
              <a:rPr lang="ko-KR" altLang="en-US"/>
              <a:t>그런데 장애정보를 가지고 있는 라우터</a:t>
            </a:r>
            <a:r>
              <a:rPr lang="en-US" altLang="ko-KR"/>
              <a:t>(C </a:t>
            </a:r>
            <a:r>
              <a:rPr lang="ko-KR" altLang="en-US"/>
              <a:t>라우터</a:t>
            </a:r>
            <a:r>
              <a:rPr lang="en-US" altLang="ko-KR"/>
              <a:t>)</a:t>
            </a:r>
            <a:r>
              <a:rPr lang="ko-KR" altLang="en-US"/>
              <a:t>보다 옆의 라우터</a:t>
            </a:r>
            <a:r>
              <a:rPr lang="en-US" altLang="ko-KR"/>
              <a:t>(B</a:t>
            </a:r>
            <a:r>
              <a:rPr lang="ko-KR" altLang="en-US"/>
              <a:t>라우터</a:t>
            </a:r>
            <a:r>
              <a:rPr lang="en-US" altLang="ko-KR"/>
              <a:t>)</a:t>
            </a:r>
            <a:r>
              <a:rPr lang="ko-KR" altLang="en-US"/>
              <a:t>가</a:t>
            </a: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 </a:t>
            </a:r>
            <a:r>
              <a:rPr lang="ko-KR" altLang="en-US"/>
              <a:t> 갱신주기가 먼저 온다면</a:t>
            </a:r>
            <a:r>
              <a:rPr lang="en-US" altLang="ko-KR"/>
              <a:t>,  C</a:t>
            </a:r>
            <a:r>
              <a:rPr lang="ko-KR" altLang="en-US"/>
              <a:t>라우터는 </a:t>
            </a:r>
            <a:r>
              <a:rPr lang="en-US" altLang="ko-KR"/>
              <a:t>B</a:t>
            </a:r>
            <a:r>
              <a:rPr lang="ko-KR" altLang="en-US"/>
              <a:t>라우터의 갱신정보를 보고 장애정보에 대해서</a:t>
            </a: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 </a:t>
            </a:r>
            <a:r>
              <a:rPr lang="ko-KR" altLang="en-US"/>
              <a:t> 삭제하지 않고 홉카운트를 늘려서 갱신하게 된다</a:t>
            </a:r>
            <a:r>
              <a:rPr lang="en-US" altLang="ko-KR"/>
              <a:t>.</a:t>
            </a:r>
          </a:p>
          <a:p>
            <a:pPr latinLnBrk="0">
              <a:spcBef>
                <a:spcPct val="0"/>
              </a:spcBef>
            </a:pPr>
            <a:endParaRPr lang="ko-KR" altLang="en-US"/>
          </a:p>
          <a:p>
            <a:pPr latinLnBrk="0">
              <a:spcBef>
                <a:spcPct val="0"/>
              </a:spcBef>
            </a:pPr>
            <a:r>
              <a:rPr lang="en-US" altLang="ko-KR"/>
              <a:t>. </a:t>
            </a:r>
            <a:r>
              <a:rPr lang="ko-KR" altLang="en-US"/>
              <a:t>또 </a:t>
            </a:r>
            <a:r>
              <a:rPr lang="en-US" altLang="ko-KR"/>
              <a:t>C</a:t>
            </a:r>
            <a:r>
              <a:rPr lang="ko-KR" altLang="en-US"/>
              <a:t>라우터가 </a:t>
            </a:r>
            <a:r>
              <a:rPr lang="en-US" altLang="ko-KR"/>
              <a:t>B</a:t>
            </a:r>
            <a:r>
              <a:rPr lang="ko-KR" altLang="en-US"/>
              <a:t>라우터에게 장애 네트워크의 정보를 갱신해주므로 장애 정보가</a:t>
            </a: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 </a:t>
            </a:r>
            <a:r>
              <a:rPr lang="ko-KR" altLang="en-US"/>
              <a:t> 갱신되지 않는 문제로 인하여  무한 루프에 빠지게 된다</a:t>
            </a:r>
            <a:r>
              <a:rPr lang="en-US" altLang="ko-KR"/>
              <a:t>. </a:t>
            </a:r>
            <a:endParaRPr lang="ko-KR" altLang="en-US"/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91139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46FD16-A389-4653-ABD9-DD424D3C33FD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91140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ko-KR" altLang="en-US"/>
              <a:t>▶ </a:t>
            </a:r>
            <a:r>
              <a:rPr lang="en-US" altLang="ko-KR"/>
              <a:t>Looping </a:t>
            </a:r>
            <a:r>
              <a:rPr lang="ko-KR" altLang="en-US"/>
              <a:t>방지하기 위한 해결책</a:t>
            </a: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ko-KR" altLang="en-US"/>
              <a:t>아래 루핑방지 기술들을 복합적으로 사용되는 경우가 많다</a:t>
            </a:r>
            <a:r>
              <a:rPr lang="en-US" altLang="ko-KR"/>
              <a:t>.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ko-KR" altLang="en-US"/>
          </a:p>
          <a:p>
            <a:pPr latinLnBrk="0"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. Maximum Hop Count</a:t>
            </a:r>
            <a:r>
              <a:rPr lang="ko-KR" altLang="en-US">
                <a:solidFill>
                  <a:srgbClr val="FF0000"/>
                </a:solidFill>
              </a:rPr>
              <a:t>를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15</a:t>
            </a:r>
            <a:r>
              <a:rPr lang="ko-KR" altLang="en-US">
                <a:solidFill>
                  <a:srgbClr val="FF0000"/>
                </a:solidFill>
              </a:rPr>
              <a:t>로 설정</a:t>
            </a:r>
            <a:r>
              <a:rPr lang="en-US"/>
              <a:t/>
            </a:r>
            <a:br>
              <a:rPr lang="en-US"/>
            </a:br>
            <a:endParaRPr lang="en-US"/>
          </a:p>
          <a:p>
            <a:pPr latinLnBrk="0">
              <a:spcBef>
                <a:spcPct val="0"/>
              </a:spcBef>
            </a:pPr>
            <a:r>
              <a:rPr lang="en-US" altLang="ko-KR"/>
              <a:t>15</a:t>
            </a:r>
            <a:r>
              <a:rPr lang="ko-KR" altLang="en-US"/>
              <a:t>이상은 네트워크로 간주하지 않는다는 특징을 이용한 것으로 대규모</a:t>
            </a:r>
            <a:r>
              <a:rPr lang="en-US"/>
              <a:t> </a:t>
            </a:r>
            <a:r>
              <a:rPr lang="en-US" altLang="ko-KR"/>
              <a:t>16</a:t>
            </a:r>
            <a:r>
              <a:rPr lang="ko-KR" altLang="en-US"/>
              <a:t>홉이상의 </a:t>
            </a: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 </a:t>
            </a:r>
            <a:r>
              <a:rPr lang="ko-KR" altLang="en-US"/>
              <a:t>네크워크에서는 적용이 힘들다</a:t>
            </a:r>
          </a:p>
          <a:p>
            <a:pPr latinLnBrk="0">
              <a:spcBef>
                <a:spcPct val="0"/>
              </a:spcBef>
            </a:pPr>
            <a:endParaRPr lang="en-US"/>
          </a:p>
          <a:p>
            <a:pPr latinLnBrk="0"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</a:rPr>
              <a:t> </a:t>
            </a:r>
            <a:endParaRPr lang="ko-KR" altLang="en-US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. Hold Down Timer </a:t>
            </a:r>
            <a:r>
              <a:rPr lang="en-US" altLang="ko-KR"/>
              <a:t/>
            </a:r>
            <a:br>
              <a:rPr lang="en-US" altLang="ko-KR"/>
            </a:b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 b="1">
                <a:solidFill>
                  <a:srgbClr val="FF0000"/>
                </a:solidFill>
              </a:rPr>
              <a:t> </a:t>
            </a:r>
            <a:endParaRPr lang="ko-KR" altLang="en-US" b="1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r>
              <a:rPr lang="en-US" altLang="ko-KR" b="1">
                <a:solidFill>
                  <a:srgbClr val="FF0000"/>
                </a:solidFill>
              </a:rPr>
              <a:t>. Split Horizon(</a:t>
            </a:r>
            <a:r>
              <a:rPr lang="ko-KR" altLang="en-US" b="1">
                <a:solidFill>
                  <a:srgbClr val="FF0000"/>
                </a:solidFill>
              </a:rPr>
              <a:t>★</a:t>
            </a:r>
            <a:r>
              <a:rPr lang="en-US" altLang="ko-KR" b="1">
                <a:solidFill>
                  <a:srgbClr val="FF0000"/>
                </a:solidFill>
              </a:rPr>
              <a:t>)</a:t>
            </a:r>
            <a:r>
              <a:rPr lang="en-US" altLang="ko-KR"/>
              <a:t/>
            </a:r>
            <a:br>
              <a:rPr lang="en-US" altLang="ko-KR"/>
            </a:b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 </a:t>
            </a:r>
            <a:endParaRPr lang="ko-KR" altLang="en-US"/>
          </a:p>
          <a:p>
            <a:pPr latinLnBrk="0"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. Route Poisoning</a:t>
            </a:r>
            <a:r>
              <a:rPr lang="en-US" altLang="ko-KR"/>
              <a:t/>
            </a:r>
            <a:br>
              <a:rPr lang="en-US" altLang="ko-KR"/>
            </a:b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. Poison Reverse</a:t>
            </a:r>
            <a:r>
              <a:rPr lang="en-US" altLang="ko-KR"/>
              <a:t/>
            </a:r>
            <a:br>
              <a:rPr lang="en-US" altLang="ko-KR"/>
            </a:b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. Triggered  Update</a:t>
            </a:r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pic>
        <p:nvPicPr>
          <p:cNvPr id="9114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288" y="1071563"/>
            <a:ext cx="4125912" cy="2428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ko-KR" altLang="en-US">
                <a:latin typeface="+mn-ea"/>
              </a:rPr>
              <a:t>해결책 </a:t>
            </a:r>
            <a:r>
              <a:rPr lang="en-US" altLang="ko-KR">
                <a:latin typeface="+mn-ea"/>
              </a:rPr>
              <a:t>1.</a:t>
            </a:r>
            <a:r>
              <a:rPr lang="en-US" altLang="ko-KR"/>
              <a:t> Maximum Hop Count</a:t>
            </a:r>
            <a:r>
              <a:rPr lang="ko-KR" altLang="en-US"/>
              <a:t>를</a:t>
            </a:r>
            <a:r>
              <a:rPr lang="en-US"/>
              <a:t> </a:t>
            </a:r>
            <a:r>
              <a:rPr lang="en-US" altLang="ko-KR"/>
              <a:t>15</a:t>
            </a:r>
            <a:r>
              <a:rPr lang="ko-KR" altLang="en-US"/>
              <a:t>로 설정</a:t>
            </a:r>
            <a:endParaRPr lang="en-US" altLang="ko-KR" b="1">
              <a:latin typeface="Arial" pitchFamily="34" charset="0"/>
            </a:endParaRPr>
          </a:p>
          <a:p>
            <a:pPr>
              <a:spcBef>
                <a:spcPct val="0"/>
              </a:spcBef>
              <a:defRPr/>
            </a:pPr>
            <a:endParaRPr lang="en-US" altLang="ko-KR" b="1">
              <a:latin typeface="Arial" pitchFamily="34" charset="0"/>
            </a:endParaRPr>
          </a:p>
          <a:p>
            <a:pPr>
              <a:spcBef>
                <a:spcPct val="0"/>
              </a:spcBef>
              <a:defRPr/>
            </a:pPr>
            <a:endParaRPr lang="en-US" altLang="ko-KR" b="1">
              <a:latin typeface="Arial" pitchFamily="34" charset="0"/>
            </a:endParaRPr>
          </a:p>
          <a:p>
            <a:pPr>
              <a:spcBef>
                <a:spcPct val="0"/>
              </a:spcBef>
              <a:defRPr/>
            </a:pPr>
            <a:endParaRPr lang="en-US" altLang="ko-KR" b="1">
              <a:latin typeface="Arial" pitchFamily="34" charset="0"/>
            </a:endParaRPr>
          </a:p>
          <a:p>
            <a:pPr>
              <a:spcBef>
                <a:spcPct val="0"/>
              </a:spcBef>
              <a:defRPr/>
            </a:pPr>
            <a:endParaRPr lang="en-US" altLang="ko-KR" b="1">
              <a:latin typeface="Arial" pitchFamily="34" charset="0"/>
            </a:endParaRPr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</p:txBody>
      </p:sp>
      <p:sp>
        <p:nvSpPr>
          <p:cNvPr id="92163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2B151C-373E-446A-9889-6391A6473B7B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63492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ko-KR" altLang="en-US">
                <a:latin typeface="+mn-ea"/>
                <a:ea typeface="+mn-ea"/>
              </a:rPr>
              <a:t>해결책 </a:t>
            </a:r>
            <a:r>
              <a:rPr lang="en-US" altLang="ko-KR">
                <a:latin typeface="+mn-ea"/>
                <a:ea typeface="+mn-ea"/>
              </a:rPr>
              <a:t>2. Split Horizon</a:t>
            </a:r>
          </a:p>
          <a:p>
            <a:pPr>
              <a:spcBef>
                <a:spcPct val="0"/>
              </a:spcBef>
              <a:defRPr/>
            </a:pPr>
            <a:endParaRPr lang="en-US" altLang="ko-KR" b="1">
              <a:latin typeface="Arial" pitchFamily="34" charset="0"/>
            </a:endParaRPr>
          </a:p>
          <a:p>
            <a:pPr>
              <a:spcBef>
                <a:spcPct val="0"/>
              </a:spcBef>
              <a:defRPr/>
            </a:pPr>
            <a:endParaRPr lang="en-US" altLang="ko-KR" b="1">
              <a:latin typeface="Arial" pitchFamily="34" charset="0"/>
            </a:endParaRPr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r>
              <a:rPr lang="en-US" altLang="ko-KR">
                <a:latin typeface="Arial" pitchFamily="34" charset="0"/>
              </a:rPr>
              <a:t>. Network </a:t>
            </a:r>
            <a:r>
              <a:rPr lang="ko-KR" altLang="en-US">
                <a:latin typeface="Arial" pitchFamily="34" charset="0"/>
              </a:rPr>
              <a:t>정보를 받은 곳으로 그 </a:t>
            </a:r>
            <a:r>
              <a:rPr lang="en-US" altLang="ko-KR">
                <a:latin typeface="Arial" pitchFamily="34" charset="0"/>
              </a:rPr>
              <a:t>Network </a:t>
            </a:r>
            <a:r>
              <a:rPr lang="ko-KR" altLang="en-US">
                <a:latin typeface="Arial" pitchFamily="34" charset="0"/>
              </a:rPr>
              <a:t>에 대한 라우팅 업데이트를 하지 않음 </a:t>
            </a:r>
            <a:endParaRPr lang="en-US" altLang="ko-KR">
              <a:latin typeface="Arial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>
                <a:latin typeface="Arial" pitchFamily="34" charset="0"/>
              </a:rPr>
              <a:t>  (</a:t>
            </a:r>
            <a:r>
              <a:rPr lang="ko-KR" altLang="en-US">
                <a:latin typeface="Arial" pitchFamily="34" charset="0"/>
              </a:rPr>
              <a:t>즉 자신이 보낸 정보는 다시 되돌려 받지 않음</a:t>
            </a:r>
            <a:r>
              <a:rPr lang="en-US" altLang="ko-KR">
                <a:latin typeface="Arial" pitchFamily="34" charset="0"/>
              </a:rPr>
              <a:t>)</a:t>
            </a:r>
          </a:p>
          <a:p>
            <a:pPr>
              <a:spcBef>
                <a:spcPct val="0"/>
              </a:spcBef>
              <a:defRPr/>
            </a:pPr>
            <a:endParaRPr lang="en-US" altLang="ko-KR">
              <a:latin typeface="Arial" pitchFamily="34" charset="0"/>
            </a:endParaRPr>
          </a:p>
          <a:p>
            <a:pPr>
              <a:spcBef>
                <a:spcPct val="0"/>
              </a:spcBef>
              <a:defRPr/>
            </a:pPr>
            <a:endParaRPr lang="en-US" altLang="ko-KR">
              <a:latin typeface="Arial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>
                <a:latin typeface="Arial" pitchFamily="34" charset="0"/>
              </a:rPr>
              <a:t>(config-if)# no  ip  split-horizon</a:t>
            </a:r>
          </a:p>
          <a:p>
            <a:pPr>
              <a:spcBef>
                <a:spcPct val="0"/>
              </a:spcBef>
              <a:defRPr/>
            </a:pPr>
            <a:endParaRPr lang="ko-KR" altLang="en-US"/>
          </a:p>
        </p:txBody>
      </p:sp>
      <p:pic>
        <p:nvPicPr>
          <p:cNvPr id="9216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9325" y="1360488"/>
            <a:ext cx="4098925" cy="2139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92166" name="20100627_193/demonicws_1277641252375OaOos_jpg/memahami-routing-poison-reverse2_demonicws.jpg" descr="http://postfiles2.naver.net/20100627_193/demonicws_1277641252375OaOos_jpg/memahami-routing-poison-reverse2_demonicws.jpg?type=w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100" y="889000"/>
            <a:ext cx="4089400" cy="254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ko-KR" altLang="en-US">
                <a:latin typeface="+mn-ea"/>
                <a:ea typeface="+mn-ea"/>
              </a:rPr>
              <a:t>해결책 </a:t>
            </a:r>
            <a:r>
              <a:rPr lang="en-US" altLang="ko-KR">
                <a:latin typeface="+mn-ea"/>
                <a:ea typeface="+mn-ea"/>
              </a:rPr>
              <a:t>3. Route Poisoning</a:t>
            </a:r>
          </a:p>
          <a:p>
            <a:pPr>
              <a:spcBef>
                <a:spcPct val="0"/>
              </a:spcBef>
              <a:defRPr/>
            </a:pPr>
            <a:endParaRPr lang="en-US" altLang="ko-KR" b="1">
              <a:latin typeface="Arial" pitchFamily="34" charset="0"/>
            </a:endParaRPr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lnSpc>
                <a:spcPct val="90000"/>
              </a:lnSpc>
              <a:defRPr/>
            </a:pPr>
            <a:r>
              <a:rPr lang="en-US" altLang="ko-KR">
                <a:latin typeface="Arial" pitchFamily="34" charset="0"/>
              </a:rPr>
              <a:t>. Router C</a:t>
            </a:r>
            <a:r>
              <a:rPr lang="ko-KR" altLang="en-US">
                <a:latin typeface="Arial" pitchFamily="34" charset="0"/>
              </a:rPr>
              <a:t>는 </a:t>
            </a:r>
            <a:r>
              <a:rPr lang="en-US" altLang="ko-KR">
                <a:latin typeface="Arial" pitchFamily="34" charset="0"/>
              </a:rPr>
              <a:t>10.4.0.0</a:t>
            </a:r>
            <a:r>
              <a:rPr lang="ko-KR" altLang="en-US">
                <a:latin typeface="Arial" pitchFamily="34" charset="0"/>
              </a:rPr>
              <a:t>에 대한 네트워크를 </a:t>
            </a:r>
            <a:r>
              <a:rPr lang="en-US" altLang="ko-KR">
                <a:latin typeface="Arial" pitchFamily="34" charset="0"/>
              </a:rPr>
              <a:t>unreachable </a:t>
            </a:r>
            <a:r>
              <a:rPr lang="ko-KR" altLang="en-US">
                <a:latin typeface="Arial" pitchFamily="34" charset="0"/>
              </a:rPr>
              <a:t>이 라고 미리 설정하지만</a:t>
            </a:r>
            <a:endParaRPr lang="en-US" altLang="ko-KR">
              <a:latin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>
                <a:latin typeface="Arial" pitchFamily="34" charset="0"/>
              </a:rPr>
              <a:t>  </a:t>
            </a:r>
            <a:r>
              <a:rPr lang="ko-KR" altLang="en-US">
                <a:latin typeface="Arial" pitchFamily="34" charset="0"/>
              </a:rPr>
              <a:t>이웃한 라우터인 </a:t>
            </a:r>
            <a:r>
              <a:rPr lang="en-US" altLang="ko-KR">
                <a:latin typeface="Arial" pitchFamily="34" charset="0"/>
              </a:rPr>
              <a:t>Router A,B</a:t>
            </a:r>
            <a:r>
              <a:rPr lang="ko-KR" altLang="en-US">
                <a:latin typeface="Arial" pitchFamily="34" charset="0"/>
              </a:rPr>
              <a:t>는 계속적으로 이 경로에 대한 라우팅 업데이트를 수행한다</a:t>
            </a:r>
            <a:r>
              <a:rPr lang="en-US" altLang="ko-KR">
                <a:latin typeface="Arial" pitchFamily="34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endParaRPr lang="en-US" altLang="ko-KR">
              <a:latin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>
                <a:latin typeface="Arial" pitchFamily="34" charset="0"/>
              </a:rPr>
              <a:t>  </a:t>
            </a:r>
            <a:r>
              <a:rPr lang="ko-KR" altLang="en-US">
                <a:latin typeface="Arial" pitchFamily="34" charset="0"/>
              </a:rPr>
              <a:t>하지만 </a:t>
            </a:r>
            <a:r>
              <a:rPr lang="en-US" altLang="ko-KR">
                <a:latin typeface="Arial" pitchFamily="34" charset="0"/>
              </a:rPr>
              <a:t>Router C</a:t>
            </a:r>
            <a:r>
              <a:rPr lang="ko-KR" altLang="en-US">
                <a:latin typeface="Arial" pitchFamily="34" charset="0"/>
              </a:rPr>
              <a:t>는 문제가 생긴 경로를 미리 </a:t>
            </a:r>
            <a:r>
              <a:rPr lang="en-US" altLang="ko-KR">
                <a:latin typeface="Arial" pitchFamily="34" charset="0"/>
              </a:rPr>
              <a:t>Unreachable</a:t>
            </a:r>
            <a:r>
              <a:rPr lang="ko-KR" altLang="en-US">
                <a:latin typeface="Arial" pitchFamily="34" charset="0"/>
              </a:rPr>
              <a:t>이라고 지정했기 </a:t>
            </a:r>
            <a:r>
              <a:rPr lang="en-US" altLang="ko-KR">
                <a:latin typeface="Arial" pitchFamily="34" charset="0"/>
              </a:rPr>
              <a:t> </a:t>
            </a:r>
            <a:r>
              <a:rPr lang="ko-KR" altLang="en-US">
                <a:latin typeface="Arial" pitchFamily="34" charset="0"/>
              </a:rPr>
              <a:t>때문에</a:t>
            </a:r>
            <a:endParaRPr lang="en-US" altLang="ko-KR">
              <a:latin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>
                <a:latin typeface="Arial" pitchFamily="34" charset="0"/>
              </a:rPr>
              <a:t>  Router B</a:t>
            </a:r>
            <a:r>
              <a:rPr lang="ko-KR" altLang="en-US">
                <a:latin typeface="Arial" pitchFamily="34" charset="0"/>
              </a:rPr>
              <a:t>에서 이 경로에 대한 업데이트가 들어 오더라도 무시한다</a:t>
            </a:r>
            <a:r>
              <a:rPr lang="en-US" altLang="ko-KR">
                <a:latin typeface="Arial" pitchFamily="34" charset="0"/>
              </a:rPr>
              <a:t>.</a:t>
            </a:r>
            <a:r>
              <a:rPr lang="ko-KR" altLang="en-US" b="1">
                <a:latin typeface="Arial" pitchFamily="34" charset="0"/>
              </a:rPr>
              <a:t/>
            </a:r>
            <a:br>
              <a:rPr lang="ko-KR" altLang="en-US" b="1">
                <a:latin typeface="Arial" pitchFamily="34" charset="0"/>
              </a:rPr>
            </a:br>
            <a:endParaRPr lang="ko-KR" altLang="en-US" b="1">
              <a:latin typeface="Arial" pitchFamily="34" charset="0"/>
            </a:endParaRPr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r>
              <a:rPr lang="en-US" altLang="ko-KR"/>
              <a:t>. </a:t>
            </a:r>
            <a:r>
              <a:rPr lang="ko-KR" altLang="en-US"/>
              <a:t>다운 된 네트워크 값이 들어오면 메트릭 값을</a:t>
            </a:r>
            <a:r>
              <a:rPr lang="en-US"/>
              <a:t> </a:t>
            </a:r>
            <a:r>
              <a:rPr lang="en-US" altLang="ko-KR"/>
              <a:t>16</a:t>
            </a:r>
            <a:r>
              <a:rPr lang="ko-KR" altLang="en-US"/>
              <a:t>으로 바꾼다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 16</a:t>
            </a:r>
            <a:r>
              <a:rPr lang="ko-KR" altLang="en-US"/>
              <a:t>으로 바꾸고 나서 다른 라우터에서 다운 된 네트워크 정보가 와도 무시한다</a:t>
            </a:r>
            <a:r>
              <a:rPr lang="en-US" altLang="ko-KR"/>
              <a:t>.</a:t>
            </a:r>
            <a:endParaRPr lang="ko-KR" altLang="en-US"/>
          </a:p>
          <a:p>
            <a:pPr>
              <a:spcBef>
                <a:spcPct val="0"/>
              </a:spcBef>
              <a:defRPr/>
            </a:pPr>
            <a:endParaRPr lang="en-US" altLang="ko-KR"/>
          </a:p>
        </p:txBody>
      </p:sp>
      <p:sp>
        <p:nvSpPr>
          <p:cNvPr id="93187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BDAC19-5A46-42EF-99AB-C477BCFC764B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64516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ko-KR" altLang="en-US">
                <a:latin typeface="+mn-ea"/>
                <a:ea typeface="+mn-ea"/>
              </a:rPr>
              <a:t>해결책 </a:t>
            </a:r>
            <a:r>
              <a:rPr lang="en-US" altLang="ko-KR">
                <a:latin typeface="+mn-ea"/>
                <a:ea typeface="+mn-ea"/>
              </a:rPr>
              <a:t>4. Poison Reverse</a:t>
            </a:r>
          </a:p>
          <a:p>
            <a:pPr>
              <a:spcBef>
                <a:spcPct val="0"/>
              </a:spcBef>
              <a:defRPr/>
            </a:pPr>
            <a:endParaRPr lang="en-US" altLang="ko-KR" b="1">
              <a:latin typeface="Arial" pitchFamily="34" charset="0"/>
            </a:endParaRPr>
          </a:p>
          <a:p>
            <a:pPr>
              <a:spcBef>
                <a:spcPct val="0"/>
              </a:spcBef>
              <a:defRPr/>
            </a:pPr>
            <a:endParaRPr lang="en-US" altLang="ko-KR" b="1">
              <a:latin typeface="Arial" pitchFamily="34" charset="0"/>
            </a:endParaRPr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lnSpc>
                <a:spcPct val="90000"/>
              </a:lnSpc>
              <a:defRPr/>
            </a:pPr>
            <a:r>
              <a:rPr lang="en-US" altLang="ko-KR">
                <a:latin typeface="Arial" pitchFamily="34" charset="0"/>
              </a:rPr>
              <a:t>. Router B </a:t>
            </a:r>
            <a:r>
              <a:rPr lang="ko-KR" altLang="en-US">
                <a:latin typeface="Arial" pitchFamily="34" charset="0"/>
              </a:rPr>
              <a:t>가 </a:t>
            </a:r>
            <a:r>
              <a:rPr lang="en-US" altLang="ko-KR">
                <a:latin typeface="Arial" pitchFamily="34" charset="0"/>
              </a:rPr>
              <a:t>10.4.0.0</a:t>
            </a:r>
            <a:r>
              <a:rPr lang="ko-KR" altLang="en-US">
                <a:latin typeface="Arial" pitchFamily="34" charset="0"/>
              </a:rPr>
              <a:t>의 경로가 </a:t>
            </a:r>
            <a:r>
              <a:rPr lang="en-US" altLang="ko-KR">
                <a:latin typeface="Arial" pitchFamily="34" charset="0"/>
              </a:rPr>
              <a:t>inaccessible</a:t>
            </a:r>
            <a:r>
              <a:rPr lang="ko-KR" altLang="en-US">
                <a:latin typeface="Arial" pitchFamily="34" charset="0"/>
              </a:rPr>
              <a:t>하다는 것을 라우터 </a:t>
            </a:r>
            <a:r>
              <a:rPr lang="en-US" altLang="ko-KR">
                <a:latin typeface="Arial" pitchFamily="34" charset="0"/>
              </a:rPr>
              <a:t>C</a:t>
            </a:r>
            <a:r>
              <a:rPr lang="ko-KR" altLang="en-US">
                <a:latin typeface="Arial" pitchFamily="34" charset="0"/>
              </a:rPr>
              <a:t>로부터 받았기 때문에</a:t>
            </a:r>
            <a:endParaRPr lang="en-US" altLang="ko-KR">
              <a:latin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>
                <a:latin typeface="Arial" pitchFamily="34" charset="0"/>
              </a:rPr>
              <a:t>  Router C</a:t>
            </a:r>
            <a:r>
              <a:rPr lang="ko-KR" altLang="en-US">
                <a:latin typeface="Arial" pitchFamily="34" charset="0"/>
              </a:rPr>
              <a:t>에게 이에 대한 응답으로 </a:t>
            </a:r>
            <a:r>
              <a:rPr lang="en-US" altLang="ko-KR">
                <a:latin typeface="Arial" pitchFamily="34" charset="0"/>
              </a:rPr>
              <a:t>Poison Reverse</a:t>
            </a:r>
            <a:r>
              <a:rPr lang="ko-KR" altLang="en-US">
                <a:latin typeface="Arial" pitchFamily="34" charset="0"/>
              </a:rPr>
              <a:t>란 라우팅 업데이트를 </a:t>
            </a:r>
            <a:endParaRPr lang="en-US" altLang="ko-KR">
              <a:latin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>
                <a:latin typeface="Arial" pitchFamily="34" charset="0"/>
              </a:rPr>
              <a:t>  Router C</a:t>
            </a:r>
            <a:r>
              <a:rPr lang="ko-KR" altLang="en-US">
                <a:latin typeface="Arial" pitchFamily="34" charset="0"/>
              </a:rPr>
              <a:t>로 보낸다</a:t>
            </a:r>
            <a:r>
              <a:rPr lang="en-US" altLang="ko-KR">
                <a:latin typeface="Arial" pitchFamily="34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endParaRPr lang="en-US" altLang="ko-KR">
              <a:latin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>
                <a:solidFill>
                  <a:srgbClr val="FF0000"/>
                </a:solidFill>
                <a:latin typeface="Arial" pitchFamily="34" charset="0"/>
              </a:rPr>
              <a:t>. Sprit Horizon </a:t>
            </a:r>
            <a:r>
              <a:rPr lang="ko-KR" altLang="en-US">
                <a:solidFill>
                  <a:srgbClr val="FF0000"/>
                </a:solidFill>
                <a:latin typeface="Arial" pitchFamily="34" charset="0"/>
              </a:rPr>
              <a:t>보다 우선순위가 높기 때문에 업데이트 정보가 </a:t>
            </a:r>
            <a:r>
              <a:rPr lang="en-US" altLang="ko-KR">
                <a:solidFill>
                  <a:srgbClr val="FF0000"/>
                </a:solidFill>
                <a:latin typeface="Arial" pitchFamily="34" charset="0"/>
              </a:rPr>
              <a:t>Router C</a:t>
            </a:r>
            <a:r>
              <a:rPr lang="ko-KR" altLang="en-US">
                <a:solidFill>
                  <a:srgbClr val="FF0000"/>
                </a:solidFill>
                <a:latin typeface="Arial" pitchFamily="34" charset="0"/>
              </a:rPr>
              <a:t>로  전달될 수 </a:t>
            </a:r>
            <a:endParaRPr lang="en-US" altLang="ko-KR">
              <a:solidFill>
                <a:srgbClr val="FF0000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>
                <a:solidFill>
                  <a:srgbClr val="FF0000"/>
                </a:solidFill>
                <a:latin typeface="Arial" pitchFamily="34" charset="0"/>
              </a:rPr>
              <a:t>  </a:t>
            </a:r>
            <a:r>
              <a:rPr lang="ko-KR" altLang="en-US">
                <a:solidFill>
                  <a:srgbClr val="FF0000"/>
                </a:solidFill>
                <a:latin typeface="Arial" pitchFamily="34" charset="0"/>
              </a:rPr>
              <a:t>있다</a:t>
            </a:r>
            <a:r>
              <a:rPr lang="en-US" altLang="ko-KR">
                <a:solidFill>
                  <a:srgbClr val="FF0000"/>
                </a:solidFill>
                <a:latin typeface="Arial" pitchFamily="34" charset="0"/>
              </a:rPr>
              <a:t>.(</a:t>
            </a:r>
            <a:r>
              <a:rPr lang="ko-KR" altLang="en-US">
                <a:solidFill>
                  <a:srgbClr val="FF0000"/>
                </a:solidFill>
                <a:latin typeface="Arial" pitchFamily="34" charset="0"/>
              </a:rPr>
              <a:t>★</a:t>
            </a:r>
            <a:r>
              <a:rPr lang="en-US" altLang="ko-KR">
                <a:solidFill>
                  <a:srgbClr val="FF0000"/>
                </a:solidFill>
                <a:latin typeface="Arial" pitchFamily="34" charset="0"/>
              </a:rPr>
              <a:t>)</a:t>
            </a:r>
          </a:p>
          <a:p>
            <a:pPr>
              <a:spcBef>
                <a:spcPct val="0"/>
              </a:spcBef>
              <a:defRPr/>
            </a:pPr>
            <a:endParaRPr lang="ko-KR" altLang="en-US"/>
          </a:p>
        </p:txBody>
      </p:sp>
      <p:pic>
        <p:nvPicPr>
          <p:cNvPr id="9318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357313"/>
            <a:ext cx="4071938" cy="20716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9319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7263" y="1376363"/>
            <a:ext cx="4071937" cy="20526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93191" name="직사각형 6"/>
          <p:cNvSpPr>
            <a:spLocks noChangeArrowheads="1"/>
          </p:cNvSpPr>
          <p:nvPr/>
        </p:nvSpPr>
        <p:spPr bwMode="auto">
          <a:xfrm>
            <a:off x="285750" y="1000125"/>
            <a:ext cx="26939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★ 장애가 발생되면 홉카운트를 </a:t>
            </a:r>
            <a:r>
              <a:rPr lang="en-US" altLang="ko-KR">
                <a:solidFill>
                  <a:srgbClr val="FF0000"/>
                </a:solidFill>
              </a:rPr>
              <a:t>16</a:t>
            </a:r>
            <a:r>
              <a:rPr lang="ko-KR" altLang="en-US">
                <a:solidFill>
                  <a:srgbClr val="FF0000"/>
                </a:solidFill>
              </a:rPr>
              <a:t>으로 해서 전송한다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3192" name="직사각형 7"/>
          <p:cNvSpPr>
            <a:spLocks noChangeArrowheads="1"/>
          </p:cNvSpPr>
          <p:nvPr/>
        </p:nvSpPr>
        <p:spPr bwMode="auto">
          <a:xfrm>
            <a:off x="4786313" y="1000125"/>
            <a:ext cx="36845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★ </a:t>
            </a:r>
            <a:r>
              <a:rPr lang="en-US" altLang="ko-KR">
                <a:solidFill>
                  <a:srgbClr val="FF0000"/>
                </a:solidFill>
              </a:rPr>
              <a:t>16</a:t>
            </a:r>
            <a:r>
              <a:rPr lang="ko-KR" altLang="en-US">
                <a:solidFill>
                  <a:srgbClr val="FF0000"/>
                </a:solidFill>
              </a:rPr>
              <a:t>홉의 라우팅 값을 받으면 역으로 </a:t>
            </a:r>
            <a:r>
              <a:rPr lang="en-US" altLang="ko-KR">
                <a:solidFill>
                  <a:srgbClr val="FF0000"/>
                </a:solidFill>
              </a:rPr>
              <a:t>C </a:t>
            </a:r>
            <a:r>
              <a:rPr lang="ko-KR" altLang="en-US">
                <a:solidFill>
                  <a:srgbClr val="FF0000"/>
                </a:solidFill>
              </a:rPr>
              <a:t>라우터가 고장났다고 알려주는 기능</a:t>
            </a:r>
          </a:p>
        </p:txBody>
      </p:sp>
      <p:cxnSp>
        <p:nvCxnSpPr>
          <p:cNvPr id="93193" name="직선 연결선 9"/>
          <p:cNvCxnSpPr>
            <a:cxnSpLocks noChangeShapeType="1"/>
          </p:cNvCxnSpPr>
          <p:nvPr/>
        </p:nvCxnSpPr>
        <p:spPr bwMode="auto">
          <a:xfrm>
            <a:off x="3000375" y="2881313"/>
            <a:ext cx="1214438" cy="1587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93194" name="직사각형 10"/>
          <p:cNvSpPr>
            <a:spLocks noChangeArrowheads="1"/>
          </p:cNvSpPr>
          <p:nvPr/>
        </p:nvSpPr>
        <p:spPr bwMode="auto">
          <a:xfrm>
            <a:off x="2214563" y="3040063"/>
            <a:ext cx="744537" cy="123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latin typeface="Arial" pitchFamily="34" charset="0"/>
              </a:rPr>
              <a:t>possible  down</a:t>
            </a:r>
            <a:endParaRPr lang="ko-KR" altLang="en-US" b="1"/>
          </a:p>
        </p:txBody>
      </p:sp>
      <p:sp>
        <p:nvSpPr>
          <p:cNvPr id="93195" name="직사각형 12"/>
          <p:cNvSpPr>
            <a:spLocks noChangeArrowheads="1"/>
          </p:cNvSpPr>
          <p:nvPr/>
        </p:nvSpPr>
        <p:spPr bwMode="auto">
          <a:xfrm>
            <a:off x="928688" y="3246438"/>
            <a:ext cx="744537" cy="123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latin typeface="Arial" pitchFamily="34" charset="0"/>
              </a:rPr>
              <a:t>possible  down</a:t>
            </a:r>
            <a:endParaRPr lang="ko-KR" altLang="en-US" b="1"/>
          </a:p>
        </p:txBody>
      </p:sp>
      <p:sp>
        <p:nvSpPr>
          <p:cNvPr id="93196" name="직사각형 13"/>
          <p:cNvSpPr>
            <a:spLocks noChangeArrowheads="1"/>
          </p:cNvSpPr>
          <p:nvPr/>
        </p:nvSpPr>
        <p:spPr bwMode="auto">
          <a:xfrm>
            <a:off x="5429250" y="3246438"/>
            <a:ext cx="744538" cy="123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latin typeface="Arial" pitchFamily="34" charset="0"/>
              </a:rPr>
              <a:t>possible  down</a:t>
            </a:r>
            <a:endParaRPr lang="ko-KR" altLang="en-US" b="1"/>
          </a:p>
        </p:txBody>
      </p:sp>
      <p:sp>
        <p:nvSpPr>
          <p:cNvPr id="93197" name="직사각형 14"/>
          <p:cNvSpPr>
            <a:spLocks noChangeArrowheads="1"/>
          </p:cNvSpPr>
          <p:nvPr/>
        </p:nvSpPr>
        <p:spPr bwMode="auto">
          <a:xfrm>
            <a:off x="6715125" y="3032125"/>
            <a:ext cx="742950" cy="123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latin typeface="Arial" pitchFamily="34" charset="0"/>
              </a:rPr>
              <a:t>possible  down</a:t>
            </a:r>
            <a:endParaRPr lang="ko-KR" altLang="en-US" b="1"/>
          </a:p>
        </p:txBody>
      </p:sp>
      <p:cxnSp>
        <p:nvCxnSpPr>
          <p:cNvPr id="93198" name="직선 연결선 15"/>
          <p:cNvCxnSpPr>
            <a:cxnSpLocks noChangeShapeType="1"/>
          </p:cNvCxnSpPr>
          <p:nvPr/>
        </p:nvCxnSpPr>
        <p:spPr bwMode="auto">
          <a:xfrm>
            <a:off x="7500938" y="2897188"/>
            <a:ext cx="1214437" cy="1587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12700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ko-KR" altLang="en-US">
                <a:latin typeface="+mn-ea"/>
                <a:ea typeface="+mn-ea"/>
              </a:rPr>
              <a:t>해결책 </a:t>
            </a:r>
            <a:r>
              <a:rPr lang="en-US" altLang="ko-KR">
                <a:latin typeface="+mn-ea"/>
                <a:ea typeface="+mn-ea"/>
              </a:rPr>
              <a:t>5. Holddown Timers</a:t>
            </a:r>
          </a:p>
          <a:p>
            <a:pPr>
              <a:spcBef>
                <a:spcPts val="0"/>
              </a:spcBef>
              <a:defRPr/>
            </a:pPr>
            <a:endParaRPr lang="en-US" altLang="ko-KR" b="1">
              <a:latin typeface="Arial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r>
              <a:rPr lang="en-US" altLang="ko-KR"/>
              <a:t>. Router</a:t>
            </a:r>
            <a:r>
              <a:rPr lang="ko-KR" altLang="en-US"/>
              <a:t>가 특정 </a:t>
            </a:r>
            <a:r>
              <a:rPr lang="en-US" altLang="ko-KR"/>
              <a:t>Link</a:t>
            </a:r>
            <a:r>
              <a:rPr lang="ko-KR" altLang="en-US"/>
              <a:t>의  </a:t>
            </a:r>
            <a:r>
              <a:rPr lang="en-US" altLang="ko-KR"/>
              <a:t>Fail </a:t>
            </a:r>
            <a:r>
              <a:rPr lang="ko-KR" altLang="en-US"/>
              <a:t>을 전달 받은 후에 해당 경로를 </a:t>
            </a:r>
            <a:r>
              <a:rPr lang="en-US" altLang="ko-KR"/>
              <a:t>Routing Table </a:t>
            </a:r>
            <a:r>
              <a:rPr lang="ko-KR" altLang="en-US"/>
              <a:t>에서 바로 </a:t>
            </a:r>
            <a:endParaRPr lang="en-US" altLang="ko-KR"/>
          </a:p>
          <a:p>
            <a:pPr>
              <a:spcBef>
                <a:spcPts val="0"/>
              </a:spcBef>
              <a:defRPr/>
            </a:pPr>
            <a:r>
              <a:rPr lang="en-US" altLang="ko-KR"/>
              <a:t>  </a:t>
            </a:r>
            <a:r>
              <a:rPr lang="ko-KR" altLang="en-US"/>
              <a:t>제거하지 않고 특정 시간동안 그정보의 사실을 확인하기 위해 기다린다</a:t>
            </a:r>
            <a:r>
              <a:rPr lang="en-US" altLang="ko-KR"/>
              <a:t>.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/>
              <a:t>  </a:t>
            </a:r>
            <a:r>
              <a:rPr lang="ko-KR" altLang="en-US"/>
              <a:t>이는 </a:t>
            </a:r>
            <a:r>
              <a:rPr lang="en-US" altLang="ko-KR"/>
              <a:t>Topology</a:t>
            </a:r>
            <a:r>
              <a:rPr lang="ko-KR" altLang="en-US"/>
              <a:t>의 변화 정보를  검증하는 용도이다</a:t>
            </a:r>
            <a:r>
              <a:rPr lang="en-US" altLang="ko-KR"/>
              <a:t>. </a:t>
            </a:r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r>
              <a:rPr lang="en-US" altLang="ko-KR"/>
              <a:t>. </a:t>
            </a:r>
            <a:r>
              <a:rPr lang="ko-KR" altLang="en-US"/>
              <a:t>장애 네트워크가 연결이 됐다 안됐다 할때 그 장애의 계속되는 업데이트 </a:t>
            </a:r>
            <a:endParaRPr lang="en-US" altLang="ko-KR"/>
          </a:p>
          <a:p>
            <a:pPr>
              <a:spcBef>
                <a:spcPts val="0"/>
              </a:spcBef>
              <a:defRPr/>
            </a:pPr>
            <a:r>
              <a:rPr lang="ko-KR" altLang="en-US"/>
              <a:t>  정보로 인해 네트워크가 마비되는것을 방지한다</a:t>
            </a:r>
            <a:r>
              <a:rPr lang="en-US" altLang="ko-KR"/>
              <a:t>.</a:t>
            </a:r>
            <a:endParaRPr lang="ko-KR" altLang="en-US"/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 latinLnBrk="0">
              <a:spcBef>
                <a:spcPts val="0"/>
              </a:spcBef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ts val="0"/>
              </a:spcBef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ts val="0"/>
              </a:spcBef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ts val="0"/>
              </a:spcBef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ts val="0"/>
              </a:spcBef>
              <a:defRPr/>
            </a:pPr>
            <a:r>
              <a:rPr lang="en-US" altLang="ko-KR">
                <a:solidFill>
                  <a:srgbClr val="FF0000"/>
                </a:solidFill>
              </a:rPr>
              <a:t>※ </a:t>
            </a:r>
            <a:r>
              <a:rPr lang="ko-KR" altLang="en-US">
                <a:solidFill>
                  <a:srgbClr val="FF0000"/>
                </a:solidFill>
              </a:rPr>
              <a:t>라우팅 테이블 업데이트 하는 경우</a:t>
            </a: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ts val="0"/>
              </a:spcBef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ts val="0"/>
              </a:spcBef>
              <a:defRPr/>
            </a:pPr>
            <a:r>
              <a:rPr lang="en-US" altLang="ko-KR">
                <a:solidFill>
                  <a:srgbClr val="FF0000"/>
                </a:solidFill>
              </a:rPr>
              <a:t>1.</a:t>
            </a:r>
            <a:r>
              <a:rPr lang="en-US" altLang="ko-KR" u="sng">
                <a:solidFill>
                  <a:srgbClr val="FF0000"/>
                </a:solidFill>
              </a:rPr>
              <a:t> Hold-down timers</a:t>
            </a:r>
            <a:r>
              <a:rPr lang="ko-KR" altLang="en-US">
                <a:solidFill>
                  <a:srgbClr val="FF0000"/>
                </a:solidFill>
              </a:rPr>
              <a:t>가 종료될 때</a:t>
            </a: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ts val="0"/>
              </a:spcBef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ts val="0"/>
              </a:spcBef>
              <a:defRPr/>
            </a:pPr>
            <a:r>
              <a:rPr lang="en-US" altLang="ko-KR">
                <a:solidFill>
                  <a:srgbClr val="FF0000"/>
                </a:solidFill>
              </a:rPr>
              <a:t>2. </a:t>
            </a:r>
            <a:r>
              <a:rPr lang="ko-KR" altLang="en-US" u="sng">
                <a:solidFill>
                  <a:srgbClr val="FF0000"/>
                </a:solidFill>
              </a:rPr>
              <a:t>좀 더 나은 </a:t>
            </a:r>
            <a:r>
              <a:rPr lang="en-US" altLang="ko-KR" u="sng">
                <a:solidFill>
                  <a:srgbClr val="FF0000"/>
                </a:solidFill>
              </a:rPr>
              <a:t>metric </a:t>
            </a:r>
            <a:r>
              <a:rPr lang="ko-KR" altLang="en-US" u="sng">
                <a:solidFill>
                  <a:srgbClr val="FF0000"/>
                </a:solidFill>
              </a:rPr>
              <a:t>값</a:t>
            </a:r>
            <a:r>
              <a:rPr lang="ko-KR" altLang="en-US">
                <a:solidFill>
                  <a:srgbClr val="FF0000"/>
                </a:solidFill>
              </a:rPr>
              <a:t>을 가진 </a:t>
            </a:r>
            <a:r>
              <a:rPr lang="en-US" altLang="ko-KR">
                <a:solidFill>
                  <a:srgbClr val="FF0000"/>
                </a:solidFill>
              </a:rPr>
              <a:t>update</a:t>
            </a:r>
            <a:r>
              <a:rPr lang="ko-KR" altLang="en-US">
                <a:solidFill>
                  <a:srgbClr val="FF0000"/>
                </a:solidFill>
              </a:rPr>
              <a:t>가 수신될 때</a:t>
            </a: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ts val="0"/>
              </a:spcBef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ts val="0"/>
              </a:spcBef>
              <a:defRPr/>
            </a:pPr>
            <a:r>
              <a:rPr lang="en-US" altLang="ko-KR">
                <a:solidFill>
                  <a:srgbClr val="FF0000"/>
                </a:solidFill>
              </a:rPr>
              <a:t>3. </a:t>
            </a:r>
            <a:r>
              <a:rPr lang="ko-KR" altLang="en-US">
                <a:solidFill>
                  <a:srgbClr val="FF0000"/>
                </a:solidFill>
              </a:rPr>
              <a:t>라우팅 테이블을 갱신시키는</a:t>
            </a:r>
            <a:r>
              <a:rPr lang="ko-KR" altLang="en-US" u="sng">
                <a:solidFill>
                  <a:srgbClr val="FF0000"/>
                </a:solidFill>
              </a:rPr>
              <a:t> </a:t>
            </a:r>
            <a:r>
              <a:rPr lang="en-US" altLang="ko-KR" u="sng">
                <a:solidFill>
                  <a:srgbClr val="FF0000"/>
                </a:solidFill>
              </a:rPr>
              <a:t>Flush timers</a:t>
            </a:r>
            <a:r>
              <a:rPr lang="ko-KR" altLang="en-US">
                <a:solidFill>
                  <a:srgbClr val="FF0000"/>
                </a:solidFill>
              </a:rPr>
              <a:t>가 도달하여 라우팅 테이블에서 </a:t>
            </a:r>
            <a:r>
              <a:rPr lang="en-US" altLang="ko-KR">
                <a:solidFill>
                  <a:srgbClr val="FF0000"/>
                </a:solidFill>
              </a:rPr>
              <a:t>10.4.0.0</a:t>
            </a:r>
          </a:p>
          <a:p>
            <a:pPr latinLnBrk="0">
              <a:spcBef>
                <a:spcPts val="0"/>
              </a:spcBef>
              <a:defRPr/>
            </a:pPr>
            <a:r>
              <a:rPr lang="en-US" altLang="ko-KR">
                <a:solidFill>
                  <a:srgbClr val="FF0000"/>
                </a:solidFill>
              </a:rPr>
              <a:t>   </a:t>
            </a:r>
            <a:r>
              <a:rPr lang="ko-KR" altLang="en-US">
                <a:solidFill>
                  <a:srgbClr val="FF0000"/>
                </a:solidFill>
              </a:rPr>
              <a:t>경로를 제거할때</a:t>
            </a:r>
          </a:p>
        </p:txBody>
      </p:sp>
      <p:sp>
        <p:nvSpPr>
          <p:cNvPr id="94211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974C7C-A0EE-458A-AD2C-DA12198E4B1C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sp>
        <p:nvSpPr>
          <p:cNvPr id="65540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ko-KR" altLang="en-US">
                <a:latin typeface="+mn-ea"/>
                <a:ea typeface="+mn-ea"/>
              </a:rPr>
              <a:t>해결책 </a:t>
            </a:r>
            <a:r>
              <a:rPr lang="en-US" altLang="ko-KR">
                <a:latin typeface="+mn-ea"/>
                <a:ea typeface="+mn-ea"/>
              </a:rPr>
              <a:t>6. Triggered  Update</a:t>
            </a:r>
          </a:p>
          <a:p>
            <a:pPr>
              <a:spcBef>
                <a:spcPct val="0"/>
              </a:spcBef>
              <a:defRPr/>
            </a:pPr>
            <a:endParaRPr lang="en-US" altLang="ko-KR" b="1">
              <a:latin typeface="Arial" pitchFamily="34" charset="0"/>
            </a:endParaRPr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r>
              <a:rPr lang="en-US" altLang="ko-KR"/>
              <a:t>.Topology</a:t>
            </a:r>
            <a:r>
              <a:rPr lang="ko-KR" altLang="en-US"/>
              <a:t>의 변화를 즉시 이웃한 </a:t>
            </a:r>
            <a:r>
              <a:rPr lang="en-US" altLang="ko-KR"/>
              <a:t>Router</a:t>
            </a:r>
            <a:r>
              <a:rPr lang="ko-KR" altLang="en-US"/>
              <a:t>에게 알려준다</a:t>
            </a:r>
            <a:r>
              <a:rPr lang="en-US" altLang="ko-KR"/>
              <a:t>. </a:t>
            </a:r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r>
              <a:rPr lang="en-US" altLang="ko-KR"/>
              <a:t>. </a:t>
            </a:r>
            <a:r>
              <a:rPr lang="ko-KR" altLang="en-US"/>
              <a:t>계속되는 업데이트정보로 네트워크  마비의 문제점이 있음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942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285875"/>
            <a:ext cx="4071938" cy="21193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942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2338" y="1285875"/>
            <a:ext cx="4125912" cy="2428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94215" name="TextBox 6"/>
          <p:cNvSpPr txBox="1">
            <a:spLocks noChangeArrowheads="1"/>
          </p:cNvSpPr>
          <p:nvPr/>
        </p:nvSpPr>
        <p:spPr bwMode="auto">
          <a:xfrm>
            <a:off x="7661275" y="1000125"/>
            <a:ext cx="839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10.4.0.0 is unreachable</a:t>
            </a:r>
            <a:endParaRPr lang="ko-KR" altLang="en-US"/>
          </a:p>
        </p:txBody>
      </p:sp>
      <p:sp>
        <p:nvSpPr>
          <p:cNvPr id="94216" name="TextBox 7"/>
          <p:cNvSpPr txBox="1">
            <a:spLocks noChangeArrowheads="1"/>
          </p:cNvSpPr>
          <p:nvPr/>
        </p:nvSpPr>
        <p:spPr bwMode="auto">
          <a:xfrm>
            <a:off x="6357938" y="1000125"/>
            <a:ext cx="7858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10.4.0.0 is unreachable</a:t>
            </a:r>
            <a:endParaRPr lang="ko-KR" altLang="en-US"/>
          </a:p>
        </p:txBody>
      </p:sp>
      <p:sp>
        <p:nvSpPr>
          <p:cNvPr id="94217" name="TextBox 8"/>
          <p:cNvSpPr txBox="1">
            <a:spLocks noChangeArrowheads="1"/>
          </p:cNvSpPr>
          <p:nvPr/>
        </p:nvSpPr>
        <p:spPr bwMode="auto">
          <a:xfrm>
            <a:off x="5072063" y="1000125"/>
            <a:ext cx="7858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10.4.0.0 is unreachable</a:t>
            </a:r>
            <a:endParaRPr lang="ko-KR" altLang="en-US"/>
          </a:p>
        </p:txBody>
      </p:sp>
      <p:cxnSp>
        <p:nvCxnSpPr>
          <p:cNvPr id="94218" name="직선 화살표 연결선 10"/>
          <p:cNvCxnSpPr>
            <a:cxnSpLocks noChangeShapeType="1"/>
          </p:cNvCxnSpPr>
          <p:nvPr/>
        </p:nvCxnSpPr>
        <p:spPr bwMode="auto">
          <a:xfrm rot="10800000" flipV="1">
            <a:off x="7143750" y="1135063"/>
            <a:ext cx="471488" cy="0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94219" name="직선 화살표 연결선 11"/>
          <p:cNvCxnSpPr>
            <a:cxnSpLocks noChangeShapeType="1"/>
          </p:cNvCxnSpPr>
          <p:nvPr/>
        </p:nvCxnSpPr>
        <p:spPr bwMode="auto">
          <a:xfrm rot="10800000">
            <a:off x="5840413" y="1143000"/>
            <a:ext cx="446087" cy="1588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ko-KR" altLang="en-US"/>
              <a:t>▶ 토폴로지 변화에 대한 </a:t>
            </a:r>
            <a:r>
              <a:rPr lang="en-US" altLang="ko-KR"/>
              <a:t>RIP </a:t>
            </a:r>
            <a:r>
              <a:rPr lang="ko-KR" altLang="en-US"/>
              <a:t>동작 </a:t>
            </a: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</p:txBody>
      </p:sp>
      <p:sp>
        <p:nvSpPr>
          <p:cNvPr id="95235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3F39BC-217C-4319-9D74-8B4E5BA6B981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sp>
        <p:nvSpPr>
          <p:cNvPr id="32772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  <a:defRPr/>
            </a:pPr>
            <a:r>
              <a:rPr lang="en-US" altLang="ko-KR"/>
              <a:t>. Update </a:t>
            </a:r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r>
              <a:rPr lang="ko-KR" altLang="en-US"/>
              <a:t>기본 값은 </a:t>
            </a:r>
            <a:r>
              <a:rPr lang="en-US" altLang="ko-KR"/>
              <a:t>30</a:t>
            </a:r>
            <a:r>
              <a:rPr lang="ko-KR" altLang="en-US"/>
              <a:t>초이다</a:t>
            </a:r>
            <a:r>
              <a:rPr lang="en-US" altLang="ko-KR"/>
              <a:t>.</a:t>
            </a:r>
          </a:p>
          <a:p>
            <a:pPr latinLnBrk="0">
              <a:spcBef>
                <a:spcPct val="0"/>
              </a:spcBef>
              <a:defRPr/>
            </a:pPr>
            <a:r>
              <a:rPr lang="ko-KR" altLang="en-US"/>
              <a:t>라우팅 정보를 받으면 업데이트 타이머는 항상 다시 </a:t>
            </a:r>
            <a:r>
              <a:rPr lang="en-US" altLang="ko-KR"/>
              <a:t>0</a:t>
            </a:r>
            <a:r>
              <a:rPr lang="ko-KR" altLang="en-US"/>
              <a:t>으로 리셋 된다</a:t>
            </a:r>
            <a:r>
              <a:rPr lang="en-US" altLang="ko-KR"/>
              <a:t>.</a:t>
            </a:r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r>
              <a:rPr lang="en-US" altLang="ko-KR"/>
              <a:t>. Invalid </a:t>
            </a:r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r>
              <a:rPr lang="ko-KR" altLang="en-US"/>
              <a:t>기본값은 업데이트 타이머의 </a:t>
            </a:r>
            <a:r>
              <a:rPr lang="en-US" altLang="ko-KR"/>
              <a:t>6</a:t>
            </a:r>
            <a:r>
              <a:rPr lang="ko-KR" altLang="en-US"/>
              <a:t>배인 </a:t>
            </a:r>
            <a:r>
              <a:rPr lang="en-US" altLang="ko-KR"/>
              <a:t>180</a:t>
            </a:r>
            <a:r>
              <a:rPr lang="ko-KR" altLang="en-US"/>
              <a:t>초 이다</a:t>
            </a:r>
            <a:r>
              <a:rPr lang="en-US" altLang="ko-KR"/>
              <a:t>.</a:t>
            </a:r>
          </a:p>
          <a:p>
            <a:pPr latinLnBrk="0">
              <a:spcBef>
                <a:spcPct val="0"/>
              </a:spcBef>
              <a:defRPr/>
            </a:pPr>
            <a:r>
              <a:rPr lang="ko-KR" altLang="en-US"/>
              <a:t>인밸리드 타이머가 만료될 때까지 라우팅 정보를 받지 못하면 라우터는 홀드다운 상태로 들어간다</a:t>
            </a:r>
            <a:r>
              <a:rPr lang="en-US" altLang="ko-KR"/>
              <a:t>.</a:t>
            </a:r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r>
              <a:rPr lang="en-US" altLang="ko-KR"/>
              <a:t>. Holddown</a:t>
            </a:r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r>
              <a:rPr lang="ko-KR" altLang="en-US"/>
              <a:t>기본값은 </a:t>
            </a:r>
            <a:r>
              <a:rPr lang="en-US" altLang="ko-KR"/>
              <a:t>180</a:t>
            </a:r>
            <a:r>
              <a:rPr lang="ko-KR" altLang="en-US"/>
              <a:t>초이다</a:t>
            </a:r>
            <a:r>
              <a:rPr lang="en-US" altLang="ko-KR"/>
              <a:t>.</a:t>
            </a:r>
          </a:p>
          <a:p>
            <a:pPr latinLnBrk="0">
              <a:spcBef>
                <a:spcPct val="0"/>
              </a:spcBef>
              <a:defRPr/>
            </a:pPr>
            <a:r>
              <a:rPr lang="ko-KR" altLang="en-US"/>
              <a:t>라우팅 루프가 발생하는 것을 방지하기 위하여 특정 기간동안 다른 라우터가 전송하는 라우팅 정보를 받아들이지 않는 것을 말한다</a:t>
            </a:r>
            <a:r>
              <a:rPr lang="en-US" altLang="ko-KR"/>
              <a:t>.</a:t>
            </a:r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r>
              <a:rPr lang="ko-KR" altLang="en-US"/>
              <a:t>그러나</a:t>
            </a:r>
            <a:r>
              <a:rPr lang="en-US" altLang="ko-KR"/>
              <a:t>, </a:t>
            </a:r>
            <a:r>
              <a:rPr lang="ko-KR" altLang="en-US"/>
              <a:t>홀드다운 상태의 네트워크가 다시 살아나거나 대체 경로에 대한 광고를 받아도</a:t>
            </a:r>
            <a:endParaRPr lang="en-US" altLang="ko-KR"/>
          </a:p>
          <a:p>
            <a:pPr latinLnBrk="0">
              <a:spcBef>
                <a:spcPct val="0"/>
              </a:spcBef>
              <a:defRPr/>
            </a:pPr>
            <a:r>
              <a:rPr lang="ko-KR" altLang="en-US"/>
              <a:t>이를 무시하고 홀드다운 상태가 계속된다</a:t>
            </a:r>
            <a:r>
              <a:rPr lang="en-US" altLang="ko-KR"/>
              <a:t>.</a:t>
            </a:r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r>
              <a:rPr lang="ko-KR" altLang="en-US"/>
              <a:t>홀드다운 상태는 홀드다운타이머 자체가 만료되거나 플러시 타이머가 만료되어야 끝난다</a:t>
            </a:r>
            <a:r>
              <a:rPr lang="en-US" altLang="ko-KR"/>
              <a:t>.</a:t>
            </a:r>
          </a:p>
          <a:p>
            <a:pPr indent="-342900">
              <a:spcBef>
                <a:spcPts val="0"/>
              </a:spcBef>
              <a:defRPr/>
            </a:pPr>
            <a:endParaRPr lang="en-US" altLang="ko-KR"/>
          </a:p>
          <a:p>
            <a:pPr indent="-342900">
              <a:spcBef>
                <a:spcPts val="0"/>
              </a:spcBef>
              <a:defRPr/>
            </a:pPr>
            <a:endParaRPr lang="en-US" altLang="ko-KR"/>
          </a:p>
          <a:p>
            <a:pPr indent="-342900">
              <a:spcBef>
                <a:spcPts val="0"/>
              </a:spcBef>
              <a:defRPr/>
            </a:pPr>
            <a:endParaRPr lang="en-US" altLang="ko-KR"/>
          </a:p>
          <a:p>
            <a:pPr indent="-342900">
              <a:spcBef>
                <a:spcPts val="0"/>
              </a:spcBef>
              <a:defRPr/>
            </a:pPr>
            <a:r>
              <a:rPr lang="en-US" altLang="ko-KR"/>
              <a:t>. Flush</a:t>
            </a:r>
          </a:p>
          <a:p>
            <a:pPr indent="-342900">
              <a:spcBef>
                <a:spcPts val="0"/>
              </a:spcBef>
              <a:defRPr/>
            </a:pPr>
            <a:endParaRPr lang="en-US" altLang="ko-KR"/>
          </a:p>
          <a:p>
            <a:pPr indent="-342900">
              <a:spcBef>
                <a:spcPts val="0"/>
              </a:spcBef>
              <a:defRPr/>
            </a:pPr>
            <a:r>
              <a:rPr lang="ko-KR" altLang="en-US"/>
              <a:t>기본값은 </a:t>
            </a:r>
            <a:r>
              <a:rPr lang="en-US" altLang="ko-KR"/>
              <a:t>240</a:t>
            </a:r>
            <a:r>
              <a:rPr lang="ko-KR" altLang="en-US"/>
              <a:t>초 이다</a:t>
            </a:r>
            <a:r>
              <a:rPr lang="en-US" altLang="ko-KR"/>
              <a:t>.</a:t>
            </a:r>
          </a:p>
          <a:p>
            <a:pPr indent="-342900">
              <a:spcBef>
                <a:spcPts val="0"/>
              </a:spcBef>
              <a:defRPr/>
            </a:pPr>
            <a:r>
              <a:rPr lang="ko-KR" altLang="en-US"/>
              <a:t>플러시 타이머가 만료되면 홀드다운 상태에 있는 네트워크는 모두 라우팅 테이블에서</a:t>
            </a:r>
            <a:endParaRPr lang="en-US" altLang="ko-KR"/>
          </a:p>
          <a:p>
            <a:pPr indent="-342900">
              <a:spcBef>
                <a:spcPts val="0"/>
              </a:spcBef>
              <a:defRPr/>
            </a:pPr>
            <a:r>
              <a:rPr lang="ko-KR" altLang="en-US"/>
              <a:t>지워진다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95237" name="직선 연결선 6"/>
          <p:cNvCxnSpPr>
            <a:cxnSpLocks noChangeShapeType="1"/>
          </p:cNvCxnSpPr>
          <p:nvPr/>
        </p:nvCxnSpPr>
        <p:spPr bwMode="auto">
          <a:xfrm rot="5400000">
            <a:off x="465137" y="2462213"/>
            <a:ext cx="1643063" cy="1588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95238" name="직선 연결선 7"/>
          <p:cNvCxnSpPr>
            <a:cxnSpLocks noChangeShapeType="1"/>
          </p:cNvCxnSpPr>
          <p:nvPr/>
        </p:nvCxnSpPr>
        <p:spPr bwMode="auto">
          <a:xfrm rot="5400000">
            <a:off x="787400" y="2462213"/>
            <a:ext cx="1643063" cy="1587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95239" name="직선 연결선 8"/>
          <p:cNvCxnSpPr>
            <a:cxnSpLocks noChangeShapeType="1"/>
          </p:cNvCxnSpPr>
          <p:nvPr/>
        </p:nvCxnSpPr>
        <p:spPr bwMode="auto">
          <a:xfrm rot="5400000">
            <a:off x="1090612" y="2462213"/>
            <a:ext cx="1643063" cy="1588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95240" name="직선 연결선 9"/>
          <p:cNvCxnSpPr>
            <a:cxnSpLocks noChangeShapeType="1"/>
          </p:cNvCxnSpPr>
          <p:nvPr/>
        </p:nvCxnSpPr>
        <p:spPr bwMode="auto">
          <a:xfrm rot="5400000">
            <a:off x="1376362" y="2462213"/>
            <a:ext cx="1643063" cy="1588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95241" name="직선 연결선 10"/>
          <p:cNvCxnSpPr>
            <a:cxnSpLocks noChangeShapeType="1"/>
          </p:cNvCxnSpPr>
          <p:nvPr/>
        </p:nvCxnSpPr>
        <p:spPr bwMode="auto">
          <a:xfrm rot="5400000">
            <a:off x="1679575" y="2462213"/>
            <a:ext cx="1643063" cy="1587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95242" name="직선 연결선 11"/>
          <p:cNvCxnSpPr>
            <a:cxnSpLocks noChangeShapeType="1"/>
          </p:cNvCxnSpPr>
          <p:nvPr/>
        </p:nvCxnSpPr>
        <p:spPr bwMode="auto">
          <a:xfrm rot="5400000">
            <a:off x="1965325" y="2462213"/>
            <a:ext cx="1643063" cy="1587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95243" name="직선 연결선 12"/>
          <p:cNvCxnSpPr>
            <a:cxnSpLocks noChangeShapeType="1"/>
          </p:cNvCxnSpPr>
          <p:nvPr/>
        </p:nvCxnSpPr>
        <p:spPr bwMode="auto">
          <a:xfrm rot="5400000">
            <a:off x="2251075" y="2462213"/>
            <a:ext cx="1643063" cy="1587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95244" name="직선 연결선 13"/>
          <p:cNvCxnSpPr>
            <a:cxnSpLocks noChangeShapeType="1"/>
          </p:cNvCxnSpPr>
          <p:nvPr/>
        </p:nvCxnSpPr>
        <p:spPr bwMode="auto">
          <a:xfrm rot="5400000">
            <a:off x="2536825" y="2462213"/>
            <a:ext cx="1643063" cy="1587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95245" name="직선 연결선 14"/>
          <p:cNvCxnSpPr>
            <a:cxnSpLocks noChangeShapeType="1"/>
          </p:cNvCxnSpPr>
          <p:nvPr/>
        </p:nvCxnSpPr>
        <p:spPr bwMode="auto">
          <a:xfrm rot="5400000">
            <a:off x="2822575" y="2462213"/>
            <a:ext cx="1643063" cy="1587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95246" name="직선 연결선 15"/>
          <p:cNvCxnSpPr>
            <a:cxnSpLocks noChangeShapeType="1"/>
          </p:cNvCxnSpPr>
          <p:nvPr/>
        </p:nvCxnSpPr>
        <p:spPr bwMode="auto">
          <a:xfrm rot="5400000">
            <a:off x="3108325" y="2462213"/>
            <a:ext cx="1643063" cy="1587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95247" name="직선 연결선 16"/>
          <p:cNvCxnSpPr>
            <a:cxnSpLocks noChangeShapeType="1"/>
          </p:cNvCxnSpPr>
          <p:nvPr/>
        </p:nvCxnSpPr>
        <p:spPr bwMode="auto">
          <a:xfrm rot="5400000">
            <a:off x="3394075" y="2462213"/>
            <a:ext cx="1643063" cy="1587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95248" name="TextBox 17"/>
          <p:cNvSpPr txBox="1">
            <a:spLocks noChangeArrowheads="1"/>
          </p:cNvSpPr>
          <p:nvPr/>
        </p:nvSpPr>
        <p:spPr bwMode="auto">
          <a:xfrm>
            <a:off x="1214438" y="1355725"/>
            <a:ext cx="31416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36000">
            <a:spAutoFit/>
          </a:bodyPr>
          <a:lstStyle/>
          <a:p>
            <a:r>
              <a:rPr lang="en-US" altLang="ko-KR"/>
              <a:t> 0      30       60    90     120   150   180    210   240    270   360  </a:t>
            </a:r>
            <a:endParaRPr lang="ko-KR" altLang="en-US"/>
          </a:p>
        </p:txBody>
      </p:sp>
      <p:sp>
        <p:nvSpPr>
          <p:cNvPr id="95249" name="TextBox 18"/>
          <p:cNvSpPr txBox="1">
            <a:spLocks noChangeArrowheads="1"/>
          </p:cNvSpPr>
          <p:nvPr/>
        </p:nvSpPr>
        <p:spPr bwMode="auto">
          <a:xfrm>
            <a:off x="285750" y="2043113"/>
            <a:ext cx="1000125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700"/>
              <a:t>업데이트</a:t>
            </a:r>
            <a:r>
              <a:rPr lang="en-US" altLang="ko-KR" sz="700"/>
              <a:t>(Update)</a:t>
            </a:r>
          </a:p>
          <a:p>
            <a:endParaRPr lang="en-US" altLang="ko-KR" sz="700"/>
          </a:p>
          <a:p>
            <a:r>
              <a:rPr lang="ko-KR" altLang="en-US" sz="700"/>
              <a:t>인밸리드</a:t>
            </a:r>
            <a:r>
              <a:rPr lang="en-US" altLang="ko-KR" sz="700"/>
              <a:t>(Invalid)</a:t>
            </a:r>
          </a:p>
          <a:p>
            <a:endParaRPr lang="en-US" altLang="ko-KR" sz="700"/>
          </a:p>
          <a:p>
            <a:r>
              <a:rPr lang="ko-KR" altLang="en-US" sz="700"/>
              <a:t>홀드다운</a:t>
            </a:r>
            <a:r>
              <a:rPr lang="en-US" altLang="ko-KR" sz="700"/>
              <a:t>(Holddown)</a:t>
            </a:r>
          </a:p>
          <a:p>
            <a:endParaRPr lang="en-US" altLang="ko-KR" sz="700"/>
          </a:p>
          <a:p>
            <a:r>
              <a:rPr lang="ko-KR" altLang="en-US" sz="700"/>
              <a:t>플러쉬</a:t>
            </a:r>
            <a:r>
              <a:rPr lang="en-US" altLang="ko-KR" sz="700"/>
              <a:t>(Flush)</a:t>
            </a:r>
          </a:p>
        </p:txBody>
      </p:sp>
      <p:cxnSp>
        <p:nvCxnSpPr>
          <p:cNvPr id="95250" name="직선 화살표 연결선 20"/>
          <p:cNvCxnSpPr>
            <a:cxnSpLocks noChangeShapeType="1"/>
          </p:cNvCxnSpPr>
          <p:nvPr/>
        </p:nvCxnSpPr>
        <p:spPr bwMode="auto">
          <a:xfrm>
            <a:off x="1285875" y="2141538"/>
            <a:ext cx="285750" cy="1587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5251" name="직선 화살표 연결선 23"/>
          <p:cNvCxnSpPr>
            <a:cxnSpLocks noChangeShapeType="1"/>
          </p:cNvCxnSpPr>
          <p:nvPr/>
        </p:nvCxnSpPr>
        <p:spPr bwMode="auto">
          <a:xfrm>
            <a:off x="1285875" y="2427288"/>
            <a:ext cx="1785938" cy="1587"/>
          </a:xfrm>
          <a:prstGeom prst="straightConnector1">
            <a:avLst/>
          </a:prstGeom>
          <a:noFill/>
          <a:ln w="31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5252" name="직선 화살표 연결선 25"/>
          <p:cNvCxnSpPr>
            <a:cxnSpLocks noChangeShapeType="1"/>
          </p:cNvCxnSpPr>
          <p:nvPr/>
        </p:nvCxnSpPr>
        <p:spPr bwMode="auto">
          <a:xfrm>
            <a:off x="3071813" y="2784475"/>
            <a:ext cx="1143000" cy="1588"/>
          </a:xfrm>
          <a:prstGeom prst="straightConnector1">
            <a:avLst/>
          </a:prstGeom>
          <a:noFill/>
          <a:ln w="31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5253" name="직선 화살표 연결선 27"/>
          <p:cNvCxnSpPr>
            <a:cxnSpLocks noChangeShapeType="1"/>
          </p:cNvCxnSpPr>
          <p:nvPr/>
        </p:nvCxnSpPr>
        <p:spPr bwMode="auto">
          <a:xfrm flipV="1">
            <a:off x="1285875" y="3141663"/>
            <a:ext cx="2357438" cy="0"/>
          </a:xfrm>
          <a:prstGeom prst="straightConnector1">
            <a:avLst/>
          </a:prstGeom>
          <a:noFill/>
          <a:ln w="31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95254" name="TextBox 29"/>
          <p:cNvSpPr txBox="1">
            <a:spLocks noChangeArrowheads="1"/>
          </p:cNvSpPr>
          <p:nvPr/>
        </p:nvSpPr>
        <p:spPr bwMode="auto">
          <a:xfrm>
            <a:off x="1285875" y="1927225"/>
            <a:ext cx="3032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30</a:t>
            </a:r>
            <a:endParaRPr lang="ko-KR" altLang="en-US"/>
          </a:p>
        </p:txBody>
      </p:sp>
      <p:sp>
        <p:nvSpPr>
          <p:cNvPr id="95255" name="TextBox 30"/>
          <p:cNvSpPr txBox="1">
            <a:spLocks noChangeArrowheads="1"/>
          </p:cNvSpPr>
          <p:nvPr/>
        </p:nvSpPr>
        <p:spPr bwMode="auto">
          <a:xfrm>
            <a:off x="2740025" y="2212975"/>
            <a:ext cx="3635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180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95256" name="TextBox 31"/>
          <p:cNvSpPr txBox="1">
            <a:spLocks noChangeArrowheads="1"/>
          </p:cNvSpPr>
          <p:nvPr/>
        </p:nvSpPr>
        <p:spPr bwMode="auto">
          <a:xfrm>
            <a:off x="3892550" y="2570163"/>
            <a:ext cx="3619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180</a:t>
            </a:r>
            <a:endParaRPr lang="ko-KR" altLang="en-US"/>
          </a:p>
        </p:txBody>
      </p:sp>
      <p:sp>
        <p:nvSpPr>
          <p:cNvPr id="95257" name="TextBox 32"/>
          <p:cNvSpPr txBox="1">
            <a:spLocks noChangeArrowheads="1"/>
          </p:cNvSpPr>
          <p:nvPr/>
        </p:nvSpPr>
        <p:spPr bwMode="auto">
          <a:xfrm>
            <a:off x="2740025" y="2927350"/>
            <a:ext cx="3635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240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67223</TotalTime>
  <Words>748</Words>
  <Application>Microsoft Office PowerPoint</Application>
  <PresentationFormat>화면 슬라이드 쇼(4:3)</PresentationFormat>
  <Paragraphs>488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홍길동</dc:creator>
  <cp:lastModifiedBy>xeneration</cp:lastModifiedBy>
  <cp:revision>3487</cp:revision>
  <cp:lastPrinted>2012-09-02T06:24:56Z</cp:lastPrinted>
  <dcterms:created xsi:type="dcterms:W3CDTF">2009-02-08T16:10:46Z</dcterms:created>
  <dcterms:modified xsi:type="dcterms:W3CDTF">2017-01-09T04:34:55Z</dcterms:modified>
</cp:coreProperties>
</file>