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88" r:id="rId2"/>
    <p:sldId id="889" r:id="rId3"/>
    <p:sldId id="890" r:id="rId4"/>
    <p:sldId id="891" r:id="rId5"/>
    <p:sldId id="892" r:id="rId6"/>
    <p:sldId id="893" r:id="rId7"/>
    <p:sldId id="894" r:id="rId8"/>
    <p:sldId id="895" r:id="rId9"/>
    <p:sldId id="896" r:id="rId10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F504C-70C8-413E-8AE3-5AAECD6DA961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714750" y="278288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200"/>
              <a:t>OSPF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900"/>
              <a:t>■ </a:t>
            </a:r>
            <a:r>
              <a:rPr lang="en-US" altLang="ko-KR" sz="900"/>
              <a:t>OSPF(Open Shortest Path First)</a:t>
            </a:r>
          </a:p>
          <a:p>
            <a:pPr>
              <a:spcBef>
                <a:spcPct val="0"/>
              </a:spcBef>
            </a:pPr>
            <a:endParaRPr lang="en-US" altLang="ko-KR" sz="900" b="1"/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/>
              <a:t>. </a:t>
            </a:r>
            <a:r>
              <a:rPr lang="en-US" altLang="ko-KR" sz="900">
                <a:solidFill>
                  <a:srgbClr val="FF0000"/>
                </a:solidFill>
              </a:rPr>
              <a:t>OSPF</a:t>
            </a:r>
            <a:r>
              <a:rPr lang="ko-KR" altLang="en-US" sz="900">
                <a:solidFill>
                  <a:srgbClr val="FF0000"/>
                </a:solidFill>
              </a:rPr>
              <a:t>는 규모가 크고 성장하는 </a:t>
            </a:r>
            <a:r>
              <a:rPr lang="en-US" altLang="ko-KR" sz="900">
                <a:solidFill>
                  <a:srgbClr val="FF0000"/>
                </a:solidFill>
              </a:rPr>
              <a:t>Network</a:t>
            </a:r>
            <a:r>
              <a:rPr lang="ko-KR" altLang="en-US" sz="900">
                <a:solidFill>
                  <a:srgbClr val="FF0000"/>
                </a:solidFill>
              </a:rPr>
              <a:t>를 위해 고안 되었다</a:t>
            </a:r>
            <a:r>
              <a:rPr lang="en-US" altLang="ko-KR" sz="900">
                <a:solidFill>
                  <a:srgbClr val="FF0000"/>
                </a:solidFill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  RIP</a:t>
            </a:r>
            <a:r>
              <a:rPr lang="ko-KR" altLang="en-US" sz="900"/>
              <a:t>의 한계를 극복하기 위해서 고안되었다</a:t>
            </a:r>
            <a:r>
              <a:rPr lang="en-US" altLang="ko-KR" sz="900"/>
              <a:t>. 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 latinLnBrk="0">
              <a:spcBef>
                <a:spcPct val="0"/>
              </a:spcBef>
            </a:pPr>
            <a:r>
              <a:rPr lang="en-US" altLang="ko-KR" sz="900"/>
              <a:t>. </a:t>
            </a:r>
            <a:r>
              <a:rPr lang="ko-KR" altLang="en-US" sz="900"/>
              <a:t>각 라우터는</a:t>
            </a:r>
            <a:r>
              <a:rPr lang="en-US" sz="900"/>
              <a:t> </a:t>
            </a:r>
            <a:r>
              <a:rPr lang="en-US" altLang="ko-KR" sz="900"/>
              <a:t>OSPF </a:t>
            </a:r>
            <a:r>
              <a:rPr lang="ko-KR" altLang="en-US" sz="900"/>
              <a:t>데이터베이스를 토대로</a:t>
            </a:r>
            <a:r>
              <a:rPr lang="en-US" sz="900"/>
              <a:t> </a:t>
            </a:r>
            <a:r>
              <a:rPr lang="en-US" altLang="ko-KR" sz="900">
                <a:solidFill>
                  <a:srgbClr val="00B0F0"/>
                </a:solidFill>
              </a:rPr>
              <a:t>Dijkstra Algorithm</a:t>
            </a:r>
            <a:r>
              <a:rPr lang="ko-KR" altLang="en-US" sz="900"/>
              <a:t>을 수행하여</a:t>
            </a:r>
            <a:endParaRPr lang="en-US" altLang="ko-KR" sz="900"/>
          </a:p>
          <a:p>
            <a:pPr latinLnBrk="0">
              <a:spcBef>
                <a:spcPct val="0"/>
              </a:spcBef>
            </a:pPr>
            <a:r>
              <a:rPr lang="en-US" altLang="ko-KR" sz="900"/>
              <a:t>  </a:t>
            </a:r>
            <a:r>
              <a:rPr lang="ko-KR" altLang="en-US" sz="900"/>
              <a:t>최적경로를 산출하여 라우팅 테이블에 적재한다</a:t>
            </a:r>
            <a:r>
              <a:rPr lang="en-US" altLang="ko-KR" sz="900"/>
              <a:t>.</a:t>
            </a:r>
            <a:endParaRPr lang="ko-KR" altLang="en-US" sz="900"/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/>
              <a:t>. IGP (Interior Gateway Protocol)</a:t>
            </a:r>
            <a:r>
              <a:rPr lang="ko-KR" altLang="en-US" sz="900"/>
              <a:t>이다</a:t>
            </a:r>
            <a:r>
              <a:rPr lang="en-US" altLang="ko-KR" sz="900"/>
              <a:t>.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FF0000"/>
                </a:solidFill>
              </a:rPr>
              <a:t>. Open Architecture</a:t>
            </a:r>
            <a:r>
              <a:rPr lang="ko-KR" altLang="en-US" sz="900">
                <a:solidFill>
                  <a:srgbClr val="FF0000"/>
                </a:solidFill>
              </a:rPr>
              <a:t>로서 특정 </a:t>
            </a:r>
            <a:r>
              <a:rPr lang="en-US" altLang="ko-KR" sz="900">
                <a:solidFill>
                  <a:srgbClr val="FF0000"/>
                </a:solidFill>
              </a:rPr>
              <a:t>Vendor</a:t>
            </a:r>
            <a:r>
              <a:rPr lang="ko-KR" altLang="en-US" sz="900">
                <a:solidFill>
                  <a:srgbClr val="FF0000"/>
                </a:solidFill>
              </a:rPr>
              <a:t>에 종속적이지 않다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00B0F0"/>
                </a:solidFill>
              </a:rPr>
              <a:t>. Convergence</a:t>
            </a:r>
            <a:r>
              <a:rPr lang="ko-KR" altLang="en-US" sz="900">
                <a:solidFill>
                  <a:srgbClr val="00B0F0"/>
                </a:solidFill>
              </a:rPr>
              <a:t>의 속도는 </a:t>
            </a:r>
            <a:r>
              <a:rPr lang="en-US" altLang="ko-KR" sz="900">
                <a:solidFill>
                  <a:srgbClr val="00B0F0"/>
                </a:solidFill>
              </a:rPr>
              <a:t>Routing Change</a:t>
            </a:r>
            <a:r>
              <a:rPr lang="ko-KR" altLang="en-US" sz="900">
                <a:solidFill>
                  <a:srgbClr val="00B0F0"/>
                </a:solidFill>
              </a:rPr>
              <a:t>가 즉시 </a:t>
            </a:r>
            <a:r>
              <a:rPr lang="en-US" altLang="ko-KR" sz="900">
                <a:solidFill>
                  <a:srgbClr val="00B0F0"/>
                </a:solidFill>
              </a:rPr>
              <a:t>Flooding </a:t>
            </a:r>
            <a:r>
              <a:rPr lang="ko-KR" altLang="en-US" sz="900">
                <a:solidFill>
                  <a:srgbClr val="00B0F0"/>
                </a:solidFill>
              </a:rPr>
              <a:t>되어 </a:t>
            </a:r>
            <a:endParaRPr lang="en-US" altLang="ko-KR" sz="9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00B0F0"/>
                </a:solidFill>
              </a:rPr>
              <a:t>  </a:t>
            </a:r>
            <a:r>
              <a:rPr lang="ko-KR" altLang="en-US" sz="900">
                <a:solidFill>
                  <a:srgbClr val="00B0F0"/>
                </a:solidFill>
              </a:rPr>
              <a:t>각 </a:t>
            </a:r>
            <a:r>
              <a:rPr lang="en-US" altLang="ko-KR" sz="900">
                <a:solidFill>
                  <a:srgbClr val="00B0F0"/>
                </a:solidFill>
              </a:rPr>
              <a:t>Router</a:t>
            </a:r>
            <a:r>
              <a:rPr lang="ko-KR" altLang="en-US" sz="900">
                <a:solidFill>
                  <a:srgbClr val="00B0F0"/>
                </a:solidFill>
              </a:rPr>
              <a:t>에서 병렬계산 되므로 대단히 빠르다</a:t>
            </a:r>
            <a:r>
              <a:rPr lang="en-US" altLang="ko-KR" sz="900">
                <a:solidFill>
                  <a:srgbClr val="00B0F0"/>
                </a:solidFill>
              </a:rPr>
              <a:t>. (Default : 5</a:t>
            </a:r>
            <a:r>
              <a:rPr lang="ko-KR" altLang="en-US" sz="900">
                <a:solidFill>
                  <a:srgbClr val="00B0F0"/>
                </a:solidFill>
              </a:rPr>
              <a:t>초 </a:t>
            </a:r>
            <a:r>
              <a:rPr lang="en-US" altLang="ko-KR" sz="900">
                <a:solidFill>
                  <a:srgbClr val="00B0F0"/>
                </a:solidFill>
              </a:rPr>
              <a:t>~ 46</a:t>
            </a:r>
            <a:r>
              <a:rPr lang="ko-KR" altLang="en-US" sz="900">
                <a:solidFill>
                  <a:srgbClr val="00B0F0"/>
                </a:solidFill>
              </a:rPr>
              <a:t>초</a:t>
            </a:r>
            <a:r>
              <a:rPr lang="en-US" altLang="ko-KR" sz="900">
                <a:solidFill>
                  <a:srgbClr val="00B0F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/>
              <a:t>. VLSM </a:t>
            </a:r>
            <a:r>
              <a:rPr lang="ko-KR" altLang="en-US" sz="900"/>
              <a:t>및 </a:t>
            </a:r>
            <a:r>
              <a:rPr lang="en-US" altLang="ko-KR" sz="900"/>
              <a:t>CIDR</a:t>
            </a:r>
            <a:r>
              <a:rPr lang="ko-KR" altLang="en-US" sz="900"/>
              <a:t>을 지원한다</a:t>
            </a:r>
            <a:r>
              <a:rPr lang="en-US" altLang="ko-KR" sz="900"/>
              <a:t>. 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00B0F0"/>
                </a:solidFill>
              </a:rPr>
              <a:t>. OSPF</a:t>
            </a:r>
            <a:r>
              <a:rPr lang="ko-KR" altLang="en-US" sz="900">
                <a:solidFill>
                  <a:srgbClr val="00B0F0"/>
                </a:solidFill>
              </a:rPr>
              <a:t>는 </a:t>
            </a:r>
            <a:r>
              <a:rPr lang="en-US" altLang="ko-KR" sz="900">
                <a:solidFill>
                  <a:srgbClr val="00B0F0"/>
                </a:solidFill>
              </a:rPr>
              <a:t>Network </a:t>
            </a:r>
            <a:r>
              <a:rPr lang="ko-KR" altLang="en-US" sz="900">
                <a:solidFill>
                  <a:srgbClr val="00B0F0"/>
                </a:solidFill>
              </a:rPr>
              <a:t>확장에 한계가 없다</a:t>
            </a:r>
            <a:r>
              <a:rPr lang="en-US" altLang="ko-KR" sz="900">
                <a:solidFill>
                  <a:srgbClr val="00B0F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00B0F0"/>
                </a:solidFill>
              </a:rPr>
              <a:t>. Network</a:t>
            </a:r>
            <a:r>
              <a:rPr lang="ko-KR" altLang="en-US" sz="900">
                <a:solidFill>
                  <a:srgbClr val="00B0F0"/>
                </a:solidFill>
              </a:rPr>
              <a:t>에 변화가 있을 때만 </a:t>
            </a:r>
            <a:r>
              <a:rPr lang="en-US" altLang="ko-KR" sz="900">
                <a:solidFill>
                  <a:srgbClr val="00B0F0"/>
                </a:solidFill>
              </a:rPr>
              <a:t>Multicast (224.0.0.5)</a:t>
            </a:r>
            <a:r>
              <a:rPr lang="ko-KR" altLang="en-US" sz="900">
                <a:solidFill>
                  <a:srgbClr val="00B0F0"/>
                </a:solidFill>
              </a:rPr>
              <a:t>로 </a:t>
            </a:r>
            <a:r>
              <a:rPr lang="en-US" altLang="ko-KR" sz="900">
                <a:solidFill>
                  <a:srgbClr val="00B0F0"/>
                </a:solidFill>
              </a:rPr>
              <a:t>Link State Update</a:t>
            </a:r>
            <a:r>
              <a:rPr lang="ko-KR" altLang="en-US" sz="900">
                <a:solidFill>
                  <a:srgbClr val="00B0F0"/>
                </a:solidFill>
              </a:rPr>
              <a:t>를 </a:t>
            </a:r>
            <a:endParaRPr lang="en-US" altLang="ko-KR" sz="9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sz="900">
                <a:solidFill>
                  <a:srgbClr val="00B0F0"/>
                </a:solidFill>
              </a:rPr>
              <a:t>  </a:t>
            </a:r>
            <a:r>
              <a:rPr lang="ko-KR" altLang="en-US" sz="900">
                <a:solidFill>
                  <a:srgbClr val="00B0F0"/>
                </a:solidFill>
              </a:rPr>
              <a:t>하기 때문에  대역폭 사용이 적다</a:t>
            </a:r>
            <a:r>
              <a:rPr lang="en-US" altLang="ko-KR" sz="900">
                <a:solidFill>
                  <a:srgbClr val="00B0F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/>
              <a:t>. OSPF</a:t>
            </a:r>
            <a:r>
              <a:rPr lang="ko-KR" altLang="en-US" sz="900"/>
              <a:t>는 </a:t>
            </a:r>
            <a:r>
              <a:rPr lang="en-US" altLang="ko-KR" sz="900"/>
              <a:t>Bandwidth</a:t>
            </a:r>
            <a:r>
              <a:rPr lang="ko-KR" altLang="en-US" sz="900"/>
              <a:t>에 기초한</a:t>
            </a:r>
            <a:r>
              <a:rPr lang="ko-KR" altLang="en-US" sz="900">
                <a:solidFill>
                  <a:srgbClr val="00B0F0"/>
                </a:solidFill>
              </a:rPr>
              <a:t> </a:t>
            </a:r>
            <a:r>
              <a:rPr lang="en-US" altLang="ko-KR" sz="900">
                <a:solidFill>
                  <a:srgbClr val="00B0F0"/>
                </a:solidFill>
              </a:rPr>
              <a:t>Cost Value </a:t>
            </a:r>
            <a:r>
              <a:rPr lang="ko-KR" altLang="en-US" sz="900"/>
              <a:t>를 </a:t>
            </a:r>
            <a:r>
              <a:rPr lang="en-US" altLang="ko-KR" sz="900"/>
              <a:t>Path Selection Method</a:t>
            </a:r>
            <a:r>
              <a:rPr lang="ko-KR" altLang="en-US" sz="900"/>
              <a:t>로 </a:t>
            </a:r>
            <a:endParaRPr lang="en-US" altLang="ko-KR" sz="900"/>
          </a:p>
          <a:p>
            <a:pPr>
              <a:spcBef>
                <a:spcPct val="0"/>
              </a:spcBef>
            </a:pPr>
            <a:r>
              <a:rPr lang="en-US" altLang="ko-KR" sz="900"/>
              <a:t>  </a:t>
            </a:r>
            <a:r>
              <a:rPr lang="ko-KR" altLang="en-US" sz="900"/>
              <a:t>사용한다</a:t>
            </a:r>
            <a:r>
              <a:rPr lang="en-US" altLang="ko-KR" sz="900"/>
              <a:t>. </a:t>
            </a:r>
            <a:r>
              <a:rPr lang="en-US" altLang="ko-KR" sz="900">
                <a:solidFill>
                  <a:srgbClr val="FF0000"/>
                </a:solidFill>
              </a:rPr>
              <a:t>(OSPF</a:t>
            </a:r>
            <a:r>
              <a:rPr lang="ko-KR" altLang="en-US" sz="900">
                <a:solidFill>
                  <a:srgbClr val="FF0000"/>
                </a:solidFill>
              </a:rPr>
              <a:t>는 </a:t>
            </a:r>
            <a:r>
              <a:rPr lang="en-US" altLang="ko-KR" sz="900">
                <a:solidFill>
                  <a:srgbClr val="FF0000"/>
                </a:solidFill>
              </a:rPr>
              <a:t>Equal-Cost Multiple Path </a:t>
            </a:r>
            <a:r>
              <a:rPr lang="ko-KR" altLang="en-US" sz="900">
                <a:solidFill>
                  <a:srgbClr val="FF0000"/>
                </a:solidFill>
              </a:rPr>
              <a:t>를 최대 </a:t>
            </a:r>
            <a:r>
              <a:rPr lang="en-US" altLang="ko-KR" sz="900">
                <a:solidFill>
                  <a:srgbClr val="FF0000"/>
                </a:solidFill>
              </a:rPr>
              <a:t>4 </a:t>
            </a:r>
            <a:r>
              <a:rPr lang="ko-KR" altLang="en-US" sz="900">
                <a:solidFill>
                  <a:srgbClr val="FF0000"/>
                </a:solidFill>
              </a:rPr>
              <a:t>까지 지원함</a:t>
            </a:r>
            <a:r>
              <a:rPr lang="en-US" altLang="ko-KR" sz="90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sz="900"/>
          </a:p>
        </p:txBody>
      </p:sp>
      <p:sp>
        <p:nvSpPr>
          <p:cNvPr id="10854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5B78F-E631-45AC-84B1-18EFCB57C26B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066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/>
              <a:t>▶ </a:t>
            </a:r>
            <a:r>
              <a:rPr lang="en-US" altLang="ko-KR"/>
              <a:t>OSPF</a:t>
            </a:r>
            <a:r>
              <a:rPr lang="ko-KR" altLang="en-US"/>
              <a:t> 라우팅 테이블을 만들고 유지하는 과정은 개략적으로 아래와 같다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 OSPF </a:t>
            </a:r>
            <a:r>
              <a:rPr lang="ko-KR" altLang="en-US"/>
              <a:t>가 설정된 라우터간에 헬로 패킷을 주고 받아 네이버 및 어드제이션트 네이버 </a:t>
            </a: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관계를 구성한다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다른 라우팅 프로토콜들과는 달리 </a:t>
            </a:r>
            <a:r>
              <a:rPr lang="en-US" altLang="ko-KR"/>
              <a:t>OSPF</a:t>
            </a:r>
            <a:r>
              <a:rPr lang="ko-KR" altLang="en-US"/>
              <a:t>는 모든 네이버간에 라우팅 정보를 교환하는</a:t>
            </a: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것은 아니다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라우팅 정보를 교환하는 네이버를 어드제이션트 네이버라 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어드제이션트 라우터끼리 라우팅 정보를 교환한다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  OSPF </a:t>
            </a:r>
            <a:r>
              <a:rPr lang="ko-KR" altLang="en-US">
                <a:solidFill>
                  <a:srgbClr val="FF0000"/>
                </a:solidFill>
              </a:rPr>
              <a:t>에서는 라우팅 정보를 </a:t>
            </a:r>
            <a:r>
              <a:rPr lang="en-US" altLang="ko-KR">
                <a:solidFill>
                  <a:srgbClr val="FF0000"/>
                </a:solidFill>
              </a:rPr>
              <a:t>LSA(Link  State  Advertisement)</a:t>
            </a:r>
            <a:r>
              <a:rPr lang="ko-KR" altLang="en-US">
                <a:solidFill>
                  <a:srgbClr val="FF0000"/>
                </a:solidFill>
              </a:rPr>
              <a:t>라고 한다</a:t>
            </a:r>
            <a:r>
              <a:rPr lang="en-US" altLang="ko-KR">
                <a:solidFill>
                  <a:srgbClr val="FF0000"/>
                </a:solidFill>
              </a:rPr>
              <a:t>.(</a:t>
            </a:r>
            <a:r>
              <a:rPr lang="ko-KR" altLang="en-US">
                <a:solidFill>
                  <a:srgbClr val="FF0000"/>
                </a:solidFill>
              </a:rPr>
              <a:t>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각 라우터들은 전송받은 </a:t>
            </a:r>
            <a:r>
              <a:rPr lang="en-US" altLang="ko-KR"/>
              <a:t>LSA</a:t>
            </a:r>
            <a:r>
              <a:rPr lang="ko-KR" altLang="en-US"/>
              <a:t>를 링크 상태 데이터베이스에 저장한다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 LSA </a:t>
            </a:r>
            <a:r>
              <a:rPr lang="ko-KR" altLang="en-US"/>
              <a:t>교환이 끝나면 이를 근거로</a:t>
            </a:r>
            <a:r>
              <a:rPr lang="ko-KR" altLang="en-US">
                <a:solidFill>
                  <a:srgbClr val="00B0F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SPF (Shortest  Path  First) </a:t>
            </a:r>
            <a:r>
              <a:rPr lang="ko-KR" altLang="en-US">
                <a:solidFill>
                  <a:srgbClr val="FF0000"/>
                </a:solidFill>
              </a:rPr>
              <a:t>또는 </a:t>
            </a: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  </a:t>
            </a:r>
            <a:r>
              <a:rPr lang="ko-KR" altLang="en-US">
                <a:solidFill>
                  <a:srgbClr val="FF0000"/>
                </a:solidFill>
              </a:rPr>
              <a:t>디지크스트라</a:t>
            </a:r>
            <a:r>
              <a:rPr lang="en-US" altLang="ko-KR">
                <a:solidFill>
                  <a:srgbClr val="FF0000"/>
                </a:solidFill>
              </a:rPr>
              <a:t>(Dijkstra)</a:t>
            </a:r>
            <a:r>
              <a:rPr lang="ko-KR" altLang="en-US"/>
              <a:t>라는 알고리즘을 이용하여 각 목적지가지의 최적 경로를 계산</a:t>
            </a: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하고 이를 라우팅 테이블에 저장한다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이후 주기적으로 헬로 패킷을 전송하여 각 라우터가 정상적으로 동작하고 있음을 </a:t>
            </a:r>
            <a:endParaRPr lang="en-US" altLang="ko-KR"/>
          </a:p>
          <a:p>
            <a:pPr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인접 라우터에게 알린다</a:t>
            </a:r>
            <a:r>
              <a:rPr lang="en-US" altLang="ko-KR"/>
              <a:t>.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  <a:defRPr/>
            </a:pPr>
            <a:r>
              <a:rPr lang="ko-KR" altLang="en-US"/>
              <a:t>▶ </a:t>
            </a:r>
            <a:r>
              <a:rPr lang="en-US" altLang="ko-KR"/>
              <a:t>AREA(</a:t>
            </a:r>
            <a:r>
              <a:rPr lang="ko-KR" altLang="en-US"/>
              <a:t>영역</a:t>
            </a:r>
            <a:r>
              <a:rPr lang="en-US" altLang="ko-KR"/>
              <a:t>) </a:t>
            </a:r>
            <a:r>
              <a:rPr lang="ko-KR" altLang="en-US"/>
              <a:t>개념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.  OSPF</a:t>
            </a:r>
            <a:r>
              <a:rPr lang="ko-KR" altLang="en-US"/>
              <a:t>에서는 네트워크를 여러</a:t>
            </a:r>
            <a:r>
              <a:rPr lang="en-US"/>
              <a:t> </a:t>
            </a:r>
            <a:r>
              <a:rPr lang="en-US" altLang="ko-KR"/>
              <a:t>AREA</a:t>
            </a:r>
            <a:r>
              <a:rPr lang="ko-KR" altLang="en-US"/>
              <a:t>로 나누고</a:t>
            </a:r>
            <a:r>
              <a:rPr lang="en-US"/>
              <a:t> </a:t>
            </a:r>
            <a:r>
              <a:rPr lang="en-US" altLang="ko-KR"/>
              <a:t>OSPF </a:t>
            </a:r>
            <a:r>
              <a:rPr lang="ko-KR" altLang="en-US"/>
              <a:t>라우팅 정보를 몇 가지로</a:t>
            </a: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 구분하여 적당히 작은 라우팅 테이블을 구현한다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.  AREA</a:t>
            </a:r>
            <a:r>
              <a:rPr lang="ko-KR" altLang="en-US">
                <a:solidFill>
                  <a:srgbClr val="0070C0"/>
                </a:solidFill>
              </a:rPr>
              <a:t>를 나누는데 있어서 중요한 기준 중 하나는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AREA 0 (</a:t>
            </a:r>
            <a:r>
              <a:rPr lang="ko-KR" altLang="en-US">
                <a:solidFill>
                  <a:srgbClr val="0070C0"/>
                </a:solidFill>
              </a:rPr>
              <a:t>중심이 되는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AREA)</a:t>
            </a:r>
            <a:r>
              <a:rPr lang="ko-KR" altLang="en-US">
                <a:solidFill>
                  <a:srgbClr val="0070C0"/>
                </a:solidFill>
              </a:rPr>
              <a:t>가</a:t>
            </a: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ko-KR" altLang="en-US">
                <a:solidFill>
                  <a:srgbClr val="0070C0"/>
                </a:solidFill>
              </a:rPr>
              <a:t> 있어야 하며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다른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AREA</a:t>
            </a:r>
            <a:r>
              <a:rPr lang="ko-KR" altLang="en-US">
                <a:solidFill>
                  <a:srgbClr val="0070C0"/>
                </a:solidFill>
              </a:rPr>
              <a:t>들은 모두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AREA 0</a:t>
            </a:r>
            <a:r>
              <a:rPr lang="ko-KR" altLang="en-US">
                <a:solidFill>
                  <a:srgbClr val="0070C0"/>
                </a:solidFill>
              </a:rPr>
              <a:t>와 붙어있어야 한다</a:t>
            </a:r>
            <a:r>
              <a:rPr lang="en-US" altLang="ko-KR">
                <a:solidFill>
                  <a:srgbClr val="0070C0"/>
                </a:solidFill>
              </a:rPr>
              <a:t>.(</a:t>
            </a:r>
            <a:r>
              <a:rPr lang="ko-KR" altLang="en-US">
                <a:solidFill>
                  <a:srgbClr val="0070C0"/>
                </a:solidFill>
              </a:rPr>
              <a:t>★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endParaRPr lang="ko-KR" altLang="en-US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.  </a:t>
            </a:r>
            <a:r>
              <a:rPr lang="ko-KR" altLang="en-US"/>
              <a:t>만약 그렇게 되지 않은 경우</a:t>
            </a:r>
            <a:r>
              <a:rPr lang="en-US" altLang="ko-KR"/>
              <a:t>, </a:t>
            </a:r>
            <a:r>
              <a:rPr lang="ko-KR" altLang="en-US"/>
              <a:t>가상링크</a:t>
            </a:r>
            <a:r>
              <a:rPr lang="en-US" altLang="ko-KR"/>
              <a:t>(Virtual Link)</a:t>
            </a:r>
            <a:r>
              <a:rPr lang="ko-KR" altLang="en-US"/>
              <a:t>를 통해 연결해야 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11059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24150-C79E-46AE-8BB4-00D36B493405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1059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fontAlgn="ctr" latinLnBrk="0">
              <a:spcBef>
                <a:spcPct val="0"/>
              </a:spcBef>
            </a:pPr>
            <a:r>
              <a:rPr lang="en-US" altLang="ko-KR"/>
              <a:t>- IR(Internal Router)</a:t>
            </a:r>
          </a:p>
          <a:p>
            <a:pPr fontAlgn="ctr" latinLnBrk="0">
              <a:spcBef>
                <a:spcPct val="0"/>
              </a:spcBef>
            </a:pPr>
            <a:endParaRPr lang="ko-KR" altLang="en-US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AREA </a:t>
            </a:r>
            <a:r>
              <a:rPr lang="ko-KR" altLang="en-US"/>
              <a:t>내에 포함되어 있는 라우터를</a:t>
            </a:r>
            <a:r>
              <a:rPr lang="en-US"/>
              <a:t> </a:t>
            </a:r>
            <a:r>
              <a:rPr lang="en-US" altLang="ko-KR"/>
              <a:t>IR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IR</a:t>
            </a:r>
            <a:r>
              <a:rPr lang="ko-KR" altLang="en-US"/>
              <a:t>의 인터페이스는 모두 해당</a:t>
            </a:r>
            <a:r>
              <a:rPr lang="en-US"/>
              <a:t> </a:t>
            </a:r>
            <a:r>
              <a:rPr lang="en-US" altLang="ko-KR"/>
              <a:t>AREA</a:t>
            </a:r>
            <a:r>
              <a:rPr lang="ko-KR" altLang="en-US"/>
              <a:t>의 번호를 가진다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- ABR(Area Border Router)</a:t>
            </a:r>
            <a:endParaRPr lang="ko-KR" altLang="en-US">
              <a:solidFill>
                <a:srgbClr val="FF0000"/>
              </a:solidFill>
            </a:endParaRPr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AREA</a:t>
            </a:r>
            <a:r>
              <a:rPr lang="ko-KR" altLang="en-US"/>
              <a:t>와</a:t>
            </a:r>
            <a:r>
              <a:rPr lang="en-US"/>
              <a:t> </a:t>
            </a:r>
            <a:r>
              <a:rPr lang="en-US" altLang="ko-KR"/>
              <a:t>AREA </a:t>
            </a:r>
            <a:r>
              <a:rPr lang="ko-KR" altLang="en-US"/>
              <a:t>경계선에 있는 라우터를</a:t>
            </a:r>
            <a:r>
              <a:rPr lang="en-US"/>
              <a:t> </a:t>
            </a:r>
            <a:r>
              <a:rPr lang="en-US" altLang="ko-KR"/>
              <a:t>ABR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ABR</a:t>
            </a:r>
            <a:r>
              <a:rPr lang="ko-KR" altLang="en-US"/>
              <a:t>은 적어도 하나의 인터페이스는</a:t>
            </a:r>
            <a:r>
              <a:rPr lang="en-US"/>
              <a:t> </a:t>
            </a:r>
            <a:r>
              <a:rPr lang="en-US" altLang="ko-KR"/>
              <a:t>AREA 0</a:t>
            </a:r>
            <a:r>
              <a:rPr lang="ko-KR" altLang="en-US"/>
              <a:t>에 속해야 한다는 것이다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만약</a:t>
            </a:r>
            <a:r>
              <a:rPr lang="en-US"/>
              <a:t> </a:t>
            </a:r>
            <a:r>
              <a:rPr lang="en-US" altLang="ko-KR"/>
              <a:t>AREA</a:t>
            </a:r>
            <a:r>
              <a:rPr lang="ko-KR" altLang="en-US"/>
              <a:t>에 붙지 못하는 경우 가상링크</a:t>
            </a:r>
            <a:r>
              <a:rPr lang="en-US" altLang="ko-KR"/>
              <a:t>(Virtual Link)</a:t>
            </a:r>
            <a:r>
              <a:rPr lang="ko-KR" altLang="en-US"/>
              <a:t>를 통해 속하게 한다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- ASBR(Autonomous Systmem Border Router)</a:t>
            </a:r>
            <a:endParaRPr lang="ko-KR" altLang="en-US">
              <a:solidFill>
                <a:srgbClr val="FF0000"/>
              </a:solidFill>
            </a:endParaRPr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라우터의 인터페이스 중 일부가</a:t>
            </a:r>
            <a:r>
              <a:rPr lang="en-US"/>
              <a:t> </a:t>
            </a:r>
            <a:r>
              <a:rPr lang="en-US" altLang="ko-KR"/>
              <a:t>OSPF</a:t>
            </a:r>
            <a:r>
              <a:rPr lang="ko-KR" altLang="en-US"/>
              <a:t>영역 밖에 있는 경우의 라우터를</a:t>
            </a:r>
            <a:r>
              <a:rPr lang="en-US"/>
              <a:t> </a:t>
            </a:r>
            <a:r>
              <a:rPr lang="en-US" altLang="ko-KR"/>
              <a:t>ASBR</a:t>
            </a:r>
            <a:r>
              <a:rPr lang="ko-KR" altLang="en-US"/>
              <a:t>라고</a:t>
            </a: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예를 들면</a:t>
            </a:r>
            <a:r>
              <a:rPr lang="en-US"/>
              <a:t> </a:t>
            </a:r>
            <a:r>
              <a:rPr lang="en-US" altLang="ko-KR"/>
              <a:t>RIP</a:t>
            </a:r>
            <a:r>
              <a:rPr lang="ko-KR" altLang="en-US"/>
              <a:t>과</a:t>
            </a:r>
            <a:r>
              <a:rPr lang="en-US"/>
              <a:t> </a:t>
            </a:r>
            <a:r>
              <a:rPr lang="en-US" altLang="ko-KR"/>
              <a:t>OSPF</a:t>
            </a:r>
            <a:r>
              <a:rPr lang="ko-KR" altLang="en-US"/>
              <a:t>는 다른 프로토콜이므로 재분배를 해야하며 이럴때</a:t>
            </a:r>
            <a:r>
              <a:rPr lang="en-US"/>
              <a:t> </a:t>
            </a:r>
            <a:r>
              <a:rPr lang="en-US" altLang="ko-KR"/>
              <a:t>ASBR</a:t>
            </a:r>
            <a:r>
              <a:rPr lang="ko-KR" altLang="en-US"/>
              <a:t>이</a:t>
            </a: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- ABR/ASBR</a:t>
            </a:r>
            <a:endParaRPr lang="ko-KR" altLang="en-US"/>
          </a:p>
          <a:p>
            <a:pPr fontAlgn="ctr" latinLnBrk="0">
              <a:spcBef>
                <a:spcPct val="0"/>
              </a:spcBef>
            </a:pPr>
            <a:endParaRPr lang="en-US" altLang="ko-KR"/>
          </a:p>
          <a:p>
            <a:pPr fontAlgn="ctr" latinLnBrk="0">
              <a:spcBef>
                <a:spcPct val="0"/>
              </a:spcBef>
            </a:pPr>
            <a:r>
              <a:rPr lang="en-US" altLang="ko-KR"/>
              <a:t>. ABR</a:t>
            </a:r>
            <a:r>
              <a:rPr lang="ko-KR" altLang="en-US"/>
              <a:t>이면서</a:t>
            </a:r>
            <a:r>
              <a:rPr lang="en-US"/>
              <a:t> </a:t>
            </a:r>
            <a:r>
              <a:rPr lang="en-US" altLang="ko-KR"/>
              <a:t>ASBR</a:t>
            </a:r>
            <a:r>
              <a:rPr lang="ko-KR" altLang="en-US"/>
              <a:t>인 경우로</a:t>
            </a:r>
            <a:r>
              <a:rPr lang="en-US" altLang="ko-KR"/>
              <a:t>, AREA</a:t>
            </a:r>
            <a:r>
              <a:rPr lang="ko-KR" altLang="en-US"/>
              <a:t>경계와</a:t>
            </a:r>
            <a:r>
              <a:rPr lang="en-US"/>
              <a:t> </a:t>
            </a:r>
            <a:r>
              <a:rPr lang="en-US" altLang="ko-KR"/>
              <a:t>AS</a:t>
            </a:r>
            <a:r>
              <a:rPr lang="ko-KR" altLang="en-US"/>
              <a:t>경계 모두 있는 경우 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105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1071563"/>
            <a:ext cx="4071937" cy="16430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defRPr/>
            </a:pPr>
            <a:r>
              <a:rPr lang="ko-KR" altLang="en-US"/>
              <a:t>▶ </a:t>
            </a:r>
            <a:r>
              <a:rPr lang="en-US" altLang="ko-KR"/>
              <a:t>OSPF </a:t>
            </a:r>
            <a:r>
              <a:rPr lang="ko-KR" altLang="en-US"/>
              <a:t>에서 사용하는 패킷</a:t>
            </a:r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/>
              <a:t>- hello</a:t>
            </a:r>
          </a:p>
          <a:p>
            <a:pPr latinLnBrk="0">
              <a:spcBef>
                <a:spcPts val="0"/>
              </a:spcBef>
              <a:defRPr/>
            </a:pPr>
            <a:endParaRPr lang="en-US" altLang="ko-KR" b="1"/>
          </a:p>
          <a:p>
            <a:pPr latinLnBrk="0">
              <a:spcBef>
                <a:spcPts val="0"/>
              </a:spcBef>
              <a:defRPr/>
            </a:pPr>
            <a:endParaRPr lang="en-US" altLang="ko-KR">
              <a:solidFill>
                <a:srgbClr val="0070C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헬로 패킷을 이용하여 인접한 라우터와 먼저 네이버를 구성한다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물리적으로 직접 연결된 인터페이스를 통하여 네이버를 구성한다</a:t>
            </a:r>
            <a:r>
              <a:rPr lang="en-US" altLang="ko-KR">
                <a:solidFill>
                  <a:srgbClr val="FF0000"/>
                </a:solidFill>
              </a:rPr>
              <a:t>.(</a:t>
            </a:r>
            <a:r>
              <a:rPr lang="ko-KR" altLang="en-US">
                <a:solidFill>
                  <a:srgbClr val="FF0000"/>
                </a:solidFill>
              </a:rPr>
              <a:t>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물리적으로 직접 연결되어 있지 않으면 네이버 관계가 구성되지 않는다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ts val="0"/>
              </a:spcBef>
              <a:defRPr/>
            </a:pPr>
            <a:endParaRPr lang="ko-KR" altLang="en-US"/>
          </a:p>
          <a:p>
            <a:pPr latinLnBrk="0">
              <a:spcBef>
                <a:spcPts val="0"/>
              </a:spcBef>
              <a:defRPr/>
            </a:pPr>
            <a:r>
              <a:rPr lang="en-US"/>
              <a:t>. OSPF </a:t>
            </a:r>
            <a:r>
              <a:rPr lang="ko-KR" altLang="en-US"/>
              <a:t>네이버를 형성하고 유지하는데 사용되는 패킷이다</a:t>
            </a:r>
            <a:r>
              <a:rPr lang="en-US" altLang="ko-KR"/>
              <a:t>.</a:t>
            </a:r>
            <a:r>
              <a:rPr lang="en-US"/>
              <a:t> </a:t>
            </a:r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기본 값으로 </a:t>
            </a:r>
            <a:r>
              <a:rPr lang="en-US" altLang="ko-KR"/>
              <a:t>hello</a:t>
            </a:r>
            <a:r>
              <a:rPr lang="ko-KR" altLang="en-US"/>
              <a:t>패킷은 </a:t>
            </a:r>
            <a:r>
              <a:rPr lang="en-US" altLang="ko-KR"/>
              <a:t>10</a:t>
            </a:r>
            <a:r>
              <a:rPr lang="ko-KR" altLang="en-US"/>
              <a:t>초</a:t>
            </a:r>
            <a:r>
              <a:rPr lang="en-US" altLang="ko-KR"/>
              <a:t>, </a:t>
            </a:r>
            <a:r>
              <a:rPr lang="ko-KR" altLang="en-US"/>
              <a:t>데드주기는 </a:t>
            </a:r>
            <a:r>
              <a:rPr lang="en-US" altLang="ko-KR"/>
              <a:t>hello</a:t>
            </a:r>
            <a:r>
              <a:rPr lang="ko-KR" altLang="en-US"/>
              <a:t>패킷의 </a:t>
            </a:r>
            <a:r>
              <a:rPr lang="en-US" altLang="ko-KR"/>
              <a:t>4</a:t>
            </a:r>
            <a:r>
              <a:rPr lang="ko-KR" altLang="en-US"/>
              <a:t>배를 사용한다</a:t>
            </a:r>
            <a:r>
              <a:rPr lang="en-US" altLang="ko-KR"/>
              <a:t>.</a:t>
            </a:r>
          </a:p>
          <a:p>
            <a:pPr latinLnBrk="0">
              <a:spcBef>
                <a:spcPts val="0"/>
              </a:spcBef>
              <a:defRPr/>
            </a:pPr>
            <a:endParaRPr lang="ko-KR" altLang="en-US"/>
          </a:p>
          <a:p>
            <a:pPr latinLnBrk="0">
              <a:spcBef>
                <a:spcPts val="0"/>
              </a:spcBef>
              <a:defRPr/>
            </a:pPr>
            <a:endParaRPr lang="en-US">
              <a:solidFill>
                <a:srgbClr val="FF0000"/>
              </a:solidFill>
            </a:endParaRPr>
          </a:p>
          <a:p>
            <a:pPr latinLnBrk="0">
              <a:spcBef>
                <a:spcPts val="0"/>
              </a:spcBef>
              <a:defRPr/>
            </a:pPr>
            <a:r>
              <a:rPr lang="en-US" altLang="ko-KR">
                <a:solidFill>
                  <a:srgbClr val="FF0000"/>
                </a:solidFill>
              </a:rPr>
              <a:t>※ </a:t>
            </a:r>
            <a:r>
              <a:rPr lang="en-US">
                <a:solidFill>
                  <a:srgbClr val="FF0000"/>
                </a:solidFill>
              </a:rPr>
              <a:t>HELLO </a:t>
            </a:r>
            <a:r>
              <a:rPr lang="ko-KR" altLang="en-US">
                <a:solidFill>
                  <a:srgbClr val="FF0000"/>
                </a:solidFill>
              </a:rPr>
              <a:t>패킷의 데이터 값 중 반드시 일치해야하는 것들</a:t>
            </a:r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</p:txBody>
      </p:sp>
      <p:sp>
        <p:nvSpPr>
          <p:cNvPr id="11161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0C6F1-39F7-4A7D-A801-145DACB41D49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1162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- DDP(Link  State  Advertisement) = DBD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. OSPF</a:t>
            </a:r>
            <a:r>
              <a:rPr lang="ko-KR" altLang="en-US">
                <a:solidFill>
                  <a:srgbClr val="FF0000"/>
                </a:solidFill>
              </a:rPr>
              <a:t>의 네트워크 정보를 </a:t>
            </a:r>
            <a:r>
              <a:rPr lang="en-US" altLang="ko-KR">
                <a:solidFill>
                  <a:srgbClr val="FF0000"/>
                </a:solidFill>
              </a:rPr>
              <a:t>LSA</a:t>
            </a:r>
            <a:r>
              <a:rPr lang="ko-KR" altLang="en-US">
                <a:solidFill>
                  <a:srgbClr val="FF0000"/>
                </a:solidFill>
              </a:rPr>
              <a:t>라고 부른다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자신이 만든 </a:t>
            </a:r>
            <a:r>
              <a:rPr lang="en-US" altLang="ko-KR"/>
              <a:t>LSA </a:t>
            </a:r>
            <a:r>
              <a:rPr lang="ko-KR" altLang="en-US"/>
              <a:t>및 네이버에게서 수신한 </a:t>
            </a:r>
            <a:r>
              <a:rPr lang="en-US" altLang="ko-KR"/>
              <a:t>LSA</a:t>
            </a:r>
            <a:r>
              <a:rPr lang="ko-KR" altLang="en-US"/>
              <a:t>를 모두 링크 상태 데이터베이스라고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 하는 곳에 저장한다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B0F0"/>
                </a:solidFill>
              </a:rPr>
              <a:t>. DDP</a:t>
            </a:r>
            <a:r>
              <a:rPr lang="ko-KR" altLang="en-US">
                <a:solidFill>
                  <a:srgbClr val="00B0F0"/>
                </a:solidFill>
              </a:rPr>
              <a:t>는 </a:t>
            </a:r>
            <a:r>
              <a:rPr lang="en-US" altLang="ko-KR">
                <a:solidFill>
                  <a:srgbClr val="00B0F0"/>
                </a:solidFill>
              </a:rPr>
              <a:t>OSPF </a:t>
            </a:r>
            <a:r>
              <a:rPr lang="ko-KR" altLang="en-US">
                <a:solidFill>
                  <a:srgbClr val="00B0F0"/>
                </a:solidFill>
              </a:rPr>
              <a:t>라우터의 링크 상태 데이터베이스에 있는 </a:t>
            </a:r>
            <a:r>
              <a:rPr lang="en-US" altLang="ko-KR">
                <a:solidFill>
                  <a:srgbClr val="00B0F0"/>
                </a:solidFill>
              </a:rPr>
              <a:t>LSA</a:t>
            </a:r>
            <a:r>
              <a:rPr lang="ko-KR" altLang="en-US">
                <a:solidFill>
                  <a:srgbClr val="00B0F0"/>
                </a:solidFill>
              </a:rPr>
              <a:t>들을 요약한 정보를 알려</a:t>
            </a:r>
            <a:endParaRPr lang="en-US" altLang="ko-KR">
              <a:solidFill>
                <a:srgbClr val="00B0F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B0F0"/>
                </a:solidFill>
              </a:rPr>
              <a:t> </a:t>
            </a:r>
            <a:r>
              <a:rPr lang="ko-KR" altLang="en-US">
                <a:solidFill>
                  <a:srgbClr val="00B0F0"/>
                </a:solidFill>
              </a:rPr>
              <a:t> 주는 패킷이다</a:t>
            </a:r>
            <a:r>
              <a:rPr lang="en-US" altLang="ko-KR">
                <a:solidFill>
                  <a:srgbClr val="00B0F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OSPF </a:t>
            </a:r>
            <a:r>
              <a:rPr lang="ko-KR" altLang="en-US"/>
              <a:t>네이버 라우터간에 </a:t>
            </a:r>
            <a:r>
              <a:rPr lang="en-US" altLang="ko-KR"/>
              <a:t>LSA</a:t>
            </a:r>
            <a:r>
              <a:rPr lang="ko-KR" altLang="en-US"/>
              <a:t>들을 교환하기 전에 자신의 링크 상태 데이터베이스에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있는 </a:t>
            </a:r>
            <a:r>
              <a:rPr lang="en-US" altLang="ko-KR"/>
              <a:t>LSA </a:t>
            </a:r>
            <a:r>
              <a:rPr lang="ko-KR" altLang="en-US"/>
              <a:t>목록을 상대 라우터에게 알려주기 위해서 사용한다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LSR(Link  State  Request)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상대 라우터가 보낸 </a:t>
            </a:r>
            <a:r>
              <a:rPr lang="en-US" altLang="ko-KR"/>
              <a:t>DDP</a:t>
            </a:r>
            <a:r>
              <a:rPr lang="ko-KR" altLang="en-US"/>
              <a:t>를 보고</a:t>
            </a:r>
            <a:r>
              <a:rPr lang="en-US" altLang="ko-KR"/>
              <a:t>, </a:t>
            </a:r>
            <a:r>
              <a:rPr lang="ko-KR" altLang="en-US"/>
              <a:t>자신에게 없는 네트워크 정보</a:t>
            </a:r>
            <a:r>
              <a:rPr lang="en-US" altLang="ko-KR"/>
              <a:t>(LSA)</a:t>
            </a:r>
            <a:r>
              <a:rPr lang="ko-KR" altLang="en-US"/>
              <a:t>가 있으면</a:t>
            </a:r>
            <a:r>
              <a:rPr lang="en-US" altLang="ko-KR"/>
              <a:t>,</a:t>
            </a:r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상세한 내용</a:t>
            </a:r>
            <a:r>
              <a:rPr lang="en-US" altLang="ko-KR"/>
              <a:t>(LSA)</a:t>
            </a:r>
            <a:r>
              <a:rPr lang="ko-KR" altLang="en-US"/>
              <a:t>을 요청할 때 사용하는 패킷이다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LSU(Link  State  Update)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상대 라우터에게서 </a:t>
            </a:r>
            <a:r>
              <a:rPr lang="en-US" altLang="ko-KR"/>
              <a:t>LSR</a:t>
            </a:r>
            <a:r>
              <a:rPr lang="ko-KR" altLang="en-US"/>
              <a:t>을 받거나 네트워크 상태가 변했을 경우 해당 라우팅 정보를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전송할 때 사용하는 패킷이다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LSU</a:t>
            </a:r>
            <a:r>
              <a:rPr lang="ko-KR" altLang="en-US"/>
              <a:t>는 </a:t>
            </a:r>
            <a:r>
              <a:rPr lang="en-US" altLang="ko-KR"/>
              <a:t>LSA</a:t>
            </a:r>
            <a:r>
              <a:rPr lang="ko-KR" altLang="en-US"/>
              <a:t>를 실어 나를 때 사용하는 패킷이다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LS  ACK (Link  State  Acknowledgement)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OSPF</a:t>
            </a:r>
            <a:r>
              <a:rPr lang="ko-KR" altLang="en-US"/>
              <a:t>는 </a:t>
            </a:r>
            <a:r>
              <a:rPr lang="en-US" altLang="ko-KR"/>
              <a:t>DDP, LSR, LSU </a:t>
            </a:r>
            <a:r>
              <a:rPr lang="ko-KR" altLang="en-US"/>
              <a:t>패킷을 수신하면 반드시 </a:t>
            </a:r>
            <a:r>
              <a:rPr lang="en-US" altLang="ko-KR"/>
              <a:t>LS ACK </a:t>
            </a:r>
            <a:r>
              <a:rPr lang="ko-KR" altLang="en-US"/>
              <a:t>패킷을 사용하여 상대에게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정상적으로 수신했음을 알려야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11621" name="20100623_93/demonicws_1277253025540PJ3xV_jpg/001_demonicws.jpg" descr="http://postfiles14.naver.net/20100623_93/demonicws_1277253025540PJ3xV_jpg/001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643313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88" y="785813"/>
          <a:ext cx="3643338" cy="977399"/>
        </p:xfrm>
        <a:graphic>
          <a:graphicData uri="http://schemas.openxmlformats.org/drawingml/2006/table">
            <a:tbl>
              <a:tblPr/>
              <a:tblGrid>
                <a:gridCol w="571474"/>
                <a:gridCol w="1214476"/>
                <a:gridCol w="1857388"/>
              </a:tblGrid>
              <a:tr h="1462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패킷 타입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패킷 이름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역할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hello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네이버 구성 및 유지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0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Database  Description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데이터베이스 내용 요약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0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Link  State</a:t>
                      </a:r>
                      <a:r>
                        <a:rPr lang="en-US" altLang="ko-KR" sz="8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Request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데이터베이스 상세내용 요청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9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Link  State</a:t>
                      </a:r>
                      <a:r>
                        <a:rPr lang="en-US" altLang="ko-KR" sz="8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 Update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데이터베이스 업데이트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4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Link  State  Ack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  ACK </a:t>
                      </a:r>
                      <a:r>
                        <a:rPr lang="ko-KR" altLang="en-US" sz="8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전송</a:t>
                      </a:r>
                      <a:endParaRPr lang="ko-KR" sz="8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OSPF </a:t>
            </a:r>
            <a:r>
              <a:rPr lang="ko-KR" altLang="en-US"/>
              <a:t>단계별 사용하는</a:t>
            </a:r>
            <a:r>
              <a:rPr lang="en-US"/>
              <a:t> </a:t>
            </a:r>
            <a:r>
              <a:rPr lang="en-US" altLang="ko-KR"/>
              <a:t>OSPF </a:t>
            </a:r>
            <a:r>
              <a:rPr lang="ko-KR" altLang="en-US"/>
              <a:t>패킷 종류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11264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D2462-576D-4F9A-BF8E-5F98ABDCE28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1264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88" y="1175171"/>
          <a:ext cx="3857652" cy="539317"/>
        </p:xfrm>
        <a:graphic>
          <a:graphicData uri="http://schemas.openxmlformats.org/drawingml/2006/table">
            <a:tbl>
              <a:tblPr/>
              <a:tblGrid>
                <a:gridCol w="1774520"/>
                <a:gridCol w="2083132"/>
              </a:tblGrid>
              <a:tr h="35719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INIT → 2WAY → EXSTART</a:t>
                      </a:r>
                      <a:endParaRPr lang="ko-KR" sz="800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→ EXCHANGE → LOADING → FULL</a:t>
                      </a:r>
                      <a:endParaRPr lang="ko-KR" sz="800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2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70C0"/>
                          </a:solidFill>
                          <a:latin typeface="굴림"/>
                          <a:ea typeface="돋움"/>
                          <a:cs typeface="굴림"/>
                        </a:rPr>
                        <a:t>           HELLO </a:t>
                      </a:r>
                      <a:r>
                        <a:rPr lang="ko-KR" sz="900" kern="0">
                          <a:solidFill>
                            <a:srgbClr val="0070C0"/>
                          </a:solidFill>
                          <a:latin typeface="굴림"/>
                          <a:ea typeface="돋움"/>
                          <a:cs typeface="굴림"/>
                        </a:rPr>
                        <a:t>패킷</a:t>
                      </a:r>
                      <a:endParaRPr lang="ko-KR" sz="800" kern="100">
                        <a:solidFill>
                          <a:srgbClr val="0070C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70C0"/>
                          </a:solidFill>
                          <a:latin typeface="굴림"/>
                          <a:ea typeface="돋움"/>
                          <a:cs typeface="굴림"/>
                        </a:rPr>
                        <a:t>     DBD</a:t>
                      </a:r>
                      <a:r>
                        <a:rPr lang="en-US" sz="900" kern="0">
                          <a:solidFill>
                            <a:srgbClr val="0070C0"/>
                          </a:solidFill>
                          <a:latin typeface="굴림"/>
                          <a:ea typeface="돋움"/>
                          <a:cs typeface="굴림"/>
                        </a:rPr>
                        <a:t>, LSR, LSU, LSAck </a:t>
                      </a:r>
                      <a:r>
                        <a:rPr lang="ko-KR" sz="900" kern="0">
                          <a:solidFill>
                            <a:srgbClr val="0070C0"/>
                          </a:solidFill>
                          <a:latin typeface="굴림"/>
                          <a:ea typeface="돋움"/>
                          <a:cs typeface="굴림"/>
                        </a:rPr>
                        <a:t>패킷</a:t>
                      </a:r>
                      <a:endParaRPr lang="ko-KR" sz="800" kern="100">
                        <a:solidFill>
                          <a:srgbClr val="0070C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104" marR="30104" marT="22578" marB="150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OSPF </a:t>
            </a:r>
            <a:r>
              <a:rPr lang="ko-KR" altLang="en-US"/>
              <a:t>메트릭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OSPF </a:t>
            </a:r>
            <a:r>
              <a:rPr lang="ko-KR" altLang="en-US">
                <a:solidFill>
                  <a:srgbClr val="0070C0"/>
                </a:solidFill>
              </a:rPr>
              <a:t>의 메트릭을 코스트</a:t>
            </a:r>
            <a:r>
              <a:rPr lang="en-US" altLang="ko-KR">
                <a:solidFill>
                  <a:srgbClr val="0070C0"/>
                </a:solidFill>
              </a:rPr>
              <a:t>(cost)</a:t>
            </a:r>
            <a:r>
              <a:rPr lang="ko-KR" altLang="en-US">
                <a:solidFill>
                  <a:srgbClr val="0070C0"/>
                </a:solidFill>
              </a:rPr>
              <a:t>라고 부르며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출발지부터 목적지까지의 각 인터페이스에서 기준 대역폭을 실제 대역폭으로 나눈 값의 합계이다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/>
              <a:t>시스코 </a:t>
            </a:r>
            <a:r>
              <a:rPr lang="en-US" altLang="ko-KR"/>
              <a:t>IOS</a:t>
            </a:r>
            <a:r>
              <a:rPr lang="ko-KR" altLang="en-US"/>
              <a:t>의 </a:t>
            </a:r>
            <a:r>
              <a:rPr lang="en-US" altLang="ko-KR"/>
              <a:t>OSPF </a:t>
            </a:r>
            <a:r>
              <a:rPr lang="ko-KR" altLang="en-US" smtClean="0"/>
              <a:t>기준 </a:t>
            </a:r>
            <a:r>
              <a:rPr lang="ko-KR" altLang="en-US"/>
              <a:t>대역폭은  </a:t>
            </a:r>
            <a:r>
              <a:rPr lang="en-US" altLang="ko-KR" b="1">
                <a:solidFill>
                  <a:srgbClr val="FF0000"/>
                </a:solidFill>
              </a:rPr>
              <a:t>10^8</a:t>
            </a:r>
            <a:r>
              <a:rPr lang="en-US" altLang="ko-KR"/>
              <a:t> </a:t>
            </a:r>
            <a:r>
              <a:rPr lang="ko-KR" altLang="en-US"/>
              <a:t>이다</a:t>
            </a:r>
            <a:r>
              <a:rPr lang="en-US" altLang="ko-KR" smtClean="0"/>
              <a:t>.!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7030A0"/>
                </a:solidFill>
              </a:rPr>
              <a:t>코스트 계산시 </a:t>
            </a:r>
            <a:r>
              <a:rPr lang="ko-KR" altLang="en-US" smtClean="0">
                <a:solidFill>
                  <a:srgbClr val="7030A0"/>
                </a:solidFill>
              </a:rPr>
              <a:t>소수점 </a:t>
            </a:r>
            <a:r>
              <a:rPr lang="ko-KR" altLang="en-US">
                <a:solidFill>
                  <a:srgbClr val="7030A0"/>
                </a:solidFill>
              </a:rPr>
              <a:t>이하의 수는 버린다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r>
              <a:rPr lang="ko-KR" altLang="en-US">
                <a:solidFill>
                  <a:srgbClr val="7030A0"/>
                </a:solidFill>
              </a:rPr>
              <a:t>그러나 전체 코스트 값이 </a:t>
            </a:r>
            <a:r>
              <a:rPr lang="en-US" altLang="ko-KR">
                <a:solidFill>
                  <a:srgbClr val="7030A0"/>
                </a:solidFill>
              </a:rPr>
              <a:t>1</a:t>
            </a:r>
            <a:r>
              <a:rPr lang="ko-KR" altLang="en-US">
                <a:solidFill>
                  <a:srgbClr val="7030A0"/>
                </a:solidFill>
              </a:rPr>
              <a:t>미만이면 </a:t>
            </a:r>
            <a:r>
              <a:rPr lang="en-US" altLang="ko-KR">
                <a:solidFill>
                  <a:srgbClr val="7030A0"/>
                </a:solidFill>
              </a:rPr>
              <a:t>1</a:t>
            </a:r>
            <a:r>
              <a:rPr lang="ko-KR" altLang="en-US">
                <a:solidFill>
                  <a:srgbClr val="7030A0"/>
                </a:solidFill>
              </a:rPr>
              <a:t>로 계산한다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&lt; </a:t>
            </a:r>
            <a:r>
              <a:rPr lang="ko-KR" altLang="en-US"/>
              <a:t>예 </a:t>
            </a:r>
            <a:r>
              <a:rPr lang="en-US" altLang="ko-KR"/>
              <a:t>&gt; R1 </a:t>
            </a:r>
            <a:r>
              <a:rPr lang="ko-KR" altLang="en-US"/>
              <a:t>에서 </a:t>
            </a:r>
            <a:r>
              <a:rPr lang="en-US" altLang="ko-KR"/>
              <a:t>R4 </a:t>
            </a:r>
            <a:r>
              <a:rPr lang="ko-KR" altLang="en-US"/>
              <a:t>의  </a:t>
            </a:r>
            <a:r>
              <a:rPr lang="en-US" altLang="ko-KR"/>
              <a:t>1.1.4.4 </a:t>
            </a:r>
            <a:r>
              <a:rPr lang="ko-KR" altLang="en-US"/>
              <a:t>네트워크에 대한 </a:t>
            </a:r>
            <a:r>
              <a:rPr lang="en-US" altLang="ko-KR"/>
              <a:t>OSPF </a:t>
            </a:r>
            <a:r>
              <a:rPr lang="ko-KR" altLang="en-US"/>
              <a:t>코스트 값은 </a:t>
            </a:r>
            <a:r>
              <a:rPr lang="en-US" altLang="ko-KR"/>
              <a:t>?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f0/0 </a:t>
            </a:r>
            <a:r>
              <a:rPr lang="en-US" altLang="ko-KR" b="1">
                <a:solidFill>
                  <a:srgbClr val="FF0000"/>
                </a:solidFill>
              </a:rPr>
              <a:t>10</a:t>
            </a:r>
            <a:r>
              <a:rPr lang="en-US" altLang="ko-KR"/>
              <a:t>(10^8/10,000,000), s0/0.34</a:t>
            </a:r>
            <a:r>
              <a:rPr lang="en-US" altLang="ko-KR" b="1">
                <a:solidFill>
                  <a:srgbClr val="FF0000"/>
                </a:solidFill>
              </a:rPr>
              <a:t> 64</a:t>
            </a:r>
            <a:r>
              <a:rPr lang="en-US" altLang="ko-KR"/>
              <a:t>(10^8/1,544,000), lo0 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/>
              <a:t>(10^8/8,000,000,000)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10 + 64 + 1 = 75 (cost)</a:t>
            </a:r>
          </a:p>
        </p:txBody>
      </p:sp>
      <p:sp>
        <p:nvSpPr>
          <p:cNvPr id="11571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26D2A-ADFB-4D60-B759-6ABB8C53904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294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  <a:defRPr/>
            </a:pPr>
            <a:r>
              <a:rPr lang="ko-KR" altLang="en-US" dirty="0"/>
              <a:t>▶ </a:t>
            </a:r>
            <a:r>
              <a:rPr lang="en-US" altLang="ko-KR" dirty="0"/>
              <a:t>OSPF </a:t>
            </a:r>
            <a:r>
              <a:rPr lang="ko-KR" altLang="en-US" dirty="0"/>
              <a:t>구성하기</a:t>
            </a: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router  </a:t>
            </a:r>
            <a:r>
              <a:rPr lang="en-US" altLang="ko-KR" dirty="0" err="1"/>
              <a:t>ospf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process-id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B050"/>
                </a:solidFill>
              </a:rPr>
              <a:t>network   </a:t>
            </a:r>
            <a:r>
              <a:rPr lang="en-US" altLang="ko-KR" dirty="0" err="1">
                <a:solidFill>
                  <a:srgbClr val="00B050"/>
                </a:solidFill>
              </a:rPr>
              <a:t>networkIP</a:t>
            </a:r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Wildcardmask</a:t>
            </a:r>
            <a:r>
              <a:rPr lang="en-US" altLang="ko-KR" dirty="0">
                <a:solidFill>
                  <a:srgbClr val="00B050"/>
                </a:solidFill>
              </a:rPr>
              <a:t>  </a:t>
            </a:r>
            <a:r>
              <a:rPr lang="en-US" altLang="ko-KR" dirty="0"/>
              <a:t>  area  0</a:t>
            </a: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/>
              <a:t> </a:t>
            </a:r>
            <a:endParaRPr lang="ko-KR" altLang="en-US" dirty="0"/>
          </a:p>
          <a:p>
            <a:pPr latinLnBrk="0">
              <a:spcBef>
                <a:spcPct val="0"/>
              </a:spcBef>
              <a:defRPr/>
            </a:pPr>
            <a:endParaRPr lang="en-US" altLang="ko-KR" b="1" dirty="0"/>
          </a:p>
          <a:p>
            <a:pPr latinLnBrk="0">
              <a:spcBef>
                <a:spcPct val="0"/>
              </a:spcBef>
              <a:defRPr/>
            </a:pPr>
            <a:endParaRPr lang="en-US" altLang="ko-KR" b="1" dirty="0"/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프로세스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ID (Process ID)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ko-KR" altLang="en-US" dirty="0" err="1">
                <a:solidFill>
                  <a:srgbClr val="0070C0"/>
                </a:solidFill>
              </a:rPr>
              <a:t>라우터</a:t>
            </a:r>
            <a:r>
              <a:rPr lang="ko-KR" altLang="en-US" dirty="0">
                <a:solidFill>
                  <a:srgbClr val="0070C0"/>
                </a:solidFill>
              </a:rPr>
              <a:t> 내부적으로 사용하는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ID </a:t>
            </a:r>
            <a:r>
              <a:rPr lang="ko-KR" altLang="en-US" dirty="0">
                <a:solidFill>
                  <a:srgbClr val="0070C0"/>
                </a:solidFill>
              </a:rPr>
              <a:t>이며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다른 </a:t>
            </a:r>
            <a:r>
              <a:rPr lang="ko-KR" altLang="en-US" dirty="0" err="1">
                <a:solidFill>
                  <a:srgbClr val="0070C0"/>
                </a:solidFill>
              </a:rPr>
              <a:t>라우터와</a:t>
            </a:r>
            <a:r>
              <a:rPr lang="ko-KR" altLang="en-US" dirty="0">
                <a:solidFill>
                  <a:srgbClr val="0070C0"/>
                </a:solidFill>
              </a:rPr>
              <a:t> 동일한 필요가 없다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ko-KR" altLang="en-US" dirty="0">
                <a:solidFill>
                  <a:srgbClr val="0070C0"/>
                </a:solidFill>
              </a:rPr>
              <a:t>운용상의 편리성을 위해 서로 동일하게 사용하는 것이 좋다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ko-KR" altLang="en-US" dirty="0">
                <a:solidFill>
                  <a:srgbClr val="0070C0"/>
                </a:solidFill>
              </a:rPr>
              <a:t>한 </a:t>
            </a:r>
            <a:r>
              <a:rPr lang="ko-KR" altLang="en-US" dirty="0" err="1">
                <a:solidFill>
                  <a:srgbClr val="0070C0"/>
                </a:solidFill>
              </a:rPr>
              <a:t>라우터는</a:t>
            </a:r>
            <a:r>
              <a:rPr lang="ko-KR" altLang="en-US" dirty="0">
                <a:solidFill>
                  <a:srgbClr val="0070C0"/>
                </a:solidFill>
              </a:rPr>
              <a:t> 여러 개의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OSPF </a:t>
            </a:r>
            <a:r>
              <a:rPr lang="ko-KR" altLang="en-US" dirty="0">
                <a:solidFill>
                  <a:srgbClr val="0070C0"/>
                </a:solidFill>
              </a:rPr>
              <a:t>프로세스를 운용할 수 있는데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이는 여러 개의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OSPF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ko-KR" altLang="en-US" dirty="0">
                <a:solidFill>
                  <a:srgbClr val="0070C0"/>
                </a:solidFill>
              </a:rPr>
              <a:t>데이터베이스를 사용한다는 것이다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 latinLnBrk="0">
              <a:spcBef>
                <a:spcPct val="0"/>
              </a:spcBef>
              <a:defRPr/>
            </a:pPr>
            <a:endParaRPr lang="en-US" dirty="0"/>
          </a:p>
          <a:p>
            <a:pPr indent="-342900">
              <a:spcBef>
                <a:spcPct val="0"/>
              </a:spcBef>
              <a:defRPr/>
            </a:pPr>
            <a:endParaRPr lang="ko-KR" altLang="en-US" dirty="0"/>
          </a:p>
        </p:txBody>
      </p:sp>
      <p:pic>
        <p:nvPicPr>
          <p:cNvPr id="115717" name="Picture 3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506663"/>
            <a:ext cx="4286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8" name="Picture 3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963" y="2508250"/>
            <a:ext cx="428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3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5" y="2482850"/>
            <a:ext cx="428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0" name="TextBox 8"/>
          <p:cNvSpPr txBox="1">
            <a:spLocks noChangeArrowheads="1"/>
          </p:cNvSpPr>
          <p:nvPr/>
        </p:nvSpPr>
        <p:spPr bwMode="auto">
          <a:xfrm>
            <a:off x="365125" y="2409825"/>
            <a:ext cx="314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R1</a:t>
            </a:r>
            <a:endParaRPr lang="ko-KR" altLang="en-US" b="1"/>
          </a:p>
        </p:txBody>
      </p:sp>
      <p:sp>
        <p:nvSpPr>
          <p:cNvPr id="115721" name="TextBox 10"/>
          <p:cNvSpPr txBox="1">
            <a:spLocks noChangeArrowheads="1"/>
          </p:cNvSpPr>
          <p:nvPr/>
        </p:nvSpPr>
        <p:spPr bwMode="auto">
          <a:xfrm>
            <a:off x="2292350" y="2465388"/>
            <a:ext cx="3095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R3</a:t>
            </a:r>
            <a:endParaRPr lang="ko-KR" altLang="en-US" b="1"/>
          </a:p>
        </p:txBody>
      </p:sp>
      <p:sp>
        <p:nvSpPr>
          <p:cNvPr id="115722" name="TextBox 11"/>
          <p:cNvSpPr txBox="1">
            <a:spLocks noChangeArrowheads="1"/>
          </p:cNvSpPr>
          <p:nvPr/>
        </p:nvSpPr>
        <p:spPr bwMode="auto">
          <a:xfrm>
            <a:off x="3892550" y="2436813"/>
            <a:ext cx="3095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R4</a:t>
            </a:r>
            <a:endParaRPr lang="ko-KR" altLang="en-US" b="1"/>
          </a:p>
        </p:txBody>
      </p:sp>
      <p:cxnSp>
        <p:nvCxnSpPr>
          <p:cNvPr id="115723" name="직선 연결선 13"/>
          <p:cNvCxnSpPr>
            <a:cxnSpLocks noChangeShapeType="1"/>
          </p:cNvCxnSpPr>
          <p:nvPr/>
        </p:nvCxnSpPr>
        <p:spPr bwMode="auto">
          <a:xfrm>
            <a:off x="739775" y="2613025"/>
            <a:ext cx="1500188" cy="317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5724" name="직선 연결선 16"/>
          <p:cNvCxnSpPr>
            <a:cxnSpLocks noChangeShapeType="1"/>
          </p:cNvCxnSpPr>
          <p:nvPr/>
        </p:nvCxnSpPr>
        <p:spPr bwMode="auto">
          <a:xfrm>
            <a:off x="2597150" y="2508250"/>
            <a:ext cx="1258888" cy="17463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5725" name="직선 연결선 17"/>
          <p:cNvCxnSpPr>
            <a:cxnSpLocks noChangeShapeType="1"/>
          </p:cNvCxnSpPr>
          <p:nvPr/>
        </p:nvCxnSpPr>
        <p:spPr bwMode="auto">
          <a:xfrm>
            <a:off x="2668588" y="2660650"/>
            <a:ext cx="1258887" cy="17463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6" name="TextBox 18"/>
          <p:cNvSpPr txBox="1">
            <a:spLocks noChangeArrowheads="1"/>
          </p:cNvSpPr>
          <p:nvPr/>
        </p:nvSpPr>
        <p:spPr bwMode="auto">
          <a:xfrm>
            <a:off x="668338" y="2586038"/>
            <a:ext cx="411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f0/0</a:t>
            </a:r>
          </a:p>
        </p:txBody>
      </p:sp>
      <p:sp>
        <p:nvSpPr>
          <p:cNvPr id="115727" name="TextBox 20"/>
          <p:cNvSpPr txBox="1">
            <a:spLocks noChangeArrowheads="1"/>
          </p:cNvSpPr>
          <p:nvPr/>
        </p:nvSpPr>
        <p:spPr bwMode="auto">
          <a:xfrm>
            <a:off x="1917700" y="2579688"/>
            <a:ext cx="4476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f0/0</a:t>
            </a:r>
          </a:p>
        </p:txBody>
      </p:sp>
      <p:cxnSp>
        <p:nvCxnSpPr>
          <p:cNvPr id="115728" name="직선 연결선 24"/>
          <p:cNvCxnSpPr>
            <a:cxnSpLocks noChangeShapeType="1"/>
            <a:endCxn id="115733" idx="4"/>
          </p:cNvCxnSpPr>
          <p:nvPr/>
        </p:nvCxnSpPr>
        <p:spPr bwMode="auto">
          <a:xfrm rot="16200000" flipV="1">
            <a:off x="3572668" y="2018507"/>
            <a:ext cx="900113" cy="635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Box 25"/>
          <p:cNvSpPr txBox="1">
            <a:spLocks noChangeArrowheads="1"/>
          </p:cNvSpPr>
          <p:nvPr/>
        </p:nvSpPr>
        <p:spPr bwMode="auto">
          <a:xfrm>
            <a:off x="2525713" y="2347913"/>
            <a:ext cx="554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s0/0.34</a:t>
            </a:r>
          </a:p>
        </p:txBody>
      </p:sp>
      <p:sp>
        <p:nvSpPr>
          <p:cNvPr id="115730" name="TextBox 26"/>
          <p:cNvSpPr txBox="1">
            <a:spLocks noChangeArrowheads="1"/>
          </p:cNvSpPr>
          <p:nvPr/>
        </p:nvSpPr>
        <p:spPr bwMode="auto">
          <a:xfrm>
            <a:off x="3436938" y="2355850"/>
            <a:ext cx="555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s0/0.34</a:t>
            </a:r>
          </a:p>
        </p:txBody>
      </p:sp>
      <p:sp>
        <p:nvSpPr>
          <p:cNvPr id="115731" name="TextBox 27"/>
          <p:cNvSpPr txBox="1">
            <a:spLocks noChangeArrowheads="1"/>
          </p:cNvSpPr>
          <p:nvPr/>
        </p:nvSpPr>
        <p:spPr bwMode="auto">
          <a:xfrm>
            <a:off x="2546350" y="2625725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s0/0.43</a:t>
            </a:r>
          </a:p>
        </p:txBody>
      </p:sp>
      <p:sp>
        <p:nvSpPr>
          <p:cNvPr id="115732" name="TextBox 28"/>
          <p:cNvSpPr txBox="1">
            <a:spLocks noChangeArrowheads="1"/>
          </p:cNvSpPr>
          <p:nvPr/>
        </p:nvSpPr>
        <p:spPr bwMode="auto">
          <a:xfrm>
            <a:off x="3454400" y="2651125"/>
            <a:ext cx="642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s0/0.43</a:t>
            </a:r>
          </a:p>
        </p:txBody>
      </p:sp>
      <p:sp>
        <p:nvSpPr>
          <p:cNvPr id="115733" name="타원 41"/>
          <p:cNvSpPr>
            <a:spLocks noChangeArrowheads="1"/>
          </p:cNvSpPr>
          <p:nvPr/>
        </p:nvSpPr>
        <p:spPr bwMode="auto">
          <a:xfrm>
            <a:off x="3625850" y="1143000"/>
            <a:ext cx="785813" cy="428625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/>
              <a:t>lo 0</a:t>
            </a:r>
          </a:p>
          <a:p>
            <a:r>
              <a:rPr lang="en-US" altLang="ko-KR"/>
              <a:t>1.1.4.4</a:t>
            </a:r>
            <a:endParaRPr lang="ko-KR" altLang="en-US"/>
          </a:p>
        </p:txBody>
      </p:sp>
      <p:sp>
        <p:nvSpPr>
          <p:cNvPr id="115734" name="TextBox 42"/>
          <p:cNvSpPr txBox="1">
            <a:spLocks noChangeArrowheads="1"/>
          </p:cNvSpPr>
          <p:nvPr/>
        </p:nvSpPr>
        <p:spPr bwMode="auto">
          <a:xfrm>
            <a:off x="696913" y="2427288"/>
            <a:ext cx="1000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BW=10,000,000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5735" name="TextBox 43"/>
          <p:cNvSpPr txBox="1">
            <a:spLocks noChangeArrowheads="1"/>
          </p:cNvSpPr>
          <p:nvPr/>
        </p:nvSpPr>
        <p:spPr bwMode="auto">
          <a:xfrm>
            <a:off x="2508250" y="2214563"/>
            <a:ext cx="9286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BW=1,544,000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5736" name="TextBox 44"/>
          <p:cNvSpPr txBox="1">
            <a:spLocks noChangeArrowheads="1"/>
          </p:cNvSpPr>
          <p:nvPr/>
        </p:nvSpPr>
        <p:spPr bwMode="auto">
          <a:xfrm>
            <a:off x="3429000" y="2143125"/>
            <a:ext cx="114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BW=8,000,000,00</a:t>
            </a:r>
            <a:r>
              <a:rPr lang="en-US" altLang="ko-KR"/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ko-KR" altLang="en-US" dirty="0"/>
              <a:t>▶ </a:t>
            </a:r>
            <a:r>
              <a:rPr lang="en-US" altLang="ko-KR" dirty="0"/>
              <a:t>DR </a:t>
            </a:r>
            <a:r>
              <a:rPr lang="ko-KR" altLang="en-US" dirty="0"/>
              <a:t>과 </a:t>
            </a:r>
            <a:r>
              <a:rPr lang="en-US" altLang="ko-KR" dirty="0"/>
              <a:t>BDR </a:t>
            </a:r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DR, BDR </a:t>
            </a:r>
            <a:r>
              <a:rPr lang="ko-KR" altLang="en-US" dirty="0"/>
              <a:t>은 브로드캐스트 및 </a:t>
            </a:r>
            <a:r>
              <a:rPr lang="ko-KR" altLang="en-US" dirty="0" err="1"/>
              <a:t>논브로드캐스트</a:t>
            </a:r>
            <a:r>
              <a:rPr lang="ko-KR" altLang="en-US" dirty="0"/>
              <a:t> 네트워크에서만 사용되며</a:t>
            </a:r>
            <a:r>
              <a:rPr lang="en-US" altLang="ko-KR" dirty="0"/>
              <a:t>,</a:t>
            </a:r>
          </a:p>
          <a:p>
            <a:pPr indent="-342900">
              <a:spcBef>
                <a:spcPct val="0"/>
              </a:spcBef>
            </a:pPr>
            <a:r>
              <a:rPr lang="ko-KR" altLang="en-US" dirty="0"/>
              <a:t>포인트 투 포인트 네트워크에서는 사용하지 않는다</a:t>
            </a:r>
            <a:r>
              <a:rPr lang="en-US" altLang="ko-KR" dirty="0"/>
              <a:t>.</a:t>
            </a:r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- DR</a:t>
            </a:r>
            <a:r>
              <a:rPr lang="ko-KR" altLang="en-US" dirty="0"/>
              <a:t>이 다운되면  </a:t>
            </a:r>
            <a:r>
              <a:rPr lang="en-US" altLang="ko-KR" dirty="0"/>
              <a:t>BDR</a:t>
            </a:r>
            <a:r>
              <a:rPr lang="ko-KR" altLang="en-US" dirty="0"/>
              <a:t>이 </a:t>
            </a:r>
            <a:r>
              <a:rPr lang="en-US" altLang="ko-KR" dirty="0"/>
              <a:t>DR</a:t>
            </a:r>
            <a:r>
              <a:rPr lang="ko-KR" altLang="en-US" dirty="0"/>
              <a:t>이 되고</a:t>
            </a:r>
            <a:r>
              <a:rPr lang="en-US" altLang="ko-KR" dirty="0"/>
              <a:t>, BDR</a:t>
            </a:r>
            <a:r>
              <a:rPr lang="ko-KR" altLang="en-US" dirty="0"/>
              <a:t>을 새로 선출한다</a:t>
            </a:r>
            <a:r>
              <a:rPr lang="en-US" altLang="ko-KR" dirty="0"/>
              <a:t>.  BDR </a:t>
            </a:r>
            <a:r>
              <a:rPr lang="ko-KR" altLang="en-US" dirty="0"/>
              <a:t>이 다운되면</a:t>
            </a: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   BDR</a:t>
            </a:r>
            <a:r>
              <a:rPr lang="ko-KR" altLang="en-US" dirty="0"/>
              <a:t>을 새로 선출한다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B0F0"/>
                </a:solidFill>
              </a:rPr>
              <a:t> DR, BDR</a:t>
            </a:r>
            <a:r>
              <a:rPr lang="ko-KR" altLang="en-US" dirty="0">
                <a:solidFill>
                  <a:srgbClr val="00B0F0"/>
                </a:solidFill>
              </a:rPr>
              <a:t>이 아닌 라우터를 </a:t>
            </a:r>
            <a:r>
              <a:rPr lang="en-US" altLang="ko-KR" dirty="0">
                <a:solidFill>
                  <a:srgbClr val="00B0F0"/>
                </a:solidFill>
              </a:rPr>
              <a:t>DROTHER </a:t>
            </a:r>
            <a:r>
              <a:rPr lang="ko-KR" altLang="en-US" dirty="0" err="1">
                <a:solidFill>
                  <a:srgbClr val="00B0F0"/>
                </a:solidFill>
              </a:rPr>
              <a:t>라우터라</a:t>
            </a:r>
            <a:r>
              <a:rPr lang="ko-KR" altLang="en-US" dirty="0">
                <a:solidFill>
                  <a:srgbClr val="00B0F0"/>
                </a:solidFill>
              </a:rPr>
              <a:t> 한다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- DR, BDR</a:t>
            </a:r>
            <a:r>
              <a:rPr lang="ko-KR" altLang="en-US" dirty="0"/>
              <a:t>이 선출되면 </a:t>
            </a:r>
            <a:r>
              <a:rPr lang="en-US" altLang="ko-KR" dirty="0"/>
              <a:t>DROTHER </a:t>
            </a:r>
            <a:r>
              <a:rPr lang="ko-KR" altLang="en-US" dirty="0" err="1"/>
              <a:t>라우터들은</a:t>
            </a:r>
            <a:r>
              <a:rPr lang="ko-KR" altLang="en-US" dirty="0"/>
              <a:t> </a:t>
            </a:r>
            <a:r>
              <a:rPr lang="en-US" altLang="ko-KR" dirty="0"/>
              <a:t>DR </a:t>
            </a:r>
            <a:r>
              <a:rPr lang="ko-KR" altLang="en-US" dirty="0"/>
              <a:t>및 </a:t>
            </a:r>
            <a:r>
              <a:rPr lang="en-US" altLang="ko-KR" dirty="0"/>
              <a:t>BDR </a:t>
            </a:r>
            <a:r>
              <a:rPr lang="ko-KR" altLang="en-US" dirty="0" err="1"/>
              <a:t>라우터와</a:t>
            </a:r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정보를 </a:t>
            </a: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ko-KR" altLang="en-US" dirty="0"/>
              <a:t>교환한다</a:t>
            </a:r>
            <a:r>
              <a:rPr lang="en-US" altLang="ko-KR" dirty="0"/>
              <a:t>.  </a:t>
            </a:r>
            <a:r>
              <a:rPr lang="ko-KR" altLang="en-US" dirty="0"/>
              <a:t>또 </a:t>
            </a:r>
            <a:r>
              <a:rPr lang="en-US" altLang="ko-KR" dirty="0"/>
              <a:t>DR </a:t>
            </a:r>
            <a:r>
              <a:rPr lang="ko-KR" altLang="en-US" dirty="0"/>
              <a:t>과 </a:t>
            </a:r>
            <a:r>
              <a:rPr lang="en-US" altLang="ko-KR" dirty="0"/>
              <a:t>BDR </a:t>
            </a:r>
            <a:r>
              <a:rPr lang="ko-KR" altLang="en-US" dirty="0"/>
              <a:t>도 서로 라우팅 정보를 교환한다</a:t>
            </a:r>
            <a:r>
              <a:rPr lang="en-US" altLang="ko-KR" dirty="0"/>
              <a:t>.</a:t>
            </a:r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ko-KR" altLang="en-US" dirty="0">
                <a:solidFill>
                  <a:srgbClr val="FF0000"/>
                </a:solidFill>
              </a:rPr>
              <a:t>그러나 </a:t>
            </a:r>
            <a:r>
              <a:rPr lang="en-US" altLang="ko-KR" dirty="0">
                <a:solidFill>
                  <a:srgbClr val="FF0000"/>
                </a:solidFill>
              </a:rPr>
              <a:t>DROTHER </a:t>
            </a:r>
            <a:r>
              <a:rPr lang="ko-KR" altLang="en-US" dirty="0" err="1">
                <a:solidFill>
                  <a:srgbClr val="FF0000"/>
                </a:solidFill>
              </a:rPr>
              <a:t>라우터끼리는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라우팅</a:t>
            </a:r>
            <a:r>
              <a:rPr lang="ko-KR" altLang="en-US" dirty="0">
                <a:solidFill>
                  <a:srgbClr val="FF0000"/>
                </a:solidFill>
              </a:rPr>
              <a:t> 정보를 교환하지 않는다</a:t>
            </a:r>
            <a:r>
              <a:rPr lang="en-US" altLang="ko-KR" dirty="0">
                <a:solidFill>
                  <a:srgbClr val="FF0000"/>
                </a:solidFill>
              </a:rPr>
              <a:t>.(</a:t>
            </a:r>
            <a:r>
              <a:rPr lang="ko-KR" altLang="en-US" dirty="0">
                <a:solidFill>
                  <a:srgbClr val="FF0000"/>
                </a:solidFill>
              </a:rPr>
              <a:t>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endParaRPr lang="en-US" altLang="ko-KR" dirty="0"/>
          </a:p>
          <a:p>
            <a:pPr indent="-342900">
              <a:spcBef>
                <a:spcPct val="0"/>
              </a:spcBef>
            </a:pPr>
            <a:r>
              <a:rPr lang="en-US" altLang="ko-KR" dirty="0"/>
              <a:t> </a:t>
            </a:r>
          </a:p>
        </p:txBody>
      </p:sp>
      <p:sp>
        <p:nvSpPr>
          <p:cNvPr id="11673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AA761F-7219-487A-966D-080546FB02F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dirty="0"/>
              <a:t>▶ </a:t>
            </a:r>
            <a:r>
              <a:rPr lang="en-US" altLang="ko-KR" dirty="0"/>
              <a:t>OSPF</a:t>
            </a:r>
            <a:r>
              <a:rPr lang="ko-KR" altLang="en-US" dirty="0"/>
              <a:t>의 주요 용어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Neighbor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ko-KR" altLang="en-US" dirty="0" err="1"/>
              <a:t>라우터에</a:t>
            </a:r>
            <a:r>
              <a:rPr lang="ko-KR" altLang="en-US" dirty="0"/>
              <a:t> 있어 </a:t>
            </a:r>
            <a:r>
              <a:rPr lang="ko-KR" altLang="en-US" dirty="0" err="1"/>
              <a:t>라우팅</a:t>
            </a:r>
            <a:r>
              <a:rPr lang="ko-KR" altLang="en-US" dirty="0"/>
              <a:t> 정보를 교환하는 다른 </a:t>
            </a:r>
            <a:r>
              <a:rPr lang="ko-KR" altLang="en-US" dirty="0" err="1"/>
              <a:t>라우터를</a:t>
            </a:r>
            <a:r>
              <a:rPr lang="ko-KR" altLang="en-US" dirty="0"/>
              <a:t> 일컫는 말이다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</a:t>
            </a:r>
            <a:r>
              <a:rPr lang="ko-KR" altLang="en-US" dirty="0" err="1"/>
              <a:t>네이버를</a:t>
            </a:r>
            <a:r>
              <a:rPr lang="ko-KR" altLang="en-US" dirty="0"/>
              <a:t> 잘 맺어야만</a:t>
            </a:r>
            <a:r>
              <a:rPr lang="en-US" altLang="ko-KR" dirty="0"/>
              <a:t>, </a:t>
            </a:r>
            <a:r>
              <a:rPr lang="ko-KR" altLang="en-US" dirty="0"/>
              <a:t>비로소 </a:t>
            </a:r>
            <a:r>
              <a:rPr lang="ko-KR" altLang="en-US" dirty="0" err="1"/>
              <a:t>라우팅</a:t>
            </a:r>
            <a:r>
              <a:rPr lang="ko-KR" altLang="en-US" dirty="0"/>
              <a:t> 정보를 주고 받게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</a:t>
            </a:r>
            <a:r>
              <a:rPr lang="ko-KR" altLang="en-US" dirty="0"/>
              <a:t>한 </a:t>
            </a:r>
            <a:r>
              <a:rPr lang="ko-KR" altLang="en-US" dirty="0" err="1"/>
              <a:t>라우터를</a:t>
            </a:r>
            <a:r>
              <a:rPr lang="ko-KR" altLang="en-US" dirty="0"/>
              <a:t> 기준으로 볼 때 직접 연결되어 있는 </a:t>
            </a:r>
            <a:r>
              <a:rPr lang="ko-KR" altLang="en-US" dirty="0" err="1"/>
              <a:t>라우터를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 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B050"/>
                </a:solidFill>
              </a:rPr>
              <a:t>- Adjacency  neighbor (</a:t>
            </a:r>
            <a:r>
              <a:rPr lang="ko-KR" altLang="en-US" dirty="0">
                <a:solidFill>
                  <a:srgbClr val="00B050"/>
                </a:solidFill>
              </a:rPr>
              <a:t>★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B05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B050"/>
                </a:solidFill>
              </a:rPr>
              <a:t>. OSPF </a:t>
            </a:r>
            <a:r>
              <a:rPr lang="ko-KR" altLang="en-US" dirty="0" err="1">
                <a:solidFill>
                  <a:srgbClr val="00B050"/>
                </a:solidFill>
              </a:rPr>
              <a:t>라우팅</a:t>
            </a:r>
            <a:r>
              <a:rPr lang="ko-KR" altLang="en-US" dirty="0">
                <a:solidFill>
                  <a:srgbClr val="00B050"/>
                </a:solidFill>
              </a:rPr>
              <a:t> 정보를 주고 받는 </a:t>
            </a:r>
            <a:r>
              <a:rPr lang="ko-KR" altLang="en-US" dirty="0" err="1">
                <a:solidFill>
                  <a:srgbClr val="00B050"/>
                </a:solidFill>
              </a:rPr>
              <a:t>네이버를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adjacency  neighbor </a:t>
            </a:r>
            <a:r>
              <a:rPr lang="ko-KR" altLang="en-US" dirty="0">
                <a:solidFill>
                  <a:srgbClr val="00B050"/>
                </a:solidFill>
              </a:rPr>
              <a:t>라고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00B05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네이버가</a:t>
            </a:r>
            <a:r>
              <a:rPr lang="ko-KR" altLang="en-US" dirty="0">
                <a:solidFill>
                  <a:srgbClr val="00B050"/>
                </a:solidFill>
              </a:rPr>
              <a:t> 아니면 </a:t>
            </a:r>
            <a:r>
              <a:rPr lang="en-US" altLang="ko-KR" dirty="0">
                <a:solidFill>
                  <a:srgbClr val="00B050"/>
                </a:solidFill>
              </a:rPr>
              <a:t>adjacency  neighbor </a:t>
            </a:r>
            <a:r>
              <a:rPr lang="ko-KR" altLang="en-US" dirty="0">
                <a:solidFill>
                  <a:srgbClr val="00B050"/>
                </a:solidFill>
              </a:rPr>
              <a:t>도 아니다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42350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 DR / BDR / DROther </a:t>
            </a:r>
            <a:r>
              <a:rPr lang="ko-KR" altLang="en-US"/>
              <a:t>선출</a:t>
            </a:r>
            <a:endParaRPr lang="en-US" altLang="ko-KR"/>
          </a:p>
        </p:txBody>
      </p:sp>
      <p:sp>
        <p:nvSpPr>
          <p:cNvPr id="11776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10C705-A422-4419-9179-9582F04DD3E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pic>
        <p:nvPicPr>
          <p:cNvPr id="1177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571625"/>
            <a:ext cx="6808787" cy="37052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17765" name="TextBox 4"/>
          <p:cNvSpPr txBox="1">
            <a:spLocks noChangeArrowheads="1"/>
          </p:cNvSpPr>
          <p:nvPr/>
        </p:nvSpPr>
        <p:spPr bwMode="auto">
          <a:xfrm>
            <a:off x="1349375" y="4492625"/>
            <a:ext cx="1071563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b="1"/>
              <a:t>router  ospf  1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42350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sp>
        <p:nvSpPr>
          <p:cNvPr id="11878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6FD56-BEBE-4232-8529-3632BB77C58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pic>
        <p:nvPicPr>
          <p:cNvPr id="118788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84313"/>
            <a:ext cx="8380413" cy="31432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67224</TotalTime>
  <Words>1026</Words>
  <Application>Microsoft Office PowerPoint</Application>
  <PresentationFormat>화면 슬라이드 쇼(4:3)</PresentationFormat>
  <Paragraphs>323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3489</cp:revision>
  <cp:lastPrinted>2012-09-02T06:24:56Z</cp:lastPrinted>
  <dcterms:created xsi:type="dcterms:W3CDTF">2009-02-08T16:10:46Z</dcterms:created>
  <dcterms:modified xsi:type="dcterms:W3CDTF">2017-01-09T04:35:54Z</dcterms:modified>
</cp:coreProperties>
</file>