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33" r:id="rId2"/>
    <p:sldId id="834" r:id="rId3"/>
    <p:sldId id="835" r:id="rId4"/>
    <p:sldId id="836" r:id="rId5"/>
    <p:sldId id="837" r:id="rId6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3204" y="20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2018-04-24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C40441-E091-4F4A-A962-2E991CBC3170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3643313" y="2854325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/>
              <a:t>Switch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/>
              <a:t>■ 스위치</a:t>
            </a:r>
            <a:r>
              <a:rPr lang="en-US" altLang="ko-KR"/>
              <a:t>(Switch)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ko-KR" altLang="en-US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허브</a:t>
            </a:r>
            <a:r>
              <a:rPr lang="en-US" altLang="ko-KR"/>
              <a:t>(Hub)</a:t>
            </a:r>
            <a:r>
              <a:rPr lang="ko-KR" altLang="en-US"/>
              <a:t>장비의 단점인 </a:t>
            </a:r>
            <a:r>
              <a:rPr lang="ko-KR" altLang="en-US" err="1"/>
              <a:t>콜리전</a:t>
            </a:r>
            <a:r>
              <a:rPr lang="ko-KR" altLang="en-US"/>
              <a:t> 도메인</a:t>
            </a:r>
            <a:r>
              <a:rPr lang="en-US" altLang="ko-KR"/>
              <a:t>(Collision Domain)</a:t>
            </a:r>
            <a:r>
              <a:rPr lang="ko-KR" altLang="en-US"/>
              <a:t>문제를 해결하기 위해서 개 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ko-KR" altLang="en-US"/>
              <a:t>  발한 장치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endParaRPr lang="ko-KR" altLang="en-US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그러나 여전히 </a:t>
            </a:r>
            <a:r>
              <a:rPr lang="ko-KR" altLang="en-US" err="1"/>
              <a:t>브로드</a:t>
            </a:r>
            <a:r>
              <a:rPr lang="ko-KR" altLang="en-US"/>
              <a:t> 캐스트 도메인</a:t>
            </a:r>
            <a:r>
              <a:rPr lang="en-US" altLang="ko-KR"/>
              <a:t>(Broadcast Domain)</a:t>
            </a:r>
            <a:r>
              <a:rPr lang="ko-KR" altLang="en-US"/>
              <a:t>문제는 해결되지 않았는데 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ko-KR" altLang="en-US" err="1"/>
              <a:t>라우터는</a:t>
            </a:r>
            <a:r>
              <a:rPr lang="ko-KR" altLang="en-US"/>
              <a:t> </a:t>
            </a:r>
            <a:r>
              <a:rPr lang="ko-KR" altLang="en-US" err="1"/>
              <a:t>브로드</a:t>
            </a:r>
            <a:r>
              <a:rPr lang="ko-KR" altLang="en-US"/>
              <a:t> 캐스트 도메인이 해결되었다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</a:t>
            </a:r>
            <a:r>
              <a:rPr lang="ko-KR" altLang="en-US"/>
              <a:t> 허브는 </a:t>
            </a:r>
            <a:r>
              <a:rPr lang="ko-KR" altLang="en-US" err="1"/>
              <a:t>콜리전</a:t>
            </a:r>
            <a:r>
              <a:rPr lang="ko-KR" altLang="en-US"/>
              <a:t> 도메인으로 인해 다수의 네트워크를 허브로 연결한 한 </a:t>
            </a:r>
            <a:r>
              <a:rPr lang="en-US" altLang="ko-KR"/>
              <a:t>PC</a:t>
            </a:r>
            <a:r>
              <a:rPr lang="ko-KR" altLang="en-US"/>
              <a:t>에서 데이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터를 보낼 시 다른 </a:t>
            </a:r>
            <a:r>
              <a:rPr lang="en-US" altLang="ko-KR"/>
              <a:t>PC</a:t>
            </a:r>
            <a:r>
              <a:rPr lang="ko-KR" altLang="en-US"/>
              <a:t>에서는 데이터 전송이 안되었다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스위치는 이러한 문제점을 해결하여 특정 </a:t>
            </a:r>
            <a:r>
              <a:rPr lang="en-US" altLang="ko-KR"/>
              <a:t>PC</a:t>
            </a:r>
            <a:r>
              <a:rPr lang="ko-KR" altLang="en-US"/>
              <a:t>가 데이터를 송신하더라도 다른 </a:t>
            </a:r>
            <a:r>
              <a:rPr lang="en-US" altLang="ko-KR"/>
              <a:t>PC</a:t>
            </a:r>
            <a:r>
              <a:rPr lang="ko-KR" altLang="en-US"/>
              <a:t>에서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</a:t>
            </a:r>
            <a:r>
              <a:rPr lang="ko-KR" altLang="en-US"/>
              <a:t> 데이터 송신이 가능하다</a:t>
            </a:r>
            <a:r>
              <a:rPr lang="en-US" altLang="ko-KR"/>
              <a:t>.</a:t>
            </a:r>
          </a:p>
          <a:p>
            <a:pPr indent="-342900">
              <a:spcBef>
                <a:spcPts val="0"/>
              </a:spcBef>
              <a:buFontTx/>
              <a:buChar char="-"/>
              <a:defRPr/>
            </a:pPr>
            <a:endParaRPr lang="en-US" altLang="ko-KR"/>
          </a:p>
        </p:txBody>
      </p:sp>
      <p:sp>
        <p:nvSpPr>
          <p:cNvPr id="4608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407A5F-D8DE-43AB-B654-CC3B2196A78F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99332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/>
              <a:t>- </a:t>
            </a:r>
            <a:r>
              <a:rPr lang="ko-KR" altLang="en-US"/>
              <a:t>도메인의 의미</a:t>
            </a:r>
            <a:r>
              <a:rPr lang="en-US" altLang="ko-KR"/>
              <a:t>(Domain)</a:t>
            </a:r>
          </a:p>
          <a:p>
            <a:pPr>
              <a:spcBef>
                <a:spcPts val="0"/>
              </a:spcBef>
              <a:defRPr/>
            </a:pPr>
            <a:endParaRPr lang="ko-KR" altLang="en-US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지역</a:t>
            </a:r>
            <a:r>
              <a:rPr lang="en-US" altLang="ko-KR"/>
              <a:t>(Area)</a:t>
            </a:r>
            <a:r>
              <a:rPr lang="ko-KR" altLang="en-US"/>
              <a:t>을 의미함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보통 도메인 네임은 인터넷 주소로서 각각의 위치를 가리키는 이름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ko-KR" altLang="en-US"/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ko-KR" altLang="en-US"/>
              <a:t>충돌 도메인</a:t>
            </a:r>
            <a:r>
              <a:rPr lang="en-US" altLang="ko-KR"/>
              <a:t>(Collision Domain)</a:t>
            </a:r>
            <a:r>
              <a:rPr lang="ko-KR" altLang="en-US"/>
              <a:t> </a:t>
            </a:r>
            <a:r>
              <a:rPr lang="en-US" altLang="ko-KR"/>
              <a:t>: Ethernet</a:t>
            </a:r>
            <a:r>
              <a:rPr lang="ko-KR" altLang="en-US"/>
              <a:t>상에서 </a:t>
            </a:r>
            <a:r>
              <a:rPr lang="en-US" altLang="ko-KR"/>
              <a:t>Collision</a:t>
            </a:r>
            <a:r>
              <a:rPr lang="ko-KR" altLang="en-US"/>
              <a:t>이 발생 가능한 범위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endParaRPr lang="ko-KR" altLang="en-US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Ethernet </a:t>
            </a:r>
            <a:r>
              <a:rPr lang="ko-KR" altLang="en-US"/>
              <a:t>통신방법인 </a:t>
            </a:r>
            <a:r>
              <a:rPr lang="en-US" altLang="ko-KR" u="sng">
                <a:solidFill>
                  <a:srgbClr val="FF0000"/>
                </a:solidFill>
              </a:rPr>
              <a:t>CSMA/CD(Carrier Sense </a:t>
            </a:r>
            <a:r>
              <a:rPr lang="en-US" altLang="ko-KR" u="sng" err="1">
                <a:solidFill>
                  <a:srgbClr val="FF0000"/>
                </a:solidFill>
              </a:rPr>
              <a:t>Muliple</a:t>
            </a:r>
            <a:r>
              <a:rPr lang="en-US" altLang="ko-KR" u="sng">
                <a:solidFill>
                  <a:srgbClr val="FF0000"/>
                </a:solidFill>
              </a:rPr>
              <a:t> Access / Collision Detection)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방식을 사용한다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네트워크에서 둘 이상의 호스트가 통신을 하면 </a:t>
            </a:r>
            <a:r>
              <a:rPr lang="ko-KR" altLang="en-US" err="1"/>
              <a:t>안되는</a:t>
            </a:r>
            <a:r>
              <a:rPr lang="ko-KR" altLang="en-US"/>
              <a:t> 지역으로서 통신을 할 경우 충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돌이 발생한다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호스트들을 하나의 충돌 도메인으로 묶어주는 네트워크 장비로는 허브와 </a:t>
            </a:r>
            <a:r>
              <a:rPr lang="ko-KR" altLang="en-US" err="1"/>
              <a:t>리피터가</a:t>
            </a:r>
            <a:r>
              <a:rPr lang="ko-KR" altLang="en-US"/>
              <a:t> 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있다</a:t>
            </a:r>
            <a:r>
              <a:rPr lang="en-US" altLang="ko-KR"/>
              <a:t>. (</a:t>
            </a:r>
            <a:r>
              <a:rPr lang="ko-KR" altLang="en-US"/>
              <a:t>물리계층 장비</a:t>
            </a:r>
            <a:r>
              <a:rPr lang="en-US" altLang="ko-KR"/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2</a:t>
            </a:r>
            <a:r>
              <a:rPr lang="ko-KR" altLang="en-US"/>
              <a:t>계층 장비인 스위치는 충돌 발생을 막아주기 때문에 스위치 단위로 충돌 도메인을 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나눌 수 있다</a:t>
            </a:r>
            <a:r>
              <a:rPr lang="en-US" altLang="ko-KR"/>
              <a:t>. </a:t>
            </a:r>
            <a:r>
              <a:rPr lang="ko-KR" altLang="en-US"/>
              <a:t>허브는 </a:t>
            </a:r>
            <a:r>
              <a:rPr lang="en-US" altLang="ko-KR"/>
              <a:t>1</a:t>
            </a:r>
            <a:r>
              <a:rPr lang="ko-KR" altLang="en-US"/>
              <a:t>계층이므로 불가능 하다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buFontTx/>
              <a:buChar char="-"/>
              <a:defRPr/>
            </a:pPr>
            <a:r>
              <a:rPr lang="ko-KR" altLang="en-US" err="1"/>
              <a:t>브로드</a:t>
            </a:r>
            <a:r>
              <a:rPr lang="ko-KR" altLang="en-US"/>
              <a:t> 캐스트 도메인</a:t>
            </a:r>
            <a:r>
              <a:rPr lang="en-US" altLang="ko-KR"/>
              <a:t>(Broadcast Domain) : </a:t>
            </a:r>
            <a:r>
              <a:rPr lang="ko-KR" altLang="en-US"/>
              <a:t>네트워크 장비가 </a:t>
            </a:r>
            <a:r>
              <a:rPr lang="ko-KR" altLang="en-US" err="1"/>
              <a:t>브로드케스트를</a:t>
            </a:r>
            <a:r>
              <a:rPr lang="ko-KR" altLang="en-US"/>
              <a:t> </a:t>
            </a:r>
            <a:r>
              <a:rPr lang="ko-KR" altLang="en-US" err="1"/>
              <a:t>전달하</a:t>
            </a:r>
            <a:r>
              <a:rPr lang="ko-KR" altLang="en-US"/>
              <a:t> 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지 않는 범위</a:t>
            </a:r>
            <a:endParaRPr lang="en-US" altLang="ko-KR"/>
          </a:p>
          <a:p>
            <a:pPr>
              <a:spcBef>
                <a:spcPts val="0"/>
              </a:spcBef>
              <a:buFontTx/>
              <a:buChar char="-"/>
              <a:defRPr/>
            </a:pPr>
            <a:endParaRPr lang="ko-KR" altLang="en-US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 err="1"/>
              <a:t>라우터는</a:t>
            </a:r>
            <a:r>
              <a:rPr lang="ko-KR" altLang="en-US"/>
              <a:t> </a:t>
            </a:r>
            <a:r>
              <a:rPr lang="ko-KR" altLang="en-US" err="1"/>
              <a:t>브로드캐스트를</a:t>
            </a:r>
            <a:r>
              <a:rPr lang="ko-KR" altLang="en-US"/>
              <a:t> 전파하지 않기 때문에 </a:t>
            </a:r>
            <a:r>
              <a:rPr lang="ko-KR" altLang="en-US" err="1"/>
              <a:t>라우터</a:t>
            </a:r>
            <a:r>
              <a:rPr lang="ko-KR" altLang="en-US"/>
              <a:t> 단위로 </a:t>
            </a:r>
            <a:r>
              <a:rPr lang="ko-KR" altLang="en-US" err="1"/>
              <a:t>브로드</a:t>
            </a:r>
            <a:r>
              <a:rPr lang="ko-KR" altLang="en-US"/>
              <a:t> 캐스트 </a:t>
            </a:r>
            <a:r>
              <a:rPr lang="ko-KR" altLang="en-US" err="1"/>
              <a:t>도메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인을 나눌 수 있다</a:t>
            </a:r>
            <a:r>
              <a:rPr lang="en-US" altLang="ko-KR"/>
              <a:t>.</a:t>
            </a:r>
          </a:p>
          <a:p>
            <a:pPr indent="-342900">
              <a:spcBef>
                <a:spcPts val="0"/>
              </a:spcBef>
              <a:buFontTx/>
              <a:buChar char="-"/>
              <a:defRPr/>
            </a:pPr>
            <a:endParaRPr lang="ko-KR" altLang="en-US"/>
          </a:p>
        </p:txBody>
      </p:sp>
      <p:pic>
        <p:nvPicPr>
          <p:cNvPr id="46086" name="Picture 6" descr="http://postfiles11.naver.net/20100617_58/demonicws_1276766689077yLd07_gif/030104figure2_demonicws_demonicws.gif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3303588"/>
            <a:ext cx="3786188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5750" y="2439988"/>
          <a:ext cx="4000500" cy="703580"/>
        </p:xfrm>
        <a:graphic>
          <a:graphicData uri="http://schemas.openxmlformats.org/drawingml/2006/table">
            <a:tbl>
              <a:tblPr/>
              <a:tblGrid>
                <a:gridCol w="1071563"/>
                <a:gridCol w="636587"/>
                <a:gridCol w="968375"/>
                <a:gridCol w="13239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허브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스위치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라우터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Collision Domain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port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별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port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별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Broadcast Domain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port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957317_9" charset="0"/>
                          <a:ea typeface="굴림" pitchFamily="50" charset="-127"/>
                        </a:rPr>
                        <a:t>별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957317_9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10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6348" tIns="7935" rIns="0" bIns="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스위치의 기본 </a:t>
            </a:r>
            <a:r>
              <a:rPr lang="ko-KR" altLang="en-US" smtClean="0"/>
              <a:t>동작 </a:t>
            </a:r>
            <a:r>
              <a:rPr lang="ko-KR" altLang="en-US"/>
              <a:t>이해</a:t>
            </a:r>
            <a:endParaRPr lang="en-US" altLang="ko-KR"/>
          </a:p>
          <a:p>
            <a:pPr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ⅰ. Learning</a:t>
            </a:r>
          </a:p>
          <a:p>
            <a:pPr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r>
              <a:rPr lang="ko-KR" altLang="en-US"/>
              <a:t>브리지나 스위치는 자신의 포트에 연결된 </a:t>
            </a:r>
            <a:r>
              <a:rPr lang="en-US" altLang="ko-KR"/>
              <a:t>PC</a:t>
            </a:r>
            <a:r>
              <a:rPr lang="ko-KR" altLang="en-US"/>
              <a:t>가 통신을 위해서 프레임을 보내면 </a:t>
            </a:r>
            <a:r>
              <a:rPr lang="en-US" altLang="ko-KR"/>
              <a:t>PC</a:t>
            </a:r>
            <a:r>
              <a:rPr lang="ko-KR" altLang="en-US"/>
              <a:t>의 맥 어드레스를 읽어서 자신의 맥 어드레스 테이블</a:t>
            </a:r>
            <a:r>
              <a:rPr lang="en-US" altLang="ko-KR"/>
              <a:t>(</a:t>
            </a:r>
            <a:r>
              <a:rPr lang="ko-KR" altLang="en-US"/>
              <a:t>브리지 테이블</a:t>
            </a:r>
            <a:r>
              <a:rPr lang="en-US" altLang="ko-KR"/>
              <a:t>)</a:t>
            </a:r>
            <a:r>
              <a:rPr lang="ko-KR" altLang="en-US"/>
              <a:t>에 저장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ⅱ. Flooding (broadcast:FFFF.FFFF.FFFF, </a:t>
            </a:r>
            <a:r>
              <a:rPr lang="en-US" altLang="ko-KR" smtClean="0"/>
              <a:t>multicast:</a:t>
            </a:r>
            <a:r>
              <a:rPr lang="en-US" altLang="ko-KR" b="1" smtClean="0">
                <a:solidFill>
                  <a:srgbClr val="FF0000"/>
                </a:solidFill>
              </a:rPr>
              <a:t>0100-5e </a:t>
            </a:r>
            <a:r>
              <a:rPr lang="ko-KR" altLang="en-US">
                <a:solidFill>
                  <a:srgbClr val="FF0000"/>
                </a:solidFill>
              </a:rPr>
              <a:t>로 시작</a:t>
            </a:r>
            <a:r>
              <a:rPr lang="en-US" altLang="ko-KR">
                <a:solidFill>
                  <a:srgbClr val="FF0000"/>
                </a:solidFill>
              </a:rPr>
              <a:t> )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들어온 포트를 제외한 나머지 모든 포트로 데이터를 뿌리는 것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ⅲ. Forwarding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브리지가 목적지의 맥 어드레스를 자신의 브리지 테이블에 가지고 있고</a:t>
            </a:r>
            <a:r>
              <a:rPr lang="en-US" altLang="ko-KR"/>
              <a:t>, </a:t>
            </a:r>
            <a:r>
              <a:rPr lang="ko-KR" altLang="en-US"/>
              <a:t>이 목적지가 출발지의 목적지와 다른 세그멘트에 존재하는 경우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목적지가 어디 있는지 아는데 그 목적지가 다리를 건너야만 하는 경우 발생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ⅳ. Filtering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브리지가 목적지의 맥 어드레스를 알고 있고 출발지와 목적지가 같은 세그먼트 상에 있는 경우</a:t>
            </a:r>
            <a:r>
              <a:rPr lang="en-US" altLang="ko-KR"/>
              <a:t>, </a:t>
            </a:r>
            <a:r>
              <a:rPr lang="ko-KR" altLang="en-US"/>
              <a:t>필터링 기능 때문에 허브와는 다르게 콜리전 도메인을 나눌 수가 있다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ⅴ.Aging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어떤 맥 어드레스를 브리지 테이블에 저장하고 나면</a:t>
            </a:r>
            <a:r>
              <a:rPr lang="en-US" altLang="ko-KR"/>
              <a:t>, </a:t>
            </a:r>
            <a:r>
              <a:rPr lang="ko-KR" altLang="en-US"/>
              <a:t>그 때부터 </a:t>
            </a:r>
            <a:r>
              <a:rPr lang="en-US" altLang="ko-KR"/>
              <a:t>Aging</a:t>
            </a:r>
            <a:r>
              <a:rPr lang="ko-KR" altLang="en-US"/>
              <a:t>이 가동되어 저장 후 </a:t>
            </a:r>
            <a:r>
              <a:rPr lang="en-US" altLang="ko-KR"/>
              <a:t>300</a:t>
            </a:r>
            <a:r>
              <a:rPr lang="ko-KR" altLang="en-US"/>
              <a:t>초가 되어도 더 이상 그 출발지 주소를 가진 프레임이 들어오지 않으면 브리지 테이블에서 삭제</a:t>
            </a:r>
            <a:r>
              <a:rPr lang="en-US" altLang="ko-KR"/>
              <a:t>.</a:t>
            </a:r>
          </a:p>
        </p:txBody>
      </p:sp>
      <p:sp>
        <p:nvSpPr>
          <p:cNvPr id="4710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9DAB9F-BED9-42E5-9ACC-B68DE101A404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4710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그림</a:t>
            </a:r>
            <a:r>
              <a:rPr lang="en-US" altLang="ko-KR"/>
              <a:t>&gt;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</p:txBody>
      </p:sp>
      <p:pic>
        <p:nvPicPr>
          <p:cNvPr id="4710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675" y="785813"/>
            <a:ext cx="4044950" cy="31432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4803775"/>
            <a:ext cx="3019425" cy="14668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7111" name="직사각형 15"/>
          <p:cNvSpPr>
            <a:spLocks noChangeArrowheads="1"/>
          </p:cNvSpPr>
          <p:nvPr/>
        </p:nvSpPr>
        <p:spPr bwMode="auto">
          <a:xfrm>
            <a:off x="4905375" y="817563"/>
            <a:ext cx="1071563" cy="912812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2" name="직사각형 16"/>
          <p:cNvSpPr>
            <a:spLocks noChangeArrowheads="1"/>
          </p:cNvSpPr>
          <p:nvPr/>
        </p:nvSpPr>
        <p:spPr bwMode="auto">
          <a:xfrm>
            <a:off x="7207250" y="1785938"/>
            <a:ext cx="1571625" cy="114300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3" name="직사각형 18"/>
          <p:cNvSpPr>
            <a:spLocks noChangeArrowheads="1"/>
          </p:cNvSpPr>
          <p:nvPr/>
        </p:nvSpPr>
        <p:spPr bwMode="auto">
          <a:xfrm>
            <a:off x="4778375" y="4000500"/>
            <a:ext cx="4008438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  </a:t>
            </a:r>
          </a:p>
          <a:p>
            <a:pPr>
              <a:spcBef>
                <a:spcPct val="0"/>
              </a:spcBef>
            </a:pPr>
            <a:r>
              <a:rPr lang="en-US" altLang="ko-KR"/>
              <a:t>[ ARP </a:t>
            </a:r>
            <a:r>
              <a:rPr lang="ko-KR" altLang="en-US"/>
              <a:t>과정 </a:t>
            </a:r>
            <a:r>
              <a:rPr lang="en-US" altLang="ko-KR"/>
              <a:t>]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 1.1.1.1  -&gt; 1.1.1.2 : S(1.1.1.1 - 0000.0000.1111), D(1.1.1.2 - FFFF.FFFF.FFFF)</a:t>
            </a:r>
          </a:p>
          <a:p>
            <a:pPr>
              <a:spcBef>
                <a:spcPct val="0"/>
              </a:spcBef>
            </a:pPr>
            <a:r>
              <a:rPr lang="en-US" altLang="ko-KR"/>
              <a:t>  1.1.1.2  -&gt; 1.1.1.1 : S(1.1.1.2 - 0000.0000.1112). D(1.1.1.1 - 0000.0000.1111)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47114" name="TextBox 19"/>
          <p:cNvSpPr txBox="1">
            <a:spLocks noChangeArrowheads="1"/>
          </p:cNvSpPr>
          <p:nvPr/>
        </p:nvSpPr>
        <p:spPr bwMode="auto">
          <a:xfrm>
            <a:off x="5016500" y="1773238"/>
            <a:ext cx="3365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b="1"/>
              <a:t>arp  -a</a:t>
            </a:r>
            <a:endParaRPr lang="ko-KR" altLang="en-US" b="1"/>
          </a:p>
        </p:txBody>
      </p:sp>
      <p:sp>
        <p:nvSpPr>
          <p:cNvPr id="47115" name="TextBox 20"/>
          <p:cNvSpPr txBox="1">
            <a:spLocks noChangeArrowheads="1"/>
          </p:cNvSpPr>
          <p:nvPr/>
        </p:nvSpPr>
        <p:spPr bwMode="auto">
          <a:xfrm>
            <a:off x="5715000" y="1908175"/>
            <a:ext cx="5397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b="1"/>
              <a:t>#show  arp</a:t>
            </a:r>
            <a:endParaRPr lang="ko-KR" altLang="en-US" b="1"/>
          </a:p>
        </p:txBody>
      </p:sp>
      <p:sp>
        <p:nvSpPr>
          <p:cNvPr id="47116" name="TextBox 21"/>
          <p:cNvSpPr txBox="1">
            <a:spLocks noChangeArrowheads="1"/>
          </p:cNvSpPr>
          <p:nvPr/>
        </p:nvSpPr>
        <p:spPr bwMode="auto">
          <a:xfrm>
            <a:off x="6818313" y="1090613"/>
            <a:ext cx="5397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b="1"/>
              <a:t>#show  arp</a:t>
            </a:r>
            <a:endParaRPr lang="ko-KR" altLang="en-US" b="1"/>
          </a:p>
        </p:txBody>
      </p:sp>
      <p:pic>
        <p:nvPicPr>
          <p:cNvPr id="4711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38" y="865188"/>
            <a:ext cx="504825" cy="5381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 랜 스위칭 방법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- Store and Forward </a:t>
            </a:r>
            <a:br>
              <a:rPr lang="en-US" altLang="ko-KR"/>
            </a:b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 u="sng">
                <a:solidFill>
                  <a:srgbClr val="FF0000"/>
                </a:solidFill>
              </a:rPr>
              <a:t>처음부터 끝까지 </a:t>
            </a:r>
            <a:r>
              <a:rPr lang="ko-KR" altLang="en-US"/>
              <a:t>이상이 있는지 없는지 확인 후 넘겨준다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Store and Forward </a:t>
            </a:r>
            <a:r>
              <a:rPr lang="ko-KR" altLang="en-US"/>
              <a:t>스위칭 방식은 버퍼에 프레임 전체를 복사하여 </a:t>
            </a:r>
            <a:r>
              <a:rPr lang="en-US" altLang="ko-KR"/>
              <a:t>CRC</a:t>
            </a:r>
            <a:r>
              <a:rPr lang="ko-KR" altLang="en-US"/>
              <a:t>를 계산한 후 전송한다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ko-KR"/>
              <a:t> Cut-Through (Real Time)</a:t>
            </a:r>
            <a:r>
              <a:rPr lang="ko-KR" altLang="en-US"/>
              <a:t> </a:t>
            </a:r>
            <a:br>
              <a:rPr lang="ko-KR" altLang="en-US"/>
            </a:b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 u="sng">
                <a:solidFill>
                  <a:srgbClr val="FF0000"/>
                </a:solidFill>
              </a:rPr>
              <a:t>목적지 맥주소</a:t>
            </a:r>
            <a:r>
              <a:rPr lang="ko-KR" altLang="en-US"/>
              <a:t>가 있는데 까지만 보고 그 다음 까지는 안본다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 방식은 버퍼에 프레임의 수신지 주소 </a:t>
            </a:r>
            <a:r>
              <a:rPr lang="en-US" altLang="ko-KR"/>
              <a:t>Preamble </a:t>
            </a:r>
            <a:r>
              <a:rPr lang="ko-KR" altLang="en-US"/>
              <a:t>다음의 </a:t>
            </a:r>
            <a:r>
              <a:rPr lang="en-US" altLang="ko-KR"/>
              <a:t>6</a:t>
            </a:r>
            <a:r>
              <a:rPr lang="ko-KR" altLang="en-US"/>
              <a:t>바이트 만 복사한다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ko-KR"/>
              <a:t> Fragment  Free Store and Forward 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 u="sng">
                <a:solidFill>
                  <a:srgbClr val="FF0000"/>
                </a:solidFill>
              </a:rPr>
              <a:t>총 </a:t>
            </a:r>
            <a:r>
              <a:rPr lang="en-US" altLang="ko-KR" u="sng">
                <a:solidFill>
                  <a:srgbClr val="FF0000"/>
                </a:solidFill>
              </a:rPr>
              <a:t>64</a:t>
            </a:r>
            <a:r>
              <a:rPr lang="ko-KR" altLang="en-US" u="sng">
                <a:solidFill>
                  <a:srgbClr val="FF0000"/>
                </a:solidFill>
              </a:rPr>
              <a:t>바이트까지 검사</a:t>
            </a:r>
            <a:r>
              <a:rPr lang="ko-KR" altLang="en-US"/>
              <a:t>를</a:t>
            </a:r>
            <a:r>
              <a:rPr lang="ko-KR" altLang="en-US" u="sng"/>
              <a:t> </a:t>
            </a:r>
            <a:r>
              <a:rPr lang="ko-KR" altLang="en-US"/>
              <a:t>함 </a:t>
            </a:r>
            <a:r>
              <a:rPr lang="en-US" altLang="ko-KR"/>
              <a:t>- </a:t>
            </a:r>
            <a:r>
              <a:rPr lang="ko-KR" altLang="en-US"/>
              <a:t>이 정도만 검사해도 </a:t>
            </a:r>
            <a:r>
              <a:rPr lang="en-US" altLang="ko-KR"/>
              <a:t>90%</a:t>
            </a:r>
            <a:r>
              <a:rPr lang="ko-KR" altLang="en-US"/>
              <a:t>이상의 데이터를 보장한다는 것을 확률적 계산에 의해 결정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 방식은 </a:t>
            </a:r>
            <a:r>
              <a:rPr lang="en-US" altLang="ko-KR"/>
              <a:t>Cut-Through </a:t>
            </a:r>
            <a:r>
              <a:rPr lang="ko-KR" altLang="en-US"/>
              <a:t>방식을 </a:t>
            </a:r>
            <a:r>
              <a:rPr lang="ko-KR" altLang="en-US" smtClean="0"/>
              <a:t>보완한 </a:t>
            </a:r>
            <a:r>
              <a:rPr lang="ko-KR" altLang="en-US"/>
              <a:t>방식이다</a:t>
            </a:r>
            <a:r>
              <a:rPr lang="en-US" altLang="ko-KR"/>
              <a:t>.</a:t>
            </a:r>
          </a:p>
        </p:txBody>
      </p:sp>
      <p:sp>
        <p:nvSpPr>
          <p:cNvPr id="48131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28DB6-8073-4E52-A224-24F003FF61C7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14692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dirty="0">
                <a:latin typeface="+mn-lt"/>
              </a:rPr>
              <a:t>▶ 포트 </a:t>
            </a:r>
            <a:r>
              <a:rPr lang="en-US" altLang="ko-KR" dirty="0">
                <a:latin typeface="+mn-lt"/>
              </a:rPr>
              <a:t>Duplex </a:t>
            </a:r>
            <a:r>
              <a:rPr lang="ko-KR" altLang="en-US" dirty="0">
                <a:latin typeface="+mn-lt"/>
              </a:rPr>
              <a:t>구성하기</a:t>
            </a:r>
            <a:r>
              <a:rPr lang="en-US" altLang="ko-KR" dirty="0">
                <a:latin typeface="+mn-lt"/>
              </a:rPr>
              <a:t>(</a:t>
            </a:r>
            <a:r>
              <a:rPr lang="ko-KR" altLang="en-US" dirty="0">
                <a:latin typeface="+mn-lt"/>
              </a:rPr>
              <a:t>기본 값은 </a:t>
            </a:r>
            <a:r>
              <a:rPr lang="en-US" altLang="ko-KR" dirty="0">
                <a:latin typeface="+mn-lt"/>
              </a:rPr>
              <a:t>Auto)</a:t>
            </a:r>
          </a:p>
          <a:p>
            <a:pPr>
              <a:spcBef>
                <a:spcPts val="0"/>
              </a:spcBef>
              <a:defRPr/>
            </a:pPr>
            <a:endParaRPr lang="ko-KR" altLang="en-US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Duplex</a:t>
            </a:r>
            <a:r>
              <a:rPr lang="ko-KR" altLang="en-US" dirty="0"/>
              <a:t>는 스위치와 시스템 상호간 통신시 송신과 수신이 어떤 형식으로 이루어지는지에 대한 </a:t>
            </a:r>
            <a:r>
              <a:rPr lang="en-US" altLang="ko-KR" dirty="0"/>
              <a:t>mode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dirty="0">
                <a:latin typeface="+mn-lt"/>
              </a:rPr>
              <a:t>기본 값은 </a:t>
            </a:r>
            <a:r>
              <a:rPr lang="en-US" altLang="ko-KR" dirty="0">
                <a:latin typeface="+mn-lt"/>
              </a:rPr>
              <a:t>Auto</a:t>
            </a:r>
            <a:r>
              <a:rPr lang="ko-KR" altLang="en-US" dirty="0">
                <a:latin typeface="+mn-lt"/>
              </a:rPr>
              <a:t>이고 자동으로 구성해준다</a:t>
            </a:r>
            <a:r>
              <a:rPr lang="en-US" altLang="ko-KR" dirty="0">
                <a:latin typeface="+mn-lt"/>
              </a:rPr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+mn-lt"/>
              </a:rPr>
              <a:t>Switch(</a:t>
            </a:r>
            <a:r>
              <a:rPr lang="en-US" altLang="ko-KR" dirty="0" err="1">
                <a:latin typeface="+mn-lt"/>
              </a:rPr>
              <a:t>config</a:t>
            </a:r>
            <a:r>
              <a:rPr lang="en-US" altLang="ko-KR" dirty="0">
                <a:latin typeface="+mn-lt"/>
              </a:rPr>
              <a:t>-if)#duplex ?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auto    Enable AUTO duplex configuration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full      Force full duplex operation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half     Force half-duplex operation</a:t>
            </a: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- Half </a:t>
            </a:r>
            <a:r>
              <a:rPr lang="en-US" altLang="ko-KR" dirty="0" smtClean="0"/>
              <a:t>Duplex = </a:t>
            </a:r>
            <a:r>
              <a:rPr lang="ko-KR" altLang="en-US" dirty="0" err="1" smtClean="0"/>
              <a:t>반이중</a:t>
            </a:r>
            <a:r>
              <a:rPr lang="ko-KR" altLang="en-US" dirty="0" smtClean="0"/>
              <a:t> 방식</a:t>
            </a:r>
            <a:endParaRPr lang="ko-KR" altLang="en-US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 err="1">
                <a:solidFill>
                  <a:srgbClr val="FF0000"/>
                </a:solidFill>
              </a:rPr>
              <a:t>단방향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data flow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. Collision</a:t>
            </a:r>
            <a:r>
              <a:rPr lang="ko-KR" altLang="en-US" dirty="0"/>
              <a:t>이 발생할 확률이 높다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. Hub </a:t>
            </a:r>
            <a:r>
              <a:rPr lang="ko-KR" altLang="en-US" dirty="0"/>
              <a:t>연결에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- Full </a:t>
            </a:r>
            <a:r>
              <a:rPr lang="en-US" altLang="ko-KR" dirty="0" smtClean="0"/>
              <a:t>Duplex =</a:t>
            </a:r>
            <a:r>
              <a:rPr lang="ko-KR" altLang="en-US" dirty="0" err="1" smtClean="0"/>
              <a:t>전이중</a:t>
            </a:r>
            <a:r>
              <a:rPr lang="ko-KR" altLang="en-US" dirty="0" smtClean="0"/>
              <a:t> 방식</a:t>
            </a:r>
            <a:endParaRPr lang="ko-KR" altLang="en-US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양방향 </a:t>
            </a:r>
            <a:r>
              <a:rPr lang="en-US" altLang="ko-KR" dirty="0">
                <a:solidFill>
                  <a:srgbClr val="FF0000"/>
                </a:solidFill>
              </a:rPr>
              <a:t>data flow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. Collision</a:t>
            </a:r>
            <a:r>
              <a:rPr lang="ko-KR" altLang="en-US" dirty="0"/>
              <a:t>이 발생하지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. Switch port</a:t>
            </a:r>
            <a:r>
              <a:rPr lang="ko-KR" altLang="en-US" dirty="0"/>
              <a:t>에서 지원한다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6348" tIns="7935" rIns="0" bIns="0" anchor="ctr">
            <a:spAutoFit/>
          </a:bodyPr>
          <a:lstStyle/>
          <a:p>
            <a:endParaRPr lang="ko-KR" altLang="en-US"/>
          </a:p>
        </p:txBody>
      </p:sp>
      <p:pic>
        <p:nvPicPr>
          <p:cNvPr id="48135" name="Picture 7" descr="http://postfiles5.naver.net/20110328_20/gudwlsl1213_1301277858456kidHu_JPEG/Switch_Duplex.jp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75" y="2643188"/>
            <a:ext cx="142875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9" descr="http://postfiles8.naver.net/20110328_215/gudwlsl1213_1301277947476xTJ5k_JPEG/full_duplex.jpg?type=w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38" y="4429125"/>
            <a:ext cx="157162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Transparent  bridging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이더넷 스위치는 </a:t>
            </a:r>
            <a:r>
              <a:rPr lang="en-US" altLang="ko-KR"/>
              <a:t>mac </a:t>
            </a:r>
            <a:r>
              <a:rPr lang="ko-KR" altLang="en-US"/>
              <a:t>주소 테이블을 참조하여 이더넷 프레임을 목적지 방향으로 전송한다</a:t>
            </a:r>
            <a:r>
              <a:rPr lang="en-US" altLang="ko-KR"/>
              <a:t>.  </a:t>
            </a:r>
            <a:r>
              <a:rPr lang="ko-KR" altLang="en-US"/>
              <a:t>이때 </a:t>
            </a:r>
            <a:r>
              <a:rPr lang="en-US" altLang="ko-KR"/>
              <a:t>mac</a:t>
            </a:r>
            <a:r>
              <a:rPr lang="ko-KR" altLang="en-US"/>
              <a:t> 주소 테이블을 만들고</a:t>
            </a:r>
            <a:r>
              <a:rPr lang="en-US" altLang="ko-KR"/>
              <a:t>, </a:t>
            </a:r>
            <a:r>
              <a:rPr lang="ko-KR" altLang="en-US"/>
              <a:t>유지하며</a:t>
            </a:r>
            <a:r>
              <a:rPr lang="en-US" altLang="ko-KR"/>
              <a:t>, mac </a:t>
            </a:r>
            <a:r>
              <a:rPr lang="ko-KR" altLang="en-US"/>
              <a:t>주소 테이블을 참조하여 프레임을 전송하는 것을 트랜스패런트 브리징이라고 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※ </a:t>
            </a:r>
            <a:r>
              <a:rPr lang="ko-KR" altLang="en-US"/>
              <a:t>참고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r>
              <a:rPr lang="en-US" altLang="ko-KR"/>
              <a:t>When the aging type is configured with the absolute keyword, all the dynamically learned secure addresses age out when the aging time expires</a:t>
            </a:r>
          </a:p>
          <a:p>
            <a:endParaRPr lang="en-US"/>
          </a:p>
          <a:p>
            <a:r>
              <a:rPr lang="en-US" altLang="ko-KR"/>
              <a:t>This is how to configure the secure MAC address aging type on the port:</a:t>
            </a:r>
          </a:p>
          <a:p>
            <a:r>
              <a:rPr lang="en-US" altLang="ko-KR"/>
              <a:t>Router(config-if)# </a:t>
            </a:r>
            <a:r>
              <a:rPr lang="en-US" altLang="ko-KR">
                <a:solidFill>
                  <a:srgbClr val="FF0000"/>
                </a:solidFill>
              </a:rPr>
              <a:t>switchport  port-security  aging  type  absolute</a:t>
            </a:r>
          </a:p>
          <a:p>
            <a:endParaRPr lang="en-US" altLang="ko-KR"/>
          </a:p>
          <a:p>
            <a:r>
              <a:rPr lang="en-US" altLang="ko-KR"/>
              <a:t>and configure the aging time (aging time = 120 minutes)</a:t>
            </a:r>
          </a:p>
          <a:p>
            <a:r>
              <a:rPr lang="en-US" altLang="ko-KR"/>
              <a:t>Router(config-if)# </a:t>
            </a:r>
            <a:r>
              <a:rPr lang="en-US" altLang="ko-KR">
                <a:solidFill>
                  <a:srgbClr val="FF0000"/>
                </a:solidFill>
              </a:rPr>
              <a:t>switchport  port-security  aging  time  120 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4915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3CC57B-833C-421A-9E25-726CF607FEB7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14692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Dynamic  </a:t>
            </a:r>
            <a:r>
              <a:rPr lang="en-US" altLang="ko-KR" dirty="0" err="1"/>
              <a:t>mac</a:t>
            </a:r>
            <a:r>
              <a:rPr lang="en-US" altLang="ko-KR" dirty="0"/>
              <a:t>-address (</a:t>
            </a:r>
            <a:r>
              <a:rPr lang="ko-KR" altLang="en-US" dirty="0"/>
              <a:t>출발지 주소만 배움</a:t>
            </a:r>
            <a:r>
              <a:rPr lang="en-US" altLang="ko-KR" dirty="0"/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# show  </a:t>
            </a:r>
            <a:r>
              <a:rPr lang="en-US" altLang="ko-KR" dirty="0" err="1"/>
              <a:t>mac</a:t>
            </a:r>
            <a:r>
              <a:rPr lang="en-US" altLang="ko-KR" dirty="0"/>
              <a:t>-address-table</a:t>
            </a:r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Static  </a:t>
            </a:r>
            <a:r>
              <a:rPr lang="en-US" altLang="ko-KR" dirty="0" err="1"/>
              <a:t>mac</a:t>
            </a:r>
            <a:r>
              <a:rPr lang="en-US" altLang="ko-KR" dirty="0"/>
              <a:t>-address </a:t>
            </a: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+mn-lt"/>
              </a:rPr>
              <a:t>mac</a:t>
            </a:r>
            <a:r>
              <a:rPr lang="en-US" altLang="ko-KR" dirty="0">
                <a:latin typeface="+mn-lt"/>
              </a:rPr>
              <a:t>-address-table  static  0000.00aa.aaa  </a:t>
            </a:r>
            <a:r>
              <a:rPr lang="en-US" altLang="ko-KR" b="1" dirty="0" err="1">
                <a:solidFill>
                  <a:srgbClr val="FF0000"/>
                </a:solidFill>
                <a:latin typeface="+mn-lt"/>
              </a:rPr>
              <a:t>vlan</a:t>
            </a:r>
            <a:r>
              <a:rPr lang="en-US" altLang="ko-KR" b="1" dirty="0">
                <a:solidFill>
                  <a:srgbClr val="FF0000"/>
                </a:solidFill>
                <a:latin typeface="+mn-lt"/>
              </a:rPr>
              <a:t> 1  </a:t>
            </a:r>
            <a:r>
              <a:rPr lang="en-US" altLang="ko-KR" dirty="0">
                <a:latin typeface="+mn-lt"/>
              </a:rPr>
              <a:t>interface  fa0/1</a:t>
            </a: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# show  </a:t>
            </a:r>
            <a:r>
              <a:rPr lang="en-US" altLang="ko-KR" dirty="0" err="1"/>
              <a:t>mac</a:t>
            </a:r>
            <a:r>
              <a:rPr lang="en-US" altLang="ko-KR" dirty="0"/>
              <a:t>-address-table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6348" tIns="7935" rIns="0" bIns="0" anchor="ctr">
            <a:spAutoFit/>
          </a:bodyPr>
          <a:lstStyle/>
          <a:p>
            <a:endParaRPr lang="ko-KR" altLang="en-US"/>
          </a:p>
        </p:txBody>
      </p:sp>
      <p:pic>
        <p:nvPicPr>
          <p:cNvPr id="4915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757238"/>
            <a:ext cx="3000375" cy="13144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4916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3214688"/>
            <a:ext cx="3071812" cy="1346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67231</TotalTime>
  <Words>615</Words>
  <Application>Microsoft Office PowerPoint</Application>
  <PresentationFormat>화면 슬라이드 쇼(4:3)</PresentationFormat>
  <Paragraphs>212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기본 디자인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dokhyun Kim</cp:lastModifiedBy>
  <cp:revision>3492</cp:revision>
  <cp:lastPrinted>2012-09-02T06:24:56Z</cp:lastPrinted>
  <dcterms:created xsi:type="dcterms:W3CDTF">2009-02-08T16:10:46Z</dcterms:created>
  <dcterms:modified xsi:type="dcterms:W3CDTF">2018-04-24T05:02:46Z</dcterms:modified>
</cp:coreProperties>
</file>