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68" r:id="rId2"/>
    <p:sldId id="769" r:id="rId3"/>
    <p:sldId id="770" r:id="rId4"/>
    <p:sldId id="771" r:id="rId5"/>
    <p:sldId id="772" r:id="rId6"/>
    <p:sldId id="773" r:id="rId7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1794" y="21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067D-FBB9-4E74-A49D-A588189299E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68611" name="TextBox 4"/>
          <p:cNvSpPr txBox="1">
            <a:spLocks noChangeArrowheads="1"/>
          </p:cNvSpPr>
          <p:nvPr/>
        </p:nvSpPr>
        <p:spPr bwMode="auto">
          <a:xfrm>
            <a:off x="2714625" y="2714625"/>
            <a:ext cx="42148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ACL</a:t>
            </a:r>
          </a:p>
          <a:p>
            <a:pPr algn="ctr"/>
            <a:r>
              <a:rPr lang="en-US" altLang="ko-KR" sz="3200"/>
              <a:t>(Access Control List)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■ 엑세스 리스트</a:t>
            </a:r>
            <a:r>
              <a:rPr lang="en-US" altLang="ko-KR"/>
              <a:t>(Access List, ACL)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엑세스 리스트 제어방법에 따른 분류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r>
              <a:rPr lang="en-US"/>
              <a:t> 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엑세스 리스트 숫자 와 이름에 따른 분류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</p:txBody>
      </p:sp>
      <p:sp>
        <p:nvSpPr>
          <p:cNvPr id="6963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8CE93-3D68-4001-93D2-E44AF4D8C1EA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6963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access-list </a:t>
            </a:r>
            <a:r>
              <a:rPr lang="ko-KR" altLang="en-US" dirty="0"/>
              <a:t>문  정의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access-list 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Interface</a:t>
            </a:r>
            <a:r>
              <a:rPr lang="ko-KR" altLang="en-US" dirty="0">
                <a:solidFill>
                  <a:srgbClr val="0070C0"/>
                </a:solidFill>
              </a:rPr>
              <a:t>별</a:t>
            </a:r>
            <a:r>
              <a:rPr lang="en-US" altLang="ko-KR" dirty="0">
                <a:solidFill>
                  <a:srgbClr val="0070C0"/>
                </a:solidFill>
              </a:rPr>
              <a:t>, Direction(</a:t>
            </a:r>
            <a:r>
              <a:rPr lang="en-US" altLang="ko-KR" dirty="0" err="1">
                <a:solidFill>
                  <a:srgbClr val="0070C0"/>
                </a:solidFill>
              </a:rPr>
              <a:t>in,out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별</a:t>
            </a:r>
            <a:r>
              <a:rPr lang="en-US" altLang="ko-KR" dirty="0">
                <a:solidFill>
                  <a:srgbClr val="0070C0"/>
                </a:solidFill>
              </a:rPr>
              <a:t>, Protocol</a:t>
            </a:r>
            <a:r>
              <a:rPr lang="ko-KR" altLang="en-US" dirty="0">
                <a:solidFill>
                  <a:srgbClr val="0070C0"/>
                </a:solidFill>
              </a:rPr>
              <a:t>별로 각각 하나씩 적용 가능</a:t>
            </a: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액세스 리스트는 명시한 순서대로 윗줄부터 순차적으로 수행한다</a:t>
            </a:r>
          </a:p>
          <a:p>
            <a:pPr latinLnBrk="0">
              <a:spcBef>
                <a:spcPct val="0"/>
              </a:spcBef>
            </a:pP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액세스 리스트는 암묵적으로 </a:t>
            </a:r>
            <a:r>
              <a:rPr lang="en-US" altLang="ko-KR" dirty="0">
                <a:solidFill>
                  <a:srgbClr val="0070C0"/>
                </a:solidFill>
              </a:rPr>
              <a:t>deny any </a:t>
            </a:r>
            <a:r>
              <a:rPr lang="ko-KR" altLang="en-US" dirty="0">
                <a:solidFill>
                  <a:srgbClr val="0070C0"/>
                </a:solidFill>
              </a:rPr>
              <a:t>이 마지막으로 적용된다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따라서 해당하지 않는 주소를 허용하려면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permit  any</a:t>
            </a:r>
            <a:r>
              <a:rPr lang="ko-KR" altLang="en-US" dirty="0">
                <a:solidFill>
                  <a:srgbClr val="0070C0"/>
                </a:solidFill>
              </a:rPr>
              <a:t>를 명시해주어야 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 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access-list </a:t>
            </a:r>
            <a:r>
              <a:rPr lang="ko-KR" altLang="en-US" dirty="0"/>
              <a:t>문  갱신</a:t>
            </a:r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 err="1">
                <a:solidFill>
                  <a:srgbClr val="0070C0"/>
                </a:solidFill>
              </a:rPr>
              <a:t>엑세스리스트는</a:t>
            </a:r>
            <a:r>
              <a:rPr lang="ko-KR" altLang="en-US" dirty="0">
                <a:solidFill>
                  <a:srgbClr val="0070C0"/>
                </a:solidFill>
              </a:rPr>
              <a:t> 추가 될 경우 맨 마지막 라인에 추가 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숫자 형태의 액세스리스트는 삭제한 액세스리스트 다음 모든 것이 삭제되나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   named </a:t>
            </a:r>
            <a:r>
              <a:rPr lang="ko-KR" altLang="en-US" dirty="0">
                <a:solidFill>
                  <a:srgbClr val="0070C0"/>
                </a:solidFill>
              </a:rPr>
              <a:t>액세스리스트는 부분추가 삭제가 </a:t>
            </a:r>
            <a:r>
              <a:rPr lang="ko-KR" altLang="en-US" dirty="0" smtClean="0">
                <a:solidFill>
                  <a:srgbClr val="0070C0"/>
                </a:solidFill>
              </a:rPr>
              <a:t>가능</a:t>
            </a:r>
            <a:r>
              <a:rPr lang="ko-KR" altLang="en-US" dirty="0" smtClean="0">
                <a:solidFill>
                  <a:srgbClr val="0070C0"/>
                </a:solidFill>
              </a:rPr>
              <a:t>하</a:t>
            </a:r>
            <a:r>
              <a:rPr lang="ko-KR" altLang="en-US" dirty="0" smtClean="0">
                <a:solidFill>
                  <a:srgbClr val="0070C0"/>
                </a:solidFill>
              </a:rPr>
              <a:t>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Wildcard  Mask </a:t>
            </a:r>
            <a:r>
              <a:rPr lang="ko-KR" altLang="en-US" dirty="0">
                <a:solidFill>
                  <a:srgbClr val="0070C0"/>
                </a:solidFill>
              </a:rPr>
              <a:t>는 생략이 가능하지만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pPr latinLnBrk="0">
              <a:spcBef>
                <a:spcPct val="0"/>
              </a:spcBef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ko-KR" altLang="en-US" dirty="0">
                <a:solidFill>
                  <a:srgbClr val="0070C0"/>
                </a:solidFill>
              </a:rPr>
              <a:t>생략이 가능한 경우는  </a:t>
            </a:r>
            <a:r>
              <a:rPr lang="en-US" altLang="ko-KR" dirty="0">
                <a:solidFill>
                  <a:srgbClr val="0070C0"/>
                </a:solidFill>
              </a:rPr>
              <a:t>0.0.0.0 </a:t>
            </a:r>
            <a:r>
              <a:rPr lang="ko-KR" altLang="en-US" dirty="0">
                <a:solidFill>
                  <a:srgbClr val="0070C0"/>
                </a:solidFill>
              </a:rPr>
              <a:t>인 경우다</a:t>
            </a:r>
            <a:r>
              <a:rPr lang="en-US" altLang="ko-KR" dirty="0">
                <a:solidFill>
                  <a:srgbClr val="0070C0"/>
                </a:solidFill>
              </a:rPr>
              <a:t>. ( host </a:t>
            </a:r>
            <a:r>
              <a:rPr lang="ko-KR" altLang="en-US" dirty="0">
                <a:solidFill>
                  <a:srgbClr val="0070C0"/>
                </a:solidFill>
              </a:rPr>
              <a:t>특정주소 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access-list </a:t>
            </a:r>
            <a:r>
              <a:rPr lang="ko-KR" altLang="en-US" dirty="0"/>
              <a:t>문  </a:t>
            </a:r>
            <a:r>
              <a:rPr lang="en-US" altLang="ko-KR" dirty="0"/>
              <a:t>interface </a:t>
            </a:r>
            <a:r>
              <a:rPr lang="ko-KR" altLang="en-US" dirty="0"/>
              <a:t>에  적용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인터페이스에 대한 </a:t>
            </a:r>
            <a:r>
              <a:rPr lang="ko-KR" altLang="en-US" dirty="0" err="1">
                <a:solidFill>
                  <a:srgbClr val="0070C0"/>
                </a:solidFill>
              </a:rPr>
              <a:t>엑세스</a:t>
            </a:r>
            <a:r>
              <a:rPr lang="ko-KR" altLang="en-US" dirty="0">
                <a:solidFill>
                  <a:srgbClr val="0070C0"/>
                </a:solidFill>
              </a:rPr>
              <a:t> 리스트의 정의가 되어 있지 않은 경우 결과는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permit any</a:t>
            </a:r>
            <a:r>
              <a:rPr lang="ko-KR" altLang="en-US" dirty="0">
                <a:solidFill>
                  <a:srgbClr val="0070C0"/>
                </a:solidFill>
              </a:rPr>
              <a:t>가</a:t>
            </a: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 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70C0"/>
                </a:solidFill>
              </a:rPr>
              <a:t>. Interface </a:t>
            </a:r>
            <a:r>
              <a:rPr lang="ko-KR" altLang="en-US" dirty="0">
                <a:solidFill>
                  <a:srgbClr val="0070C0"/>
                </a:solidFill>
              </a:rPr>
              <a:t>의 기본값은 </a:t>
            </a:r>
            <a:r>
              <a:rPr lang="en-US" altLang="ko-KR" dirty="0">
                <a:solidFill>
                  <a:srgbClr val="0070C0"/>
                </a:solidFill>
              </a:rPr>
              <a:t>out 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3688" y="1428750"/>
          <a:ext cx="4071966" cy="739772"/>
        </p:xfrm>
        <a:graphic>
          <a:graphicData uri="http://schemas.openxmlformats.org/drawingml/2006/table">
            <a:tbl>
              <a:tblPr/>
              <a:tblGrid>
                <a:gridCol w="1420792"/>
                <a:gridCol w="2651174"/>
              </a:tblGrid>
              <a:tr h="38258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b="0" kern="0" dirty="0" smtClean="0">
                          <a:latin typeface="957317_9"/>
                          <a:ea typeface="돋움"/>
                          <a:cs typeface="굴림"/>
                        </a:rPr>
                        <a:t>   Standard  Access  List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출입</a:t>
                      </a:r>
                      <a:r>
                        <a:rPr lang="ko-KR" sz="800" b="0" kern="0" dirty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>
                          <a:latin typeface="957317_9"/>
                          <a:ea typeface="돋움"/>
                          <a:cs typeface="굴림"/>
                        </a:rPr>
                        <a:t>통제</a:t>
                      </a:r>
                      <a:r>
                        <a:rPr lang="ko-KR" sz="800" b="0" kern="0" dirty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>
                          <a:latin typeface="957317_9"/>
                          <a:ea typeface="돋움"/>
                          <a:cs typeface="굴림"/>
                        </a:rPr>
                        <a:t>시</a:t>
                      </a:r>
                      <a:r>
                        <a:rPr lang="ko-KR" sz="800" b="0" kern="0" dirty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출발지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주소만</a:t>
                      </a:r>
                      <a:r>
                        <a:rPr 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을</a:t>
                      </a:r>
                      <a:r>
                        <a:rPr lang="en-US" alt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 </a:t>
                      </a:r>
                      <a:r>
                        <a:rPr lang="en-US" altLang="ko-KR" sz="800" b="0" kern="0" dirty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참고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b="0" kern="0" dirty="0" smtClean="0">
                          <a:latin typeface="957317_9"/>
                          <a:ea typeface="돋움"/>
                          <a:cs typeface="굴림"/>
                        </a:rPr>
                        <a:t>   Extended  Access  List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800" b="0" kern="0" dirty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출발지</a:t>
                      </a:r>
                      <a:r>
                        <a:rPr lang="en-US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, 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목적지</a:t>
                      </a:r>
                      <a:r>
                        <a:rPr lang="en-US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, 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프로토콜</a:t>
                      </a:r>
                      <a:r>
                        <a:rPr lang="en-US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, </a:t>
                      </a:r>
                      <a:r>
                        <a:rPr lang="en-US" altLang="ko-KR" sz="800" b="0" kern="0" dirty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 </a:t>
                      </a:r>
                      <a:r>
                        <a:rPr lang="ko-KR" sz="800" b="0" kern="0" dirty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사용</a:t>
                      </a:r>
                      <a:r>
                        <a:rPr lang="ko-KR" sz="800" b="0" kern="0" dirty="0" smtClean="0">
                          <a:solidFill>
                            <a:srgbClr val="FF0000"/>
                          </a:solidFill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포트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번호</a:t>
                      </a:r>
                      <a:r>
                        <a:rPr lang="ko-KR" sz="800" b="0" kern="0" dirty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b="0" kern="0" dirty="0">
                          <a:latin typeface="957317_9"/>
                          <a:ea typeface="돋움"/>
                          <a:cs typeface="굴림"/>
                        </a:rPr>
                        <a:t>참고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5750" y="3143250"/>
          <a:ext cx="4071966" cy="1081352"/>
        </p:xfrm>
        <a:graphic>
          <a:graphicData uri="http://schemas.openxmlformats.org/drawingml/2006/table">
            <a:tbl>
              <a:tblPr/>
              <a:tblGrid>
                <a:gridCol w="1405930"/>
                <a:gridCol w="2666036"/>
              </a:tblGrid>
              <a:tr h="38258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b="0" kern="0" dirty="0" smtClean="0">
                          <a:latin typeface="957317_9"/>
                          <a:ea typeface="돋움"/>
                          <a:cs typeface="굴림"/>
                        </a:rPr>
                        <a:t>   Standard  Access  List 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  1-99, </a:t>
                      </a:r>
                      <a:r>
                        <a:rPr lang="en-US" altLang="ko-KR" sz="800" dirty="0" smtClean="0"/>
                        <a:t>1300~1999</a:t>
                      </a:r>
                      <a:endParaRPr lang="ko-KR" sz="8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b="0" kern="0" dirty="0" smtClean="0">
                          <a:latin typeface="957317_9"/>
                          <a:ea typeface="돋움"/>
                          <a:cs typeface="굴림"/>
                        </a:rPr>
                        <a:t>   Extended  Access  List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  100-199, </a:t>
                      </a:r>
                      <a:r>
                        <a:rPr lang="en-US" altLang="ko-KR" sz="800" dirty="0" smtClean="0"/>
                        <a:t>2000~2699</a:t>
                      </a:r>
                      <a:endParaRPr lang="ko-KR" sz="8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5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b="0" kern="0" smtClean="0">
                          <a:latin typeface="957317_9"/>
                          <a:ea typeface="돋움"/>
                          <a:cs typeface="굴림"/>
                        </a:rPr>
                        <a:t>   Named  Access  List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0" dirty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altLang="en-US" sz="800" b="0" kern="0" dirty="0" smtClean="0">
                          <a:latin typeface="957317_9"/>
                          <a:ea typeface="돋움"/>
                          <a:cs typeface="굴림"/>
                        </a:rPr>
                        <a:t>이름 사용</a:t>
                      </a:r>
                      <a:endParaRPr lang="ko-KR" sz="9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라우터 </a:t>
            </a:r>
            <a:r>
              <a:rPr lang="en-US" altLang="ko-KR"/>
              <a:t> IN </a:t>
            </a:r>
            <a:r>
              <a:rPr lang="ko-KR" altLang="en-US"/>
              <a:t>과</a:t>
            </a:r>
            <a:r>
              <a:rPr lang="en-US" altLang="ko-KR"/>
              <a:t>  OUT</a:t>
            </a:r>
            <a:r>
              <a:rPr lang="ko-KR" altLang="en-US"/>
              <a:t>의 구분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※  Subnet Mask  </a:t>
            </a:r>
            <a:r>
              <a:rPr lang="ko-KR" altLang="en-US"/>
              <a:t>와  </a:t>
            </a:r>
            <a:r>
              <a:rPr lang="en-US" altLang="ko-KR"/>
              <a:t>Wildcard  Mask </a:t>
            </a:r>
            <a:r>
              <a:rPr lang="ko-KR" altLang="en-US"/>
              <a:t>비고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SubNet Mask    -&gt;  0 : </a:t>
            </a:r>
            <a:r>
              <a:rPr lang="ko-KR" altLang="en-US" smtClean="0"/>
              <a:t>호스트 자리 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                         </a:t>
            </a:r>
            <a:r>
              <a:rPr lang="en-US" altLang="ko-KR"/>
              <a:t>-&gt;  1 : </a:t>
            </a:r>
            <a:r>
              <a:rPr lang="ko-KR" altLang="en-US" smtClean="0"/>
              <a:t>네트워크 자리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/>
            </a:r>
            <a:br>
              <a:rPr lang="ko-KR" altLang="en-US"/>
            </a:br>
            <a:r>
              <a:rPr lang="en-US" altLang="ko-KR">
                <a:solidFill>
                  <a:srgbClr val="FF0000"/>
                </a:solidFill>
              </a:rPr>
              <a:t>. Wildcard Mask  -&gt;  0 : </a:t>
            </a:r>
            <a:r>
              <a:rPr lang="ko-KR" altLang="en-US">
                <a:solidFill>
                  <a:srgbClr val="FF0000"/>
                </a:solidFill>
              </a:rPr>
              <a:t>무엇이 오든 검사해라 </a:t>
            </a:r>
            <a:br>
              <a:rPr lang="ko-KR" altLang="en-US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                         </a:t>
            </a:r>
            <a:r>
              <a:rPr lang="en-US" altLang="ko-KR">
                <a:solidFill>
                  <a:srgbClr val="FF0000"/>
                </a:solidFill>
              </a:rPr>
              <a:t>-&gt;  1 : </a:t>
            </a:r>
            <a:r>
              <a:rPr lang="ko-KR" altLang="en-US">
                <a:solidFill>
                  <a:srgbClr val="FF0000"/>
                </a:solidFill>
              </a:rPr>
              <a:t>무엇이 오든 무시해라 </a:t>
            </a:r>
            <a:br>
              <a:rPr lang="ko-KR" altLang="en-US">
                <a:solidFill>
                  <a:srgbClr val="FF0000"/>
                </a:solidFill>
              </a:rPr>
            </a:b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 192.168.2.</a:t>
            </a:r>
            <a:r>
              <a:rPr lang="en-US" altLang="ko-KR" b="1">
                <a:solidFill>
                  <a:srgbClr val="FF0000"/>
                </a:solidFill>
              </a:rPr>
              <a:t>1 </a:t>
            </a:r>
            <a:r>
              <a:rPr lang="en-US" altLang="ko-KR"/>
              <a:t> </a:t>
            </a:r>
            <a:r>
              <a:rPr lang="en-US" altLang="ko-KR">
                <a:solidFill>
                  <a:srgbClr val="00B050"/>
                </a:solidFill>
              </a:rPr>
              <a:t>0.0.0.255</a:t>
            </a:r>
          </a:p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 192.168.2.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en-US" altLang="ko-KR"/>
              <a:t>  </a:t>
            </a:r>
            <a:r>
              <a:rPr lang="en-US" altLang="ko-KR">
                <a:solidFill>
                  <a:srgbClr val="00B050"/>
                </a:solidFill>
              </a:rPr>
              <a:t>0.0.0.255</a:t>
            </a:r>
          </a:p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 192.168.2.</a:t>
            </a:r>
            <a:r>
              <a:rPr lang="en-US" altLang="ko-KR" b="1">
                <a:solidFill>
                  <a:srgbClr val="FF0000"/>
                </a:solidFill>
              </a:rPr>
              <a:t>0</a:t>
            </a:r>
            <a:r>
              <a:rPr lang="en-US" altLang="ko-KR">
                <a:solidFill>
                  <a:srgbClr val="00B050"/>
                </a:solidFill>
              </a:rPr>
              <a:t>  0.0.0.255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 192.168.10.4 </a:t>
            </a:r>
            <a:r>
              <a:rPr lang="en-US" altLang="ko-KR">
                <a:solidFill>
                  <a:srgbClr val="00B050"/>
                </a:solidFill>
              </a:rPr>
              <a:t>0.0.0.3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7065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F037A3-6386-4C96-9433-3DF138B73791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7066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</a:t>
            </a:r>
            <a:r>
              <a:rPr lang="en-US" altLang="ko-KR"/>
              <a:t> Standard  Access-list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스텐더드 액세스 리스트 명령 형식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주의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access-list  1  deny  0.0.0.0  255.255.255.255</a:t>
            </a: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access-list  1  deny  any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access-list  1  deny  1.1.1.1  0.0.0.0</a:t>
            </a: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access-list  1  deny  host  1.1.1.1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pic>
        <p:nvPicPr>
          <p:cNvPr id="70661" name="20100615_163/demonicws_1276591966836BVI4T_jpg/01_demonicws.jpg" descr="http://postfiles4.naver.net/20100615_163/demonicws_1276591966836BVI4T_jpg/01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857250"/>
            <a:ext cx="2962275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20100616_200/demonicws_1276673845139qTLfE_jpg/untitled_demonicws.jpg" descr="http://postfiles9.naver.net/20100616_200/demonicws_1276673845139qTLfE_jpg/untitled_demonicws.jp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150" y="1143000"/>
            <a:ext cx="4071938" cy="1090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]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# show   access-list                 </a:t>
            </a:r>
          </a:p>
          <a:p>
            <a:pPr>
              <a:spcBef>
                <a:spcPct val="0"/>
              </a:spcBef>
            </a:pPr>
            <a:r>
              <a:rPr lang="en-US" altLang="ko-KR"/>
              <a:t># show  ip   access-lists</a:t>
            </a:r>
          </a:p>
          <a:p>
            <a:pPr>
              <a:spcBef>
                <a:spcPct val="0"/>
              </a:spcBef>
            </a:pPr>
            <a:r>
              <a:rPr lang="en-US" altLang="ko-KR"/>
              <a:t># show  ip  interface  [interface]   </a:t>
            </a:r>
            <a:r>
              <a:rPr lang="ko-KR" altLang="en-US">
                <a:solidFill>
                  <a:srgbClr val="FF0000"/>
                </a:solidFill>
              </a:rPr>
              <a:t>인터페이스에 액세스리스트 설정 확인</a:t>
            </a: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7168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54ADB-0213-4C01-8567-80962FBF8E81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7168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909638"/>
            <a:ext cx="4111625" cy="3519487"/>
          </a:xfrm>
          <a:prstGeom prst="rect">
            <a:avLst/>
          </a:prstGeom>
          <a:noFill/>
          <a:ln w="3175" algn="ctr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786313" y="642938"/>
            <a:ext cx="4000500" cy="830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/>
              <a:t>※ telnet </a:t>
            </a:r>
            <a:r>
              <a:rPr lang="ko-KR" altLang="en-US"/>
              <a:t>접근 제한</a:t>
            </a: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line  vty  0  4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/>
              <a:t> login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/>
              <a:t> password  cisco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>
                <a:solidFill>
                  <a:srgbClr val="0070C0"/>
                </a:solidFill>
              </a:rPr>
              <a:t> access-class   1   in</a:t>
            </a:r>
            <a:r>
              <a:rPr lang="en-US" altLang="ko-KR"/>
              <a:t>  </a:t>
            </a:r>
            <a:r>
              <a:rPr lang="en-US" altLang="ko-KR">
                <a:solidFill>
                  <a:srgbClr val="FF0000"/>
                </a:solidFill>
              </a:rPr>
              <a:t> &lt;---3.1.1.1 </a:t>
            </a:r>
            <a:r>
              <a:rPr lang="ko-KR" altLang="en-US">
                <a:solidFill>
                  <a:srgbClr val="FF0000"/>
                </a:solidFill>
              </a:rPr>
              <a:t>만  접속 불가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69875" y="2492375"/>
            <a:ext cx="1643063" cy="1857375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46375" y="2508250"/>
            <a:ext cx="1643063" cy="1857375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1689" name="TextBox 10"/>
          <p:cNvSpPr txBox="1">
            <a:spLocks noChangeArrowheads="1"/>
          </p:cNvSpPr>
          <p:nvPr/>
        </p:nvSpPr>
        <p:spPr bwMode="auto">
          <a:xfrm>
            <a:off x="1571625" y="928688"/>
            <a:ext cx="1428750" cy="214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 dirty="0"/>
              <a:t>▶ </a:t>
            </a:r>
            <a:r>
              <a:rPr lang="en-US" altLang="ko-KR" dirty="0"/>
              <a:t>Extended Access-list</a:t>
            </a:r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</a:t>
            </a:r>
            <a:r>
              <a:rPr lang="ko-KR" altLang="en-US" dirty="0"/>
              <a:t>스탠더드 액세스</a:t>
            </a:r>
            <a:r>
              <a:rPr lang="en-US" dirty="0"/>
              <a:t> </a:t>
            </a:r>
            <a:r>
              <a:rPr lang="ko-KR" altLang="en-US" dirty="0"/>
              <a:t>리스트는 출발지 주소</a:t>
            </a:r>
            <a:r>
              <a:rPr lang="en-US" altLang="ko-KR" dirty="0"/>
              <a:t>(Source Address)</a:t>
            </a:r>
            <a:r>
              <a:rPr lang="ko-KR" altLang="en-US" dirty="0"/>
              <a:t>만으로 제어하는 반면</a:t>
            </a:r>
            <a:r>
              <a:rPr lang="en-US" altLang="ko-KR" dirty="0"/>
              <a:t>,</a:t>
            </a:r>
          </a:p>
          <a:p>
            <a:pPr latinLnBrk="0">
              <a:spcBef>
                <a:spcPct val="0"/>
              </a:spcBef>
            </a:pPr>
            <a:r>
              <a:rPr lang="en-US" dirty="0"/>
              <a:t>   </a:t>
            </a:r>
            <a:r>
              <a:rPr lang="ko-KR" altLang="en-US" dirty="0" err="1"/>
              <a:t>익스텐디스</a:t>
            </a:r>
            <a:r>
              <a:rPr lang="ko-KR" altLang="en-US" dirty="0"/>
              <a:t> 액세스리 리스트는 출발지 주소</a:t>
            </a:r>
            <a:r>
              <a:rPr lang="en-US" altLang="ko-KR" dirty="0"/>
              <a:t>, </a:t>
            </a:r>
            <a:r>
              <a:rPr lang="ko-KR" altLang="en-US" dirty="0"/>
              <a:t>목적지 주소</a:t>
            </a:r>
            <a:r>
              <a:rPr lang="en-US" altLang="ko-KR" dirty="0"/>
              <a:t>(Destination Address)</a:t>
            </a:r>
            <a:r>
              <a:rPr lang="ko-KR" altLang="en-US" dirty="0"/>
              <a:t>까지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ko-KR" altLang="en-US" dirty="0"/>
              <a:t>   제어할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</a:t>
            </a:r>
            <a:r>
              <a:rPr lang="ko-KR" altLang="en-US" dirty="0"/>
              <a:t>스탠더드 액세스 리스트는 전체</a:t>
            </a:r>
            <a:r>
              <a:rPr lang="en-US" dirty="0"/>
              <a:t> </a:t>
            </a:r>
            <a:r>
              <a:rPr lang="en-US" altLang="ko-KR" dirty="0"/>
              <a:t>TCP/IP</a:t>
            </a:r>
            <a:r>
              <a:rPr lang="ko-KR" altLang="en-US" dirty="0"/>
              <a:t>에 대한 제어만을 하는 반면</a:t>
            </a:r>
            <a:r>
              <a:rPr lang="en-US" altLang="ko-KR" dirty="0"/>
              <a:t>, </a:t>
            </a:r>
            <a:r>
              <a:rPr lang="ko-KR" altLang="en-US" dirty="0" err="1"/>
              <a:t>익스텐디드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ko-KR" altLang="en-US" dirty="0" err="1"/>
              <a:t>엑세스</a:t>
            </a:r>
            <a:r>
              <a:rPr lang="ko-KR" altLang="en-US" dirty="0"/>
              <a:t> 리스트는</a:t>
            </a:r>
            <a:r>
              <a:rPr lang="en-US" dirty="0"/>
              <a:t> </a:t>
            </a:r>
            <a:r>
              <a:rPr lang="en-US" altLang="ko-KR" dirty="0"/>
              <a:t>TCP, IP, </a:t>
            </a:r>
            <a:r>
              <a:rPr lang="en-US" altLang="ko-KR" dirty="0" err="1"/>
              <a:t>udp</a:t>
            </a:r>
            <a:r>
              <a:rPr lang="en-US" altLang="ko-KR" dirty="0"/>
              <a:t>, </a:t>
            </a:r>
            <a:r>
              <a:rPr lang="en-US" altLang="ko-KR" dirty="0" err="1"/>
              <a:t>icmp</a:t>
            </a:r>
            <a:r>
              <a:rPr lang="en-US" altLang="ko-KR" dirty="0"/>
              <a:t>, ftp </a:t>
            </a:r>
            <a:r>
              <a:rPr lang="ko-KR" altLang="en-US" dirty="0"/>
              <a:t>등 특정 </a:t>
            </a:r>
            <a:r>
              <a:rPr lang="ko-KR" altLang="en-US" dirty="0" err="1"/>
              <a:t>프토토콜까지</a:t>
            </a:r>
            <a:r>
              <a:rPr lang="en-US" altLang="ko-KR" dirty="0"/>
              <a:t> </a:t>
            </a:r>
            <a:r>
              <a:rPr lang="ko-KR" altLang="en-US" dirty="0"/>
              <a:t>지정하여 제어할 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</a:t>
            </a:r>
            <a:r>
              <a:rPr lang="ko-KR" altLang="en-US" dirty="0"/>
              <a:t>스탠더드 액세스 리스트는</a:t>
            </a:r>
            <a:r>
              <a:rPr lang="en-US" dirty="0"/>
              <a:t> </a:t>
            </a:r>
            <a:r>
              <a:rPr lang="en-US" altLang="ko-KR" dirty="0"/>
              <a:t>(1~99), (1300~1999) </a:t>
            </a:r>
            <a:r>
              <a:rPr lang="ko-KR" altLang="en-US" dirty="0"/>
              <a:t>사용하고</a:t>
            </a:r>
            <a:r>
              <a:rPr lang="en-US" altLang="ko-KR" dirty="0"/>
              <a:t>,</a:t>
            </a:r>
          </a:p>
          <a:p>
            <a:pPr latinLnBrk="0"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ko-KR" altLang="en-US" dirty="0" err="1"/>
              <a:t>익스텐디드</a:t>
            </a:r>
            <a:r>
              <a:rPr lang="ko-KR" altLang="en-US" dirty="0"/>
              <a:t> 액세스 리스트는</a:t>
            </a:r>
            <a:r>
              <a:rPr lang="en-US" dirty="0"/>
              <a:t> </a:t>
            </a:r>
            <a:r>
              <a:rPr lang="en-US" altLang="ko-KR" dirty="0"/>
              <a:t>(100~199), (2000~2699)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Well  Known  Port</a:t>
            </a:r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endParaRPr 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7270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C0B09-7DA7-4649-BB36-894474F3AB7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270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</a:pPr>
            <a:r>
              <a:rPr lang="en-US" altLang="ko-KR"/>
              <a:t>-</a:t>
            </a:r>
            <a:r>
              <a:rPr lang="ko-KR" altLang="en-US"/>
              <a:t> 익스텐디드</a:t>
            </a:r>
            <a:r>
              <a:rPr lang="en-US"/>
              <a:t> </a:t>
            </a:r>
            <a:r>
              <a:rPr lang="ko-KR" altLang="en-US"/>
              <a:t>액세스 리스트 명령 형식</a:t>
            </a:r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※ </a:t>
            </a:r>
            <a:r>
              <a:rPr lang="ko-KR" altLang="en-US">
                <a:solidFill>
                  <a:srgbClr val="FF0000"/>
                </a:solidFill>
              </a:rPr>
              <a:t>암묵적으로 존재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</a:p>
          <a:p>
            <a:pPr indent="-34290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access-list 100 deny ip 0.0.0.0  255.255.255.255  0.0.0.0  255.255.255.255</a:t>
            </a:r>
          </a:p>
          <a:p>
            <a:pPr indent="-34290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access-list 100 deny ip(tcp|udp|icmp) any  any </a:t>
            </a:r>
          </a:p>
          <a:p>
            <a:pPr indent="-34290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</a:pPr>
            <a:r>
              <a:rPr lang="en-US" altLang="ko-KR"/>
              <a:t>- protocol</a:t>
            </a:r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r>
              <a:rPr lang="en-US" altLang="ko-KR"/>
              <a:t>    IP </a:t>
            </a:r>
            <a:r>
              <a:rPr lang="ko-KR" altLang="en-US"/>
              <a:t>패킷에 실려서 전송될수 있는 상위계층 프로토콜을 필터링하며</a:t>
            </a:r>
            <a:r>
              <a:rPr lang="en-US" altLang="ko-KR"/>
              <a:t>,</a:t>
            </a:r>
          </a:p>
          <a:p>
            <a:pPr indent="-342900">
              <a:spcBef>
                <a:spcPct val="0"/>
              </a:spcBef>
            </a:pPr>
            <a:r>
              <a:rPr lang="en-US" altLang="ko-KR"/>
              <a:t>    ICMP, TCP, UDP </a:t>
            </a:r>
            <a:r>
              <a:rPr lang="ko-KR" altLang="en-US"/>
              <a:t>등을 지정한다</a:t>
            </a:r>
            <a:r>
              <a:rPr lang="en-US" altLang="ko-KR"/>
              <a:t>.</a:t>
            </a:r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r>
              <a:rPr lang="en-US" altLang="ko-KR"/>
              <a:t>- operator</a:t>
            </a:r>
            <a:br>
              <a:rPr lang="en-US" altLang="ko-KR"/>
            </a:br>
            <a:endParaRPr lang="en-US" altLang="ko-KR"/>
          </a:p>
          <a:p>
            <a:pPr indent="-342900">
              <a:spcBef>
                <a:spcPct val="0"/>
              </a:spcBef>
            </a:pPr>
            <a:endParaRPr lang="ko-KR" altLang="en-US"/>
          </a:p>
        </p:txBody>
      </p:sp>
      <p:pic>
        <p:nvPicPr>
          <p:cNvPr id="72709" name="20100616_224/demonicws_1276674518806Xayyg_jpg/11111_demonicws.jpg" descr="http://postfiles1.naver.net/20100616_224/demonicws_1276674518806Xayyg_jpg/11111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1238" y="839788"/>
            <a:ext cx="3322637" cy="2163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93688" y="2500313"/>
          <a:ext cx="4071966" cy="1552934"/>
        </p:xfrm>
        <a:graphic>
          <a:graphicData uri="http://schemas.openxmlformats.org/drawingml/2006/table">
            <a:tbl>
              <a:tblPr/>
              <a:tblGrid>
                <a:gridCol w="1062944"/>
                <a:gridCol w="3009022"/>
              </a:tblGrid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20 (TCP)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File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Transfer  Protocol </a:t>
                      </a:r>
                      <a:r>
                        <a:rPr lang="ko-KR" altLang="en-US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데이타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24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21 (TCP)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FTP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Control  Data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71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23 (TCP)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Telnet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77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25 (TCP)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SMTP (Simple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Mail Transport  Protocol)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8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53 (TCP, UDP)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Domain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Name  System (DNS)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68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69 (UDP)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Trivial  File  Transfer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Protocol( TFTP)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1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80 (TCP)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HyperText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Transfer  Protocol (HTTP)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21238" y="5176838"/>
          <a:ext cx="3037330" cy="896046"/>
        </p:xfrm>
        <a:graphic>
          <a:graphicData uri="http://schemas.openxmlformats.org/drawingml/2006/table">
            <a:tbl>
              <a:tblPr/>
              <a:tblGrid>
                <a:gridCol w="1608570"/>
                <a:gridCol w="1428760"/>
              </a:tblGrid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  gt</a:t>
                      </a:r>
                      <a:r>
                        <a:rPr lang="en-US" altLang="ko-KR" sz="9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( greater  than 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~ </a:t>
                      </a:r>
                      <a:r>
                        <a:rPr lang="ko-KR" altLang="en-US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보다 크다</a:t>
                      </a: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24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  lt ( less than 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~ </a:t>
                      </a:r>
                      <a:r>
                        <a:rPr lang="ko-KR" altLang="en-US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보다 작다</a:t>
                      </a: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71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eq ( equal )</a:t>
                      </a:r>
                      <a:endParaRPr lang="ko-KR" sz="900" b="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~ </a:t>
                      </a:r>
                      <a:r>
                        <a:rPr lang="ko-KR" altLang="en-US" sz="900" b="0" kern="10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와 같다</a:t>
                      </a:r>
                      <a:r>
                        <a:rPr lang="en-US" altLang="ko-KR" sz="900" b="0" kern="10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900" b="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77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    neq (not equal )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~ </a:t>
                      </a:r>
                      <a:r>
                        <a:rPr lang="ko-KR" altLang="en-US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와 같지 않다</a:t>
                      </a:r>
                      <a:r>
                        <a:rPr lang="en-US" altLang="ko-KR" sz="900" b="0" kern="100" smtClea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9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07425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]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sp>
        <p:nvSpPr>
          <p:cNvPr id="7373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FE11C-8EC6-4A90-85DB-D95F9A870672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3" y="1076325"/>
            <a:ext cx="5972175" cy="46386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73733" name="직사각형 8"/>
          <p:cNvSpPr>
            <a:spLocks noChangeArrowheads="1"/>
          </p:cNvSpPr>
          <p:nvPr/>
        </p:nvSpPr>
        <p:spPr bwMode="auto">
          <a:xfrm>
            <a:off x="4365625" y="2190750"/>
            <a:ext cx="3071813" cy="3500438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734" name="TextBox 12"/>
          <p:cNvSpPr txBox="1">
            <a:spLocks noChangeArrowheads="1"/>
          </p:cNvSpPr>
          <p:nvPr/>
        </p:nvSpPr>
        <p:spPr bwMode="auto">
          <a:xfrm>
            <a:off x="357188" y="4929188"/>
            <a:ext cx="2559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access-list 100 deny icmp any host 2.1.1.1 echo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67275</TotalTime>
  <Words>330</Words>
  <Application>Microsoft Office PowerPoint</Application>
  <PresentationFormat>화면 슬라이드 쇼(4:3)</PresentationFormat>
  <Paragraphs>301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dokhyun Kim</cp:lastModifiedBy>
  <cp:revision>3499</cp:revision>
  <cp:lastPrinted>2012-09-02T06:24:56Z</cp:lastPrinted>
  <dcterms:created xsi:type="dcterms:W3CDTF">2009-02-08T16:10:46Z</dcterms:created>
  <dcterms:modified xsi:type="dcterms:W3CDTF">2019-12-06T10:30:18Z</dcterms:modified>
</cp:coreProperties>
</file>