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845" r:id="rId2"/>
    <p:sldId id="846" r:id="rId3"/>
  </p:sldIdLst>
  <p:sldSz cx="9144000" cy="6858000" type="screen4x3"/>
  <p:notesSz cx="9906000" cy="6662738"/>
  <p:defaultTextStyle>
    <a:defPPr>
      <a:defRPr lang="ko-KR"/>
    </a:defPPr>
    <a:lvl1pPr algn="l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D7FF"/>
    <a:srgbClr val="FF9900"/>
    <a:srgbClr val="D0CFCE"/>
  </p:clrMru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56" autoAdjust="0"/>
    <p:restoredTop sz="86410" autoAdjust="0"/>
  </p:normalViewPr>
  <p:slideViewPr>
    <p:cSldViewPr>
      <p:cViewPr>
        <p:scale>
          <a:sx n="150" d="100"/>
          <a:sy n="150" d="100"/>
        </p:scale>
        <p:origin x="2274" y="24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" y="95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33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11813" y="0"/>
            <a:ext cx="4292600" cy="333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8371E92-A416-444F-8D7A-67B256C7206F}" type="datetimeFigureOut">
              <a:rPr lang="ko-KR" altLang="en-US"/>
              <a:pPr>
                <a:defRPr/>
              </a:pPr>
              <a:t>2018-04-27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327775"/>
            <a:ext cx="4292600" cy="333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11813" y="6327775"/>
            <a:ext cx="4292600" cy="333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DE0DED0-09D7-469E-A1D5-395B8488D82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33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11813" y="0"/>
            <a:ext cx="4292600" cy="333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5EB37DE0-9BCF-4821-B205-8626EEE4C9A1}" type="datetimeFigureOut">
              <a:rPr lang="ko-KR" altLang="en-US"/>
              <a:pPr>
                <a:defRPr/>
              </a:pPr>
              <a:t>2018-04-27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87713" y="500063"/>
            <a:ext cx="3330575" cy="2497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0600" y="3163888"/>
            <a:ext cx="7924800" cy="2998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327775"/>
            <a:ext cx="4292600" cy="333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11813" y="6327775"/>
            <a:ext cx="4292600" cy="333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BAE34A0A-677C-48CD-8006-4BD95AC5796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A9234E-7971-410F-804C-9C3F0A1D636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5A0E51-F43D-4DFE-A20D-B34E9BE765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373C41-6E78-42C8-B815-B10888144EE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43855-E32E-4048-A2C3-7E383B8BD52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447242-A783-4127-AEC6-45BECBA2015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B901A7-69AA-4BCB-BC49-A1A40E531B3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C37C12-AF9F-40A8-A58F-1CA5EFF5C1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5F8323-26A8-4C08-96D0-DB0678C9F70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F2EB23-DC16-484C-B6EE-58BD41BE043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113AD-C39E-4CF0-A8B2-4C7A580591F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2109CF-635C-4F29-A2B9-46DF71BD9A2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AB3C8BE-92B6-4529-A876-91972A6B73B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8"/>
          <p:cNvSpPr txBox="1">
            <a:spLocks noChangeArrowheads="1"/>
          </p:cNvSpPr>
          <p:nvPr/>
        </p:nvSpPr>
        <p:spPr bwMode="auto">
          <a:xfrm>
            <a:off x="250825" y="552450"/>
            <a:ext cx="4176713" cy="5745163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 indent="-342900">
              <a:spcBef>
                <a:spcPct val="0"/>
              </a:spcBef>
              <a:defRPr/>
            </a:pPr>
            <a:r>
              <a:rPr lang="ko-KR" altLang="en-US" dirty="0"/>
              <a:t>▶ </a:t>
            </a:r>
            <a:r>
              <a:rPr lang="en-US" altLang="ko-KR" dirty="0"/>
              <a:t>VTP ( VLAN </a:t>
            </a:r>
            <a:r>
              <a:rPr lang="en-US" altLang="ko-KR" dirty="0" err="1"/>
              <a:t>Trunking</a:t>
            </a:r>
            <a:r>
              <a:rPr lang="en-US" altLang="ko-KR" dirty="0"/>
              <a:t> Protocol )</a:t>
            </a:r>
          </a:p>
          <a:p>
            <a:pPr indent="-342900">
              <a:spcBef>
                <a:spcPct val="0"/>
              </a:spcBef>
              <a:defRPr/>
            </a:pPr>
            <a:endParaRPr lang="en-US" altLang="ko-KR" dirty="0"/>
          </a:p>
          <a:p>
            <a:pPr indent="-342900">
              <a:spcBef>
                <a:spcPct val="0"/>
              </a:spcBef>
              <a:defRPr/>
            </a:pPr>
            <a:r>
              <a:rPr lang="en-US" altLang="ko-KR" dirty="0"/>
              <a:t>VTP</a:t>
            </a:r>
            <a:r>
              <a:rPr lang="ko-KR" altLang="en-US" dirty="0"/>
              <a:t>란 하나의 스위치에 설정된 </a:t>
            </a:r>
            <a:r>
              <a:rPr lang="en-US" altLang="ko-KR" dirty="0"/>
              <a:t>VLAN </a:t>
            </a:r>
            <a:r>
              <a:rPr lang="ko-KR" altLang="en-US" dirty="0"/>
              <a:t>번호와 이름을 다른 스위치에게 알려줄 때 사용하는 프로토콜이다</a:t>
            </a:r>
            <a:r>
              <a:rPr lang="en-US" altLang="ko-KR" dirty="0"/>
              <a:t>.</a:t>
            </a:r>
          </a:p>
          <a:p>
            <a:pPr indent="-342900">
              <a:spcBef>
                <a:spcPct val="0"/>
              </a:spcBef>
              <a:defRPr/>
            </a:pPr>
            <a:endParaRPr lang="en-US" altLang="ko-KR" dirty="0"/>
          </a:p>
          <a:p>
            <a:pPr indent="-342900">
              <a:spcBef>
                <a:spcPct val="0"/>
              </a:spcBef>
              <a:defRPr/>
            </a:pPr>
            <a:endParaRPr lang="en-US" altLang="ko-KR" dirty="0"/>
          </a:p>
          <a:p>
            <a:pPr indent="-342900">
              <a:spcBef>
                <a:spcPct val="0"/>
              </a:spcBef>
              <a:defRPr/>
            </a:pPr>
            <a:endParaRPr lang="en-US" altLang="ko-KR" dirty="0"/>
          </a:p>
          <a:p>
            <a:pPr indent="-342900">
              <a:spcBef>
                <a:spcPct val="0"/>
              </a:spcBef>
              <a:defRPr/>
            </a:pPr>
            <a:endParaRPr lang="en-US" altLang="ko-KR" dirty="0"/>
          </a:p>
          <a:p>
            <a:pPr indent="-342900">
              <a:spcBef>
                <a:spcPct val="0"/>
              </a:spcBef>
              <a:defRPr/>
            </a:pPr>
            <a:r>
              <a:rPr lang="en-US" altLang="ko-KR" dirty="0"/>
              <a:t>- VTP </a:t>
            </a:r>
            <a:r>
              <a:rPr lang="ko-KR" altLang="en-US" dirty="0"/>
              <a:t>동작원리</a:t>
            </a:r>
            <a:endParaRPr lang="en-US" altLang="ko-KR" dirty="0"/>
          </a:p>
          <a:p>
            <a:pPr indent="-342900">
              <a:spcBef>
                <a:spcPct val="0"/>
              </a:spcBef>
              <a:defRPr/>
            </a:pPr>
            <a:endParaRPr lang="en-US" altLang="ko-KR" dirty="0"/>
          </a:p>
          <a:p>
            <a:pPr indent="-342900">
              <a:spcBef>
                <a:spcPct val="0"/>
              </a:spcBef>
              <a:defRPr/>
            </a:pPr>
            <a:endParaRPr lang="en-US" altLang="ko-KR" dirty="0"/>
          </a:p>
          <a:p>
            <a:pPr>
              <a:spcBef>
                <a:spcPct val="0"/>
              </a:spcBef>
              <a:defRPr/>
            </a:pPr>
            <a:endParaRPr lang="en-US" altLang="ko-KR" dirty="0"/>
          </a:p>
        </p:txBody>
      </p:sp>
      <p:sp>
        <p:nvSpPr>
          <p:cNvPr id="58371" name="슬라이드 번호 개체 틀 1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AECC4E-9831-47DA-A782-EF6A7914FA7D}" type="slidenum">
              <a:rPr lang="en-US" altLang="ko-KR" smtClean="0"/>
              <a:pPr/>
              <a:t>1</a:t>
            </a:fld>
            <a:endParaRPr lang="en-US" altLang="ko-KR" smtClean="0"/>
          </a:p>
        </p:txBody>
      </p:sp>
      <p:sp>
        <p:nvSpPr>
          <p:cNvPr id="46084" name="Text Box 28"/>
          <p:cNvSpPr txBox="1">
            <a:spLocks noChangeArrowheads="1"/>
          </p:cNvSpPr>
          <p:nvPr/>
        </p:nvSpPr>
        <p:spPr bwMode="auto">
          <a:xfrm>
            <a:off x="4703763" y="552450"/>
            <a:ext cx="4176712" cy="5735638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 indent="-342900">
              <a:spcBef>
                <a:spcPct val="0"/>
              </a:spcBef>
              <a:defRPr/>
            </a:pPr>
            <a:r>
              <a:rPr lang="en-US" altLang="ko-KR" dirty="0"/>
              <a:t>- VTP</a:t>
            </a:r>
            <a:r>
              <a:rPr lang="ko-KR" altLang="en-US" dirty="0"/>
              <a:t>의 모드</a:t>
            </a:r>
            <a:endParaRPr lang="en-US" altLang="ko-KR" dirty="0"/>
          </a:p>
          <a:p>
            <a:pPr indent="-342900">
              <a:spcBef>
                <a:spcPts val="0"/>
              </a:spcBef>
              <a:defRPr/>
            </a:pPr>
            <a:endParaRPr lang="en-US" altLang="ko-KR" dirty="0"/>
          </a:p>
          <a:p>
            <a:pPr indent="-342900">
              <a:spcBef>
                <a:spcPts val="0"/>
              </a:spcBef>
              <a:defRPr/>
            </a:pPr>
            <a:endParaRPr lang="en-US" altLang="ko-KR" dirty="0"/>
          </a:p>
          <a:p>
            <a:pPr indent="-342900">
              <a:spcBef>
                <a:spcPts val="0"/>
              </a:spcBef>
              <a:defRPr/>
            </a:pPr>
            <a:endParaRPr lang="en-US" altLang="ko-KR" dirty="0"/>
          </a:p>
          <a:p>
            <a:pPr indent="-342900">
              <a:spcBef>
                <a:spcPts val="0"/>
              </a:spcBef>
              <a:defRPr/>
            </a:pPr>
            <a:endParaRPr lang="en-US" altLang="ko-KR" dirty="0"/>
          </a:p>
          <a:p>
            <a:pPr indent="-342900">
              <a:spcBef>
                <a:spcPts val="0"/>
              </a:spcBef>
              <a:defRPr/>
            </a:pPr>
            <a:endParaRPr lang="en-US" altLang="ko-KR" dirty="0"/>
          </a:p>
          <a:p>
            <a:pPr indent="-342900">
              <a:spcBef>
                <a:spcPts val="0"/>
              </a:spcBef>
              <a:defRPr/>
            </a:pPr>
            <a:endParaRPr lang="en-US" altLang="ko-KR" dirty="0"/>
          </a:p>
          <a:p>
            <a:pPr indent="-342900">
              <a:spcBef>
                <a:spcPts val="0"/>
              </a:spcBef>
              <a:defRPr/>
            </a:pPr>
            <a:endParaRPr lang="en-US" altLang="ko-KR" dirty="0"/>
          </a:p>
          <a:p>
            <a:pPr indent="-342900">
              <a:spcBef>
                <a:spcPts val="0"/>
              </a:spcBef>
              <a:defRPr/>
            </a:pPr>
            <a:endParaRPr lang="en-US" altLang="ko-KR" dirty="0"/>
          </a:p>
          <a:p>
            <a:pPr indent="-342900">
              <a:spcBef>
                <a:spcPts val="0"/>
              </a:spcBef>
              <a:defRPr/>
            </a:pPr>
            <a:endParaRPr lang="en-US" altLang="ko-KR" dirty="0"/>
          </a:p>
          <a:p>
            <a:pPr indent="-342900">
              <a:spcBef>
                <a:spcPts val="0"/>
              </a:spcBef>
              <a:defRPr/>
            </a:pPr>
            <a:endParaRPr lang="en-US" altLang="ko-KR" dirty="0"/>
          </a:p>
          <a:p>
            <a:pPr indent="-342900">
              <a:spcBef>
                <a:spcPts val="0"/>
              </a:spcBef>
              <a:defRPr/>
            </a:pPr>
            <a:endParaRPr lang="en-US" altLang="ko-KR" dirty="0"/>
          </a:p>
          <a:p>
            <a:pPr indent="-342900">
              <a:spcBef>
                <a:spcPts val="0"/>
              </a:spcBef>
              <a:defRPr/>
            </a:pPr>
            <a:endParaRPr lang="en-US" altLang="ko-KR" dirty="0"/>
          </a:p>
          <a:p>
            <a:pPr>
              <a:spcBef>
                <a:spcPts val="0"/>
              </a:spcBef>
              <a:defRPr/>
            </a:pPr>
            <a:endParaRPr lang="en-US" altLang="ko-KR" dirty="0"/>
          </a:p>
          <a:p>
            <a:pPr>
              <a:spcBef>
                <a:spcPts val="0"/>
              </a:spcBef>
              <a:defRPr/>
            </a:pPr>
            <a:r>
              <a:rPr lang="en-US" altLang="ko-KR" dirty="0" err="1"/>
              <a:t>vtp</a:t>
            </a:r>
            <a:r>
              <a:rPr lang="en-US" altLang="ko-KR" dirty="0"/>
              <a:t>  domain  </a:t>
            </a:r>
            <a:r>
              <a:rPr lang="en-US" altLang="ko-KR" dirty="0" err="1" smtClean="0">
                <a:solidFill>
                  <a:srgbClr val="FF0000"/>
                </a:solidFill>
              </a:rPr>
              <a:t>domain</a:t>
            </a:r>
            <a:r>
              <a:rPr lang="en-US" altLang="ko-KR" dirty="0" smtClean="0">
                <a:solidFill>
                  <a:srgbClr val="FF0000"/>
                </a:solidFill>
              </a:rPr>
              <a:t>-name(</a:t>
            </a:r>
            <a:r>
              <a:rPr lang="ko-KR" altLang="en-US" dirty="0" smtClean="0">
                <a:solidFill>
                  <a:srgbClr val="FF0000"/>
                </a:solidFill>
              </a:rPr>
              <a:t>★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en-US" altLang="ko-KR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defRPr/>
            </a:pPr>
            <a:endParaRPr lang="en-US" altLang="ko-KR" dirty="0"/>
          </a:p>
          <a:p>
            <a:pPr>
              <a:spcBef>
                <a:spcPts val="0"/>
              </a:spcBef>
              <a:defRPr/>
            </a:pPr>
            <a:r>
              <a:rPr lang="en-US" altLang="ko-KR" dirty="0" err="1"/>
              <a:t>vtp</a:t>
            </a:r>
            <a:r>
              <a:rPr lang="en-US" altLang="ko-KR" dirty="0"/>
              <a:t>  password  </a:t>
            </a:r>
            <a:r>
              <a:rPr lang="en-US" altLang="ko-KR" dirty="0" err="1">
                <a:solidFill>
                  <a:srgbClr val="FF0000"/>
                </a:solidFill>
              </a:rPr>
              <a:t>password</a:t>
            </a:r>
            <a:endParaRPr lang="en-US" altLang="ko-KR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defRPr/>
            </a:pPr>
            <a:endParaRPr lang="en-US" altLang="ko-KR" dirty="0"/>
          </a:p>
          <a:p>
            <a:pPr>
              <a:spcBef>
                <a:spcPts val="0"/>
              </a:spcBef>
              <a:defRPr/>
            </a:pPr>
            <a:r>
              <a:rPr lang="en-US" altLang="ko-KR" dirty="0" err="1"/>
              <a:t>vtp</a:t>
            </a:r>
            <a:r>
              <a:rPr lang="en-US" altLang="ko-KR" dirty="0"/>
              <a:t>  mode  [ server</a:t>
            </a:r>
            <a:r>
              <a:rPr lang="ko-KR" altLang="en-US" dirty="0"/>
              <a:t> </a:t>
            </a:r>
            <a:r>
              <a:rPr lang="en-US" altLang="ko-KR" dirty="0"/>
              <a:t>| client</a:t>
            </a:r>
            <a:r>
              <a:rPr lang="ko-KR" altLang="en-US" dirty="0"/>
              <a:t> </a:t>
            </a:r>
            <a:r>
              <a:rPr lang="en-US" altLang="ko-KR" dirty="0"/>
              <a:t>| transparent</a:t>
            </a:r>
            <a:r>
              <a:rPr lang="ko-KR" altLang="en-US" dirty="0"/>
              <a:t> </a:t>
            </a:r>
            <a:r>
              <a:rPr lang="en-US" altLang="ko-KR" dirty="0"/>
              <a:t>] </a:t>
            </a:r>
          </a:p>
          <a:p>
            <a:pPr indent="-342900">
              <a:spcBef>
                <a:spcPts val="0"/>
              </a:spcBef>
              <a:defRPr/>
            </a:pPr>
            <a:endParaRPr lang="en-US" altLang="ko-KR" dirty="0"/>
          </a:p>
          <a:p>
            <a:pPr indent="-342900">
              <a:spcBef>
                <a:spcPts val="0"/>
              </a:spcBef>
              <a:defRPr/>
            </a:pPr>
            <a:endParaRPr lang="en-US" altLang="ko-KR" dirty="0"/>
          </a:p>
          <a:p>
            <a:pPr indent="-342900">
              <a:spcBef>
                <a:spcPts val="0"/>
              </a:spcBef>
              <a:defRPr/>
            </a:pPr>
            <a:endParaRPr lang="en-US" altLang="ko-KR" dirty="0"/>
          </a:p>
          <a:p>
            <a:pPr>
              <a:spcBef>
                <a:spcPts val="0"/>
              </a:spcBef>
              <a:defRPr/>
            </a:pPr>
            <a:r>
              <a:rPr lang="en-US" altLang="ko-KR" dirty="0"/>
              <a:t>show </a:t>
            </a:r>
            <a:r>
              <a:rPr lang="en-US" altLang="ko-KR" dirty="0" err="1"/>
              <a:t>vtp</a:t>
            </a:r>
            <a:r>
              <a:rPr lang="en-US" altLang="ko-KR" dirty="0"/>
              <a:t> counters </a:t>
            </a:r>
            <a:br>
              <a:rPr lang="en-US" altLang="ko-KR" dirty="0"/>
            </a:br>
            <a:endParaRPr lang="en-US" altLang="ko-KR" dirty="0"/>
          </a:p>
          <a:p>
            <a:pPr>
              <a:spcBef>
                <a:spcPts val="0"/>
              </a:spcBef>
              <a:defRPr/>
            </a:pPr>
            <a:r>
              <a:rPr lang="en-US" altLang="ko-KR" dirty="0">
                <a:solidFill>
                  <a:srgbClr val="FF0000"/>
                </a:solidFill>
              </a:rPr>
              <a:t>show </a:t>
            </a:r>
            <a:r>
              <a:rPr lang="en-US" altLang="ko-KR" dirty="0" err="1">
                <a:solidFill>
                  <a:srgbClr val="FF0000"/>
                </a:solidFill>
              </a:rPr>
              <a:t>vtp</a:t>
            </a:r>
            <a:r>
              <a:rPr lang="en-US" altLang="ko-KR" dirty="0">
                <a:solidFill>
                  <a:srgbClr val="FF0000"/>
                </a:solidFill>
              </a:rPr>
              <a:t> status</a:t>
            </a:r>
          </a:p>
          <a:p>
            <a:pPr>
              <a:spcBef>
                <a:spcPts val="0"/>
              </a:spcBef>
              <a:defRPr/>
            </a:pPr>
            <a:endParaRPr lang="en-US" altLang="ko-KR" dirty="0"/>
          </a:p>
          <a:p>
            <a:pPr>
              <a:spcBef>
                <a:spcPts val="0"/>
              </a:spcBef>
              <a:defRPr/>
            </a:pPr>
            <a:r>
              <a:rPr lang="en-US" altLang="ko-KR" dirty="0"/>
              <a:t>show  </a:t>
            </a:r>
            <a:r>
              <a:rPr lang="en-US" altLang="ko-KR" dirty="0" err="1"/>
              <a:t>vlan</a:t>
            </a:r>
            <a:r>
              <a:rPr lang="en-US" altLang="ko-KR" dirty="0"/>
              <a:t>-switch  brief</a:t>
            </a:r>
          </a:p>
          <a:p>
            <a:pPr>
              <a:spcBef>
                <a:spcPts val="0"/>
              </a:spcBef>
              <a:defRPr/>
            </a:pPr>
            <a:endParaRPr lang="en-US" altLang="ko-KR" dirty="0"/>
          </a:p>
          <a:p>
            <a:pPr>
              <a:spcBef>
                <a:spcPts val="0"/>
              </a:spcBef>
              <a:defRPr/>
            </a:pPr>
            <a:r>
              <a:rPr lang="en-US" altLang="ko-KR" dirty="0"/>
              <a:t>show  </a:t>
            </a:r>
            <a:r>
              <a:rPr lang="en-US" altLang="ko-KR" dirty="0" err="1"/>
              <a:t>vlan</a:t>
            </a:r>
            <a:r>
              <a:rPr lang="en-US" altLang="ko-KR" dirty="0"/>
              <a:t>-switch  id  VLAN</a:t>
            </a:r>
            <a:r>
              <a:rPr lang="ko-KR" altLang="en-US" dirty="0"/>
              <a:t>번호</a:t>
            </a:r>
            <a:endParaRPr lang="en-US" altLang="ko-KR" dirty="0"/>
          </a:p>
          <a:p>
            <a:pPr>
              <a:spcBef>
                <a:spcPts val="0"/>
              </a:spcBef>
              <a:defRPr/>
            </a:pPr>
            <a:endParaRPr lang="en-US" altLang="ko-KR" dirty="0"/>
          </a:p>
          <a:p>
            <a:pPr>
              <a:spcBef>
                <a:spcPts val="0"/>
              </a:spcBef>
              <a:defRPr/>
            </a:pPr>
            <a:endParaRPr lang="en-US" altLang="ko-KR" dirty="0"/>
          </a:p>
          <a:p>
            <a:pPr>
              <a:spcBef>
                <a:spcPts val="0"/>
              </a:spcBef>
              <a:defRPr/>
            </a:pPr>
            <a:endParaRPr lang="en-US" altLang="ko-KR" dirty="0"/>
          </a:p>
          <a:p>
            <a:pPr>
              <a:spcBef>
                <a:spcPts val="0"/>
              </a:spcBef>
              <a:defRPr/>
            </a:pPr>
            <a:endParaRPr lang="en-US" altLang="ko-KR" dirty="0"/>
          </a:p>
          <a:p>
            <a:pPr>
              <a:spcBef>
                <a:spcPct val="0"/>
              </a:spcBef>
              <a:defRPr/>
            </a:pPr>
            <a:r>
              <a:rPr lang="en-US" altLang="ko-KR" dirty="0"/>
              <a:t>- VTP </a:t>
            </a:r>
            <a:r>
              <a:rPr lang="ko-KR" altLang="en-US" dirty="0"/>
              <a:t>설정 삭제 방법</a:t>
            </a:r>
            <a:endParaRPr lang="en-US" altLang="ko-KR" dirty="0"/>
          </a:p>
          <a:p>
            <a:pPr>
              <a:spcBef>
                <a:spcPct val="0"/>
              </a:spcBef>
              <a:defRPr/>
            </a:pPr>
            <a:endParaRPr lang="en-US" altLang="ko-KR" dirty="0"/>
          </a:p>
          <a:p>
            <a:pPr>
              <a:spcBef>
                <a:spcPct val="0"/>
              </a:spcBef>
              <a:defRPr/>
            </a:pPr>
            <a:r>
              <a:rPr lang="en-US" altLang="ko-KR" dirty="0"/>
              <a:t>VLAN </a:t>
            </a:r>
            <a:r>
              <a:rPr lang="ko-KR" altLang="en-US" dirty="0"/>
              <a:t>이나 </a:t>
            </a:r>
            <a:r>
              <a:rPr lang="en-US" altLang="ko-KR" dirty="0"/>
              <a:t>VTP </a:t>
            </a:r>
            <a:r>
              <a:rPr lang="ko-KR" altLang="en-US" dirty="0"/>
              <a:t>를 설정하면 </a:t>
            </a:r>
            <a:r>
              <a:rPr lang="en-US" altLang="ko-KR" dirty="0"/>
              <a:t>Flash </a:t>
            </a:r>
            <a:r>
              <a:rPr lang="ko-KR" altLang="en-US" dirty="0"/>
              <a:t>메모리에 </a:t>
            </a:r>
            <a:r>
              <a:rPr lang="en-US" altLang="ko-KR" dirty="0"/>
              <a:t>vlan.dat  </a:t>
            </a:r>
            <a:r>
              <a:rPr lang="ko-KR" altLang="en-US" dirty="0"/>
              <a:t>파일로 저장된다</a:t>
            </a:r>
            <a:r>
              <a:rPr lang="en-US" altLang="ko-KR" dirty="0"/>
              <a:t>. </a:t>
            </a:r>
          </a:p>
          <a:p>
            <a:pPr>
              <a:spcBef>
                <a:spcPct val="0"/>
              </a:spcBef>
              <a:defRPr/>
            </a:pPr>
            <a:endParaRPr lang="en-US" altLang="ko-KR" dirty="0"/>
          </a:p>
          <a:p>
            <a:pPr>
              <a:spcBef>
                <a:spcPct val="0"/>
              </a:spcBef>
              <a:defRPr/>
            </a:pPr>
            <a:endParaRPr lang="en-US" altLang="ko-KR" dirty="0"/>
          </a:p>
          <a:p>
            <a:pPr>
              <a:spcBef>
                <a:spcPct val="0"/>
              </a:spcBef>
              <a:defRPr/>
            </a:pPr>
            <a:r>
              <a:rPr lang="en-US" altLang="ko-KR" dirty="0"/>
              <a:t># erase  startup-</a:t>
            </a:r>
            <a:r>
              <a:rPr lang="en-US" altLang="ko-KR" dirty="0" err="1"/>
              <a:t>config</a:t>
            </a:r>
            <a:r>
              <a:rPr lang="en-US" altLang="ko-KR" dirty="0"/>
              <a:t>  &lt;-- NVRAM</a:t>
            </a:r>
            <a:r>
              <a:rPr lang="ko-KR" altLang="en-US" dirty="0"/>
              <a:t/>
            </a:r>
            <a:br>
              <a:rPr lang="ko-KR" altLang="en-US" dirty="0"/>
            </a:br>
            <a:endParaRPr lang="en-US" altLang="ko-KR" dirty="0"/>
          </a:p>
          <a:p>
            <a:pPr>
              <a:spcBef>
                <a:spcPct val="0"/>
              </a:spcBef>
              <a:defRPr/>
            </a:pPr>
            <a:r>
              <a:rPr lang="en-US" altLang="ko-KR" dirty="0"/>
              <a:t># delete vlan.dat</a:t>
            </a:r>
          </a:p>
          <a:p>
            <a:pPr>
              <a:spcBef>
                <a:spcPct val="0"/>
              </a:spcBef>
              <a:defRPr/>
            </a:pPr>
            <a:endParaRPr lang="en-US" altLang="ko-KR" dirty="0"/>
          </a:p>
          <a:p>
            <a:pPr>
              <a:spcBef>
                <a:spcPct val="0"/>
              </a:spcBef>
              <a:defRPr/>
            </a:pPr>
            <a:r>
              <a:rPr lang="en-US" altLang="ko-KR" dirty="0"/>
              <a:t># reload</a:t>
            </a:r>
            <a:endParaRPr lang="ko-KR" altLang="en-US" dirty="0"/>
          </a:p>
        </p:txBody>
      </p:sp>
      <p:sp>
        <p:nvSpPr>
          <p:cNvPr id="58373" name="TextBox 14"/>
          <p:cNvSpPr txBox="1">
            <a:spLocks noChangeArrowheads="1"/>
          </p:cNvSpPr>
          <p:nvPr/>
        </p:nvSpPr>
        <p:spPr bwMode="auto">
          <a:xfrm>
            <a:off x="395288" y="1935163"/>
            <a:ext cx="2143125" cy="2159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/>
              <a:t>Switch</a:t>
            </a:r>
            <a:r>
              <a:rPr lang="ko-KR" altLang="en-US"/>
              <a:t>에서 </a:t>
            </a:r>
            <a:r>
              <a:rPr lang="en-US" altLang="ko-KR"/>
              <a:t>VLAN </a:t>
            </a:r>
            <a:r>
              <a:rPr lang="ko-KR" altLang="en-US"/>
              <a:t>정보  추가</a:t>
            </a:r>
            <a:r>
              <a:rPr lang="en-US" altLang="ko-KR"/>
              <a:t>, </a:t>
            </a:r>
            <a:r>
              <a:rPr lang="ko-KR" altLang="en-US"/>
              <a:t>수정</a:t>
            </a:r>
            <a:r>
              <a:rPr lang="en-US" altLang="ko-KR"/>
              <a:t>, </a:t>
            </a:r>
            <a:r>
              <a:rPr lang="ko-KR" altLang="en-US"/>
              <a:t>삭제</a:t>
            </a:r>
          </a:p>
        </p:txBody>
      </p:sp>
      <p:sp>
        <p:nvSpPr>
          <p:cNvPr id="58374" name="TextBox 15"/>
          <p:cNvSpPr txBox="1">
            <a:spLocks noChangeArrowheads="1"/>
          </p:cNvSpPr>
          <p:nvPr/>
        </p:nvSpPr>
        <p:spPr bwMode="auto">
          <a:xfrm>
            <a:off x="395288" y="2863850"/>
            <a:ext cx="2143125" cy="3381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/>
              <a:t>VTP </a:t>
            </a:r>
            <a:r>
              <a:rPr lang="ko-KR" altLang="en-US"/>
              <a:t>정보를 수신한 스위치는 자신의 </a:t>
            </a:r>
            <a:r>
              <a:rPr lang="en-US" altLang="ko-KR"/>
              <a:t>VTP </a:t>
            </a:r>
            <a:r>
              <a:rPr lang="ko-KR" altLang="en-US"/>
              <a:t>설정 번호 와 수신한 번호를 비교한다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58375" name="직선 화살표 연결선 18"/>
          <p:cNvCxnSpPr>
            <a:cxnSpLocks noChangeShapeType="1"/>
            <a:stCxn id="58373" idx="2"/>
            <a:endCxn id="58374" idx="0"/>
          </p:cNvCxnSpPr>
          <p:nvPr/>
        </p:nvCxnSpPr>
        <p:spPr bwMode="auto">
          <a:xfrm rot="5400000">
            <a:off x="1111250" y="2506663"/>
            <a:ext cx="712787" cy="1588"/>
          </a:xfrm>
          <a:prstGeom prst="straightConnector1">
            <a:avLst/>
          </a:prstGeom>
          <a:noFill/>
          <a:ln w="3175" algn="ctr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sp>
        <p:nvSpPr>
          <p:cNvPr id="58376" name="TextBox 20"/>
          <p:cNvSpPr txBox="1">
            <a:spLocks noChangeArrowheads="1"/>
          </p:cNvSpPr>
          <p:nvPr/>
        </p:nvSpPr>
        <p:spPr bwMode="auto">
          <a:xfrm>
            <a:off x="1512888" y="2292350"/>
            <a:ext cx="27146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>
                <a:solidFill>
                  <a:srgbClr val="7030A0"/>
                </a:solidFill>
              </a:rPr>
              <a:t>Switch</a:t>
            </a:r>
            <a:r>
              <a:rPr lang="ko-KR" altLang="en-US">
                <a:solidFill>
                  <a:srgbClr val="7030A0"/>
                </a:solidFill>
              </a:rPr>
              <a:t>는 </a:t>
            </a:r>
            <a:r>
              <a:rPr lang="en-US" altLang="ko-KR">
                <a:solidFill>
                  <a:srgbClr val="7030A0"/>
                </a:solidFill>
              </a:rPr>
              <a:t>VTP</a:t>
            </a:r>
            <a:r>
              <a:rPr lang="ko-KR" altLang="en-US">
                <a:solidFill>
                  <a:srgbClr val="7030A0"/>
                </a:solidFill>
              </a:rPr>
              <a:t> 설정 번호를 기본값보다 </a:t>
            </a:r>
            <a:r>
              <a:rPr lang="en-US" altLang="ko-KR">
                <a:solidFill>
                  <a:srgbClr val="7030A0"/>
                </a:solidFill>
              </a:rPr>
              <a:t>1 </a:t>
            </a:r>
            <a:r>
              <a:rPr lang="ko-KR" altLang="en-US">
                <a:solidFill>
                  <a:srgbClr val="7030A0"/>
                </a:solidFill>
              </a:rPr>
              <a:t>증가시켜 다른 스위치에게 변경된 </a:t>
            </a:r>
            <a:r>
              <a:rPr lang="en-US" altLang="ko-KR">
                <a:solidFill>
                  <a:srgbClr val="7030A0"/>
                </a:solidFill>
              </a:rPr>
              <a:t>VLAN </a:t>
            </a:r>
            <a:r>
              <a:rPr lang="ko-KR" altLang="en-US">
                <a:solidFill>
                  <a:srgbClr val="7030A0"/>
                </a:solidFill>
              </a:rPr>
              <a:t>정보와 함께 전송한다</a:t>
            </a:r>
            <a:r>
              <a:rPr lang="en-US" altLang="ko-KR">
                <a:solidFill>
                  <a:srgbClr val="7030A0"/>
                </a:solidFill>
              </a:rPr>
              <a:t>.</a:t>
            </a:r>
            <a:endParaRPr lang="ko-KR" altLang="en-US">
              <a:solidFill>
                <a:srgbClr val="7030A0"/>
              </a:solidFill>
            </a:endParaRPr>
          </a:p>
        </p:txBody>
      </p:sp>
      <p:sp>
        <p:nvSpPr>
          <p:cNvPr id="58377" name="TextBox 21"/>
          <p:cNvSpPr txBox="1">
            <a:spLocks noChangeArrowheads="1"/>
          </p:cNvSpPr>
          <p:nvPr/>
        </p:nvSpPr>
        <p:spPr bwMode="auto">
          <a:xfrm>
            <a:off x="466725" y="3214688"/>
            <a:ext cx="3857625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>
                <a:solidFill>
                  <a:srgbClr val="0070C0"/>
                </a:solidFill>
              </a:rPr>
              <a:t>. </a:t>
            </a:r>
            <a:r>
              <a:rPr lang="ko-KR" altLang="en-US">
                <a:solidFill>
                  <a:srgbClr val="0070C0"/>
                </a:solidFill>
              </a:rPr>
              <a:t>수신한 정보의 </a:t>
            </a:r>
            <a:r>
              <a:rPr lang="en-US" altLang="ko-KR">
                <a:solidFill>
                  <a:srgbClr val="0070C0"/>
                </a:solidFill>
              </a:rPr>
              <a:t>VTP </a:t>
            </a:r>
            <a:r>
              <a:rPr lang="ko-KR" altLang="en-US">
                <a:solidFill>
                  <a:srgbClr val="0070C0"/>
                </a:solidFill>
              </a:rPr>
              <a:t>설정 번호가 더 높으면 자신의 </a:t>
            </a:r>
            <a:r>
              <a:rPr lang="en-US" altLang="ko-KR">
                <a:solidFill>
                  <a:srgbClr val="0070C0"/>
                </a:solidFill>
              </a:rPr>
              <a:t>VLAN </a:t>
            </a:r>
            <a:r>
              <a:rPr lang="ko-KR" altLang="en-US">
                <a:solidFill>
                  <a:srgbClr val="0070C0"/>
                </a:solidFill>
              </a:rPr>
              <a:t>정보를 새로운 정보로</a:t>
            </a:r>
            <a:endParaRPr lang="en-US" altLang="ko-KR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ko-KR">
                <a:solidFill>
                  <a:srgbClr val="0070C0"/>
                </a:solidFill>
              </a:rPr>
              <a:t> </a:t>
            </a:r>
            <a:r>
              <a:rPr lang="ko-KR" altLang="en-US">
                <a:solidFill>
                  <a:srgbClr val="0070C0"/>
                </a:solidFill>
              </a:rPr>
              <a:t> 대체한다</a:t>
            </a:r>
            <a:r>
              <a:rPr lang="en-US" altLang="ko-KR">
                <a:solidFill>
                  <a:srgbClr val="0070C0"/>
                </a:solidFill>
              </a:rPr>
              <a:t>.</a:t>
            </a:r>
          </a:p>
          <a:p>
            <a:pPr>
              <a:spcBef>
                <a:spcPct val="0"/>
              </a:spcBef>
            </a:pPr>
            <a:endParaRPr lang="en-US" altLang="ko-KR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ko-KR">
                <a:solidFill>
                  <a:srgbClr val="0070C0"/>
                </a:solidFill>
              </a:rPr>
              <a:t>. </a:t>
            </a:r>
            <a:r>
              <a:rPr lang="ko-KR" altLang="en-US">
                <a:solidFill>
                  <a:srgbClr val="0070C0"/>
                </a:solidFill>
              </a:rPr>
              <a:t>수신한 정보의 </a:t>
            </a:r>
            <a:r>
              <a:rPr lang="en-US" altLang="ko-KR">
                <a:solidFill>
                  <a:srgbClr val="0070C0"/>
                </a:solidFill>
              </a:rPr>
              <a:t>VTP </a:t>
            </a:r>
            <a:r>
              <a:rPr lang="ko-KR" altLang="en-US">
                <a:solidFill>
                  <a:srgbClr val="0070C0"/>
                </a:solidFill>
              </a:rPr>
              <a:t>설정 번호와 자신의 번호가 동일하면 수신한 정보를 무시</a:t>
            </a:r>
            <a:endParaRPr lang="en-US" altLang="ko-KR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ko-KR">
                <a:solidFill>
                  <a:srgbClr val="0070C0"/>
                </a:solidFill>
              </a:rPr>
              <a:t>  </a:t>
            </a:r>
            <a:r>
              <a:rPr lang="ko-KR" altLang="en-US">
                <a:solidFill>
                  <a:srgbClr val="0070C0"/>
                </a:solidFill>
              </a:rPr>
              <a:t>한다</a:t>
            </a:r>
            <a:r>
              <a:rPr lang="en-US" altLang="ko-KR">
                <a:solidFill>
                  <a:srgbClr val="0070C0"/>
                </a:solidFill>
              </a:rPr>
              <a:t>.</a:t>
            </a:r>
          </a:p>
          <a:p>
            <a:pPr>
              <a:spcBef>
                <a:spcPct val="0"/>
              </a:spcBef>
            </a:pPr>
            <a:endParaRPr lang="en-US" altLang="ko-KR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ko-KR">
                <a:solidFill>
                  <a:srgbClr val="0070C0"/>
                </a:solidFill>
              </a:rPr>
              <a:t>. </a:t>
            </a:r>
            <a:r>
              <a:rPr lang="ko-KR" altLang="en-US">
                <a:solidFill>
                  <a:srgbClr val="0070C0"/>
                </a:solidFill>
              </a:rPr>
              <a:t>수신한 정보의 설정 번호가 자신의 번호보다 낮으면 자신의 </a:t>
            </a:r>
            <a:r>
              <a:rPr lang="en-US" altLang="ko-KR">
                <a:solidFill>
                  <a:srgbClr val="0070C0"/>
                </a:solidFill>
              </a:rPr>
              <a:t>VTP </a:t>
            </a:r>
            <a:r>
              <a:rPr lang="ko-KR" altLang="en-US">
                <a:solidFill>
                  <a:srgbClr val="0070C0"/>
                </a:solidFill>
              </a:rPr>
              <a:t>정보를 전송</a:t>
            </a:r>
            <a:endParaRPr lang="en-US" altLang="ko-KR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ko-KR">
                <a:solidFill>
                  <a:srgbClr val="0070C0"/>
                </a:solidFill>
              </a:rPr>
              <a:t>  </a:t>
            </a:r>
            <a:r>
              <a:rPr lang="ko-KR" altLang="en-US">
                <a:solidFill>
                  <a:srgbClr val="0070C0"/>
                </a:solidFill>
              </a:rPr>
              <a:t>한다</a:t>
            </a:r>
            <a:r>
              <a:rPr lang="en-US" altLang="ko-KR">
                <a:solidFill>
                  <a:srgbClr val="0070C0"/>
                </a:solidFill>
              </a:rPr>
              <a:t>.</a:t>
            </a:r>
            <a:endParaRPr lang="ko-KR" altLang="en-US">
              <a:solidFill>
                <a:srgbClr val="0070C0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4802188" y="881063"/>
          <a:ext cx="4017962" cy="1209675"/>
        </p:xfrm>
        <a:graphic>
          <a:graphicData uri="http://schemas.openxmlformats.org/drawingml/2006/table">
            <a:tbl>
              <a:tblPr/>
              <a:tblGrid>
                <a:gridCol w="785812"/>
                <a:gridCol w="785813"/>
                <a:gridCol w="785812"/>
                <a:gridCol w="857250"/>
                <a:gridCol w="803275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957317_9" charset="0"/>
                          <a:ea typeface="굴림" pitchFamily="50" charset="-127"/>
                        </a:rPr>
                        <a:t> 모드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957317_9" charset="0"/>
                          <a:ea typeface="굴림" pitchFamily="50" charset="-127"/>
                        </a:rPr>
                        <a:t>VLAN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957317_9" charset="0"/>
                          <a:ea typeface="굴림" pitchFamily="50" charset="-127"/>
                        </a:rPr>
                        <a:t>생성</a:t>
                      </a: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957317_9" charset="0"/>
                          <a:ea typeface="굴림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957317_9" charset="0"/>
                          <a:ea typeface="굴림" pitchFamily="50" charset="-127"/>
                        </a:rPr>
                        <a:t>변경</a:t>
                      </a: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957317_9" charset="0"/>
                          <a:ea typeface="굴림" pitchFamily="50" charset="-127"/>
                        </a:rPr>
                        <a:t>,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957317_9" charset="0"/>
                          <a:ea typeface="굴림" pitchFamily="50" charset="-127"/>
                        </a:rPr>
                        <a:t>삭제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957317_9" charset="0"/>
                          <a:ea typeface="굴림" pitchFamily="50" charset="-127"/>
                        </a:rPr>
                        <a:t>VTP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957317_9" charset="0"/>
                          <a:ea typeface="굴림" pitchFamily="50" charset="-127"/>
                        </a:rPr>
                        <a:t>정보전송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957317_9" charset="0"/>
                          <a:ea typeface="굴림" pitchFamily="50" charset="-127"/>
                        </a:rPr>
                        <a:t>VTP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957317_9" charset="0"/>
                          <a:ea typeface="굴림" pitchFamily="50" charset="-127"/>
                        </a:rPr>
                        <a:t>정보중계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957317_9" charset="0"/>
                          <a:ea typeface="굴림" pitchFamily="50" charset="-127"/>
                        </a:rPr>
                        <a:t>VTP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957317_9" charset="0"/>
                          <a:ea typeface="굴림" pitchFamily="50" charset="-127"/>
                        </a:rPr>
                        <a:t>정보동기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957317_9" charset="0"/>
                          <a:ea typeface="굴림" pitchFamily="50" charset="-127"/>
                        </a:rPr>
                        <a:t> 서버</a:t>
                      </a: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957317_9" charset="0"/>
                          <a:ea typeface="굴림" pitchFamily="50" charset="-127"/>
                        </a:rPr>
                        <a:t>(default)</a:t>
                      </a: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957317_9" charset="0"/>
                        <a:ea typeface="굴림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957317_9" charset="0"/>
                          <a:ea typeface="굴림" pitchFamily="50" charset="-127"/>
                        </a:rPr>
                        <a:t>0</a:t>
                      </a: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957317_9" charset="0"/>
                        <a:ea typeface="굴림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957317_9" charset="0"/>
                          <a:ea typeface="굴림" pitchFamily="50" charset="-127"/>
                        </a:rPr>
                        <a:t>0</a:t>
                      </a: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957317_9" charset="0"/>
                        <a:ea typeface="굴림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957317_9" charset="0"/>
                          <a:ea typeface="굴림" pitchFamily="50" charset="-127"/>
                        </a:rPr>
                        <a:t>0</a:t>
                      </a: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957317_9" charset="0"/>
                        <a:ea typeface="굴림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957317_9" charset="0"/>
                          <a:ea typeface="굴림" pitchFamily="50" charset="-127"/>
                        </a:rPr>
                        <a:t>0</a:t>
                      </a: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957317_9" charset="0"/>
                        <a:ea typeface="굴림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957317_9" charset="0"/>
                          <a:ea typeface="굴림" pitchFamily="50" charset="-127"/>
                        </a:rPr>
                        <a:t>트랜스패런트</a:t>
                      </a:r>
                      <a:endParaRPr kumimoji="0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957317_9" charset="0"/>
                        <a:ea typeface="굴림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957317_9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957317_9" charset="0"/>
                          <a:ea typeface="굴림" pitchFamily="50" charset="-127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돋움" pitchFamily="50" charset="-127"/>
                          <a:ea typeface="굴림" pitchFamily="50" charset="-127"/>
                        </a:rPr>
                        <a:t>0</a:t>
                      </a: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돋움" pitchFamily="50" charset="-127"/>
                        <a:ea typeface="굴림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돋움" pitchFamily="50" charset="-127"/>
                          <a:ea typeface="굴림" pitchFamily="50" charset="-127"/>
                        </a:rPr>
                        <a:t>X</a:t>
                      </a: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돋움" pitchFamily="50" charset="-127"/>
                        <a:ea typeface="굴림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957317_9" charset="0"/>
                          <a:ea typeface="굴림" pitchFamily="50" charset="-127"/>
                        </a:rPr>
                        <a:t>클라이언트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957317_9" charset="0"/>
                        <a:ea typeface="굴림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957317_9" charset="0"/>
                          <a:ea typeface="굴림" pitchFamily="50" charset="-127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957317_9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굴림" pitchFamily="50" charset="-127"/>
                        </a:rPr>
                        <a:t>0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굴림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굴림" pitchFamily="50" charset="-127"/>
                        </a:rPr>
                        <a:t>0</a:t>
                      </a: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굴림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372200" y="2276872"/>
            <a:ext cx="1292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VTP </a:t>
            </a:r>
            <a:r>
              <a:rPr lang="ko-KR" altLang="en-US" dirty="0" smtClean="0"/>
              <a:t>비밀번호 확인 방법</a:t>
            </a:r>
            <a:endParaRPr lang="en-US" altLang="ko-KR" dirty="0" smtClean="0"/>
          </a:p>
          <a:p>
            <a:r>
              <a:rPr lang="en-US" altLang="ko-KR" dirty="0" smtClean="0"/>
              <a:t>#show </a:t>
            </a:r>
            <a:r>
              <a:rPr lang="en-US" altLang="ko-KR" dirty="0" err="1" smtClean="0"/>
              <a:t>vtp</a:t>
            </a:r>
            <a:r>
              <a:rPr lang="en-US" altLang="ko-KR" dirty="0" smtClean="0"/>
              <a:t> password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8"/>
          <p:cNvSpPr txBox="1">
            <a:spLocks noChangeArrowheads="1"/>
          </p:cNvSpPr>
          <p:nvPr/>
        </p:nvSpPr>
        <p:spPr bwMode="auto">
          <a:xfrm>
            <a:off x="250825" y="552450"/>
            <a:ext cx="8607425" cy="5745163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 indent="-342900">
              <a:spcBef>
                <a:spcPct val="0"/>
              </a:spcBef>
            </a:pPr>
            <a:r>
              <a:rPr lang="en-US" altLang="ko-KR"/>
              <a:t>&lt;</a:t>
            </a:r>
            <a:r>
              <a:rPr lang="ko-KR" altLang="en-US"/>
              <a:t>실습</a:t>
            </a:r>
            <a:r>
              <a:rPr lang="en-US" altLang="ko-KR"/>
              <a:t>&gt; VTP </a:t>
            </a:r>
            <a:r>
              <a:rPr lang="ko-KR" altLang="en-US"/>
              <a:t>연습</a:t>
            </a:r>
            <a:endParaRPr lang="en-US" altLang="ko-KR"/>
          </a:p>
          <a:p>
            <a:pPr indent="-342900">
              <a:spcBef>
                <a:spcPct val="0"/>
              </a:spcBef>
            </a:pPr>
            <a:endParaRPr lang="en-US" altLang="ko-KR"/>
          </a:p>
          <a:p>
            <a:pPr indent="-342900">
              <a:spcBef>
                <a:spcPct val="0"/>
              </a:spcBef>
            </a:pPr>
            <a:endParaRPr lang="en-US" altLang="ko-KR"/>
          </a:p>
          <a:p>
            <a:pPr indent="-342900">
              <a:spcBef>
                <a:spcPct val="0"/>
              </a:spcBef>
            </a:pPr>
            <a:r>
              <a:rPr lang="ko-KR" altLang="en-US"/>
              <a:t>서버에서만 </a:t>
            </a:r>
            <a:r>
              <a:rPr lang="en-US" altLang="ko-KR"/>
              <a:t>VLAN</a:t>
            </a:r>
            <a:r>
              <a:rPr lang="ko-KR" altLang="en-US"/>
              <a:t>설정하도록 하며</a:t>
            </a:r>
            <a:r>
              <a:rPr lang="en-US" altLang="ko-KR"/>
              <a:t>, </a:t>
            </a:r>
            <a:r>
              <a:rPr lang="ko-KR" altLang="en-US"/>
              <a:t>모든 스위치 포트에 트렁킹 설정을 한다</a:t>
            </a:r>
            <a:r>
              <a:rPr lang="en-US" altLang="ko-KR"/>
              <a:t>.</a:t>
            </a:r>
          </a:p>
        </p:txBody>
      </p:sp>
      <p:sp>
        <p:nvSpPr>
          <p:cNvPr id="59395" name="슬라이드 번호 개체 틀 1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5FABE0-06F3-4600-A31A-F714979CE1B0}" type="slidenum">
              <a:rPr lang="en-US" altLang="ko-KR" smtClean="0"/>
              <a:pPr/>
              <a:t>2</a:t>
            </a:fld>
            <a:endParaRPr lang="en-US" altLang="ko-KR" smtClean="0"/>
          </a:p>
        </p:txBody>
      </p:sp>
      <p:sp>
        <p:nvSpPr>
          <p:cNvPr id="59396" name="직사각형 4"/>
          <p:cNvSpPr>
            <a:spLocks noChangeArrowheads="1"/>
          </p:cNvSpPr>
          <p:nvPr/>
        </p:nvSpPr>
        <p:spPr bwMode="auto">
          <a:xfrm>
            <a:off x="428596" y="4411679"/>
            <a:ext cx="1571625" cy="144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dirty="0"/>
              <a:t>show  running-</a:t>
            </a:r>
            <a:r>
              <a:rPr lang="en-US" altLang="ko-KR" dirty="0" err="1"/>
              <a:t>config</a:t>
            </a:r>
            <a:endParaRPr lang="en-US" altLang="ko-KR" dirty="0"/>
          </a:p>
          <a:p>
            <a:pPr>
              <a:spcBef>
                <a:spcPct val="0"/>
              </a:spcBef>
            </a:pP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>
                <a:solidFill>
                  <a:srgbClr val="FF0000"/>
                </a:solidFill>
              </a:rPr>
              <a:t>show </a:t>
            </a:r>
            <a:r>
              <a:rPr lang="en-US" altLang="ko-KR" dirty="0" err="1">
                <a:solidFill>
                  <a:srgbClr val="FF0000"/>
                </a:solidFill>
              </a:rPr>
              <a:t>vtp</a:t>
            </a:r>
            <a:r>
              <a:rPr lang="en-US" altLang="ko-KR" dirty="0">
                <a:solidFill>
                  <a:srgbClr val="FF0000"/>
                </a:solidFill>
              </a:rPr>
              <a:t> status (</a:t>
            </a:r>
            <a:r>
              <a:rPr lang="ko-KR" altLang="en-US" dirty="0">
                <a:solidFill>
                  <a:srgbClr val="FF0000"/>
                </a:solidFill>
              </a:rPr>
              <a:t>★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pPr>
              <a:spcBef>
                <a:spcPct val="0"/>
              </a:spcBef>
            </a:pP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show </a:t>
            </a:r>
            <a:r>
              <a:rPr lang="en-US" altLang="ko-KR" dirty="0" err="1"/>
              <a:t>vlan</a:t>
            </a:r>
            <a:r>
              <a:rPr lang="en-US" altLang="ko-KR" dirty="0"/>
              <a:t> brief</a:t>
            </a:r>
          </a:p>
          <a:p>
            <a:pPr>
              <a:spcBef>
                <a:spcPct val="0"/>
              </a:spcBef>
            </a:pP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show spanning-tree </a:t>
            </a:r>
            <a:r>
              <a:rPr lang="en-US" altLang="ko-KR" dirty="0" err="1"/>
              <a:t>vlan</a:t>
            </a:r>
            <a:r>
              <a:rPr lang="en-US" altLang="ko-KR" dirty="0"/>
              <a:t> 10</a:t>
            </a:r>
          </a:p>
          <a:p>
            <a:pPr>
              <a:spcBef>
                <a:spcPct val="0"/>
              </a:spcBef>
            </a:pP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show interface trunk</a:t>
            </a:r>
          </a:p>
          <a:p>
            <a:pPr>
              <a:spcBef>
                <a:spcPct val="0"/>
              </a:spcBef>
            </a:pP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show </a:t>
            </a:r>
            <a:r>
              <a:rPr lang="en-US" altLang="ko-KR" dirty="0" err="1"/>
              <a:t>mac</a:t>
            </a:r>
            <a:r>
              <a:rPr lang="en-US" altLang="ko-KR" dirty="0"/>
              <a:t>-address-table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762119"/>
            <a:ext cx="6105525" cy="809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7" name="직사각형 4"/>
          <p:cNvSpPr>
            <a:spLocks noChangeArrowheads="1"/>
          </p:cNvSpPr>
          <p:nvPr/>
        </p:nvSpPr>
        <p:spPr bwMode="auto">
          <a:xfrm>
            <a:off x="357158" y="2657299"/>
            <a:ext cx="450059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ko-KR" altLang="en-US" smtClean="0"/>
              <a:t>스텝 </a:t>
            </a:r>
            <a:r>
              <a:rPr lang="en-US" altLang="ko-KR" smtClean="0"/>
              <a:t>1. trunk </a:t>
            </a:r>
            <a:r>
              <a:rPr lang="ko-KR" altLang="en-US" smtClean="0"/>
              <a:t>구성</a:t>
            </a:r>
            <a:endParaRPr lang="en-US" altLang="ko-KR" smtClean="0"/>
          </a:p>
          <a:p>
            <a:pPr>
              <a:spcBef>
                <a:spcPct val="0"/>
              </a:spcBef>
            </a:pPr>
            <a:endParaRPr lang="en-US" altLang="ko-KR" smtClean="0"/>
          </a:p>
          <a:p>
            <a:pPr>
              <a:spcBef>
                <a:spcPct val="0"/>
              </a:spcBef>
            </a:pPr>
            <a:r>
              <a:rPr lang="ko-KR" altLang="en-US" smtClean="0"/>
              <a:t>스텝 </a:t>
            </a:r>
            <a:r>
              <a:rPr lang="en-US" altLang="ko-KR" smtClean="0"/>
              <a:t>2. mode </a:t>
            </a:r>
            <a:r>
              <a:rPr lang="ko-KR" altLang="en-US" smtClean="0"/>
              <a:t>구성 </a:t>
            </a:r>
            <a:r>
              <a:rPr lang="en-US" altLang="ko-KR" smtClean="0"/>
              <a:t>: vtp mode  [server | client | transparent ]</a:t>
            </a:r>
          </a:p>
          <a:p>
            <a:pPr>
              <a:spcBef>
                <a:spcPct val="0"/>
              </a:spcBef>
            </a:pPr>
            <a:endParaRPr lang="en-US" altLang="ko-KR" smtClean="0"/>
          </a:p>
          <a:p>
            <a:pPr>
              <a:spcBef>
                <a:spcPct val="0"/>
              </a:spcBef>
            </a:pPr>
            <a:r>
              <a:rPr lang="ko-KR" altLang="en-US" smtClean="0"/>
              <a:t>스텝 </a:t>
            </a:r>
            <a:r>
              <a:rPr lang="en-US" altLang="ko-KR" smtClean="0"/>
              <a:t>3. </a:t>
            </a:r>
            <a:r>
              <a:rPr lang="ko-KR" altLang="en-US" smtClean="0"/>
              <a:t>도메인이름 </a:t>
            </a:r>
            <a:r>
              <a:rPr lang="en-US" altLang="ko-KR" smtClean="0"/>
              <a:t>: vtp  domain  itbank   : SW1</a:t>
            </a:r>
            <a:r>
              <a:rPr lang="ko-KR" altLang="en-US" smtClean="0"/>
              <a:t>만</a:t>
            </a:r>
            <a:endParaRPr lang="en-US" altLang="ko-KR" smtClean="0"/>
          </a:p>
          <a:p>
            <a:pPr>
              <a:spcBef>
                <a:spcPct val="0"/>
              </a:spcBef>
            </a:pPr>
            <a:endParaRPr lang="en-US" altLang="ko-KR" smtClean="0"/>
          </a:p>
          <a:p>
            <a:pPr>
              <a:spcBef>
                <a:spcPct val="0"/>
              </a:spcBef>
            </a:pPr>
            <a:r>
              <a:rPr lang="ko-KR" altLang="en-US" smtClean="0"/>
              <a:t>스텝 </a:t>
            </a:r>
            <a:r>
              <a:rPr lang="en-US" altLang="ko-KR" smtClean="0"/>
              <a:t>4. vlan </a:t>
            </a:r>
            <a:r>
              <a:rPr lang="ko-KR" altLang="en-US" smtClean="0"/>
              <a:t>생성  </a:t>
            </a:r>
            <a:r>
              <a:rPr lang="en-US" altLang="ko-KR" smtClean="0"/>
              <a:t> : vlan 10,  vlan 20   : SW1</a:t>
            </a:r>
            <a:r>
              <a:rPr lang="ko-KR" altLang="en-US" smtClean="0"/>
              <a:t>만</a:t>
            </a:r>
            <a:endParaRPr lang="en-US" altLang="ko-KR" smtClean="0"/>
          </a:p>
          <a:p>
            <a:pPr>
              <a:spcBef>
                <a:spcPct val="0"/>
              </a:spcBef>
            </a:pPr>
            <a:endParaRPr lang="en-US" altLang="ko-KR" smtClean="0"/>
          </a:p>
          <a:p>
            <a:pPr>
              <a:spcBef>
                <a:spcPct val="0"/>
              </a:spcBef>
            </a:pPr>
            <a:r>
              <a:rPr lang="ko-KR" altLang="en-US" smtClean="0"/>
              <a:t>스텝 </a:t>
            </a:r>
            <a:r>
              <a:rPr lang="en-US" altLang="ko-KR" smtClean="0"/>
              <a:t>5. vtp  password  ciso</a:t>
            </a:r>
            <a:endParaRPr lang="en-US" altLang="ko-KR"/>
          </a:p>
        </p:txBody>
      </p:sp>
      <p:sp>
        <p:nvSpPr>
          <p:cNvPr id="8" name="직사각형 4"/>
          <p:cNvSpPr>
            <a:spLocks noChangeArrowheads="1"/>
          </p:cNvSpPr>
          <p:nvPr/>
        </p:nvSpPr>
        <p:spPr bwMode="auto">
          <a:xfrm>
            <a:off x="357158" y="1500174"/>
            <a:ext cx="857256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mtClean="0"/>
              <a:t>Server  mode</a:t>
            </a:r>
            <a:endParaRPr lang="en-US" altLang="ko-KR"/>
          </a:p>
        </p:txBody>
      </p:sp>
      <p:sp>
        <p:nvSpPr>
          <p:cNvPr id="9" name="직사각형 4"/>
          <p:cNvSpPr>
            <a:spLocks noChangeArrowheads="1"/>
          </p:cNvSpPr>
          <p:nvPr/>
        </p:nvSpPr>
        <p:spPr bwMode="auto">
          <a:xfrm>
            <a:off x="1928794" y="1500174"/>
            <a:ext cx="114300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mtClean="0"/>
              <a:t>Transparent mode</a:t>
            </a:r>
            <a:endParaRPr lang="en-US" altLang="ko-KR"/>
          </a:p>
        </p:txBody>
      </p:sp>
      <p:sp>
        <p:nvSpPr>
          <p:cNvPr id="10" name="직사각형 4"/>
          <p:cNvSpPr>
            <a:spLocks noChangeArrowheads="1"/>
          </p:cNvSpPr>
          <p:nvPr/>
        </p:nvSpPr>
        <p:spPr bwMode="auto">
          <a:xfrm>
            <a:off x="3733794" y="1500174"/>
            <a:ext cx="857256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mtClean="0"/>
              <a:t>Client  mode</a:t>
            </a:r>
            <a:endParaRPr lang="en-US" altLang="ko-KR"/>
          </a:p>
        </p:txBody>
      </p:sp>
      <p:sp>
        <p:nvSpPr>
          <p:cNvPr id="11" name="직사각형 4"/>
          <p:cNvSpPr>
            <a:spLocks noChangeArrowheads="1"/>
          </p:cNvSpPr>
          <p:nvPr/>
        </p:nvSpPr>
        <p:spPr bwMode="auto">
          <a:xfrm>
            <a:off x="5572132" y="1500174"/>
            <a:ext cx="857256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mtClean="0"/>
              <a:t>Client  mode</a:t>
            </a:r>
            <a:endParaRPr lang="en-US" altLang="ko-KR"/>
          </a:p>
        </p:txBody>
      </p:sp>
      <p:sp>
        <p:nvSpPr>
          <p:cNvPr id="13" name="TextBox 12"/>
          <p:cNvSpPr txBox="1"/>
          <p:nvPr/>
        </p:nvSpPr>
        <p:spPr>
          <a:xfrm>
            <a:off x="3635896" y="2708920"/>
            <a:ext cx="410721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주의할 점</a:t>
            </a:r>
            <a:r>
              <a:rPr lang="en-US" altLang="ko-KR" dirty="0" smtClean="0">
                <a:solidFill>
                  <a:srgbClr val="FF0000"/>
                </a:solidFill>
              </a:rPr>
              <a:t>~</a:t>
            </a:r>
          </a:p>
          <a:p>
            <a:pPr marL="228600" indent="-228600">
              <a:buAutoNum type="arabicPeriod"/>
            </a:pPr>
            <a:r>
              <a:rPr lang="en-US" altLang="ko-KR" dirty="0" smtClean="0">
                <a:solidFill>
                  <a:srgbClr val="FF0000"/>
                </a:solidFill>
              </a:rPr>
              <a:t>Server  </a:t>
            </a:r>
            <a:r>
              <a:rPr lang="ko-KR" altLang="en-US" dirty="0" smtClean="0">
                <a:solidFill>
                  <a:srgbClr val="FF0000"/>
                </a:solidFill>
              </a:rPr>
              <a:t>스위치의 도메인이 바뀌면 </a:t>
            </a:r>
            <a:r>
              <a:rPr lang="en-US" altLang="ko-KR" dirty="0" smtClean="0">
                <a:solidFill>
                  <a:srgbClr val="FF0000"/>
                </a:solidFill>
              </a:rPr>
              <a:t>Client </a:t>
            </a:r>
            <a:r>
              <a:rPr lang="ko-KR" altLang="en-US" dirty="0" smtClean="0">
                <a:solidFill>
                  <a:srgbClr val="FF0000"/>
                </a:solidFill>
              </a:rPr>
              <a:t>스위치 도메인들도 다 바꿔야 한다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ko-KR" altLang="en-US" dirty="0" smtClean="0">
                <a:solidFill>
                  <a:srgbClr val="FF0000"/>
                </a:solidFill>
              </a:rPr>
              <a:t>그래야 </a:t>
            </a:r>
            <a:r>
              <a:rPr lang="en-US" altLang="ko-KR" dirty="0" err="1" smtClean="0">
                <a:solidFill>
                  <a:srgbClr val="FF0000"/>
                </a:solidFill>
              </a:rPr>
              <a:t>vlan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정보가 동기화 된다 </a:t>
            </a:r>
            <a:r>
              <a:rPr lang="en-US" altLang="ko-KR" dirty="0" smtClean="0">
                <a:solidFill>
                  <a:srgbClr val="FF0000"/>
                </a:solidFill>
              </a:rPr>
              <a:t>= </a:t>
            </a:r>
            <a:r>
              <a:rPr lang="ko-KR" altLang="en-US" dirty="0" smtClean="0">
                <a:solidFill>
                  <a:srgbClr val="FF0000"/>
                </a:solidFill>
              </a:rPr>
              <a:t>모든 </a:t>
            </a:r>
            <a:r>
              <a:rPr lang="en-US" altLang="ko-KR" dirty="0" smtClean="0">
                <a:solidFill>
                  <a:srgbClr val="FF0000"/>
                </a:solidFill>
              </a:rPr>
              <a:t>Domain </a:t>
            </a:r>
            <a:r>
              <a:rPr lang="ko-KR" altLang="en-US" dirty="0" smtClean="0">
                <a:solidFill>
                  <a:srgbClr val="FF0000"/>
                </a:solidFill>
              </a:rPr>
              <a:t>값이 같아야 한다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dirty="0" smtClean="0">
                <a:solidFill>
                  <a:srgbClr val="FF0000"/>
                </a:solidFill>
              </a:rPr>
              <a:t>만약에 스위치들 중 하나가 도메인이름이 달라졌다</a:t>
            </a:r>
            <a:r>
              <a:rPr lang="en-US" altLang="ko-KR" dirty="0" smtClean="0">
                <a:solidFill>
                  <a:srgbClr val="FF0000"/>
                </a:solidFill>
              </a:rPr>
              <a:t>?? </a:t>
            </a:r>
            <a:r>
              <a:rPr lang="en-US" altLang="ko-KR" dirty="0" smtClean="0">
                <a:solidFill>
                  <a:srgbClr val="FF0000"/>
                </a:solidFill>
                <a:sym typeface="Wingdings" pitchFamily="2" charset="2"/>
              </a:rPr>
              <a:t> VLAN </a:t>
            </a:r>
            <a:r>
              <a:rPr lang="ko-KR" altLang="en-US" dirty="0" smtClean="0">
                <a:solidFill>
                  <a:srgbClr val="FF0000"/>
                </a:solidFill>
                <a:sym typeface="Wingdings" pitchFamily="2" charset="2"/>
              </a:rPr>
              <a:t>정보 교환 </a:t>
            </a:r>
            <a:r>
              <a:rPr lang="en-US" altLang="ko-KR" dirty="0" smtClean="0">
                <a:solidFill>
                  <a:srgbClr val="FF0000"/>
                </a:solidFill>
                <a:sym typeface="Wingdings" pitchFamily="2" charset="2"/>
              </a:rPr>
              <a:t>X</a:t>
            </a:r>
            <a:br>
              <a:rPr lang="en-US" altLang="ko-KR" dirty="0" smtClean="0">
                <a:solidFill>
                  <a:srgbClr val="FF0000"/>
                </a:solidFill>
                <a:sym typeface="Wingdings" pitchFamily="2" charset="2"/>
              </a:rPr>
            </a:br>
            <a:r>
              <a:rPr lang="ko-KR" altLang="en-US" dirty="0" smtClean="0">
                <a:solidFill>
                  <a:srgbClr val="FF0000"/>
                </a:solidFill>
                <a:sym typeface="Wingdings" pitchFamily="2" charset="2"/>
              </a:rPr>
              <a:t>다시 도메인 이름 </a:t>
            </a:r>
            <a:r>
              <a:rPr lang="ko-KR" altLang="en-US" dirty="0" err="1" smtClean="0">
                <a:solidFill>
                  <a:srgbClr val="FF0000"/>
                </a:solidFill>
                <a:sym typeface="Wingdings" pitchFamily="2" charset="2"/>
              </a:rPr>
              <a:t>원복하면</a:t>
            </a:r>
            <a:r>
              <a:rPr lang="ko-KR" altLang="en-US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sym typeface="Wingdings" pitchFamily="2" charset="2"/>
              </a:rPr>
              <a:t>?  VLAN </a:t>
            </a:r>
            <a:r>
              <a:rPr lang="ko-KR" altLang="en-US" dirty="0" smtClean="0">
                <a:solidFill>
                  <a:srgbClr val="FF0000"/>
                </a:solidFill>
                <a:sym typeface="Wingdings" pitchFamily="2" charset="2"/>
              </a:rPr>
              <a:t>정보 교환 </a:t>
            </a:r>
            <a:r>
              <a:rPr lang="en-US" altLang="ko-KR" dirty="0" smtClean="0">
                <a:solidFill>
                  <a:srgbClr val="FF0000"/>
                </a:solidFill>
                <a:sym typeface="Wingdings" pitchFamily="2" charset="2"/>
              </a:rPr>
              <a:t>O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dirty="0" smtClean="0">
                <a:solidFill>
                  <a:srgbClr val="FF0000"/>
                </a:solidFill>
              </a:rPr>
              <a:t>Configuration Revision  </a:t>
            </a:r>
            <a:r>
              <a:rPr lang="ko-KR" altLang="en-US" dirty="0" smtClean="0">
                <a:solidFill>
                  <a:srgbClr val="FF0000"/>
                </a:solidFill>
              </a:rPr>
              <a:t>초기화 </a:t>
            </a:r>
            <a:r>
              <a:rPr lang="en-US" altLang="ko-KR" dirty="0" smtClean="0">
                <a:solidFill>
                  <a:srgbClr val="FF0000"/>
                </a:solidFill>
              </a:rPr>
              <a:t>=&gt; transparent mode </a:t>
            </a:r>
            <a:r>
              <a:rPr lang="ko-KR" altLang="en-US" dirty="0" smtClean="0">
                <a:solidFill>
                  <a:srgbClr val="FF0000"/>
                </a:solidFill>
              </a:rPr>
              <a:t>로 바꾸면 초기화 된다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en-US" altLang="ko-KR" dirty="0" smtClean="0">
                <a:solidFill>
                  <a:srgbClr val="FF0000"/>
                </a:solidFill>
              </a:rPr>
              <a:t>0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en-US" altLang="ko-KR" dirty="0" smtClean="0">
                <a:solidFill>
                  <a:srgbClr val="FF0000"/>
                </a:solidFill>
              </a:rPr>
              <a:t>		domain </a:t>
            </a:r>
            <a:r>
              <a:rPr lang="ko-KR" altLang="en-US" smtClean="0">
                <a:solidFill>
                  <a:srgbClr val="FF0000"/>
                </a:solidFill>
              </a:rPr>
              <a:t>이름 다르게 구성 </a:t>
            </a:r>
            <a:endParaRPr lang="en-US" altLang="ko-KR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67285</TotalTime>
  <Words>287</Words>
  <Application>Microsoft Office PowerPoint</Application>
  <PresentationFormat>화면 슬라이드 쇼(4:3)</PresentationFormat>
  <Paragraphs>121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기본 디자인</vt:lpstr>
      <vt:lpstr>슬라이드 1</vt:lpstr>
      <vt:lpstr>슬라이드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홍길동</dc:creator>
  <cp:lastModifiedBy>dokhyun Kim</cp:lastModifiedBy>
  <cp:revision>3496</cp:revision>
  <cp:lastPrinted>2012-09-02T06:24:56Z</cp:lastPrinted>
  <dcterms:created xsi:type="dcterms:W3CDTF">2009-02-08T16:10:46Z</dcterms:created>
  <dcterms:modified xsi:type="dcterms:W3CDTF">2018-04-27T02:12:15Z</dcterms:modified>
</cp:coreProperties>
</file>