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720" r:id="rId2"/>
    <p:sldId id="715" r:id="rId3"/>
    <p:sldId id="716" r:id="rId4"/>
  </p:sldIdLst>
  <p:sldSz cx="9144000" cy="6858000" type="screen4x3"/>
  <p:notesSz cx="9906000" cy="6662738"/>
  <p:defaultTextStyle>
    <a:defPPr>
      <a:defRPr lang="ko-KR"/>
    </a:defPPr>
    <a:lvl1pPr algn="l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D7FF"/>
    <a:srgbClr val="FF9900"/>
    <a:srgbClr val="D0CFCE"/>
  </p:clrMru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56" autoAdjust="0"/>
    <p:restoredTop sz="86410" autoAdjust="0"/>
  </p:normalViewPr>
  <p:slideViewPr>
    <p:cSldViewPr>
      <p:cViewPr>
        <p:scale>
          <a:sx n="150" d="100"/>
          <a:sy n="150" d="100"/>
        </p:scale>
        <p:origin x="-72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" y="95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33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11813" y="0"/>
            <a:ext cx="4292600" cy="333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8371E92-A416-444F-8D7A-67B256C7206F}" type="datetimeFigureOut">
              <a:rPr lang="ko-KR" altLang="en-US"/>
              <a:pPr>
                <a:defRPr/>
              </a:pPr>
              <a:t>2017-01-09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327775"/>
            <a:ext cx="4292600" cy="333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11813" y="6327775"/>
            <a:ext cx="4292600" cy="333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DE0DED0-09D7-469E-A1D5-395B8488D82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33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11813" y="0"/>
            <a:ext cx="4292600" cy="333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5EB37DE0-9BCF-4821-B205-8626EEE4C9A1}" type="datetimeFigureOut">
              <a:rPr lang="ko-KR" altLang="en-US"/>
              <a:pPr>
                <a:defRPr/>
              </a:pPr>
              <a:t>2017-01-09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87713" y="500063"/>
            <a:ext cx="3330575" cy="2497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0600" y="3163888"/>
            <a:ext cx="7924800" cy="2998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327775"/>
            <a:ext cx="4292600" cy="333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11813" y="6327775"/>
            <a:ext cx="4292600" cy="333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BAE34A0A-677C-48CD-8006-4BD95AC5796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A9234E-7971-410F-804C-9C3F0A1D636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5A0E51-F43D-4DFE-A20D-B34E9BE765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373C41-6E78-42C8-B815-B10888144EE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43855-E32E-4048-A2C3-7E383B8BD52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447242-A783-4127-AEC6-45BECBA2015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B901A7-69AA-4BCB-BC49-A1A40E531B3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C37C12-AF9F-40A8-A58F-1CA5EFF5C1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5F8323-26A8-4C08-96D0-DB0678C9F70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F2EB23-DC16-484C-B6EE-58BD41BE043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113AD-C39E-4CF0-A8B2-4C7A580591F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2109CF-635C-4F29-A2B9-46DF71BD9A2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AB3C8BE-92B6-4529-A876-91972A6B73B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8B6198-DDC4-4218-866A-A7169E9D691A}" type="slidenum">
              <a:rPr lang="en-US" altLang="ko-KR" smtClean="0"/>
              <a:pPr/>
              <a:t>1</a:t>
            </a:fld>
            <a:endParaRPr lang="en-US" altLang="ko-KR" smtClean="0"/>
          </a:p>
        </p:txBody>
      </p:sp>
      <p:sp>
        <p:nvSpPr>
          <p:cNvPr id="24579" name="제목 2"/>
          <p:cNvSpPr>
            <a:spLocks noGrp="1"/>
          </p:cNvSpPr>
          <p:nvPr>
            <p:ph type="title" idx="4294967295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altLang="ko-KR" sz="3200" smtClean="0"/>
              <a:t>CDP</a:t>
            </a:r>
            <a:endParaRPr lang="ko-KR" altLang="en-US" sz="3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8"/>
          <p:cNvSpPr txBox="1">
            <a:spLocks noChangeArrowheads="1"/>
          </p:cNvSpPr>
          <p:nvPr/>
        </p:nvSpPr>
        <p:spPr bwMode="auto">
          <a:xfrm>
            <a:off x="250825" y="552450"/>
            <a:ext cx="4176713" cy="5745163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/>
              <a:t>■ </a:t>
            </a:r>
            <a:r>
              <a:rPr lang="en-US" altLang="ko-KR"/>
              <a:t>CDP(Cisco Discovery Protocol)  </a:t>
            </a:r>
            <a:r>
              <a:rPr lang="ko-KR" altLang="en-US"/>
              <a:t>개요</a:t>
            </a:r>
            <a:endParaRPr lang="en-US"/>
          </a:p>
          <a:p>
            <a:pPr>
              <a:spcBef>
                <a:spcPct val="0"/>
              </a:spcBef>
            </a:pPr>
            <a:endParaRPr lang="en-US"/>
          </a:p>
          <a:p>
            <a:pPr latinLnBrk="0">
              <a:spcBef>
                <a:spcPct val="0"/>
              </a:spcBef>
            </a:pPr>
            <a:r>
              <a:rPr lang="en-US" altLang="ko-KR"/>
              <a:t>. </a:t>
            </a:r>
            <a:r>
              <a:rPr lang="en-US" altLang="ko-KR">
                <a:solidFill>
                  <a:srgbClr val="FF0000"/>
                </a:solidFill>
              </a:rPr>
              <a:t>2</a:t>
            </a:r>
            <a:r>
              <a:rPr lang="ko-KR" altLang="en-US">
                <a:solidFill>
                  <a:srgbClr val="FF0000"/>
                </a:solidFill>
              </a:rPr>
              <a:t>계층 프로토콜</a:t>
            </a:r>
            <a:r>
              <a:rPr lang="ko-KR" altLang="en-US"/>
              <a:t>로서 연결된</a:t>
            </a:r>
            <a:r>
              <a:rPr lang="en-US"/>
              <a:t> </a:t>
            </a:r>
            <a:r>
              <a:rPr lang="en-US" altLang="ko-KR"/>
              <a:t>CISCO </a:t>
            </a:r>
            <a:r>
              <a:rPr lang="ko-KR" altLang="en-US"/>
              <a:t>장비 간의 정보를 파악하기 위해 사용되는</a:t>
            </a:r>
            <a:r>
              <a:rPr lang="en-US"/>
              <a:t> </a:t>
            </a:r>
          </a:p>
          <a:p>
            <a:pPr latinLnBrk="0">
              <a:spcBef>
                <a:spcPct val="0"/>
              </a:spcBef>
            </a:pPr>
            <a:r>
              <a:rPr lang="en-US"/>
              <a:t>  </a:t>
            </a:r>
            <a:r>
              <a:rPr lang="en-US" altLang="ko-KR"/>
              <a:t>CISCO </a:t>
            </a:r>
            <a:r>
              <a:rPr lang="ko-KR" altLang="en-US"/>
              <a:t>전용 프로토콜</a:t>
            </a: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 u="sng">
              <a:solidFill>
                <a:srgbClr val="00B050"/>
              </a:solidFill>
            </a:endParaRPr>
          </a:p>
          <a:p>
            <a:pPr latinLnBrk="0">
              <a:spcBef>
                <a:spcPct val="0"/>
              </a:spcBef>
            </a:pPr>
            <a:r>
              <a:rPr lang="en-US" altLang="ko-KR">
                <a:solidFill>
                  <a:srgbClr val="00B050"/>
                </a:solidFill>
              </a:rPr>
              <a:t>. </a:t>
            </a:r>
            <a:r>
              <a:rPr lang="en-US" altLang="ko-KR">
                <a:solidFill>
                  <a:srgbClr val="FF0000"/>
                </a:solidFill>
              </a:rPr>
              <a:t>Multicast </a:t>
            </a:r>
            <a:r>
              <a:rPr lang="ko-KR" altLang="en-US">
                <a:solidFill>
                  <a:srgbClr val="FF0000"/>
                </a:solidFill>
              </a:rPr>
              <a:t>주소를 사용해 네이버 정보 파악</a:t>
            </a:r>
            <a:r>
              <a:rPr lang="en-US" altLang="ko-KR">
                <a:solidFill>
                  <a:srgbClr val="FF0000"/>
                </a:solidFill>
              </a:rPr>
              <a:t>.</a:t>
            </a:r>
            <a:endParaRPr lang="ko-KR" altLang="en-US">
              <a:solidFill>
                <a:srgbClr val="FF0000"/>
              </a:solidFill>
            </a:endParaRPr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r>
              <a:rPr lang="en-US" altLang="ko-KR"/>
              <a:t>. </a:t>
            </a:r>
            <a:r>
              <a:rPr lang="ko-KR" altLang="en-US"/>
              <a:t>시스코 장비가 아닌 장비를 활성화 하면 기본적으로 비활성화 되어 있다</a:t>
            </a:r>
            <a:r>
              <a:rPr lang="en-US" altLang="ko-KR"/>
              <a:t>.</a:t>
            </a:r>
            <a:br>
              <a:rPr lang="en-US" altLang="ko-KR"/>
            </a:br>
            <a:endParaRPr lang="en-US" altLang="ko-KR"/>
          </a:p>
          <a:p>
            <a:pPr latinLnBrk="0">
              <a:spcBef>
                <a:spcPct val="0"/>
              </a:spcBef>
            </a:pPr>
            <a:r>
              <a:rPr lang="en-US" altLang="ko-KR"/>
              <a:t>. </a:t>
            </a:r>
            <a:r>
              <a:rPr lang="ko-KR" altLang="en-US"/>
              <a:t>같은 시스코 장비끼리 구성정보를 볼 수 있다</a:t>
            </a:r>
            <a:r>
              <a:rPr lang="en-US" altLang="ko-KR"/>
              <a:t>.</a:t>
            </a:r>
            <a:endParaRPr lang="ko-KR" altLang="en-US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r>
              <a:rPr lang="en-US" altLang="ko-KR" smtClean="0">
                <a:solidFill>
                  <a:schemeClr val="accent2"/>
                </a:solidFill>
              </a:rPr>
              <a:t>. </a:t>
            </a:r>
            <a:r>
              <a:rPr lang="en-US" altLang="ko-KR" b="1" smtClean="0">
                <a:solidFill>
                  <a:schemeClr val="accent2"/>
                </a:solidFill>
              </a:rPr>
              <a:t>LLDP</a:t>
            </a:r>
            <a:r>
              <a:rPr lang="en-US" altLang="ko-KR" smtClean="0">
                <a:solidFill>
                  <a:schemeClr val="accent2"/>
                </a:solidFill>
              </a:rPr>
              <a:t> (Link Layer Discovery Protocol ) : </a:t>
            </a:r>
            <a:r>
              <a:rPr lang="ko-KR" altLang="en-US" smtClean="0">
                <a:solidFill>
                  <a:schemeClr val="accent2"/>
                </a:solidFill>
              </a:rPr>
              <a:t>다른 벤더 사의 장비를 찾는다</a:t>
            </a:r>
            <a:r>
              <a:rPr lang="en-US" altLang="ko-KR" smtClean="0">
                <a:solidFill>
                  <a:schemeClr val="accent2"/>
                </a:solidFill>
              </a:rPr>
              <a:t>. (</a:t>
            </a:r>
            <a:r>
              <a:rPr lang="ko-KR" altLang="en-US" smtClean="0">
                <a:solidFill>
                  <a:schemeClr val="accent2"/>
                </a:solidFill>
              </a:rPr>
              <a:t>표준</a:t>
            </a:r>
            <a:r>
              <a:rPr lang="en-US" altLang="ko-KR" smtClean="0">
                <a:solidFill>
                  <a:schemeClr val="accent2"/>
                </a:solidFill>
              </a:rPr>
              <a:t>)</a:t>
            </a:r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r>
              <a:rPr lang="en-US" altLang="ko-KR"/>
              <a:t>config t</a:t>
            </a:r>
            <a:br>
              <a:rPr lang="en-US" altLang="ko-KR"/>
            </a:br>
            <a:r>
              <a:rPr lang="en-US" altLang="ko-KR"/>
              <a:t>   </a:t>
            </a:r>
            <a:r>
              <a:rPr lang="en-US" altLang="ko-KR">
                <a:solidFill>
                  <a:srgbClr val="FF0000"/>
                </a:solidFill>
              </a:rPr>
              <a:t>cdp run       </a:t>
            </a:r>
            <a:r>
              <a:rPr lang="en-US" altLang="ko-KR"/>
              <a:t>                </a:t>
            </a:r>
            <a:br>
              <a:rPr lang="en-US" altLang="ko-KR"/>
            </a:br>
            <a:r>
              <a:rPr lang="en-US" altLang="ko-KR"/>
              <a:t>   no cdp run      </a:t>
            </a:r>
            <a:endParaRPr lang="ko-KR" altLang="en-US">
              <a:solidFill>
                <a:srgbClr val="FF0000"/>
              </a:solidFill>
            </a:endParaRPr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r>
              <a:rPr lang="en-US" altLang="ko-KR"/>
              <a:t>config t</a:t>
            </a:r>
            <a:br>
              <a:rPr lang="en-US" altLang="ko-KR"/>
            </a:br>
            <a:r>
              <a:rPr lang="en-US" altLang="ko-KR"/>
              <a:t>interface serial 0   </a:t>
            </a:r>
            <a:br>
              <a:rPr lang="en-US" altLang="ko-KR"/>
            </a:br>
            <a:r>
              <a:rPr lang="en-US" altLang="ko-KR"/>
              <a:t> </a:t>
            </a:r>
            <a:r>
              <a:rPr lang="en-US" altLang="ko-KR">
                <a:solidFill>
                  <a:srgbClr val="FF0000"/>
                </a:solidFill>
              </a:rPr>
              <a:t>  cdp enable  </a:t>
            </a:r>
            <a:r>
              <a:rPr lang="en-US" altLang="ko-KR"/>
              <a:t>              </a:t>
            </a:r>
            <a:r>
              <a:rPr lang="en-US" altLang="ko-KR">
                <a:solidFill>
                  <a:srgbClr val="FF0000"/>
                </a:solidFill>
              </a:rPr>
              <a:t/>
            </a:r>
            <a:br>
              <a:rPr lang="en-US" altLang="ko-KR">
                <a:solidFill>
                  <a:srgbClr val="FF0000"/>
                </a:solidFill>
              </a:rPr>
            </a:br>
            <a:r>
              <a:rPr lang="en-US" altLang="ko-KR">
                <a:solidFill>
                  <a:srgbClr val="FF0000"/>
                </a:solidFill>
              </a:rPr>
              <a:t>   </a:t>
            </a:r>
            <a:r>
              <a:rPr lang="en-US" altLang="ko-KR"/>
              <a:t>no  cdp enable       </a:t>
            </a:r>
            <a:r>
              <a:rPr lang="en-US" altLang="ko-KR">
                <a:solidFill>
                  <a:srgbClr val="FF0000"/>
                </a:solidFill>
              </a:rPr>
              <a:t>   </a:t>
            </a:r>
            <a:r>
              <a:rPr lang="en-US" altLang="ko-KR"/>
              <a:t/>
            </a:r>
            <a:br>
              <a:rPr lang="en-US" altLang="ko-KR"/>
            </a:br>
            <a:endParaRPr lang="en-US" altLang="ko-KR"/>
          </a:p>
          <a:p>
            <a:pPr latinLnBrk="0">
              <a:spcBef>
                <a:spcPct val="0"/>
              </a:spcBef>
            </a:pPr>
            <a:r>
              <a:rPr lang="en-US" altLang="ko-KR"/>
              <a:t>show  cdp</a:t>
            </a:r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r>
              <a:rPr lang="en-US" altLang="ko-KR">
                <a:solidFill>
                  <a:srgbClr val="FF0000"/>
                </a:solidFill>
              </a:rPr>
              <a:t>show cdp neighbor</a:t>
            </a:r>
            <a:br>
              <a:rPr lang="en-US" altLang="ko-KR">
                <a:solidFill>
                  <a:srgbClr val="FF0000"/>
                </a:solidFill>
              </a:rPr>
            </a:br>
            <a:r>
              <a:rPr lang="en-US" altLang="ko-KR">
                <a:solidFill>
                  <a:srgbClr val="FF0000"/>
                </a:solidFill>
              </a:rPr>
              <a:t>show cdp neighbor detail  </a:t>
            </a:r>
          </a:p>
          <a:p>
            <a:pPr latinLnBrk="0">
              <a:spcBef>
                <a:spcPct val="0"/>
              </a:spcBef>
            </a:pPr>
            <a:endParaRPr lang="en-US" altLang="ko-KR">
              <a:solidFill>
                <a:srgbClr val="0070C0"/>
              </a:solidFill>
            </a:endParaRPr>
          </a:p>
          <a:p>
            <a:pPr latinLnBrk="0">
              <a:spcBef>
                <a:spcPct val="0"/>
              </a:spcBef>
            </a:pPr>
            <a:r>
              <a:rPr lang="en-US" altLang="ko-KR">
                <a:solidFill>
                  <a:srgbClr val="0070C0"/>
                </a:solidFill>
              </a:rPr>
              <a:t>show  cdp  entry  *</a:t>
            </a:r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r>
              <a:rPr lang="en-US" altLang="ko-KR"/>
              <a:t>show cdp detail</a:t>
            </a:r>
            <a:br>
              <a:rPr lang="en-US" altLang="ko-KR"/>
            </a:br>
            <a:r>
              <a:rPr lang="en-US" altLang="ko-KR"/>
              <a:t>show cdp trafic </a:t>
            </a:r>
            <a:br>
              <a:rPr lang="en-US" altLang="ko-KR"/>
            </a:br>
            <a:r>
              <a:rPr lang="en-US" altLang="ko-KR"/>
              <a:t>show cdp interface  </a:t>
            </a:r>
            <a:endParaRPr lang="ko-KR" altLang="en-US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ko-KR"/>
              <a:t> </a:t>
            </a:r>
          </a:p>
        </p:txBody>
      </p:sp>
      <p:sp>
        <p:nvSpPr>
          <p:cNvPr id="25603" name="슬라이드 번호 개체 틀 1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290BC0-B9B4-45CB-98F2-1E95BB426D4E}" type="slidenum">
              <a:rPr lang="en-US" altLang="ko-KR" smtClean="0"/>
              <a:pPr/>
              <a:t>2</a:t>
            </a:fld>
            <a:endParaRPr lang="en-US" altLang="ko-KR" smtClean="0"/>
          </a:p>
        </p:txBody>
      </p:sp>
      <p:sp>
        <p:nvSpPr>
          <p:cNvPr id="25604" name="Text Box 28"/>
          <p:cNvSpPr txBox="1">
            <a:spLocks noChangeArrowheads="1"/>
          </p:cNvSpPr>
          <p:nvPr/>
        </p:nvSpPr>
        <p:spPr bwMode="auto">
          <a:xfrm>
            <a:off x="4703763" y="552450"/>
            <a:ext cx="4176712" cy="5735638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 latinLnBrk="0">
              <a:spcBef>
                <a:spcPct val="0"/>
              </a:spcBef>
            </a:pPr>
            <a:r>
              <a:rPr lang="en-US" altLang="ko-KR"/>
              <a:t>- show cdp neighbor detail </a:t>
            </a:r>
            <a:r>
              <a:rPr lang="ko-KR" altLang="en-US"/>
              <a:t>로 확인할 수 있는 정보</a:t>
            </a:r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r>
              <a:rPr lang="en-US" altLang="ko-KR"/>
              <a:t>※ </a:t>
            </a:r>
            <a:r>
              <a:rPr lang="ko-KR" altLang="en-US"/>
              <a:t>참고</a:t>
            </a:r>
            <a:endParaRPr lang="en-US" altLang="ko-KR"/>
          </a:p>
          <a:p>
            <a:pPr>
              <a:spcBef>
                <a:spcPct val="0"/>
              </a:spcBef>
            </a:pPr>
            <a:endParaRPr lang="en-US" altLang="ko-KR">
              <a:solidFill>
                <a:srgbClr val="FF0000"/>
              </a:solidFill>
            </a:endParaRPr>
          </a:p>
          <a:p>
            <a:pPr latinLnBrk="0">
              <a:spcBef>
                <a:spcPct val="0"/>
              </a:spcBef>
            </a:pPr>
            <a:r>
              <a:rPr lang="en-US" altLang="ko-KR"/>
              <a:t>. Hold Time</a:t>
            </a:r>
          </a:p>
          <a:p>
            <a:pPr latinLnBrk="0">
              <a:spcBef>
                <a:spcPct val="0"/>
              </a:spcBef>
            </a:pPr>
            <a:endParaRPr lang="ko-KR" altLang="en-US"/>
          </a:p>
          <a:p>
            <a:pPr latinLnBrk="0">
              <a:spcBef>
                <a:spcPct val="0"/>
              </a:spcBef>
            </a:pPr>
            <a:r>
              <a:rPr lang="ko-KR" altLang="en-US"/>
              <a:t>호스트 이름 변경이나 구성 정보를 업데이트 했을 경우</a:t>
            </a:r>
          </a:p>
          <a:p>
            <a:pPr latinLnBrk="0">
              <a:spcBef>
                <a:spcPct val="0"/>
              </a:spcBef>
            </a:pPr>
            <a:r>
              <a:rPr lang="en-US" altLang="ko-KR"/>
              <a:t>180</a:t>
            </a:r>
            <a:r>
              <a:rPr lang="ko-KR" altLang="en-US"/>
              <a:t>초까지만 저장하고 더 이상</a:t>
            </a:r>
            <a:r>
              <a:rPr lang="en-US"/>
              <a:t> </a:t>
            </a:r>
            <a:r>
              <a:rPr lang="en-US" altLang="ko-KR"/>
              <a:t>CDP</a:t>
            </a:r>
            <a:r>
              <a:rPr lang="ko-KR" altLang="en-US"/>
              <a:t>정보가 오지 않으면 정보를 버림</a:t>
            </a:r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r>
              <a:rPr lang="en-US" altLang="ko-KR"/>
              <a:t>. Update Time</a:t>
            </a:r>
            <a:endParaRPr lang="ko-KR" altLang="en-US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r>
              <a:rPr lang="en-US" altLang="ko-KR"/>
              <a:t>60</a:t>
            </a:r>
            <a:r>
              <a:rPr lang="ko-KR" altLang="en-US"/>
              <a:t>초 마다 자신의 정보를 다른 장비에게 알림</a:t>
            </a:r>
          </a:p>
          <a:p>
            <a:pPr>
              <a:spcBef>
                <a:spcPct val="0"/>
              </a:spcBef>
            </a:pP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857750" y="857250"/>
          <a:ext cx="3476628" cy="1695545"/>
        </p:xfrm>
        <a:graphic>
          <a:graphicData uri="http://schemas.openxmlformats.org/drawingml/2006/table">
            <a:tbl>
              <a:tblPr/>
              <a:tblGrid>
                <a:gridCol w="1000134"/>
                <a:gridCol w="2476494"/>
              </a:tblGrid>
              <a:tr h="214296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smtClean="0">
                          <a:latin typeface="957317_9"/>
                          <a:ea typeface="돋움"/>
                          <a:cs typeface="굴림"/>
                        </a:rPr>
                        <a:t>   Device </a:t>
                      </a:r>
                      <a:r>
                        <a:rPr lang="en-US" sz="800" kern="0">
                          <a:latin typeface="957317_9"/>
                          <a:ea typeface="돋움"/>
                          <a:cs typeface="굴림"/>
                        </a:rPr>
                        <a:t>ID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800" kern="0" smtClean="0">
                          <a:latin typeface="957317_9"/>
                          <a:ea typeface="돋움"/>
                          <a:cs typeface="굴림"/>
                        </a:rPr>
                        <a:t>   </a:t>
                      </a:r>
                      <a:r>
                        <a:rPr lang="ko-KR" sz="800" kern="0" smtClean="0">
                          <a:latin typeface="957317_9"/>
                          <a:ea typeface="돋움"/>
                          <a:cs typeface="굴림"/>
                        </a:rPr>
                        <a:t>장비의</a:t>
                      </a:r>
                      <a:r>
                        <a:rPr lang="en-US" sz="800" kern="0" smtClean="0">
                          <a:latin typeface="957317_9"/>
                          <a:ea typeface="돋움"/>
                          <a:cs typeface="굴림"/>
                        </a:rPr>
                        <a:t> </a:t>
                      </a:r>
                      <a:r>
                        <a:rPr lang="en-US" sz="800" kern="0">
                          <a:latin typeface="957317_9"/>
                          <a:ea typeface="돋움"/>
                          <a:cs typeface="굴림"/>
                        </a:rPr>
                        <a:t>hostname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smtClean="0">
                          <a:latin typeface="957317_9"/>
                          <a:ea typeface="돋움"/>
                          <a:cs typeface="굴림"/>
                        </a:rPr>
                        <a:t>   Entry </a:t>
                      </a:r>
                      <a:r>
                        <a:rPr lang="en-US" sz="800" kern="0">
                          <a:latin typeface="957317_9"/>
                          <a:ea typeface="돋움"/>
                          <a:cs typeface="굴림"/>
                        </a:rPr>
                        <a:t>Address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smtClean="0">
                          <a:latin typeface="957317_9"/>
                          <a:ea typeface="돋움"/>
                          <a:cs typeface="굴림"/>
                        </a:rPr>
                        <a:t>   Layer </a:t>
                      </a:r>
                      <a:r>
                        <a:rPr lang="en-US" sz="800" kern="0">
                          <a:latin typeface="957317_9"/>
                          <a:ea typeface="돋움"/>
                          <a:cs typeface="굴림"/>
                        </a:rPr>
                        <a:t>3</a:t>
                      </a:r>
                      <a:r>
                        <a:rPr lang="ko-KR" sz="800" kern="0">
                          <a:latin typeface="957317_9"/>
                          <a:ea typeface="돋움"/>
                          <a:cs typeface="굴림"/>
                        </a:rPr>
                        <a:t>주소</a:t>
                      </a:r>
                      <a:r>
                        <a:rPr lang="ko-KR" sz="800" kern="0">
                          <a:latin typeface="맑은 고딕"/>
                          <a:ea typeface="957317_9"/>
                          <a:cs typeface="굴림"/>
                        </a:rPr>
                        <a:t> </a:t>
                      </a:r>
                      <a:r>
                        <a:rPr lang="ko-KR" sz="800" kern="0">
                          <a:latin typeface="957317_9"/>
                          <a:ea typeface="돋움"/>
                          <a:cs typeface="굴림"/>
                        </a:rPr>
                        <a:t>정보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smtClean="0">
                          <a:latin typeface="957317_9"/>
                          <a:ea typeface="돋움"/>
                          <a:cs typeface="굴림"/>
                        </a:rPr>
                        <a:t>   Platform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800" kern="0" smtClean="0">
                          <a:latin typeface="957317_9"/>
                          <a:ea typeface="돋움"/>
                          <a:cs typeface="굴림"/>
                        </a:rPr>
                        <a:t>   </a:t>
                      </a:r>
                      <a:r>
                        <a:rPr lang="ko-KR" sz="800" kern="0" smtClean="0">
                          <a:latin typeface="957317_9"/>
                          <a:ea typeface="돋움"/>
                          <a:cs typeface="굴림"/>
                        </a:rPr>
                        <a:t>모델명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smtClean="0">
                          <a:latin typeface="957317_9"/>
                          <a:ea typeface="돋움"/>
                          <a:cs typeface="굴림"/>
                        </a:rPr>
                        <a:t>   Capability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800" kern="0" smtClean="0">
                          <a:latin typeface="957317_9"/>
                          <a:ea typeface="돋움"/>
                          <a:cs typeface="굴림"/>
                        </a:rPr>
                        <a:t>   </a:t>
                      </a:r>
                      <a:r>
                        <a:rPr lang="ko-KR" sz="800" kern="0" smtClean="0">
                          <a:latin typeface="957317_9"/>
                          <a:ea typeface="돋움"/>
                          <a:cs typeface="굴림"/>
                        </a:rPr>
                        <a:t>장비의</a:t>
                      </a:r>
                      <a:r>
                        <a:rPr lang="ko-KR" sz="800" kern="0" smtClean="0">
                          <a:latin typeface="맑은 고딕"/>
                          <a:ea typeface="957317_9"/>
                          <a:cs typeface="굴림"/>
                        </a:rPr>
                        <a:t> </a:t>
                      </a:r>
                      <a:r>
                        <a:rPr lang="ko-KR" sz="800" kern="0">
                          <a:latin typeface="957317_9"/>
                          <a:ea typeface="돋움"/>
                          <a:cs typeface="굴림"/>
                        </a:rPr>
                        <a:t>종류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smtClean="0">
                          <a:solidFill>
                            <a:srgbClr val="FF0000"/>
                          </a:solidFill>
                          <a:latin typeface="957317_9"/>
                          <a:ea typeface="돋움"/>
                          <a:cs typeface="굴림"/>
                        </a:rPr>
                        <a:t>   Interface</a:t>
                      </a:r>
                      <a:endParaRPr lang="ko-KR" sz="900" kern="100">
                        <a:solidFill>
                          <a:srgbClr val="FF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800" kern="0" smtClean="0">
                          <a:solidFill>
                            <a:srgbClr val="FF0000"/>
                          </a:solidFill>
                          <a:latin typeface="957317_9"/>
                          <a:ea typeface="돋움"/>
                          <a:cs typeface="굴림"/>
                        </a:rPr>
                        <a:t>   </a:t>
                      </a:r>
                      <a:r>
                        <a:rPr lang="ko-KR" sz="800" kern="0" smtClean="0">
                          <a:solidFill>
                            <a:srgbClr val="FF0000"/>
                          </a:solidFill>
                          <a:latin typeface="957317_9"/>
                          <a:ea typeface="돋움"/>
                          <a:cs typeface="굴림"/>
                        </a:rPr>
                        <a:t>연결</a:t>
                      </a:r>
                      <a:r>
                        <a:rPr lang="ko-KR" sz="800" kern="0" smtClean="0">
                          <a:solidFill>
                            <a:srgbClr val="FF0000"/>
                          </a:solidFill>
                          <a:latin typeface="맑은 고딕"/>
                          <a:ea typeface="957317_9"/>
                          <a:cs typeface="굴림"/>
                        </a:rPr>
                        <a:t> </a:t>
                      </a:r>
                      <a:r>
                        <a:rPr lang="ko-KR" sz="800" kern="0">
                          <a:solidFill>
                            <a:srgbClr val="FF0000"/>
                          </a:solidFill>
                          <a:latin typeface="957317_9"/>
                          <a:ea typeface="돋움"/>
                          <a:cs typeface="굴림"/>
                        </a:rPr>
                        <a:t>된</a:t>
                      </a:r>
                      <a:r>
                        <a:rPr lang="ko-KR" sz="800" kern="0">
                          <a:solidFill>
                            <a:srgbClr val="FF0000"/>
                          </a:solidFill>
                          <a:latin typeface="맑은 고딕"/>
                          <a:ea typeface="957317_9"/>
                          <a:cs typeface="굴림"/>
                        </a:rPr>
                        <a:t> </a:t>
                      </a:r>
                      <a:r>
                        <a:rPr lang="ko-KR" sz="800" kern="0">
                          <a:solidFill>
                            <a:srgbClr val="FF0000"/>
                          </a:solidFill>
                          <a:latin typeface="957317_9"/>
                          <a:ea typeface="돋움"/>
                          <a:cs typeface="굴림"/>
                        </a:rPr>
                        <a:t>나의</a:t>
                      </a:r>
                      <a:r>
                        <a:rPr lang="ko-KR" sz="800" kern="0">
                          <a:solidFill>
                            <a:srgbClr val="FF0000"/>
                          </a:solidFill>
                          <a:latin typeface="맑은 고딕"/>
                          <a:ea typeface="957317_9"/>
                          <a:cs typeface="굴림"/>
                        </a:rPr>
                        <a:t> </a:t>
                      </a:r>
                      <a:r>
                        <a:rPr lang="ko-KR" sz="800" kern="0">
                          <a:solidFill>
                            <a:srgbClr val="FF0000"/>
                          </a:solidFill>
                          <a:latin typeface="957317_9"/>
                          <a:ea typeface="돋움"/>
                          <a:cs typeface="굴림"/>
                        </a:rPr>
                        <a:t>인터페이스</a:t>
                      </a:r>
                      <a:endParaRPr lang="ko-KR" sz="900" kern="100">
                        <a:solidFill>
                          <a:srgbClr val="FF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smtClean="0">
                          <a:latin typeface="957317_9"/>
                          <a:ea typeface="돋움"/>
                          <a:cs typeface="굴림"/>
                        </a:rPr>
                        <a:t>   Port </a:t>
                      </a:r>
                      <a:r>
                        <a:rPr lang="en-US" sz="800" kern="0">
                          <a:latin typeface="957317_9"/>
                          <a:ea typeface="돋움"/>
                          <a:cs typeface="굴림"/>
                        </a:rPr>
                        <a:t>ID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800" kern="0" smtClean="0">
                          <a:latin typeface="957317_9"/>
                          <a:ea typeface="돋움"/>
                          <a:cs typeface="굴림"/>
                        </a:rPr>
                        <a:t>   </a:t>
                      </a:r>
                      <a:r>
                        <a:rPr lang="ko-KR" sz="800" kern="0" smtClean="0">
                          <a:latin typeface="957317_9"/>
                          <a:ea typeface="돋움"/>
                          <a:cs typeface="굴림"/>
                        </a:rPr>
                        <a:t>상대방의</a:t>
                      </a:r>
                      <a:r>
                        <a:rPr lang="ko-KR" sz="800" kern="0" smtClean="0">
                          <a:latin typeface="맑은 고딕"/>
                          <a:ea typeface="957317_9"/>
                          <a:cs typeface="굴림"/>
                        </a:rPr>
                        <a:t> </a:t>
                      </a:r>
                      <a:r>
                        <a:rPr lang="ko-KR" sz="800" kern="0">
                          <a:latin typeface="957317_9"/>
                          <a:ea typeface="돋움"/>
                          <a:cs typeface="굴림"/>
                        </a:rPr>
                        <a:t>인터페이스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smtClean="0">
                          <a:latin typeface="957317_9"/>
                          <a:ea typeface="돋움"/>
                          <a:cs typeface="굴림"/>
                        </a:rPr>
                        <a:t>   Hold </a:t>
                      </a:r>
                      <a:r>
                        <a:rPr lang="en-US" sz="800" kern="0">
                          <a:latin typeface="957317_9"/>
                          <a:ea typeface="돋움"/>
                          <a:cs typeface="굴림"/>
                        </a:rPr>
                        <a:t>Time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800" kern="0" smtClean="0">
                          <a:latin typeface="957317_9"/>
                          <a:ea typeface="돋움"/>
                          <a:cs typeface="굴림"/>
                        </a:rPr>
                        <a:t>   </a:t>
                      </a:r>
                      <a:r>
                        <a:rPr lang="ko-KR" sz="800" kern="0" smtClean="0">
                          <a:latin typeface="957317_9"/>
                          <a:ea typeface="돋움"/>
                          <a:cs typeface="굴림"/>
                        </a:rPr>
                        <a:t>홀드타임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5365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smtClean="0">
                          <a:latin typeface="957317_9"/>
                          <a:ea typeface="돋움"/>
                          <a:cs typeface="굴림"/>
                        </a:rPr>
                        <a:t>   Version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smtClean="0">
                          <a:latin typeface="957317_9"/>
                          <a:ea typeface="돋움"/>
                          <a:cs typeface="굴림"/>
                        </a:rPr>
                        <a:t>   IOS</a:t>
                      </a:r>
                      <a:r>
                        <a:rPr lang="ko-KR" sz="800" kern="0">
                          <a:latin typeface="957317_9"/>
                          <a:ea typeface="돋움"/>
                          <a:cs typeface="굴림"/>
                        </a:rPr>
                        <a:t>정보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8"/>
          <p:cNvSpPr txBox="1">
            <a:spLocks noChangeArrowheads="1"/>
          </p:cNvSpPr>
          <p:nvPr/>
        </p:nvSpPr>
        <p:spPr bwMode="auto">
          <a:xfrm>
            <a:off x="250825" y="552450"/>
            <a:ext cx="4176713" cy="5745163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/>
              <a:t>&lt; </a:t>
            </a:r>
            <a:r>
              <a:rPr lang="ko-KR" altLang="en-US"/>
              <a:t>실습 </a:t>
            </a:r>
            <a:r>
              <a:rPr lang="en-US" altLang="ko-KR"/>
              <a:t>&gt;</a:t>
            </a:r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</p:txBody>
      </p:sp>
      <p:sp>
        <p:nvSpPr>
          <p:cNvPr id="26627" name="슬라이드 번호 개체 틀 1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79F774-B60E-463A-81F1-4B2719636B38}" type="slidenum">
              <a:rPr lang="en-US" altLang="ko-KR" smtClean="0"/>
              <a:pPr/>
              <a:t>3</a:t>
            </a:fld>
            <a:endParaRPr lang="en-US" altLang="ko-KR" smtClean="0"/>
          </a:p>
        </p:txBody>
      </p:sp>
      <p:sp>
        <p:nvSpPr>
          <p:cNvPr id="26628" name="Text Box 28"/>
          <p:cNvSpPr txBox="1">
            <a:spLocks noChangeArrowheads="1"/>
          </p:cNvSpPr>
          <p:nvPr/>
        </p:nvSpPr>
        <p:spPr bwMode="auto">
          <a:xfrm>
            <a:off x="4703763" y="552450"/>
            <a:ext cx="4176712" cy="5735638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 latinLnBrk="0">
              <a:spcBef>
                <a:spcPct val="0"/>
              </a:spcBef>
            </a:pPr>
            <a:r>
              <a:rPr lang="en-US" altLang="ko-KR"/>
              <a:t>&lt; </a:t>
            </a:r>
            <a:r>
              <a:rPr lang="ko-KR" altLang="en-US"/>
              <a:t>실습 </a:t>
            </a:r>
            <a:r>
              <a:rPr lang="en-US" altLang="ko-KR"/>
              <a:t>&gt;</a:t>
            </a:r>
          </a:p>
          <a:p>
            <a:pPr latinLnBrk="0">
              <a:spcBef>
                <a:spcPct val="0"/>
              </a:spcBef>
            </a:pPr>
            <a:endParaRPr lang="ko-KR" altLang="en-US">
              <a:solidFill>
                <a:srgbClr val="7030A0"/>
              </a:solidFill>
            </a:endParaRPr>
          </a:p>
        </p:txBody>
      </p:sp>
      <p:pic>
        <p:nvPicPr>
          <p:cNvPr id="26629" name="Picture 2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7688" y="1143000"/>
            <a:ext cx="3595687" cy="80962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</p:pic>
      <p:pic>
        <p:nvPicPr>
          <p:cNvPr id="26630" name="Picture 2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9563" y="2571750"/>
            <a:ext cx="4071937" cy="714375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6631" name="Picture 2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9563" y="3500438"/>
            <a:ext cx="4071937" cy="2552700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6632" name="직사각형 22"/>
          <p:cNvSpPr>
            <a:spLocks noChangeArrowheads="1"/>
          </p:cNvSpPr>
          <p:nvPr/>
        </p:nvSpPr>
        <p:spPr bwMode="auto">
          <a:xfrm>
            <a:off x="285750" y="2000250"/>
            <a:ext cx="10715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ko-KR"/>
              <a:t>        </a:t>
            </a:r>
            <a:r>
              <a:rPr lang="en-US" altLang="ko-KR">
                <a:solidFill>
                  <a:srgbClr val="FF0000"/>
                </a:solidFill>
              </a:rPr>
              <a:t>cdp run</a:t>
            </a:r>
          </a:p>
          <a:p>
            <a:r>
              <a:rPr lang="en-US" altLang="ko-KR">
                <a:solidFill>
                  <a:srgbClr val="FF0000"/>
                </a:solidFill>
              </a:rPr>
              <a:t># clear  cdp  table     </a:t>
            </a:r>
            <a:endParaRPr lang="ko-KR" altLang="en-US"/>
          </a:p>
        </p:txBody>
      </p:sp>
      <p:sp>
        <p:nvSpPr>
          <p:cNvPr id="26633" name="직사각형 25"/>
          <p:cNvSpPr>
            <a:spLocks noChangeArrowheads="1"/>
          </p:cNvSpPr>
          <p:nvPr/>
        </p:nvSpPr>
        <p:spPr bwMode="auto">
          <a:xfrm>
            <a:off x="1000125" y="3000375"/>
            <a:ext cx="785813" cy="285750"/>
          </a:xfrm>
          <a:prstGeom prst="rect">
            <a:avLst/>
          </a:prstGeom>
          <a:noFill/>
          <a:ln w="317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6634" name="직사각형 26"/>
          <p:cNvSpPr>
            <a:spLocks noChangeArrowheads="1"/>
          </p:cNvSpPr>
          <p:nvPr/>
        </p:nvSpPr>
        <p:spPr bwMode="auto">
          <a:xfrm>
            <a:off x="325438" y="4333875"/>
            <a:ext cx="1095375" cy="150813"/>
          </a:xfrm>
          <a:prstGeom prst="rect">
            <a:avLst/>
          </a:prstGeom>
          <a:noFill/>
          <a:ln w="317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6635" name="직사각형 27"/>
          <p:cNvSpPr>
            <a:spLocks noChangeArrowheads="1"/>
          </p:cNvSpPr>
          <p:nvPr/>
        </p:nvSpPr>
        <p:spPr bwMode="auto">
          <a:xfrm>
            <a:off x="1928813" y="2000250"/>
            <a:ext cx="10715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ko-KR"/>
              <a:t>       </a:t>
            </a:r>
            <a:r>
              <a:rPr lang="en-US" altLang="ko-KR">
                <a:solidFill>
                  <a:srgbClr val="FF0000"/>
                </a:solidFill>
              </a:rPr>
              <a:t>cdp run</a:t>
            </a:r>
          </a:p>
          <a:p>
            <a:r>
              <a:rPr lang="en-US" altLang="ko-KR">
                <a:solidFill>
                  <a:srgbClr val="FF0000"/>
                </a:solidFill>
              </a:rPr>
              <a:t># clear  cdp  table     </a:t>
            </a:r>
            <a:endParaRPr lang="ko-KR" altLang="en-US"/>
          </a:p>
        </p:txBody>
      </p:sp>
      <p:sp>
        <p:nvSpPr>
          <p:cNvPr id="26636" name="직사각형 28"/>
          <p:cNvSpPr>
            <a:spLocks noChangeArrowheads="1"/>
          </p:cNvSpPr>
          <p:nvPr/>
        </p:nvSpPr>
        <p:spPr bwMode="auto">
          <a:xfrm>
            <a:off x="3357563" y="2000250"/>
            <a:ext cx="10318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ko-KR"/>
              <a:t>       </a:t>
            </a:r>
            <a:r>
              <a:rPr lang="en-US" altLang="ko-KR">
                <a:solidFill>
                  <a:srgbClr val="FF0000"/>
                </a:solidFill>
              </a:rPr>
              <a:t>cdp run</a:t>
            </a:r>
          </a:p>
          <a:p>
            <a:r>
              <a:rPr lang="en-US" altLang="ko-KR">
                <a:solidFill>
                  <a:srgbClr val="FF0000"/>
                </a:solidFill>
              </a:rPr>
              <a:t> # clear  cdp table     </a:t>
            </a:r>
            <a:endParaRPr lang="ko-KR" altLang="en-US"/>
          </a:p>
        </p:txBody>
      </p:sp>
      <p:pic>
        <p:nvPicPr>
          <p:cNvPr id="26637" name="Picture 2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86313" y="3143250"/>
            <a:ext cx="4000500" cy="752475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6638" name="Picture 2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86313" y="4071938"/>
            <a:ext cx="4000500" cy="2143125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6639" name="Picture 2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38688" y="796925"/>
            <a:ext cx="2357437" cy="220345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</p:pic>
      <p:pic>
        <p:nvPicPr>
          <p:cNvPr id="26640" name="Picture 2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72250" y="571500"/>
            <a:ext cx="2286000" cy="1214438"/>
          </a:xfrm>
          <a:prstGeom prst="rect">
            <a:avLst/>
          </a:prstGeom>
          <a:noFill/>
          <a:ln w="3175" algn="ctr">
            <a:solidFill>
              <a:srgbClr val="FFC000"/>
            </a:solidFill>
            <a:miter lim="800000"/>
            <a:headEnd/>
            <a:tailEnd/>
          </a:ln>
        </p:spPr>
      </p:pic>
      <p:sp>
        <p:nvSpPr>
          <p:cNvPr id="26641" name="직사각형 34"/>
          <p:cNvSpPr>
            <a:spLocks noChangeArrowheads="1"/>
          </p:cNvSpPr>
          <p:nvPr/>
        </p:nvSpPr>
        <p:spPr bwMode="auto">
          <a:xfrm>
            <a:off x="5421313" y="3587750"/>
            <a:ext cx="785812" cy="285750"/>
          </a:xfrm>
          <a:prstGeom prst="rect">
            <a:avLst/>
          </a:prstGeom>
          <a:noFill/>
          <a:ln w="317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6642" name="직사각형 36"/>
          <p:cNvSpPr>
            <a:spLocks noChangeArrowheads="1"/>
          </p:cNvSpPr>
          <p:nvPr/>
        </p:nvSpPr>
        <p:spPr bwMode="auto">
          <a:xfrm>
            <a:off x="4802188" y="4762500"/>
            <a:ext cx="1341437" cy="150813"/>
          </a:xfrm>
          <a:prstGeom prst="rect">
            <a:avLst/>
          </a:prstGeom>
          <a:noFill/>
          <a:ln w="317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67233</TotalTime>
  <Words>165</Words>
  <Application>Microsoft Office PowerPoint</Application>
  <PresentationFormat>화면 슬라이드 쇼(4:3)</PresentationFormat>
  <Paragraphs>88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기본 디자인</vt:lpstr>
      <vt:lpstr>CDP</vt:lpstr>
      <vt:lpstr>슬라이드 2</vt:lpstr>
      <vt:lpstr>슬라이드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홍길동</dc:creator>
  <cp:lastModifiedBy>xeneration</cp:lastModifiedBy>
  <cp:revision>3496</cp:revision>
  <cp:lastPrinted>2012-09-02T06:24:56Z</cp:lastPrinted>
  <dcterms:created xsi:type="dcterms:W3CDTF">2009-02-08T16:10:46Z</dcterms:created>
  <dcterms:modified xsi:type="dcterms:W3CDTF">2017-01-09T04:44:49Z</dcterms:modified>
</cp:coreProperties>
</file>