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790" r:id="rId3"/>
    <p:sldId id="762" r:id="rId5"/>
    <p:sldId id="784" r:id="rId6"/>
    <p:sldId id="785" r:id="rId7"/>
    <p:sldId id="771" r:id="rId8"/>
    <p:sldId id="775" r:id="rId9"/>
    <p:sldId id="772" r:id="rId10"/>
    <p:sldId id="780" r:id="rId11"/>
    <p:sldId id="782" r:id="rId12"/>
    <p:sldId id="786" r:id="rId13"/>
    <p:sldId id="787" r:id="rId14"/>
    <p:sldId id="791" r:id="rId15"/>
  </p:sldIdLst>
  <p:sldSz cx="8999220" cy="5039995"/>
  <p:notesSz cx="6858000" cy="9144000"/>
  <p:custDataLst>
    <p:tags r:id="rId19"/>
  </p:custDataLst>
  <p:defaultTextStyle>
    <a:defPPr>
      <a:defRPr lang="zh-CN"/>
    </a:defPPr>
    <a:lvl1pPr marL="0" lvl="0" indent="0" algn="l" defTabSz="802005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01955" lvl="1" indent="55245" algn="l" defTabSz="802005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802005" lvl="2" indent="112395" algn="l" defTabSz="802005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203325" lvl="3" indent="168275" algn="l" defTabSz="802005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605280" lvl="4" indent="223520" algn="l" defTabSz="802005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223520" algn="l" defTabSz="802005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223520" algn="l" defTabSz="802005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223520" algn="l" defTabSz="802005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223520" algn="l" defTabSz="802005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0000"/>
    <a:srgbClr val="290D0F"/>
    <a:srgbClr val="FF2D41"/>
    <a:srgbClr val="FF4A58"/>
    <a:srgbClr val="FFEAEB"/>
    <a:srgbClr val="FF4A53"/>
    <a:srgbClr val="7A97FF"/>
    <a:srgbClr val="4553FF"/>
    <a:srgbClr val="637FFF"/>
    <a:srgbClr val="3F5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03" autoAdjust="0"/>
    <p:restoredTop sz="95238"/>
  </p:normalViewPr>
  <p:slideViewPr>
    <p:cSldViewPr showGuides="1">
      <p:cViewPr varScale="1">
        <p:scale>
          <a:sx n="116" d="100"/>
          <a:sy n="116" d="100"/>
        </p:scale>
        <p:origin x="883" y="82"/>
      </p:cViewPr>
      <p:guideLst>
        <p:guide orient="horz" pos="1452"/>
        <p:guide pos="269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defRPr sz="1200" noProof="1">
                <a:latin typeface="印品黑体" pitchFamily="2" charset="-122"/>
                <a:ea typeface="印品黑体" pitchFamily="2" charset="-122"/>
              </a:defRPr>
            </a:lvl1pPr>
          </a:lstStyle>
          <a:p>
            <a:pPr marL="0" marR="0" lvl="0" indent="0" algn="l" defTabSz="8013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印品黑体" pitchFamily="2" charset="-122"/>
              <a:ea typeface="印品黑体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defRPr sz="1200" noProof="1">
                <a:latin typeface="印品黑体" pitchFamily="2" charset="-122"/>
                <a:ea typeface="印品黑体" pitchFamily="2" charset="-122"/>
              </a:defRPr>
            </a:lvl1pPr>
          </a:lstStyle>
          <a:p>
            <a:pPr marL="0" marR="0" lvl="0" indent="0" algn="r" defTabSz="8013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印品黑体" pitchFamily="2" charset="-122"/>
              <a:ea typeface="印品黑体" pitchFamily="2" charset="-122"/>
              <a:cs typeface="+mn-cs"/>
            </a:endParaRPr>
          </a:p>
        </p:txBody>
      </p:sp>
      <p:sp>
        <p:nvSpPr>
          <p:cNvPr id="1536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73100" y="1143000"/>
            <a:ext cx="5511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印品黑体" pitchFamily="2" charset="-122"/>
                <a:ea typeface="印品黑体" pitchFamily="2" charset="-122"/>
                <a:cs typeface="+mn-cs"/>
              </a:rPr>
              <a:t>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印品黑体" pitchFamily="2" charset="-122"/>
              <a:ea typeface="印品黑体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印品黑体" pitchFamily="2" charset="-122"/>
                <a:ea typeface="印品黑体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印品黑体" pitchFamily="2" charset="-122"/>
              <a:ea typeface="印品黑体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印品黑体" pitchFamily="2" charset="-122"/>
                <a:ea typeface="印品黑体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印品黑体" pitchFamily="2" charset="-122"/>
              <a:ea typeface="印品黑体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印品黑体" pitchFamily="2" charset="-122"/>
                <a:ea typeface="印品黑体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印品黑体" pitchFamily="2" charset="-122"/>
              <a:ea typeface="印品黑体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印品黑体" pitchFamily="2" charset="-122"/>
                <a:ea typeface="印品黑体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印品黑体" pitchFamily="2" charset="-122"/>
              <a:ea typeface="印品黑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defRPr sz="1200" noProof="1">
                <a:latin typeface="印品黑体" pitchFamily="2" charset="-122"/>
                <a:ea typeface="印品黑体" pitchFamily="2" charset="-122"/>
              </a:defRPr>
            </a:lvl1pPr>
          </a:lstStyle>
          <a:p>
            <a:pPr marL="0" marR="0" lvl="0" indent="0" algn="l" defTabSz="8013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印品黑体" pitchFamily="2" charset="-122"/>
              <a:ea typeface="印品黑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印品黑体" pitchFamily="2" charset="-122"/>
                <a:ea typeface="印品黑体" pitchFamily="2" charset="-122"/>
              </a:rPr>
            </a:fld>
            <a:endParaRPr lang="zh-CN" altLang="en-US" sz="1200" dirty="0">
              <a:latin typeface="印品黑体" pitchFamily="2" charset="-122"/>
              <a:ea typeface="印品黑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印品黑体" pitchFamily="2" charset="-122"/>
        <a:ea typeface="印品黑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印品黑体" pitchFamily="2" charset="-122"/>
        <a:ea typeface="印品黑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印品黑体" pitchFamily="2" charset="-122"/>
        <a:ea typeface="印品黑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印品黑体" pitchFamily="2" charset="-122"/>
        <a:ea typeface="印品黑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印品黑体" pitchFamily="2" charset="-122"/>
        <a:ea typeface="印品黑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B130D-E13B-46BD-B706-089C4AF7CD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B130D-E13B-46BD-B706-089C4AF7CD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B130D-E13B-46BD-B706-089C4AF7CD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B130D-E13B-46BD-B706-089C4AF7CD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B130D-E13B-46BD-B706-089C4AF7CD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B130D-E13B-46BD-B706-089C4AF7CD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B130D-E13B-46BD-B706-089C4AF7CD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B130D-E13B-46BD-B706-089C4AF7CD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B130D-E13B-46BD-B706-089C4AF7CD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B130D-E13B-46BD-B706-089C4AF7CD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B130D-E13B-46BD-B706-089C4AF7CD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B130D-E13B-46BD-B706-089C4AF7CD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24982" y="824937"/>
            <a:ext cx="6749891" cy="175488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24982" y="2647498"/>
            <a:ext cx="6749891" cy="1216985"/>
          </a:xfrm>
        </p:spPr>
        <p:txBody>
          <a:bodyPr/>
          <a:lstStyle>
            <a:lvl1pPr marL="0" indent="0" algn="ctr">
              <a:buNone/>
              <a:defRPr sz="1765"/>
            </a:lvl1pPr>
            <a:lvl2pPr marL="335915" indent="0" algn="ctr">
              <a:buNone/>
              <a:defRPr sz="1470"/>
            </a:lvl2pPr>
            <a:lvl3pPr marL="671830" indent="0" algn="ctr">
              <a:buNone/>
              <a:defRPr sz="1325"/>
            </a:lvl3pPr>
            <a:lvl4pPr marL="1008380" indent="0" algn="ctr">
              <a:buNone/>
              <a:defRPr sz="1175"/>
            </a:lvl4pPr>
            <a:lvl5pPr marL="1344295" indent="0" algn="ctr">
              <a:buNone/>
              <a:defRPr sz="1175"/>
            </a:lvl5pPr>
            <a:lvl6pPr marL="1680210" indent="0" algn="ctr">
              <a:buNone/>
              <a:defRPr sz="1175"/>
            </a:lvl6pPr>
            <a:lvl7pPr marL="2016125" indent="0" algn="ctr">
              <a:buNone/>
              <a:defRPr sz="1175"/>
            </a:lvl7pPr>
            <a:lvl8pPr marL="2352040" indent="0" algn="ctr">
              <a:buNone/>
              <a:defRPr sz="1175"/>
            </a:lvl8pPr>
            <a:lvl9pPr marL="2688590" indent="0" algn="ctr">
              <a:buNone/>
              <a:defRPr sz="1175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18740" y="268367"/>
            <a:ext cx="7762375" cy="42717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4053" y="1256657"/>
            <a:ext cx="7762375" cy="2096762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14053" y="3373255"/>
            <a:ext cx="7762375" cy="1102637"/>
          </a:xfrm>
        </p:spPr>
        <p:txBody>
          <a:bodyPr/>
          <a:lstStyle>
            <a:lvl1pPr marL="0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1pPr>
            <a:lvl2pPr marL="335915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183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3pPr>
            <a:lvl4pPr marL="1008380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4pPr>
            <a:lvl5pPr marL="1344295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6pPr>
            <a:lvl7pPr marL="2016125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7pPr>
            <a:lvl8pPr marL="2352040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8pPr>
            <a:lvl9pPr marL="2688590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8740" y="1341834"/>
            <a:ext cx="3824939" cy="319823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56177" y="1341834"/>
            <a:ext cx="3824939" cy="319823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9912" y="268367"/>
            <a:ext cx="7762375" cy="97428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76049" y="1307152"/>
            <a:ext cx="3597561" cy="605575"/>
          </a:xfrm>
        </p:spPr>
        <p:txBody>
          <a:bodyPr anchor="ctr" anchorCtr="0"/>
          <a:lstStyle>
            <a:lvl1pPr marL="0" indent="0">
              <a:buNone/>
              <a:defRPr sz="2060"/>
            </a:lvl1pPr>
            <a:lvl2pPr marL="335915" indent="0">
              <a:buNone/>
              <a:defRPr sz="1765"/>
            </a:lvl2pPr>
            <a:lvl3pPr marL="671830" indent="0">
              <a:buNone/>
              <a:defRPr sz="1470"/>
            </a:lvl3pPr>
            <a:lvl4pPr marL="1008380" indent="0">
              <a:buNone/>
              <a:defRPr sz="1325"/>
            </a:lvl4pPr>
            <a:lvl5pPr marL="1344295" indent="0">
              <a:buNone/>
              <a:defRPr sz="1325"/>
            </a:lvl5pPr>
            <a:lvl6pPr marL="1680210" indent="0">
              <a:buNone/>
              <a:defRPr sz="1325"/>
            </a:lvl6pPr>
            <a:lvl7pPr marL="2016125" indent="0">
              <a:buNone/>
              <a:defRPr sz="1325"/>
            </a:lvl7pPr>
            <a:lvl8pPr marL="2352040" indent="0">
              <a:buNone/>
              <a:defRPr sz="1325"/>
            </a:lvl8pPr>
            <a:lvl9pPr marL="2688590" indent="0">
              <a:buNone/>
              <a:defRPr sz="132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76049" y="1959054"/>
            <a:ext cx="3597561" cy="259034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18728" y="1307152"/>
            <a:ext cx="3615278" cy="605575"/>
          </a:xfrm>
        </p:spPr>
        <p:txBody>
          <a:bodyPr anchor="ctr" anchorCtr="0"/>
          <a:lstStyle>
            <a:lvl1pPr marL="0" indent="0">
              <a:buNone/>
              <a:defRPr sz="2060"/>
            </a:lvl1pPr>
            <a:lvl2pPr marL="335915" indent="0">
              <a:buNone/>
              <a:defRPr sz="1765"/>
            </a:lvl2pPr>
            <a:lvl3pPr marL="671830" indent="0">
              <a:buNone/>
              <a:defRPr sz="1470"/>
            </a:lvl3pPr>
            <a:lvl4pPr marL="1008380" indent="0">
              <a:buNone/>
              <a:defRPr sz="1325"/>
            </a:lvl4pPr>
            <a:lvl5pPr marL="1344295" indent="0">
              <a:buNone/>
              <a:defRPr sz="1325"/>
            </a:lvl5pPr>
            <a:lvl6pPr marL="1680210" indent="0">
              <a:buNone/>
              <a:defRPr sz="1325"/>
            </a:lvl6pPr>
            <a:lvl7pPr marL="2016125" indent="0">
              <a:buNone/>
              <a:defRPr sz="1325"/>
            </a:lvl7pPr>
            <a:lvl8pPr marL="2352040" indent="0">
              <a:buNone/>
              <a:defRPr sz="1325"/>
            </a:lvl8pPr>
            <a:lvl9pPr marL="2688590" indent="0">
              <a:buNone/>
              <a:defRPr sz="132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18728" y="1959054"/>
            <a:ext cx="3615278" cy="259034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9912" y="336042"/>
            <a:ext cx="3074765" cy="1176147"/>
          </a:xfrm>
        </p:spPr>
        <p:txBody>
          <a:bodyPr anchor="b"/>
          <a:lstStyle>
            <a:lvl1pPr>
              <a:defRPr sz="235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26111" y="336043"/>
            <a:ext cx="4556177" cy="3971830"/>
          </a:xfrm>
        </p:spPr>
        <p:txBody>
          <a:bodyPr/>
          <a:lstStyle>
            <a:lvl1pPr marL="0" indent="0">
              <a:buNone/>
              <a:defRPr sz="2350"/>
            </a:lvl1pPr>
            <a:lvl2pPr marL="335915" indent="0">
              <a:buNone/>
              <a:defRPr sz="2060"/>
            </a:lvl2pPr>
            <a:lvl3pPr marL="671830" indent="0">
              <a:buNone/>
              <a:defRPr sz="1765"/>
            </a:lvl3pPr>
            <a:lvl4pPr marL="1008380" indent="0">
              <a:buNone/>
              <a:defRPr sz="1470"/>
            </a:lvl4pPr>
            <a:lvl5pPr marL="1344295" indent="0">
              <a:buNone/>
              <a:defRPr sz="1470"/>
            </a:lvl5pPr>
            <a:lvl6pPr marL="1680210" indent="0">
              <a:buNone/>
              <a:defRPr sz="1470"/>
            </a:lvl6pPr>
            <a:lvl7pPr marL="2016125" indent="0">
              <a:buNone/>
              <a:defRPr sz="1470"/>
            </a:lvl7pPr>
            <a:lvl8pPr marL="2352040" indent="0">
              <a:buNone/>
              <a:defRPr sz="1470"/>
            </a:lvl8pPr>
            <a:lvl9pPr marL="2688590" indent="0">
              <a:buNone/>
              <a:defRPr sz="147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9912" y="1512189"/>
            <a:ext cx="3074765" cy="2801517"/>
          </a:xfrm>
        </p:spPr>
        <p:txBody>
          <a:bodyPr/>
          <a:lstStyle>
            <a:lvl1pPr marL="0" indent="0">
              <a:buNone/>
              <a:defRPr sz="1470"/>
            </a:lvl1pPr>
            <a:lvl2pPr marL="335915" indent="0">
              <a:buNone/>
              <a:defRPr sz="1325"/>
            </a:lvl2pPr>
            <a:lvl3pPr marL="671830" indent="0">
              <a:buNone/>
              <a:defRPr sz="1175"/>
            </a:lvl3pPr>
            <a:lvl4pPr marL="1008380" indent="0">
              <a:buNone/>
              <a:defRPr sz="1030"/>
            </a:lvl4pPr>
            <a:lvl5pPr marL="1344295" indent="0">
              <a:buNone/>
              <a:defRPr sz="1030"/>
            </a:lvl5pPr>
            <a:lvl6pPr marL="1680210" indent="0">
              <a:buNone/>
              <a:defRPr sz="1030"/>
            </a:lvl6pPr>
            <a:lvl7pPr marL="2016125" indent="0">
              <a:buNone/>
              <a:defRPr sz="1030"/>
            </a:lvl7pPr>
            <a:lvl8pPr marL="2352040" indent="0">
              <a:buNone/>
              <a:defRPr sz="1030"/>
            </a:lvl8pPr>
            <a:lvl9pPr marL="2688590" indent="0">
              <a:buNone/>
              <a:defRPr sz="103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521" y="268367"/>
            <a:ext cx="1940594" cy="42717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18740" y="268367"/>
            <a:ext cx="5709283" cy="42717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18740" y="268367"/>
            <a:ext cx="7762375" cy="974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18740" y="1341834"/>
            <a:ext cx="7762375" cy="3198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18740" y="4671917"/>
            <a:ext cx="2024967" cy="268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81202" y="4671917"/>
            <a:ext cx="3037451" cy="268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356148" y="4671917"/>
            <a:ext cx="2024967" cy="268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图片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5236210" y="4679315"/>
            <a:ext cx="3521201" cy="252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71830" rtl="0" eaLnBrk="1" latinLnBrk="0" hangingPunct="1">
        <a:lnSpc>
          <a:spcPct val="90000"/>
        </a:lnSpc>
        <a:spcBef>
          <a:spcPct val="0"/>
        </a:spcBef>
        <a:buNone/>
        <a:defRPr sz="32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275" indent="-168275" algn="l" defTabSz="671830" rtl="0" eaLnBrk="1" latinLnBrk="0" hangingPunct="1">
        <a:lnSpc>
          <a:spcPct val="90000"/>
        </a:lnSpc>
        <a:spcBef>
          <a:spcPct val="147000"/>
        </a:spcBef>
        <a:buFont typeface="Arial" panose="020B0604020202020204" pitchFamily="34" charset="0"/>
        <a:buChar char="•"/>
        <a:defRPr sz="2060" kern="1200">
          <a:solidFill>
            <a:schemeClr val="tx1"/>
          </a:solidFill>
          <a:latin typeface="+mn-lt"/>
          <a:ea typeface="+mn-ea"/>
          <a:cs typeface="+mn-cs"/>
        </a:defRPr>
      </a:lvl1pPr>
      <a:lvl2pPr marL="504190" indent="-168275" algn="l" defTabSz="671830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275" algn="l" defTabSz="671830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020" indent="-168275" algn="l" defTabSz="671830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4pPr>
      <a:lvl5pPr marL="1511935" indent="-168275" algn="l" defTabSz="671830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5pPr>
      <a:lvl6pPr marL="1848485" indent="-168275" algn="l" defTabSz="671830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6pPr>
      <a:lvl7pPr marL="2184400" indent="-168275" algn="l" defTabSz="671830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275" algn="l" defTabSz="671830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8pPr>
      <a:lvl9pPr marL="2856230" indent="-168275" algn="l" defTabSz="671830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1pPr>
      <a:lvl2pPr marL="335915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2pPr>
      <a:lvl3pPr marL="67183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3pPr>
      <a:lvl4pPr marL="100838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4pPr>
      <a:lvl5pPr marL="1344295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6pPr>
      <a:lvl7pPr marL="2016125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7pPr>
      <a:lvl8pPr marL="235204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8pPr>
      <a:lvl9pPr marL="268859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图片 1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551" y="96948"/>
            <a:ext cx="1244380" cy="456484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 flipH="1">
            <a:off x="2483485" y="154940"/>
            <a:ext cx="4335145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000" b="1" spc="300" dirty="0">
                <a:solidFill>
                  <a:srgbClr val="FF484B"/>
                </a:solidFill>
                <a:latin typeface="冬青黑体简体中文" panose="020B0300000000000000" charset="-122"/>
                <a:ea typeface="冬青黑体简体中文" panose="020B0300000000000000" charset="-122"/>
                <a:sym typeface="Arial" panose="020B0604020202020204" pitchFamily="34" charset="0"/>
              </a:rPr>
              <a:t>p</a:t>
            </a:r>
            <a:r>
              <a:rPr lang="zh-CN" altLang="en-US" sz="2000" b="1" spc="300" dirty="0">
                <a:solidFill>
                  <a:srgbClr val="FF484B"/>
                </a:solidFill>
                <a:latin typeface="冬青黑体简体中文" panose="020B0300000000000000" charset="-122"/>
                <a:ea typeface="冬青黑体简体中文" panose="020B0300000000000000" charset="-122"/>
                <a:sym typeface="Arial" panose="020B0604020202020204" pitchFamily="34" charset="0"/>
              </a:rPr>
              <a:t>rometheus+grafana</a:t>
            </a:r>
            <a:endParaRPr lang="zh-CN" altLang="en-US" sz="2000" b="1" spc="300" dirty="0">
              <a:solidFill>
                <a:srgbClr val="FF484B"/>
              </a:solidFill>
              <a:latin typeface="冬青黑体简体中文" panose="020B0300000000000000" charset="-122"/>
              <a:ea typeface="冬青黑体简体中文" panose="020B0300000000000000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1505" y="1151890"/>
            <a:ext cx="590359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node-exporter</a:t>
            </a:r>
            <a:r>
              <a:rPr lang="zh-CN" altLang="en-US">
                <a:sym typeface="+mn-ea"/>
              </a:rPr>
              <a:t>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docker run --name cadvisor --volume=/:/rootfs:ro \</a:t>
            </a:r>
            <a:endParaRPr lang="zh-CN" altLang="en-US"/>
          </a:p>
          <a:p>
            <a:r>
              <a:rPr lang="zh-CN" altLang="en-US"/>
              <a:t>                --volume=/var/run:/var/run:rw \</a:t>
            </a:r>
            <a:endParaRPr lang="zh-CN" altLang="en-US"/>
          </a:p>
          <a:p>
            <a:r>
              <a:rPr lang="zh-CN" altLang="en-US"/>
              <a:t>                --volume=/sys:/sys:ro  \</a:t>
            </a:r>
            <a:endParaRPr lang="zh-CN" altLang="en-US"/>
          </a:p>
          <a:p>
            <a:r>
              <a:rPr lang="zh-CN" altLang="en-US"/>
              <a:t>                --volume=/var/lib/docker/:/var/lib/docker:ro \</a:t>
            </a:r>
            <a:endParaRPr lang="zh-CN" altLang="en-US"/>
          </a:p>
          <a:p>
            <a:r>
              <a:rPr lang="zh-CN" altLang="en-US"/>
              <a:t>                --publish=8082:8080 --detach=true \</a:t>
            </a:r>
            <a:endParaRPr lang="zh-CN" altLang="en-US"/>
          </a:p>
          <a:p>
            <a:r>
              <a:rPr lang="zh-CN" altLang="en-US"/>
              <a:t>               --privileged=true --name=cadvisor \</a:t>
            </a:r>
            <a:endParaRPr lang="zh-CN" altLang="en-US"/>
          </a:p>
          <a:p>
            <a:r>
              <a:rPr lang="zh-CN" altLang="en-US"/>
              <a:t>                --restart=always google/cadvisor:latest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05" y="720090"/>
            <a:ext cx="7332345" cy="3860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1322"/>
    </mc:Choice>
    <mc:Fallback>
      <p:transition spd="slow" advTm="132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图片 1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551" y="96948"/>
            <a:ext cx="1244380" cy="456484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 flipH="1">
            <a:off x="1907540" y="154940"/>
            <a:ext cx="5358130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000" b="1" spc="300" dirty="0">
                <a:solidFill>
                  <a:srgbClr val="FF484B"/>
                </a:solidFill>
                <a:latin typeface="冬青黑体简体中文" panose="020B0300000000000000" charset="-122"/>
                <a:ea typeface="冬青黑体简体中文" panose="020B0300000000000000" charset="-122"/>
                <a:sym typeface="Arial" panose="020B0604020202020204" pitchFamily="34" charset="0"/>
              </a:rPr>
              <a:t>p</a:t>
            </a:r>
            <a:r>
              <a:rPr lang="zh-CN" altLang="en-US" sz="2000" b="1" spc="300" dirty="0">
                <a:solidFill>
                  <a:srgbClr val="FF484B"/>
                </a:solidFill>
                <a:latin typeface="冬青黑体简体中文" panose="020B0300000000000000" charset="-122"/>
                <a:ea typeface="冬青黑体简体中文" panose="020B0300000000000000" charset="-122"/>
                <a:sym typeface="Arial" panose="020B0604020202020204" pitchFamily="34" charset="0"/>
              </a:rPr>
              <a:t>rometheu</a:t>
            </a:r>
            <a:r>
              <a:rPr lang="en-US" altLang="zh-CN" sz="2000" b="1" spc="300" dirty="0">
                <a:solidFill>
                  <a:srgbClr val="FF484B"/>
                </a:solidFill>
                <a:latin typeface="冬青黑体简体中文" panose="020B0300000000000000" charset="-122"/>
                <a:ea typeface="冬青黑体简体中文" panose="020B0300000000000000" charset="-122"/>
                <a:sym typeface="Arial" panose="020B0604020202020204" pitchFamily="34" charset="0"/>
              </a:rPr>
              <a:t>s</a:t>
            </a:r>
            <a:r>
              <a:rPr lang="zh-CN" altLang="en-US" sz="2000" b="1" spc="300" dirty="0">
                <a:solidFill>
                  <a:srgbClr val="FF484B"/>
                </a:solidFill>
                <a:latin typeface="冬青黑体简体中文" panose="020B0300000000000000" charset="-122"/>
                <a:ea typeface="冬青黑体简体中文" panose="020B0300000000000000" charset="-122"/>
                <a:sym typeface="Arial" panose="020B0604020202020204" pitchFamily="34" charset="0"/>
              </a:rPr>
              <a:t>监控实战</a:t>
            </a:r>
            <a:r>
              <a:rPr lang="en-US" altLang="zh-CN" sz="2000" b="1" spc="300" dirty="0">
                <a:solidFill>
                  <a:srgbClr val="FF484B"/>
                </a:solidFill>
                <a:latin typeface="冬青黑体简体中文" panose="020B0300000000000000" charset="-122"/>
                <a:ea typeface="冬青黑体简体中文" panose="020B0300000000000000" charset="-122"/>
                <a:sym typeface="Arial" panose="020B0604020202020204" pitchFamily="34" charset="0"/>
              </a:rPr>
              <a:t>-</a:t>
            </a:r>
            <a:r>
              <a:rPr lang="zh-CN" altLang="en-US" sz="2000" b="1" spc="300" dirty="0">
                <a:solidFill>
                  <a:srgbClr val="FF484B"/>
                </a:solidFill>
                <a:latin typeface="冬青黑体简体中文" panose="020B0300000000000000" charset="-122"/>
                <a:ea typeface="冬青黑体简体中文" panose="020B0300000000000000" charset="-122"/>
                <a:sym typeface="Arial" panose="020B0604020202020204" pitchFamily="34" charset="0"/>
              </a:rPr>
              <a:t>云服务监控</a:t>
            </a:r>
            <a:endParaRPr lang="zh-CN" altLang="en-US" sz="2000" b="1" spc="300" dirty="0">
              <a:solidFill>
                <a:srgbClr val="FF484B"/>
              </a:solidFill>
              <a:latin typeface="冬青黑体简体中文" panose="020B0300000000000000" charset="-122"/>
              <a:ea typeface="冬青黑体简体中文" panose="020B0300000000000000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1505" y="935990"/>
            <a:ext cx="688022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公司现在项目部署一般采用</a:t>
            </a:r>
            <a:r>
              <a:rPr lang="en-US" altLang="zh-CN">
                <a:sym typeface="+mn-ea"/>
              </a:rPr>
              <a:t>docker  </a:t>
            </a:r>
            <a:r>
              <a:rPr>
                <a:solidFill>
                  <a:srgbClr val="FF0000"/>
                </a:solidFill>
                <a:sym typeface="+mn-ea"/>
              </a:rPr>
              <a:t>google/cadvisor</a:t>
            </a:r>
            <a:endParaRPr lang="zh-CN" altLang="en-US"/>
          </a:p>
          <a:p>
            <a:endParaRPr>
              <a:sym typeface="+mn-ea"/>
            </a:endParaRPr>
          </a:p>
          <a:p>
            <a:r>
              <a:rPr>
                <a:sym typeface="+mn-ea"/>
              </a:rPr>
              <a:t>docker run --name cadvisor --volume=/:/rootfs:ro \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              --volume=/var/run:/var/run:rw \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              --volume=/sys:/sys:ro  \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              --volume=/var/lib/docker/:/var/lib/docker:ro \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              --publish=8082:8080 --detach=true \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             --privileged=true --name=cadvisor \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              --restart=always google/cadvisor:latest</a:t>
            </a:r>
            <a:endParaRPr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87900" y="3559810"/>
            <a:ext cx="335978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 - job_name: docker</a:t>
            </a:r>
            <a:endParaRPr lang="zh-CN" altLang="en-US"/>
          </a:p>
          <a:p>
            <a:r>
              <a:rPr lang="zh-CN" altLang="en-US"/>
              <a:t>    static_configs:</a:t>
            </a:r>
            <a:endParaRPr lang="zh-CN" altLang="en-US"/>
          </a:p>
          <a:p>
            <a:r>
              <a:rPr lang="zh-CN" altLang="en-US"/>
              <a:t>      - targets: ['192.168.200.13</a:t>
            </a:r>
            <a:r>
              <a:rPr lang="en-US" altLang="zh-CN"/>
              <a:t>8</a:t>
            </a:r>
            <a:r>
              <a:rPr lang="zh-CN" altLang="en-US"/>
              <a:t>:8082']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15" y="3528060"/>
            <a:ext cx="3568700" cy="647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1322"/>
    </mc:Choice>
    <mc:Fallback>
      <p:transition spd="slow" advTm="132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图片 1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551" y="96948"/>
            <a:ext cx="1244380" cy="456484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 flipH="1">
            <a:off x="1907540" y="154940"/>
            <a:ext cx="5358130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000" b="1" spc="300" dirty="0">
                <a:solidFill>
                  <a:srgbClr val="FF484B"/>
                </a:solidFill>
                <a:latin typeface="冬青黑体简体中文" panose="020B0300000000000000" charset="-122"/>
                <a:ea typeface="冬青黑体简体中文" panose="020B0300000000000000" charset="-122"/>
                <a:sym typeface="Arial" panose="020B0604020202020204" pitchFamily="34" charset="0"/>
              </a:rPr>
              <a:t>p</a:t>
            </a:r>
            <a:r>
              <a:rPr lang="zh-CN" altLang="en-US" sz="2000" b="1" spc="300" dirty="0">
                <a:solidFill>
                  <a:srgbClr val="FF484B"/>
                </a:solidFill>
                <a:latin typeface="冬青黑体简体中文" panose="020B0300000000000000" charset="-122"/>
                <a:ea typeface="冬青黑体简体中文" panose="020B0300000000000000" charset="-122"/>
                <a:sym typeface="Arial" panose="020B0604020202020204" pitchFamily="34" charset="0"/>
              </a:rPr>
              <a:t>rometheu</a:t>
            </a:r>
            <a:r>
              <a:rPr lang="en-US" altLang="zh-CN" sz="2000" b="1" spc="300" dirty="0">
                <a:solidFill>
                  <a:srgbClr val="FF484B"/>
                </a:solidFill>
                <a:latin typeface="冬青黑体简体中文" panose="020B0300000000000000" charset="-122"/>
                <a:ea typeface="冬青黑体简体中文" panose="020B0300000000000000" charset="-122"/>
                <a:sym typeface="Arial" panose="020B0604020202020204" pitchFamily="34" charset="0"/>
              </a:rPr>
              <a:t>s</a:t>
            </a:r>
            <a:r>
              <a:rPr lang="zh-CN" altLang="en-US" sz="2000" b="1" spc="300" dirty="0">
                <a:solidFill>
                  <a:srgbClr val="FF484B"/>
                </a:solidFill>
                <a:latin typeface="冬青黑体简体中文" panose="020B0300000000000000" charset="-122"/>
                <a:ea typeface="冬青黑体简体中文" panose="020B0300000000000000" charset="-122"/>
                <a:sym typeface="Arial" panose="020B0604020202020204" pitchFamily="34" charset="0"/>
              </a:rPr>
              <a:t>监控实战</a:t>
            </a:r>
            <a:r>
              <a:rPr lang="en-US" altLang="zh-CN" sz="2000" b="1" spc="300" dirty="0">
                <a:solidFill>
                  <a:srgbClr val="FF484B"/>
                </a:solidFill>
                <a:latin typeface="冬青黑体简体中文" panose="020B0300000000000000" charset="-122"/>
                <a:ea typeface="冬青黑体简体中文" panose="020B0300000000000000" charset="-122"/>
                <a:sym typeface="Arial" panose="020B0604020202020204" pitchFamily="34" charset="0"/>
              </a:rPr>
              <a:t>-docker</a:t>
            </a:r>
            <a:r>
              <a:rPr lang="zh-CN" altLang="en-US" sz="2000" b="1" spc="300" dirty="0">
                <a:solidFill>
                  <a:srgbClr val="FF484B"/>
                </a:solidFill>
                <a:latin typeface="冬青黑体简体中文" panose="020B0300000000000000" charset="-122"/>
                <a:ea typeface="冬青黑体简体中文" panose="020B0300000000000000" charset="-122"/>
                <a:sym typeface="Arial" panose="020B0604020202020204" pitchFamily="34" charset="0"/>
              </a:rPr>
              <a:t>监控</a:t>
            </a:r>
            <a:endParaRPr lang="zh-CN" altLang="en-US" sz="2000" b="1" spc="300" dirty="0">
              <a:solidFill>
                <a:srgbClr val="FF484B"/>
              </a:solidFill>
              <a:latin typeface="冬青黑体简体中文" panose="020B0300000000000000" charset="-122"/>
              <a:ea typeface="冬青黑体简体中文" panose="020B0300000000000000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1505" y="935990"/>
            <a:ext cx="688022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公司现在项目部署一般采用</a:t>
            </a:r>
            <a:r>
              <a:rPr lang="en-US" altLang="zh-CN">
                <a:sym typeface="+mn-ea"/>
              </a:rPr>
              <a:t>docker,k8s</a:t>
            </a:r>
            <a:r>
              <a:rPr lang="zh-CN" altLang="en-US">
                <a:sym typeface="+mn-ea"/>
              </a:rPr>
              <a:t>虚拟化技术</a:t>
            </a:r>
            <a:r>
              <a:rPr lang="en-US" altLang="zh-CN">
                <a:sym typeface="+mn-ea"/>
              </a:rPr>
              <a:t> </a:t>
            </a:r>
            <a:r>
              <a:rPr>
                <a:solidFill>
                  <a:srgbClr val="FF0000"/>
                </a:solidFill>
                <a:sym typeface="+mn-ea"/>
              </a:rPr>
              <a:t>google/cadvisor</a:t>
            </a:r>
            <a:endParaRPr lang="zh-CN" altLang="en-US"/>
          </a:p>
          <a:p>
            <a:endParaRPr>
              <a:sym typeface="+mn-ea"/>
            </a:endParaRPr>
          </a:p>
          <a:p>
            <a:r>
              <a:rPr>
                <a:sym typeface="+mn-ea"/>
              </a:rPr>
              <a:t>docker run --name cadvisor --volume=/:/rootfs:ro \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              --volume=/var/run:/var/run:rw \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              --volume=/sys:/sys:ro  \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              --volume=/var/lib/docker/:/var/lib/docker:ro \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              --publish=8082:8080 --detach=true \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             --privileged=true --name=cadvisor \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              --restart=always google/cadvisor:latest</a:t>
            </a:r>
            <a:endParaRPr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87900" y="3559810"/>
            <a:ext cx="335978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 - job_name: docker</a:t>
            </a:r>
            <a:endParaRPr lang="zh-CN" altLang="en-US"/>
          </a:p>
          <a:p>
            <a:r>
              <a:rPr lang="zh-CN" altLang="en-US"/>
              <a:t>    static_configs:</a:t>
            </a:r>
            <a:endParaRPr lang="zh-CN" altLang="en-US"/>
          </a:p>
          <a:p>
            <a:r>
              <a:rPr lang="zh-CN" altLang="en-US"/>
              <a:t>      - targets: ['192.168.200.131:8082']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15" y="3528060"/>
            <a:ext cx="3568700" cy="647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791845"/>
            <a:ext cx="7179310" cy="46189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1322"/>
    </mc:Choice>
    <mc:Fallback>
      <p:transition spd="slow" advTm="1322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图片 1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551" y="96948"/>
            <a:ext cx="1244380" cy="456484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 flipH="1">
            <a:off x="1907540" y="154940"/>
            <a:ext cx="5358130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000" b="1" spc="300" dirty="0">
                <a:solidFill>
                  <a:srgbClr val="FF484B"/>
                </a:solidFill>
                <a:latin typeface="冬青黑体简体中文" panose="020B0300000000000000" charset="-122"/>
                <a:ea typeface="冬青黑体简体中文" panose="020B0300000000000000" charset="-122"/>
                <a:sym typeface="Arial" panose="020B0604020202020204" pitchFamily="34" charset="0"/>
              </a:rPr>
              <a:t>p</a:t>
            </a:r>
            <a:r>
              <a:rPr lang="zh-CN" altLang="en-US" sz="2000" b="1" spc="300" dirty="0">
                <a:solidFill>
                  <a:srgbClr val="FF484B"/>
                </a:solidFill>
                <a:latin typeface="冬青黑体简体中文" panose="020B0300000000000000" charset="-122"/>
                <a:ea typeface="冬青黑体简体中文" panose="020B0300000000000000" charset="-122"/>
                <a:sym typeface="Arial" panose="020B0604020202020204" pitchFamily="34" charset="0"/>
              </a:rPr>
              <a:t>rometheu</a:t>
            </a:r>
            <a:r>
              <a:rPr lang="en-US" altLang="zh-CN" sz="2000" b="1" spc="300" dirty="0">
                <a:solidFill>
                  <a:srgbClr val="FF484B"/>
                </a:solidFill>
                <a:latin typeface="冬青黑体简体中文" panose="020B0300000000000000" charset="-122"/>
                <a:ea typeface="冬青黑体简体中文" panose="020B0300000000000000" charset="-122"/>
                <a:sym typeface="Arial" panose="020B0604020202020204" pitchFamily="34" charset="0"/>
              </a:rPr>
              <a:t>s</a:t>
            </a:r>
            <a:r>
              <a:rPr lang="zh-CN" altLang="en-US" sz="2000" b="1" spc="300" dirty="0">
                <a:solidFill>
                  <a:srgbClr val="FF484B"/>
                </a:solidFill>
                <a:latin typeface="冬青黑体简体中文" panose="020B0300000000000000" charset="-122"/>
                <a:ea typeface="冬青黑体简体中文" panose="020B0300000000000000" charset="-122"/>
                <a:sym typeface="Arial" panose="020B0604020202020204" pitchFamily="34" charset="0"/>
              </a:rPr>
              <a:t>监控实战</a:t>
            </a:r>
            <a:r>
              <a:rPr lang="en-US" altLang="zh-CN" sz="2000" b="1" spc="300" dirty="0">
                <a:solidFill>
                  <a:srgbClr val="FF484B"/>
                </a:solidFill>
                <a:latin typeface="冬青黑体简体中文" panose="020B0300000000000000" charset="-122"/>
                <a:ea typeface="冬青黑体简体中文" panose="020B0300000000000000" charset="-122"/>
                <a:sym typeface="Arial" panose="020B0604020202020204" pitchFamily="34" charset="0"/>
              </a:rPr>
              <a:t>-docker</a:t>
            </a:r>
            <a:r>
              <a:rPr lang="zh-CN" altLang="en-US" sz="2000" b="1" spc="300" dirty="0">
                <a:solidFill>
                  <a:srgbClr val="FF484B"/>
                </a:solidFill>
                <a:latin typeface="冬青黑体简体中文" panose="020B0300000000000000" charset="-122"/>
                <a:ea typeface="冬青黑体简体中文" panose="020B0300000000000000" charset="-122"/>
                <a:sym typeface="Arial" panose="020B0604020202020204" pitchFamily="34" charset="0"/>
              </a:rPr>
              <a:t>监控</a:t>
            </a:r>
            <a:endParaRPr lang="zh-CN" altLang="en-US" sz="2000" b="1" spc="300" dirty="0">
              <a:solidFill>
                <a:srgbClr val="FF484B"/>
              </a:solidFill>
              <a:latin typeface="冬青黑体简体中文" panose="020B0300000000000000" charset="-122"/>
              <a:ea typeface="冬青黑体简体中文" panose="020B0300000000000000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1505" y="935990"/>
            <a:ext cx="688022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公司现在项目部署一般采用</a:t>
            </a:r>
            <a:r>
              <a:rPr lang="en-US" altLang="zh-CN">
                <a:sym typeface="+mn-ea"/>
              </a:rPr>
              <a:t>docker,k8s</a:t>
            </a:r>
            <a:r>
              <a:rPr lang="zh-CN" altLang="en-US">
                <a:sym typeface="+mn-ea"/>
              </a:rPr>
              <a:t>虚拟化技术</a:t>
            </a:r>
            <a:r>
              <a:rPr lang="en-US" altLang="zh-CN">
                <a:sym typeface="+mn-ea"/>
              </a:rPr>
              <a:t> </a:t>
            </a:r>
            <a:r>
              <a:rPr>
                <a:solidFill>
                  <a:srgbClr val="FF0000"/>
                </a:solidFill>
                <a:sym typeface="+mn-ea"/>
              </a:rPr>
              <a:t>google/cadvisor</a:t>
            </a:r>
            <a:endParaRPr lang="zh-CN" altLang="en-US"/>
          </a:p>
          <a:p>
            <a:endParaRPr>
              <a:sym typeface="+mn-ea"/>
            </a:endParaRPr>
          </a:p>
          <a:p>
            <a:r>
              <a:rPr>
                <a:sym typeface="+mn-ea"/>
              </a:rPr>
              <a:t>docker run --name cadvisor --volume=/:/rootfs:ro \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              --volume=/var/run:/var/run:rw \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              --volume=/sys:/sys:ro  \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              --volume=/var/lib/docker/:/var/lib/docker:ro \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              --publish=8082:8080 --detach=true \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             --privileged=true --name=cadvisor \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              --restart=always google/cadvisor:latest</a:t>
            </a:r>
            <a:endParaRPr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87900" y="3559810"/>
            <a:ext cx="335978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 - job_name: docker</a:t>
            </a:r>
            <a:endParaRPr lang="zh-CN" altLang="en-US"/>
          </a:p>
          <a:p>
            <a:r>
              <a:rPr lang="zh-CN" altLang="en-US"/>
              <a:t>    static_configs:</a:t>
            </a:r>
            <a:endParaRPr lang="zh-CN" altLang="en-US"/>
          </a:p>
          <a:p>
            <a:r>
              <a:rPr lang="zh-CN" altLang="en-US"/>
              <a:t>      - targets: ['192.168.200.131:8082']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15" y="3528060"/>
            <a:ext cx="3568700" cy="6477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15" y="709930"/>
            <a:ext cx="7589520" cy="3619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1322"/>
    </mc:Choice>
    <mc:Fallback>
      <p:transition spd="slow" advTm="132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图片 1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551" y="96948"/>
            <a:ext cx="1244380" cy="456484"/>
          </a:xfrm>
          <a:prstGeom prst="rect">
            <a:avLst/>
          </a:prstGeom>
        </p:spPr>
      </p:pic>
      <p:cxnSp>
        <p:nvCxnSpPr>
          <p:cNvPr id="24" name="直接连接符 23"/>
          <p:cNvCxnSpPr/>
          <p:nvPr/>
        </p:nvCxnSpPr>
        <p:spPr>
          <a:xfrm>
            <a:off x="1475481" y="361061"/>
            <a:ext cx="1943657" cy="12063"/>
          </a:xfrm>
          <a:prstGeom prst="line">
            <a:avLst/>
          </a:prstGeom>
          <a:ln>
            <a:solidFill>
              <a:srgbClr val="4472C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6731719" y="375664"/>
            <a:ext cx="1660232" cy="9523"/>
          </a:xfrm>
          <a:prstGeom prst="line">
            <a:avLst/>
          </a:prstGeom>
          <a:ln>
            <a:solidFill>
              <a:srgbClr val="4472C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3995986" y="361696"/>
            <a:ext cx="1152322" cy="75552"/>
          </a:xfrm>
          <a:prstGeom prst="roundRect">
            <a:avLst>
              <a:gd name="adj" fmla="val 50000"/>
            </a:avLst>
          </a:prstGeom>
          <a:solidFill>
            <a:srgbClr val="FF484B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/>
          </a:p>
        </p:txBody>
      </p:sp>
      <p:sp>
        <p:nvSpPr>
          <p:cNvPr id="21" name="文本框 20"/>
          <p:cNvSpPr txBox="1"/>
          <p:nvPr/>
        </p:nvSpPr>
        <p:spPr>
          <a:xfrm flipH="1">
            <a:off x="2470150" y="127000"/>
            <a:ext cx="4413250" cy="70675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zh-CN" altLang="en-US" sz="2000" b="1" spc="300" dirty="0">
                <a:solidFill>
                  <a:srgbClr val="FF484B"/>
                </a:solidFill>
                <a:latin typeface="冬青黑体简体中文" panose="020B0300000000000000" charset="-122"/>
                <a:ea typeface="冬青黑体简体中文" panose="020B0300000000000000" charset="-122"/>
                <a:sym typeface="Arial" panose="020B0604020202020204" pitchFamily="34" charset="0"/>
              </a:rPr>
              <a:t>性能监控平台 </a:t>
            </a:r>
            <a:r>
              <a:rPr lang="en-US" altLang="zh-CN" sz="2000" b="1" spc="300" dirty="0">
                <a:solidFill>
                  <a:srgbClr val="FF484B"/>
                </a:solidFill>
                <a:latin typeface="冬青黑体简体中文" panose="020B0300000000000000" charset="-122"/>
                <a:ea typeface="冬青黑体简体中文" panose="020B0300000000000000" charset="-122"/>
                <a:sym typeface="Arial" panose="020B0604020202020204" pitchFamily="34" charset="0"/>
              </a:rPr>
              <a:t>p</a:t>
            </a:r>
            <a:r>
              <a:rPr lang="zh-CN" altLang="en-US" sz="2000" b="1" spc="300" dirty="0">
                <a:solidFill>
                  <a:srgbClr val="FF484B"/>
                </a:solidFill>
                <a:latin typeface="冬青黑体简体中文" panose="020B0300000000000000" charset="-122"/>
                <a:ea typeface="冬青黑体简体中文" panose="020B0300000000000000" charset="-122"/>
                <a:sym typeface="Arial" panose="020B0604020202020204" pitchFamily="34" charset="0"/>
              </a:rPr>
              <a:t>rometheus+grafana</a:t>
            </a:r>
            <a:endParaRPr lang="zh-CN" altLang="en-US" sz="2000" b="1" spc="300" dirty="0">
              <a:solidFill>
                <a:srgbClr val="FF484B"/>
              </a:solidFill>
              <a:latin typeface="冬青黑体简体中文" panose="020B0300000000000000" charset="-122"/>
              <a:ea typeface="冬青黑体简体中文" panose="020B0300000000000000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0845" y="863600"/>
            <a:ext cx="832231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概念介绍</a:t>
            </a:r>
            <a:endParaRPr 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P</a:t>
            </a:r>
            <a:r>
              <a:rPr lang="zh-CN" altLang="en-US" sz="1400" b="1" spc="300" dirty="0">
                <a:solidFill>
                  <a:schemeClr val="tx1"/>
                </a:solidFill>
                <a:latin typeface="冬青黑体简体中文" panose="020B0300000000000000" charset="-122"/>
                <a:ea typeface="冬青黑体简体中文" panose="020B0300000000000000" charset="-122"/>
                <a:sym typeface="Arial" panose="020B0604020202020204" pitchFamily="34" charset="0"/>
              </a:rPr>
              <a:t>rometheus（普罗米修斯，希腊泰坦巨神后代），</a:t>
            </a:r>
            <a:r>
              <a:rPr lang="zh-CN" altLang="en-US" sz="1400" b="1" spc="300" dirty="0">
                <a:latin typeface="冬青黑体简体中文" panose="020B0300000000000000" charset="-122"/>
                <a:ea typeface="冬青黑体简体中文" panose="020B0300000000000000" charset="-122"/>
                <a:sym typeface="Arial" panose="020B0604020202020204" pitchFamily="34" charset="0"/>
              </a:rPr>
              <a:t>可以用来监控</a:t>
            </a:r>
            <a:r>
              <a:rPr lang="en-US" altLang="zh-CN" sz="1400" b="1" spc="300" dirty="0">
                <a:latin typeface="冬青黑体简体中文" panose="020B0300000000000000" charset="-122"/>
                <a:ea typeface="冬青黑体简体中文" panose="020B0300000000000000" charset="-122"/>
                <a:sym typeface="Arial" panose="020B0604020202020204" pitchFamily="34" charset="0"/>
              </a:rPr>
              <a:t>java,python,</a:t>
            </a:r>
            <a:r>
              <a:rPr lang="zh-CN" altLang="en-US" sz="1400" b="1" spc="300" dirty="0">
                <a:latin typeface="冬青黑体简体中文" panose="020B0300000000000000" charset="-122"/>
                <a:ea typeface="冬青黑体简体中文" panose="020B0300000000000000" charset="-122"/>
                <a:sym typeface="Arial" panose="020B0604020202020204" pitchFamily="34" charset="0"/>
              </a:rPr>
              <a:t>微服务，</a:t>
            </a:r>
            <a:r>
              <a:rPr lang="en-US" altLang="zh-CN" sz="1400" b="1" spc="300" dirty="0">
                <a:latin typeface="冬青黑体简体中文" panose="020B0300000000000000" charset="-122"/>
                <a:ea typeface="冬青黑体简体中文" panose="020B0300000000000000" charset="-122"/>
                <a:sym typeface="Arial" panose="020B0604020202020204" pitchFamily="34" charset="0"/>
              </a:rPr>
              <a:t>mysql</a:t>
            </a:r>
            <a:r>
              <a:rPr lang="zh-CN" altLang="en-US" sz="1400" b="1" spc="300" dirty="0">
                <a:latin typeface="冬青黑体简体中文" panose="020B0300000000000000" charset="-122"/>
                <a:ea typeface="冬青黑体简体中文" panose="020B0300000000000000" charset="-122"/>
                <a:sym typeface="Arial" panose="020B0604020202020204" pitchFamily="34" charset="0"/>
              </a:rPr>
              <a:t>，</a:t>
            </a:r>
            <a:r>
              <a:rPr lang="en-US" altLang="zh-CN" sz="1400" b="1" spc="300" dirty="0">
                <a:latin typeface="冬青黑体简体中文" panose="020B0300000000000000" charset="-122"/>
                <a:ea typeface="冬青黑体简体中文" panose="020B0300000000000000" charset="-122"/>
                <a:sym typeface="Arial" panose="020B0604020202020204" pitchFamily="34" charset="0"/>
              </a:rPr>
              <a:t>redis,</a:t>
            </a:r>
            <a:r>
              <a:rPr lang="zh-CN" altLang="en-US" sz="1400" b="1" spc="300" dirty="0">
                <a:latin typeface="冬青黑体简体中文" panose="020B0300000000000000" charset="-122"/>
                <a:ea typeface="冬青黑体简体中文" panose="020B0300000000000000" charset="-122"/>
                <a:sym typeface="Arial" panose="020B0604020202020204" pitchFamily="34" charset="0"/>
              </a:rPr>
              <a:t>云环境几乎所有系统，基于</a:t>
            </a:r>
            <a:r>
              <a:rPr lang="en-US" altLang="zh-CN" sz="1400" b="1" spc="300" dirty="0">
                <a:latin typeface="冬青黑体简体中文" panose="020B0300000000000000" charset="-122"/>
                <a:ea typeface="冬青黑体简体中文" panose="020B0300000000000000" charset="-122"/>
                <a:sym typeface="Arial" panose="020B0604020202020204" pitchFamily="34" charset="0"/>
              </a:rPr>
              <a:t>go</a:t>
            </a:r>
            <a:r>
              <a:rPr lang="zh-CN" altLang="en-US" sz="1400" b="1" spc="300" dirty="0">
                <a:latin typeface="冬青黑体简体中文" panose="020B0300000000000000" charset="-122"/>
                <a:ea typeface="冬青黑体简体中文" panose="020B0300000000000000" charset="-122"/>
                <a:sym typeface="Arial" panose="020B0604020202020204" pitchFamily="34" charset="0"/>
              </a:rPr>
              <a:t>语言开发，具有高性能，高扩展性，也被称为下一代监控工具。</a:t>
            </a:r>
            <a:endParaRPr lang="zh-CN" altLang="en-US" sz="1400" b="1" spc="300" dirty="0">
              <a:latin typeface="冬青黑体简体中文" panose="020B0300000000000000" charset="-122"/>
              <a:ea typeface="冬青黑体简体中文" panose="020B0300000000000000" charset="-122"/>
              <a:sym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b="1" spc="300" dirty="0">
                <a:solidFill>
                  <a:schemeClr val="tx1"/>
                </a:solidFill>
                <a:latin typeface="冬青黑体简体中文" panose="020B0300000000000000" charset="-122"/>
                <a:ea typeface="冬青黑体简体中文" panose="020B0300000000000000" charset="-122"/>
                <a:sym typeface="Arial" panose="020B0604020202020204" pitchFamily="34" charset="0"/>
              </a:rPr>
              <a:t> Why?</a:t>
            </a:r>
            <a:endParaRPr lang="zh-CN" altLang="en-US" sz="1400" b="1" spc="300" dirty="0">
              <a:solidFill>
                <a:schemeClr val="tx1"/>
              </a:solidFill>
              <a:latin typeface="冬青黑体简体中文" panose="020B0300000000000000" charset="-122"/>
              <a:ea typeface="冬青黑体简体中文" panose="020B0300000000000000" charset="-122"/>
              <a:sym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b="1" spc="300" dirty="0">
                <a:solidFill>
                  <a:schemeClr val="tx1"/>
                </a:solidFill>
                <a:latin typeface="冬青黑体简体中文" panose="020B0300000000000000" charset="-122"/>
                <a:ea typeface="冬青黑体简体中文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</a:t>
            </a:r>
            <a:r>
              <a:rPr lang="zh-CN" altLang="en-US" sz="1400" b="1" spc="300" dirty="0">
                <a:latin typeface="冬青黑体简体中文" panose="020B0300000000000000" charset="-122"/>
                <a:ea typeface="冬青黑体简体中文" panose="020B0300000000000000" charset="-122"/>
                <a:sym typeface="Arial" panose="020B0604020202020204" pitchFamily="34" charset="0"/>
              </a:rPr>
              <a:t>rometheus其实是个</a:t>
            </a:r>
            <a:r>
              <a:rPr lang="zh-CN" altLang="en-US" sz="1400" b="1" spc="300" dirty="0">
                <a:solidFill>
                  <a:schemeClr val="tx1"/>
                </a:solidFill>
                <a:latin typeface="冬青黑体简体中文" panose="020B0300000000000000" charset="-122"/>
                <a:ea typeface="冬青黑体简体中文" panose="020B0300000000000000" charset="-122"/>
                <a:sym typeface="Arial" panose="020B0604020202020204" pitchFamily="34" charset="0"/>
              </a:rPr>
              <a:t>数据库，不过从设计上就是用来存储海量数据的</a:t>
            </a:r>
            <a:r>
              <a:rPr lang="zh-CN" altLang="en-US" sz="1400" b="1" spc="300" dirty="0">
                <a:solidFill>
                  <a:srgbClr val="FF0000"/>
                </a:solidFill>
                <a:latin typeface="冬青黑体简体中文" panose="020B0300000000000000" charset="-122"/>
                <a:ea typeface="冬青黑体简体中文" panose="020B0300000000000000" charset="-122"/>
                <a:sym typeface="Arial" panose="020B0604020202020204" pitchFamily="34" charset="0"/>
              </a:rPr>
              <a:t>时序数据库</a:t>
            </a:r>
            <a:r>
              <a:rPr lang="en-US" altLang="zh-CN" sz="1400" b="1" spc="300" dirty="0">
                <a:solidFill>
                  <a:srgbClr val="FF0000"/>
                </a:solidFill>
                <a:latin typeface="冬青黑体简体中文" panose="020B0300000000000000" charset="-122"/>
                <a:ea typeface="冬青黑体简体中文" panose="020B0300000000000000" charset="-122"/>
                <a:sym typeface="Arial" panose="020B0604020202020204" pitchFamily="34" charset="0"/>
              </a:rPr>
              <a:t>(TSDB)</a:t>
            </a:r>
            <a:r>
              <a:rPr lang="zh-CN" altLang="en-US" sz="1400" b="1" spc="300" dirty="0">
                <a:solidFill>
                  <a:schemeClr val="tx1"/>
                </a:solidFill>
                <a:latin typeface="冬青黑体简体中文" panose="020B0300000000000000" charset="-122"/>
                <a:ea typeface="冬青黑体简体中文" panose="020B0300000000000000" charset="-122"/>
                <a:sym typeface="Arial" panose="020B0604020202020204" pitchFamily="34" charset="0"/>
              </a:rPr>
              <a:t>，特别设备监控实时数据存储，车联网，物联网数据存储和监控。</a:t>
            </a:r>
            <a:endParaRPr lang="zh-CN" altLang="en-US" sz="1400" b="1" spc="300" dirty="0">
              <a:solidFill>
                <a:schemeClr val="tx1"/>
              </a:solidFill>
              <a:latin typeface="冬青黑体简体中文" panose="020B0300000000000000" charset="-122"/>
              <a:ea typeface="冬青黑体简体中文" panose="020B0300000000000000" charset="-122"/>
              <a:sym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b="1" spc="300" dirty="0">
                <a:solidFill>
                  <a:schemeClr val="tx1"/>
                </a:solidFill>
                <a:latin typeface="冬青黑体简体中文" panose="020B0300000000000000" charset="-122"/>
                <a:ea typeface="冬青黑体简体中文" panose="020B0300000000000000" charset="-122"/>
                <a:sym typeface="Arial" panose="020B0604020202020204" pitchFamily="34" charset="0"/>
              </a:rPr>
              <a:t> </a:t>
            </a:r>
            <a:endParaRPr lang="en-US" altLang="zh-CN" sz="1400" b="1" spc="300" dirty="0">
              <a:solidFill>
                <a:schemeClr val="tx1"/>
              </a:solidFill>
              <a:latin typeface="冬青黑体简体中文" panose="020B0300000000000000" charset="-122"/>
              <a:ea typeface="冬青黑体简体中文" panose="020B0300000000000000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9750" y="3456305"/>
            <a:ext cx="69551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spc="300" dirty="0">
                <a:solidFill>
                  <a:srgbClr val="FF484B"/>
                </a:solidFill>
                <a:latin typeface="冬青黑体简体中文" panose="020B0300000000000000" charset="-122"/>
                <a:ea typeface="冬青黑体简体中文" panose="020B0300000000000000" charset="-122"/>
                <a:sym typeface="Arial" panose="020B0604020202020204" pitchFamily="34" charset="0"/>
              </a:rPr>
              <a:t>grafana？是一个前端展示工具，可以提供炫酷报表</a:t>
            </a:r>
            <a:endParaRPr lang="zh-CN" altLang="en-US" b="1" spc="300" dirty="0">
              <a:solidFill>
                <a:srgbClr val="FF484B"/>
              </a:solidFill>
              <a:latin typeface="冬青黑体简体中文" panose="020B0300000000000000" charset="-122"/>
              <a:ea typeface="冬青黑体简体中文" panose="020B0300000000000000" charset="-122"/>
              <a:sym typeface="Arial" panose="020B0604020202020204" pitchFamily="34" charset="0"/>
            </a:endParaRPr>
          </a:p>
          <a:p>
            <a:r>
              <a:rPr lang="en-US" altLang="zh-CN"/>
              <a:t>https://grafana.com/grafana/dashboards/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1322"/>
    </mc:Choice>
    <mc:Fallback>
      <p:transition spd="slow" advTm="132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图片 1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551" y="96948"/>
            <a:ext cx="1244380" cy="456484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 flipH="1">
            <a:off x="2483485" y="154940"/>
            <a:ext cx="4335145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000" b="1" spc="300" dirty="0">
                <a:solidFill>
                  <a:srgbClr val="FF484B"/>
                </a:solidFill>
                <a:latin typeface="冬青黑体简体中文" panose="020B0300000000000000" charset="-122"/>
                <a:ea typeface="冬青黑体简体中文" panose="020B0300000000000000" charset="-122"/>
                <a:sym typeface="Arial" panose="020B0604020202020204" pitchFamily="34" charset="0"/>
              </a:rPr>
              <a:t>p</a:t>
            </a:r>
            <a:r>
              <a:rPr lang="zh-CN" altLang="en-US" sz="2000" b="1" spc="300" dirty="0">
                <a:solidFill>
                  <a:srgbClr val="FF484B"/>
                </a:solidFill>
                <a:latin typeface="冬青黑体简体中文" panose="020B0300000000000000" charset="-122"/>
                <a:ea typeface="冬青黑体简体中文" panose="020B0300000000000000" charset="-122"/>
                <a:sym typeface="Arial" panose="020B0604020202020204" pitchFamily="34" charset="0"/>
              </a:rPr>
              <a:t>rometheus原理</a:t>
            </a:r>
            <a:endParaRPr lang="en-US" altLang="zh-CN" sz="2000" b="1" spc="300" dirty="0">
              <a:solidFill>
                <a:srgbClr val="FF484B"/>
              </a:solidFill>
              <a:latin typeface="冬青黑体简体中文" panose="020B0300000000000000" charset="-122"/>
              <a:ea typeface="冬青黑体简体中文" panose="020B0300000000000000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1505" y="1151890"/>
            <a:ext cx="590359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node-exporter</a:t>
            </a:r>
            <a:r>
              <a:rPr lang="zh-CN" altLang="en-US">
                <a:sym typeface="+mn-ea"/>
              </a:rPr>
              <a:t>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docker run --name cadvisor --volume=/:/rootfs:ro \</a:t>
            </a:r>
            <a:endParaRPr lang="zh-CN" altLang="en-US"/>
          </a:p>
          <a:p>
            <a:r>
              <a:rPr lang="zh-CN" altLang="en-US"/>
              <a:t>                --volume=/var/run:/var/run:rw \</a:t>
            </a:r>
            <a:endParaRPr lang="zh-CN" altLang="en-US"/>
          </a:p>
          <a:p>
            <a:r>
              <a:rPr lang="zh-CN" altLang="en-US"/>
              <a:t>                --volume=/sys:/sys:ro  \</a:t>
            </a:r>
            <a:endParaRPr lang="zh-CN" altLang="en-US"/>
          </a:p>
          <a:p>
            <a:r>
              <a:rPr lang="zh-CN" altLang="en-US"/>
              <a:t>                --volume=/var/lib/docker/:/var/lib/docker:ro \</a:t>
            </a:r>
            <a:endParaRPr lang="zh-CN" altLang="en-US"/>
          </a:p>
          <a:p>
            <a:r>
              <a:rPr lang="zh-CN" altLang="en-US"/>
              <a:t>                --publish=8082:8080 --detach=true \</a:t>
            </a:r>
            <a:endParaRPr lang="zh-CN" altLang="en-US"/>
          </a:p>
          <a:p>
            <a:r>
              <a:rPr lang="zh-CN" altLang="en-US"/>
              <a:t>               --privileged=true --name=cadvisor \</a:t>
            </a:r>
            <a:endParaRPr lang="zh-CN" altLang="en-US"/>
          </a:p>
          <a:p>
            <a:r>
              <a:rPr lang="zh-CN" altLang="en-US"/>
              <a:t>                --restart=always google/cadvisor:latest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05" y="1008380"/>
            <a:ext cx="6546850" cy="3175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1322"/>
    </mc:Choice>
    <mc:Fallback>
      <p:transition spd="slow" advTm="132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图片 1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551" y="96948"/>
            <a:ext cx="1244380" cy="456484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 flipH="1">
            <a:off x="1216025" y="215900"/>
            <a:ext cx="5226685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zh-CN" altLang="en-US" sz="2000" b="1" spc="300" dirty="0">
                <a:solidFill>
                  <a:srgbClr val="FF484B"/>
                </a:solidFill>
                <a:latin typeface="冬青黑体简体中文" panose="020B0300000000000000" charset="-122"/>
                <a:ea typeface="冬青黑体简体中文" panose="020B0300000000000000" charset="-122"/>
                <a:sym typeface="Arial" panose="020B0604020202020204" pitchFamily="34" charset="0"/>
              </a:rPr>
              <a:t>性能监控平台</a:t>
            </a:r>
            <a:r>
              <a:rPr lang="en-US" altLang="zh-CN" sz="2000" b="1" spc="300" dirty="0">
                <a:solidFill>
                  <a:srgbClr val="FF484B"/>
                </a:solidFill>
                <a:latin typeface="冬青黑体简体中文" panose="020B0300000000000000" charset="-122"/>
                <a:ea typeface="冬青黑体简体中文" panose="020B0300000000000000" charset="-122"/>
                <a:sym typeface="Arial" panose="020B0604020202020204" pitchFamily="34" charset="0"/>
              </a:rPr>
              <a:t>p</a:t>
            </a:r>
            <a:r>
              <a:rPr lang="zh-CN" altLang="en-US" sz="2000" b="1" spc="300" dirty="0">
                <a:solidFill>
                  <a:srgbClr val="FF484B"/>
                </a:solidFill>
                <a:latin typeface="冬青黑体简体中文" panose="020B0300000000000000" charset="-122"/>
                <a:ea typeface="冬青黑体简体中文" panose="020B0300000000000000" charset="-122"/>
                <a:sym typeface="Arial" panose="020B0604020202020204" pitchFamily="34" charset="0"/>
              </a:rPr>
              <a:t>rometheus</a:t>
            </a:r>
            <a:r>
              <a:rPr lang="zh-CN" altLang="en-US" sz="2000" b="1" spc="300" dirty="0">
                <a:solidFill>
                  <a:srgbClr val="FF484B"/>
                </a:solidFill>
                <a:latin typeface="冬青黑体简体中文" panose="020B0300000000000000" charset="-122"/>
                <a:ea typeface="冬青黑体简体中文" panose="020B0300000000000000" charset="-122"/>
                <a:sym typeface="Arial" panose="020B0604020202020204" pitchFamily="34" charset="0"/>
              </a:rPr>
              <a:t>搭建</a:t>
            </a:r>
            <a:endParaRPr lang="zh-CN" altLang="en-US" sz="2000" b="1" spc="300" dirty="0" err="1">
              <a:solidFill>
                <a:srgbClr val="FF484B"/>
              </a:solidFill>
              <a:latin typeface="冬青黑体简体中文" panose="020B0300000000000000" charset="-122"/>
              <a:ea typeface="冬青黑体简体中文" panose="020B0300000000000000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9115" y="1151890"/>
            <a:ext cx="590359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docker run  --name prometheus  -d \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-p 9090:9090 \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-v /root/soft/prometheus/prometheus.yml:/etc/prometheus/prometheus.yml  \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prom/prometheus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9750" y="3024505"/>
            <a:ext cx="500697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访问地址</a:t>
            </a:r>
            <a:r>
              <a:rPr lang="en-US" altLang="zh-CN"/>
              <a:t> </a:t>
            </a:r>
            <a:r>
              <a:rPr lang="zh-CN" altLang="en-US"/>
              <a:t>http://</a:t>
            </a:r>
            <a:r>
              <a:rPr lang="en-US" altLang="zh-CN"/>
              <a:t>ip</a:t>
            </a:r>
            <a:r>
              <a:rPr lang="zh-CN" altLang="en-US"/>
              <a:t>:9090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1322"/>
    </mc:Choice>
    <mc:Fallback>
      <p:transition spd="slow" advTm="132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图片 1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551" y="96948"/>
            <a:ext cx="1244380" cy="456484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 flipH="1">
            <a:off x="2483629" y="155184"/>
            <a:ext cx="3805658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zh-CN" altLang="en-US" sz="2000" b="1" spc="300" dirty="0">
                <a:solidFill>
                  <a:srgbClr val="FF484B"/>
                </a:solidFill>
                <a:latin typeface="冬青黑体简体中文" panose="020B0300000000000000" charset="-122"/>
                <a:ea typeface="冬青黑体简体中文" panose="020B0300000000000000" charset="-122"/>
                <a:sym typeface="Arial" panose="020B0604020202020204" pitchFamily="34" charset="0"/>
              </a:rPr>
              <a:t>性能监控平台环境搭建</a:t>
            </a:r>
            <a:endParaRPr lang="zh-CN" altLang="en-US" sz="2000" b="1" spc="300" dirty="0" err="1">
              <a:solidFill>
                <a:srgbClr val="FF484B"/>
              </a:solidFill>
              <a:latin typeface="冬青黑体简体中文" panose="020B0300000000000000" charset="-122"/>
              <a:ea typeface="冬青黑体简体中文" panose="020B0300000000000000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7360" y="1223645"/>
            <a:ext cx="649478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b="1" spc="300" dirty="0">
                <a:solidFill>
                  <a:srgbClr val="FF484B"/>
                </a:solidFill>
                <a:latin typeface="冬青黑体简体中文" panose="020B0300000000000000" charset="-122"/>
                <a:ea typeface="冬青黑体简体中文" panose="020B0300000000000000" charset="-122"/>
                <a:sym typeface="Arial" panose="020B0604020202020204" pitchFamily="34" charset="0"/>
              </a:rPr>
              <a:t>环境搭建需要一定前置知识</a:t>
            </a:r>
            <a:r>
              <a:rPr lang="en-US" altLang="zh-CN" sz="1400" b="1" spc="300" dirty="0">
                <a:solidFill>
                  <a:srgbClr val="FF484B"/>
                </a:solidFill>
                <a:latin typeface="冬青黑体简体中文" panose="020B0300000000000000" charset="-122"/>
                <a:ea typeface="冬青黑体简体中文" panose="020B0300000000000000" charset="-122"/>
                <a:sym typeface="Arial" panose="020B0604020202020204" pitchFamily="34" charset="0"/>
              </a:rPr>
              <a:t> Linux +Docker</a:t>
            </a:r>
            <a:endParaRPr lang="en-US" altLang="zh-CN" sz="1400" b="1" spc="300" dirty="0">
              <a:solidFill>
                <a:srgbClr val="FF484B"/>
              </a:solidFill>
              <a:latin typeface="冬青黑体简体中文" panose="020B0300000000000000" charset="-122"/>
              <a:ea typeface="冬青黑体简体中文" panose="020B0300000000000000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9115" y="2376170"/>
            <a:ext cx="590359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docker run  --name prometheus  -d \</a:t>
            </a:r>
            <a:endParaRPr lang="zh-CN" altLang="en-US"/>
          </a:p>
          <a:p>
            <a:r>
              <a:rPr lang="zh-CN" altLang="en-US"/>
              <a:t>  -p 9090:9090 \</a:t>
            </a:r>
            <a:endParaRPr lang="zh-CN" altLang="en-US"/>
          </a:p>
          <a:p>
            <a:r>
              <a:rPr lang="zh-CN" altLang="en-US"/>
              <a:t>  -v /root/soft/prometheus/prometheus.yml:/etc/prometheus/prometheus.yml  \</a:t>
            </a:r>
            <a:endParaRPr lang="zh-CN" altLang="en-US"/>
          </a:p>
          <a:p>
            <a:r>
              <a:rPr lang="zh-CN" altLang="en-US"/>
              <a:t>  prom/prometheus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55650" y="1727835"/>
            <a:ext cx="500697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http://www.hostbuf.com/t/988.html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7360" y="4104005"/>
            <a:ext cx="500697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访问地址</a:t>
            </a:r>
            <a:r>
              <a:rPr lang="en-US" altLang="zh-CN"/>
              <a:t> </a:t>
            </a:r>
            <a:r>
              <a:rPr lang="zh-CN" altLang="en-US"/>
              <a:t>http://</a:t>
            </a:r>
            <a:r>
              <a:rPr lang="en-US" altLang="zh-CN"/>
              <a:t>ip</a:t>
            </a:r>
            <a:r>
              <a:rPr lang="zh-CN" altLang="en-US"/>
              <a:t>:9090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" y="1080135"/>
            <a:ext cx="7639685" cy="3467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1322"/>
    </mc:Choice>
    <mc:Fallback>
      <p:transition spd="slow" advTm="132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图片 1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551" y="96948"/>
            <a:ext cx="1244380" cy="456484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 flipH="1">
            <a:off x="1666875" y="154940"/>
            <a:ext cx="5600700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000" b="1" spc="300" dirty="0">
                <a:solidFill>
                  <a:srgbClr val="FF484B"/>
                </a:solidFill>
                <a:latin typeface="冬青黑体简体中文" panose="020B0300000000000000" charset="-122"/>
                <a:ea typeface="冬青黑体简体中文" panose="020B0300000000000000" charset="-122"/>
                <a:sym typeface="Arial" panose="020B0604020202020204" pitchFamily="34" charset="0"/>
              </a:rPr>
              <a:t>p</a:t>
            </a:r>
            <a:r>
              <a:rPr lang="zh-CN" altLang="en-US" sz="2000" b="1" spc="300" dirty="0">
                <a:solidFill>
                  <a:srgbClr val="FF484B"/>
                </a:solidFill>
                <a:latin typeface="冬青黑体简体中文" panose="020B0300000000000000" charset="-122"/>
                <a:ea typeface="冬青黑体简体中文" panose="020B0300000000000000" charset="-122"/>
                <a:sym typeface="Arial" panose="020B0604020202020204" pitchFamily="34" charset="0"/>
              </a:rPr>
              <a:t>rometheu</a:t>
            </a:r>
            <a:r>
              <a:rPr lang="en-US" altLang="zh-CN" sz="2000" b="1" spc="300" dirty="0">
                <a:solidFill>
                  <a:srgbClr val="FF484B"/>
                </a:solidFill>
                <a:latin typeface="冬青黑体简体中文" panose="020B0300000000000000" charset="-122"/>
                <a:ea typeface="冬青黑体简体中文" panose="020B0300000000000000" charset="-122"/>
                <a:sym typeface="Arial" panose="020B0604020202020204" pitchFamily="34" charset="0"/>
              </a:rPr>
              <a:t>s</a:t>
            </a:r>
            <a:r>
              <a:rPr lang="zh-CN" altLang="en-US" sz="2000" b="1" spc="300" dirty="0">
                <a:solidFill>
                  <a:srgbClr val="FF484B"/>
                </a:solidFill>
                <a:latin typeface="冬青黑体简体中文" panose="020B0300000000000000" charset="-122"/>
                <a:ea typeface="冬青黑体简体中文" panose="020B0300000000000000" charset="-122"/>
                <a:sym typeface="Arial" panose="020B0604020202020204" pitchFamily="34" charset="0"/>
              </a:rPr>
              <a:t>实战实战</a:t>
            </a:r>
            <a:r>
              <a:rPr lang="en-US" altLang="zh-CN" sz="2000" b="1" spc="300" dirty="0">
                <a:solidFill>
                  <a:srgbClr val="FF484B"/>
                </a:solidFill>
                <a:latin typeface="冬青黑体简体中文" panose="020B0300000000000000" charset="-122"/>
                <a:ea typeface="冬青黑体简体中文" panose="020B0300000000000000" charset="-122"/>
                <a:sym typeface="Arial" panose="020B0604020202020204" pitchFamily="34" charset="0"/>
              </a:rPr>
              <a:t>-linux</a:t>
            </a:r>
            <a:r>
              <a:rPr lang="zh-CN" altLang="en-US" sz="2000" b="1" spc="300" dirty="0">
                <a:solidFill>
                  <a:srgbClr val="FF484B"/>
                </a:solidFill>
                <a:latin typeface="冬青黑体简体中文" panose="020B0300000000000000" charset="-122"/>
                <a:ea typeface="冬青黑体简体中文" panose="020B0300000000000000" charset="-122"/>
                <a:sym typeface="Arial" panose="020B0604020202020204" pitchFamily="34" charset="0"/>
              </a:rPr>
              <a:t>服务器</a:t>
            </a:r>
            <a:endParaRPr lang="zh-CN" altLang="en-US" sz="2000" b="1" spc="300" dirty="0">
              <a:solidFill>
                <a:srgbClr val="FF484B"/>
              </a:solidFill>
              <a:latin typeface="冬青黑体简体中文" panose="020B0300000000000000" charset="-122"/>
              <a:ea typeface="冬青黑体简体中文" panose="020B0300000000000000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1505" y="1151890"/>
            <a:ext cx="590359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linux </a:t>
            </a:r>
            <a:r>
              <a:rPr lang="zh-CN" altLang="en-US"/>
              <a:t>服务器数据采集</a:t>
            </a:r>
            <a:r>
              <a:rPr lang="en-US" altLang="zh-CN"/>
              <a:t>  linux cpu,</a:t>
            </a:r>
            <a:r>
              <a:rPr lang="zh-CN" altLang="en-US"/>
              <a:t>内存</a:t>
            </a:r>
            <a:r>
              <a:rPr lang="en-US" altLang="zh-CN"/>
              <a:t> </a:t>
            </a:r>
            <a:r>
              <a:rPr lang="zh-CN" altLang="en-US"/>
              <a:t>需要</a:t>
            </a:r>
            <a:r>
              <a:t>node-exporter</a:t>
            </a:r>
          </a:p>
          <a:p>
            <a:endParaRPr lang="zh-CN" altLang="en-US"/>
          </a:p>
          <a:p>
            <a:r>
              <a:rPr lang="zh-CN" altLang="en-US"/>
              <a:t>docker run -d \</a:t>
            </a:r>
            <a:endParaRPr lang="zh-CN" altLang="en-US"/>
          </a:p>
          <a:p>
            <a:r>
              <a:rPr lang="zh-CN" altLang="en-US"/>
              <a:t>  --net="host" \</a:t>
            </a:r>
            <a:endParaRPr lang="zh-CN" altLang="en-US"/>
          </a:p>
          <a:p>
            <a:r>
              <a:rPr lang="zh-CN" altLang="en-US"/>
              <a:t>  --pid="host" \</a:t>
            </a:r>
            <a:endParaRPr lang="zh-CN" altLang="en-US"/>
          </a:p>
          <a:p>
            <a:r>
              <a:rPr lang="zh-CN" altLang="en-US"/>
              <a:t>  -v "/:/host:ro,rslave" \</a:t>
            </a:r>
            <a:endParaRPr lang="zh-CN" altLang="en-US"/>
          </a:p>
          <a:p>
            <a:r>
              <a:rPr lang="zh-CN" altLang="en-US"/>
              <a:t>  quay.io/prometheus/node-exporter:latest \</a:t>
            </a:r>
            <a:endParaRPr lang="zh-CN" altLang="en-US"/>
          </a:p>
          <a:p>
            <a:r>
              <a:rPr lang="zh-CN" altLang="en-US"/>
              <a:t>  --path.rootfs=/host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60" y="3383915"/>
            <a:ext cx="4127500" cy="6858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43755" y="3239770"/>
            <a:ext cx="335978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- job_name: linux</a:t>
            </a:r>
            <a:endParaRPr lang="zh-CN" altLang="en-US"/>
          </a:p>
          <a:p>
            <a:r>
              <a:rPr lang="zh-CN" altLang="en-US"/>
              <a:t>    static_configs:</a:t>
            </a:r>
            <a:endParaRPr lang="zh-CN" altLang="en-US"/>
          </a:p>
          <a:p>
            <a:r>
              <a:rPr lang="zh-CN" altLang="en-US"/>
              <a:t>      - targets: ['192.168.200.13</a:t>
            </a:r>
            <a:r>
              <a:rPr lang="en-US" altLang="zh-CN"/>
              <a:t>8</a:t>
            </a:r>
            <a:r>
              <a:rPr lang="zh-CN" altLang="en-US"/>
              <a:t>:9100']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1322"/>
    </mc:Choice>
    <mc:Fallback>
      <p:transition spd="slow" advTm="132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图片 1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551" y="96948"/>
            <a:ext cx="1244380" cy="456484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 flipH="1">
            <a:off x="1619250" y="154940"/>
            <a:ext cx="4747260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zh-CN" altLang="en-US" sz="2000" b="1" spc="300" dirty="0">
                <a:solidFill>
                  <a:srgbClr val="FF484B"/>
                </a:solidFill>
                <a:latin typeface="冬青黑体简体中文" panose="020B0300000000000000" charset="-122"/>
                <a:ea typeface="冬青黑体简体中文" panose="020B0300000000000000" charset="-122"/>
                <a:sym typeface="Arial" panose="020B0604020202020204" pitchFamily="34" charset="0"/>
              </a:rPr>
              <a:t>grafana</a:t>
            </a:r>
            <a:r>
              <a:rPr lang="zh-CN" altLang="en-US" sz="2000" b="1" spc="300" dirty="0">
                <a:solidFill>
                  <a:srgbClr val="FF484B"/>
                </a:solidFill>
                <a:latin typeface="冬青黑体简体中文" panose="020B0300000000000000" charset="-122"/>
                <a:ea typeface="冬青黑体简体中文" panose="020B0300000000000000" charset="-122"/>
                <a:sym typeface="Arial" panose="020B0604020202020204" pitchFamily="34" charset="0"/>
              </a:rPr>
              <a:t>搭建</a:t>
            </a:r>
            <a:endParaRPr lang="zh-CN" altLang="en-US" sz="2000" b="1" spc="300" dirty="0" err="1">
              <a:solidFill>
                <a:srgbClr val="FF484B"/>
              </a:solidFill>
              <a:latin typeface="冬青黑体简体中文" panose="020B0300000000000000" charset="-122"/>
              <a:ea typeface="冬青黑体简体中文" panose="020B0300000000000000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9115" y="864235"/>
            <a:ext cx="59035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docker run -d -p 3000:3000 --name grafana grafana/grafana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60" y="1758315"/>
            <a:ext cx="5875655" cy="28809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1322"/>
    </mc:Choice>
    <mc:Fallback>
      <p:transition spd="slow" advTm="132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图片 1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551" y="96948"/>
            <a:ext cx="1244380" cy="456484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 flipH="1">
            <a:off x="1666875" y="154940"/>
            <a:ext cx="5600700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zh-CN" altLang="en-US" sz="2000" b="1" spc="300" dirty="0">
                <a:solidFill>
                  <a:srgbClr val="FF484B"/>
                </a:solidFill>
                <a:latin typeface="冬青黑体简体中文" panose="020B0300000000000000" charset="-122"/>
                <a:ea typeface="冬青黑体简体中文" panose="020B0300000000000000" charset="-122"/>
                <a:sym typeface="Arial" panose="020B0604020202020204" pitchFamily="34" charset="0"/>
              </a:rPr>
              <a:t>grafana使用</a:t>
            </a:r>
            <a:endParaRPr lang="zh-CN" altLang="en-US" sz="2000" b="1" spc="300" dirty="0">
              <a:solidFill>
                <a:srgbClr val="FF484B"/>
              </a:solidFill>
              <a:latin typeface="冬青黑体简体中文" panose="020B0300000000000000" charset="-122"/>
              <a:ea typeface="冬青黑体简体中文" panose="020B0300000000000000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1505" y="1151890"/>
            <a:ext cx="590359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https://grafana.com/grafana/dashboards/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核心使用步骤</a:t>
            </a:r>
            <a:r>
              <a:rPr lang="en-US" altLang="zh-CN">
                <a:sym typeface="+mn-ea"/>
              </a:rPr>
              <a:t>  </a:t>
            </a:r>
            <a:r>
              <a:rPr lang="zh-CN" altLang="en-US">
                <a:sym typeface="+mn-ea"/>
              </a:rPr>
              <a:t>配置数据源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导入</a:t>
            </a:r>
            <a:r>
              <a:rPr lang="en-US" altLang="zh-CN">
                <a:sym typeface="+mn-ea"/>
              </a:rPr>
              <a:t>dashboards</a:t>
            </a:r>
            <a:r>
              <a:rPr lang="zh-CN" altLang="en-US">
                <a:sym typeface="+mn-ea"/>
              </a:rPr>
              <a:t>模板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/>
              <a:t>Linux监控 9296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mysql 7362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docker  模板 193</a:t>
            </a:r>
            <a:endParaRPr lang="en-US" altLang="zh-CN"/>
          </a:p>
          <a:p>
            <a:r>
              <a:rPr lang="zh-CN" altLang="en-US">
                <a:sym typeface="+mn-ea"/>
              </a:rPr>
              <a:t> 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60" y="1943735"/>
            <a:ext cx="5871210" cy="2673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1322"/>
    </mc:Choice>
    <mc:Fallback>
      <p:transition spd="slow" advTm="132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图片 1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551" y="96948"/>
            <a:ext cx="1244380" cy="456484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 flipH="1">
            <a:off x="1666875" y="154940"/>
            <a:ext cx="5600700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zh-CN" altLang="en-US" sz="2000" b="1" spc="300" dirty="0">
                <a:solidFill>
                  <a:srgbClr val="FF484B"/>
                </a:solidFill>
                <a:latin typeface="冬青黑体简体中文" panose="020B0300000000000000" charset="-122"/>
                <a:ea typeface="冬青黑体简体中文" panose="020B0300000000000000" charset="-122"/>
                <a:sym typeface="Arial" panose="020B0604020202020204" pitchFamily="34" charset="0"/>
              </a:rPr>
              <a:t>grafana操作系统监控展现</a:t>
            </a:r>
            <a:endParaRPr lang="zh-CN" altLang="en-US" sz="2000" b="1" spc="300" dirty="0">
              <a:solidFill>
                <a:srgbClr val="FF484B"/>
              </a:solidFill>
              <a:latin typeface="冬青黑体简体中文" panose="020B0300000000000000" charset="-122"/>
              <a:ea typeface="冬青黑体简体中文" panose="020B0300000000000000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1505" y="553720"/>
            <a:ext cx="590359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>
              <a:sym typeface="+mn-ea"/>
            </a:endParaRPr>
          </a:p>
          <a:p>
            <a:r>
              <a:rPr lang="en-US" altLang="zh-CN"/>
              <a:t>Linux监控 11074</a:t>
            </a:r>
            <a:endParaRPr lang="en-US" altLang="zh-CN"/>
          </a:p>
          <a:p>
            <a:endParaRPr lang="en-US" altLang="zh-CN"/>
          </a:p>
          <a:p>
            <a:r>
              <a:rPr lang="zh-CN" altLang="en-US">
                <a:sym typeface="+mn-ea"/>
              </a:rPr>
              <a:t> 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05" y="1080135"/>
            <a:ext cx="6777990" cy="4667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1322"/>
    </mc:Choice>
    <mc:Fallback>
      <p:transition spd="slow" advTm="1322"/>
    </mc:Fallback>
  </mc:AlternateContent>
</p:sld>
</file>

<file path=ppt/tags/tag1.xml><?xml version="1.0" encoding="utf-8"?>
<p:tagLst xmlns:p="http://schemas.openxmlformats.org/presentationml/2006/main">
  <p:tag name="COMMONDATA" val="eyJoZGlkIjoiNTdjYTdjMzllY2Y3MzE0ZGM3ZjA0YTdhY2FjYThkZDEifQ==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3445</Words>
  <Application>WPS 演示</Application>
  <PresentationFormat>自定义</PresentationFormat>
  <Paragraphs>148</Paragraphs>
  <Slides>12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印品黑体</vt:lpstr>
      <vt:lpstr>黑体</vt:lpstr>
      <vt:lpstr>冬青黑体简体中文</vt:lpstr>
      <vt:lpstr>微软雅黑</vt:lpstr>
      <vt:lpstr>Arial Unicode MS</vt:lpstr>
      <vt:lpstr>Calibri Light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ok13</dc:title>
  <dc:creator>36439</dc:creator>
  <cp:lastModifiedBy>利哥</cp:lastModifiedBy>
  <cp:revision>1239</cp:revision>
  <dcterms:created xsi:type="dcterms:W3CDTF">2020-07-23T10:13:00Z</dcterms:created>
  <dcterms:modified xsi:type="dcterms:W3CDTF">2022-06-17T14:29:57Z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C3380FA757894E8AAE81D7C6F88FC672</vt:lpwstr>
  </property>
</Properties>
</file>