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2.xml" ContentType="application/vnd.openxmlformats-officedocument.presentationml.notesSlide+xml"/>
  <Override PartName="/ppt/tags/tag84.xml" ContentType="application/vnd.openxmlformats-officedocument.presentationml.tags+xml"/>
  <Override PartName="/ppt/notesSlides/notesSlide1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4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9"/>
  </p:notesMasterIdLst>
  <p:sldIdLst>
    <p:sldId id="388" r:id="rId3"/>
    <p:sldId id="321" r:id="rId4"/>
    <p:sldId id="304" r:id="rId5"/>
    <p:sldId id="265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324" r:id="rId18"/>
    <p:sldId id="326" r:id="rId19"/>
    <p:sldId id="424" r:id="rId20"/>
    <p:sldId id="425" r:id="rId21"/>
    <p:sldId id="426" r:id="rId22"/>
    <p:sldId id="427" r:id="rId23"/>
    <p:sldId id="428" r:id="rId24"/>
    <p:sldId id="329" r:id="rId25"/>
    <p:sldId id="429" r:id="rId26"/>
    <p:sldId id="430" r:id="rId27"/>
    <p:sldId id="431" r:id="rId28"/>
    <p:sldId id="433" r:id="rId29"/>
    <p:sldId id="432" r:id="rId30"/>
    <p:sldId id="434" r:id="rId31"/>
    <p:sldId id="435" r:id="rId32"/>
    <p:sldId id="436" r:id="rId33"/>
    <p:sldId id="437" r:id="rId34"/>
    <p:sldId id="439" r:id="rId35"/>
    <p:sldId id="438" r:id="rId36"/>
    <p:sldId id="440" r:id="rId37"/>
    <p:sldId id="441" r:id="rId38"/>
    <p:sldId id="442" r:id="rId39"/>
    <p:sldId id="535" r:id="rId40"/>
    <p:sldId id="443" r:id="rId41"/>
    <p:sldId id="446" r:id="rId42"/>
    <p:sldId id="444" r:id="rId43"/>
    <p:sldId id="445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325" r:id="rId53"/>
    <p:sldId id="455" r:id="rId54"/>
    <p:sldId id="456" r:id="rId55"/>
    <p:sldId id="458" r:id="rId56"/>
    <p:sldId id="308" r:id="rId57"/>
    <p:sldId id="459" r:id="rId58"/>
    <p:sldId id="460" r:id="rId59"/>
    <p:sldId id="461" r:id="rId60"/>
    <p:sldId id="462" r:id="rId61"/>
    <p:sldId id="463" r:id="rId62"/>
    <p:sldId id="464" r:id="rId63"/>
    <p:sldId id="465" r:id="rId64"/>
    <p:sldId id="466" r:id="rId65"/>
    <p:sldId id="469" r:id="rId66"/>
    <p:sldId id="467" r:id="rId67"/>
    <p:sldId id="468" r:id="rId68"/>
    <p:sldId id="470" r:id="rId69"/>
    <p:sldId id="472" r:id="rId70"/>
    <p:sldId id="471" r:id="rId71"/>
    <p:sldId id="473" r:id="rId72"/>
    <p:sldId id="474" r:id="rId73"/>
    <p:sldId id="475" r:id="rId74"/>
    <p:sldId id="309" r:id="rId75"/>
    <p:sldId id="476" r:id="rId76"/>
    <p:sldId id="477" r:id="rId77"/>
    <p:sldId id="478" r:id="rId78"/>
    <p:sldId id="479" r:id="rId79"/>
    <p:sldId id="480" r:id="rId80"/>
    <p:sldId id="481" r:id="rId81"/>
    <p:sldId id="482" r:id="rId82"/>
    <p:sldId id="483" r:id="rId83"/>
    <p:sldId id="484" r:id="rId84"/>
    <p:sldId id="485" r:id="rId85"/>
    <p:sldId id="486" r:id="rId86"/>
    <p:sldId id="487" r:id="rId87"/>
    <p:sldId id="489" r:id="rId88"/>
    <p:sldId id="488" r:id="rId89"/>
    <p:sldId id="490" r:id="rId90"/>
    <p:sldId id="492" r:id="rId91"/>
    <p:sldId id="493" r:id="rId92"/>
    <p:sldId id="491" r:id="rId93"/>
    <p:sldId id="494" r:id="rId94"/>
    <p:sldId id="495" r:id="rId95"/>
    <p:sldId id="496" r:id="rId96"/>
    <p:sldId id="498" r:id="rId97"/>
    <p:sldId id="497" r:id="rId98"/>
    <p:sldId id="499" r:id="rId99"/>
    <p:sldId id="500" r:id="rId100"/>
    <p:sldId id="501" r:id="rId101"/>
    <p:sldId id="502" r:id="rId102"/>
    <p:sldId id="503" r:id="rId103"/>
    <p:sldId id="504" r:id="rId104"/>
    <p:sldId id="505" r:id="rId105"/>
    <p:sldId id="506" r:id="rId106"/>
    <p:sldId id="507" r:id="rId107"/>
    <p:sldId id="509" r:id="rId108"/>
    <p:sldId id="508" r:id="rId109"/>
    <p:sldId id="510" r:id="rId110"/>
    <p:sldId id="511" r:id="rId111"/>
    <p:sldId id="512" r:id="rId112"/>
    <p:sldId id="310" r:id="rId113"/>
    <p:sldId id="513" r:id="rId114"/>
    <p:sldId id="514" r:id="rId115"/>
    <p:sldId id="515" r:id="rId116"/>
    <p:sldId id="516" r:id="rId117"/>
    <p:sldId id="517" r:id="rId118"/>
    <p:sldId id="518" r:id="rId119"/>
    <p:sldId id="519" r:id="rId120"/>
    <p:sldId id="311" r:id="rId121"/>
    <p:sldId id="520" r:id="rId122"/>
    <p:sldId id="521" r:id="rId123"/>
    <p:sldId id="522" r:id="rId124"/>
    <p:sldId id="525" r:id="rId125"/>
    <p:sldId id="523" r:id="rId126"/>
    <p:sldId id="526" r:id="rId127"/>
    <p:sldId id="524" r:id="rId128"/>
    <p:sldId id="527" r:id="rId129"/>
    <p:sldId id="528" r:id="rId130"/>
    <p:sldId id="536" r:id="rId131"/>
    <p:sldId id="529" r:id="rId132"/>
    <p:sldId id="530" r:id="rId133"/>
    <p:sldId id="531" r:id="rId134"/>
    <p:sldId id="532" r:id="rId135"/>
    <p:sldId id="533" r:id="rId136"/>
    <p:sldId id="534" r:id="rId137"/>
    <p:sldId id="457" r:id="rId1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橘子 设计" initials="橘子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0BD64"/>
    <a:srgbClr val="F2C340"/>
    <a:srgbClr val="FF9900"/>
    <a:srgbClr val="FF9933"/>
    <a:srgbClr val="33CCCC"/>
    <a:srgbClr val="9CC425"/>
    <a:srgbClr val="333333"/>
    <a:srgbClr val="1C4C4F"/>
    <a:srgbClr val="174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68" autoAdjust="0"/>
    <p:restoredTop sz="94660"/>
  </p:normalViewPr>
  <p:slideViewPr>
    <p:cSldViewPr snapToGrid="0">
      <p:cViewPr varScale="1">
        <p:scale>
          <a:sx n="95" d="100"/>
          <a:sy n="95" d="100"/>
        </p:scale>
        <p:origin x="-114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4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4" Type="http://schemas.openxmlformats.org/officeDocument/2006/relationships/image" Target="../media/image155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w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4" Type="http://schemas.openxmlformats.org/officeDocument/2006/relationships/image" Target="../media/image188.wmf"/></Relationships>
</file>

<file path=ppt/drawings/_rels/vmlDrawing8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4" Type="http://schemas.openxmlformats.org/officeDocument/2006/relationships/image" Target="../media/image194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4" Type="http://schemas.openxmlformats.org/officeDocument/2006/relationships/image" Target="../media/image198.w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9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9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9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9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9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/Relationships>
</file>

<file path=ppt/drawings/_rels/vmlDrawing9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EA7A-BD71-44C1-97C9-512F79FE33DA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8539-268A-428E-A96A-D4EF9E18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4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72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00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110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118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136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2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20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20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20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20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FED7E08-476A-404F-9561-F8E263B011F3}"/>
              </a:ext>
            </a:extLst>
          </p:cNvPr>
          <p:cNvSpPr/>
          <p:nvPr/>
        </p:nvSpPr>
        <p:spPr>
          <a:xfrm>
            <a:off x="254744" y="188409"/>
            <a:ext cx="577495" cy="519566"/>
          </a:xfrm>
          <a:prstGeom prst="rect">
            <a:avLst/>
          </a:prstGeom>
          <a:solidFill>
            <a:srgbClr val="F0B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97C31F8-25CF-440C-BDB5-4F6E8B4A26B7}"/>
              </a:ext>
            </a:extLst>
          </p:cNvPr>
          <p:cNvSpPr/>
          <p:nvPr/>
        </p:nvSpPr>
        <p:spPr>
          <a:xfrm>
            <a:off x="456840" y="355218"/>
            <a:ext cx="577495" cy="519566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任意多边形: 形状 156">
            <a:extLst>
              <a:ext uri="{FF2B5EF4-FFF2-40B4-BE49-F238E27FC236}">
                <a16:creationId xmlns:a16="http://schemas.microsoft.com/office/drawing/2014/main" xmlns="" id="{C5F1C794-B46F-408A-9226-132BCE708A90}"/>
              </a:ext>
            </a:extLst>
          </p:cNvPr>
          <p:cNvSpPr/>
          <p:nvPr/>
        </p:nvSpPr>
        <p:spPr>
          <a:xfrm rot="16200000" flipH="1" flipV="1">
            <a:off x="11638587" y="240056"/>
            <a:ext cx="439308" cy="406533"/>
          </a:xfrm>
          <a:custGeom>
            <a:avLst/>
            <a:gdLst>
              <a:gd name="connsiteX0" fmla="*/ 71236 w 795450"/>
              <a:gd name="connsiteY0" fmla="*/ 35618 h 736104"/>
              <a:gd name="connsiteX1" fmla="*/ 35618 w 795450"/>
              <a:gd name="connsiteY1" fmla="*/ 0 h 736104"/>
              <a:gd name="connsiteX2" fmla="*/ 0 w 795450"/>
              <a:gd name="connsiteY2" fmla="*/ 35618 h 736104"/>
              <a:gd name="connsiteX3" fmla="*/ 35618 w 795450"/>
              <a:gd name="connsiteY3" fmla="*/ 71236 h 736104"/>
              <a:gd name="connsiteX4" fmla="*/ 71236 w 795450"/>
              <a:gd name="connsiteY4" fmla="*/ 35618 h 736104"/>
              <a:gd name="connsiteX5" fmla="*/ 71236 w 795450"/>
              <a:gd name="connsiteY5" fmla="*/ 201835 h 736104"/>
              <a:gd name="connsiteX6" fmla="*/ 35618 w 795450"/>
              <a:gd name="connsiteY6" fmla="*/ 166217 h 736104"/>
              <a:gd name="connsiteX7" fmla="*/ 0 w 795450"/>
              <a:gd name="connsiteY7" fmla="*/ 201835 h 736104"/>
              <a:gd name="connsiteX8" fmla="*/ 35618 w 795450"/>
              <a:gd name="connsiteY8" fmla="*/ 237453 h 736104"/>
              <a:gd name="connsiteX9" fmla="*/ 71236 w 795450"/>
              <a:gd name="connsiteY9" fmla="*/ 201835 h 736104"/>
              <a:gd name="connsiteX10" fmla="*/ 71236 w 795450"/>
              <a:gd name="connsiteY10" fmla="*/ 368051 h 736104"/>
              <a:gd name="connsiteX11" fmla="*/ 35618 w 795450"/>
              <a:gd name="connsiteY11" fmla="*/ 332433 h 736104"/>
              <a:gd name="connsiteX12" fmla="*/ 0 w 795450"/>
              <a:gd name="connsiteY12" fmla="*/ 368052 h 736104"/>
              <a:gd name="connsiteX13" fmla="*/ 35618 w 795450"/>
              <a:gd name="connsiteY13" fmla="*/ 403669 h 736104"/>
              <a:gd name="connsiteX14" fmla="*/ 71236 w 795450"/>
              <a:gd name="connsiteY14" fmla="*/ 368051 h 736104"/>
              <a:gd name="connsiteX15" fmla="*/ 71236 w 795450"/>
              <a:gd name="connsiteY15" fmla="*/ 534267 h 736104"/>
              <a:gd name="connsiteX16" fmla="*/ 35618 w 795450"/>
              <a:gd name="connsiteY16" fmla="*/ 498649 h 736104"/>
              <a:gd name="connsiteX17" fmla="*/ 0 w 795450"/>
              <a:gd name="connsiteY17" fmla="*/ 534267 h 736104"/>
              <a:gd name="connsiteX18" fmla="*/ 35618 w 795450"/>
              <a:gd name="connsiteY18" fmla="*/ 569885 h 736104"/>
              <a:gd name="connsiteX19" fmla="*/ 71236 w 795450"/>
              <a:gd name="connsiteY19" fmla="*/ 534267 h 736104"/>
              <a:gd name="connsiteX20" fmla="*/ 71236 w 795450"/>
              <a:gd name="connsiteY20" fmla="*/ 700484 h 736104"/>
              <a:gd name="connsiteX21" fmla="*/ 35618 w 795450"/>
              <a:gd name="connsiteY21" fmla="*/ 664866 h 736104"/>
              <a:gd name="connsiteX22" fmla="*/ 0 w 795450"/>
              <a:gd name="connsiteY22" fmla="*/ 700484 h 736104"/>
              <a:gd name="connsiteX23" fmla="*/ 35618 w 795450"/>
              <a:gd name="connsiteY23" fmla="*/ 736102 h 736104"/>
              <a:gd name="connsiteX24" fmla="*/ 71236 w 795450"/>
              <a:gd name="connsiteY24" fmla="*/ 700484 h 736104"/>
              <a:gd name="connsiteX25" fmla="*/ 252296 w 795450"/>
              <a:gd name="connsiteY25" fmla="*/ 35619 h 736104"/>
              <a:gd name="connsiteX26" fmla="*/ 216678 w 795450"/>
              <a:gd name="connsiteY26" fmla="*/ 1 h 736104"/>
              <a:gd name="connsiteX27" fmla="*/ 181060 w 795450"/>
              <a:gd name="connsiteY27" fmla="*/ 35619 h 736104"/>
              <a:gd name="connsiteX28" fmla="*/ 216678 w 795450"/>
              <a:gd name="connsiteY28" fmla="*/ 71237 h 736104"/>
              <a:gd name="connsiteX29" fmla="*/ 252296 w 795450"/>
              <a:gd name="connsiteY29" fmla="*/ 35619 h 736104"/>
              <a:gd name="connsiteX30" fmla="*/ 252296 w 795450"/>
              <a:gd name="connsiteY30" fmla="*/ 201836 h 736104"/>
              <a:gd name="connsiteX31" fmla="*/ 216678 w 795450"/>
              <a:gd name="connsiteY31" fmla="*/ 166218 h 736104"/>
              <a:gd name="connsiteX32" fmla="*/ 181060 w 795450"/>
              <a:gd name="connsiteY32" fmla="*/ 201836 h 736104"/>
              <a:gd name="connsiteX33" fmla="*/ 216678 w 795450"/>
              <a:gd name="connsiteY33" fmla="*/ 237454 h 736104"/>
              <a:gd name="connsiteX34" fmla="*/ 252296 w 795450"/>
              <a:gd name="connsiteY34" fmla="*/ 201836 h 736104"/>
              <a:gd name="connsiteX35" fmla="*/ 252296 w 795450"/>
              <a:gd name="connsiteY35" fmla="*/ 368052 h 736104"/>
              <a:gd name="connsiteX36" fmla="*/ 216678 w 795450"/>
              <a:gd name="connsiteY36" fmla="*/ 332434 h 736104"/>
              <a:gd name="connsiteX37" fmla="*/ 181060 w 795450"/>
              <a:gd name="connsiteY37" fmla="*/ 368052 h 736104"/>
              <a:gd name="connsiteX38" fmla="*/ 216678 w 795450"/>
              <a:gd name="connsiteY38" fmla="*/ 403670 h 736104"/>
              <a:gd name="connsiteX39" fmla="*/ 252296 w 795450"/>
              <a:gd name="connsiteY39" fmla="*/ 368052 h 736104"/>
              <a:gd name="connsiteX40" fmla="*/ 252296 w 795450"/>
              <a:gd name="connsiteY40" fmla="*/ 534268 h 736104"/>
              <a:gd name="connsiteX41" fmla="*/ 216678 w 795450"/>
              <a:gd name="connsiteY41" fmla="*/ 498650 h 736104"/>
              <a:gd name="connsiteX42" fmla="*/ 181060 w 795450"/>
              <a:gd name="connsiteY42" fmla="*/ 534268 h 736104"/>
              <a:gd name="connsiteX43" fmla="*/ 216678 w 795450"/>
              <a:gd name="connsiteY43" fmla="*/ 569886 h 736104"/>
              <a:gd name="connsiteX44" fmla="*/ 252296 w 795450"/>
              <a:gd name="connsiteY44" fmla="*/ 534268 h 736104"/>
              <a:gd name="connsiteX45" fmla="*/ 252296 w 795450"/>
              <a:gd name="connsiteY45" fmla="*/ 700485 h 736104"/>
              <a:gd name="connsiteX46" fmla="*/ 216678 w 795450"/>
              <a:gd name="connsiteY46" fmla="*/ 664867 h 736104"/>
              <a:gd name="connsiteX47" fmla="*/ 181060 w 795450"/>
              <a:gd name="connsiteY47" fmla="*/ 700485 h 736104"/>
              <a:gd name="connsiteX48" fmla="*/ 216678 w 795450"/>
              <a:gd name="connsiteY48" fmla="*/ 736103 h 736104"/>
              <a:gd name="connsiteX49" fmla="*/ 252296 w 795450"/>
              <a:gd name="connsiteY49" fmla="*/ 700485 h 736104"/>
              <a:gd name="connsiteX50" fmla="*/ 433352 w 795450"/>
              <a:gd name="connsiteY50" fmla="*/ 35620 h 736104"/>
              <a:gd name="connsiteX51" fmla="*/ 397734 w 795450"/>
              <a:gd name="connsiteY51" fmla="*/ 2 h 736104"/>
              <a:gd name="connsiteX52" fmla="*/ 362116 w 795450"/>
              <a:gd name="connsiteY52" fmla="*/ 35620 h 736104"/>
              <a:gd name="connsiteX53" fmla="*/ 397734 w 795450"/>
              <a:gd name="connsiteY53" fmla="*/ 71238 h 736104"/>
              <a:gd name="connsiteX54" fmla="*/ 433352 w 795450"/>
              <a:gd name="connsiteY54" fmla="*/ 35620 h 736104"/>
              <a:gd name="connsiteX55" fmla="*/ 433352 w 795450"/>
              <a:gd name="connsiteY55" fmla="*/ 201837 h 736104"/>
              <a:gd name="connsiteX56" fmla="*/ 397734 w 795450"/>
              <a:gd name="connsiteY56" fmla="*/ 166219 h 736104"/>
              <a:gd name="connsiteX57" fmla="*/ 362116 w 795450"/>
              <a:gd name="connsiteY57" fmla="*/ 201837 h 736104"/>
              <a:gd name="connsiteX58" fmla="*/ 397734 w 795450"/>
              <a:gd name="connsiteY58" fmla="*/ 237455 h 736104"/>
              <a:gd name="connsiteX59" fmla="*/ 433352 w 795450"/>
              <a:gd name="connsiteY59" fmla="*/ 201837 h 736104"/>
              <a:gd name="connsiteX60" fmla="*/ 433352 w 795450"/>
              <a:gd name="connsiteY60" fmla="*/ 368053 h 736104"/>
              <a:gd name="connsiteX61" fmla="*/ 397734 w 795450"/>
              <a:gd name="connsiteY61" fmla="*/ 332435 h 736104"/>
              <a:gd name="connsiteX62" fmla="*/ 362116 w 795450"/>
              <a:gd name="connsiteY62" fmla="*/ 368053 h 736104"/>
              <a:gd name="connsiteX63" fmla="*/ 397734 w 795450"/>
              <a:gd name="connsiteY63" fmla="*/ 403671 h 736104"/>
              <a:gd name="connsiteX64" fmla="*/ 433352 w 795450"/>
              <a:gd name="connsiteY64" fmla="*/ 368053 h 736104"/>
              <a:gd name="connsiteX65" fmla="*/ 433352 w 795450"/>
              <a:gd name="connsiteY65" fmla="*/ 534268 h 736104"/>
              <a:gd name="connsiteX66" fmla="*/ 397734 w 795450"/>
              <a:gd name="connsiteY66" fmla="*/ 498650 h 736104"/>
              <a:gd name="connsiteX67" fmla="*/ 362116 w 795450"/>
              <a:gd name="connsiteY67" fmla="*/ 534268 h 736104"/>
              <a:gd name="connsiteX68" fmla="*/ 397734 w 795450"/>
              <a:gd name="connsiteY68" fmla="*/ 569886 h 736104"/>
              <a:gd name="connsiteX69" fmla="*/ 433352 w 795450"/>
              <a:gd name="connsiteY69" fmla="*/ 534268 h 736104"/>
              <a:gd name="connsiteX70" fmla="*/ 433352 w 795450"/>
              <a:gd name="connsiteY70" fmla="*/ 700485 h 736104"/>
              <a:gd name="connsiteX71" fmla="*/ 397734 w 795450"/>
              <a:gd name="connsiteY71" fmla="*/ 664867 h 736104"/>
              <a:gd name="connsiteX72" fmla="*/ 362116 w 795450"/>
              <a:gd name="connsiteY72" fmla="*/ 700485 h 736104"/>
              <a:gd name="connsiteX73" fmla="*/ 397734 w 795450"/>
              <a:gd name="connsiteY73" fmla="*/ 736103 h 736104"/>
              <a:gd name="connsiteX74" fmla="*/ 433352 w 795450"/>
              <a:gd name="connsiteY74" fmla="*/ 700485 h 736104"/>
              <a:gd name="connsiteX75" fmla="*/ 614408 w 795450"/>
              <a:gd name="connsiteY75" fmla="*/ 35619 h 736104"/>
              <a:gd name="connsiteX76" fmla="*/ 578790 w 795450"/>
              <a:gd name="connsiteY76" fmla="*/ 1 h 736104"/>
              <a:gd name="connsiteX77" fmla="*/ 543172 w 795450"/>
              <a:gd name="connsiteY77" fmla="*/ 35619 h 736104"/>
              <a:gd name="connsiteX78" fmla="*/ 578790 w 795450"/>
              <a:gd name="connsiteY78" fmla="*/ 71237 h 736104"/>
              <a:gd name="connsiteX79" fmla="*/ 614408 w 795450"/>
              <a:gd name="connsiteY79" fmla="*/ 35619 h 736104"/>
              <a:gd name="connsiteX80" fmla="*/ 614408 w 795450"/>
              <a:gd name="connsiteY80" fmla="*/ 201836 h 736104"/>
              <a:gd name="connsiteX81" fmla="*/ 578790 w 795450"/>
              <a:gd name="connsiteY81" fmla="*/ 166218 h 736104"/>
              <a:gd name="connsiteX82" fmla="*/ 543172 w 795450"/>
              <a:gd name="connsiteY82" fmla="*/ 201836 h 736104"/>
              <a:gd name="connsiteX83" fmla="*/ 578790 w 795450"/>
              <a:gd name="connsiteY83" fmla="*/ 237454 h 736104"/>
              <a:gd name="connsiteX84" fmla="*/ 614408 w 795450"/>
              <a:gd name="connsiteY84" fmla="*/ 201836 h 736104"/>
              <a:gd name="connsiteX85" fmla="*/ 614408 w 795450"/>
              <a:gd name="connsiteY85" fmla="*/ 368052 h 736104"/>
              <a:gd name="connsiteX86" fmla="*/ 578790 w 795450"/>
              <a:gd name="connsiteY86" fmla="*/ 332434 h 736104"/>
              <a:gd name="connsiteX87" fmla="*/ 543172 w 795450"/>
              <a:gd name="connsiteY87" fmla="*/ 368052 h 736104"/>
              <a:gd name="connsiteX88" fmla="*/ 578790 w 795450"/>
              <a:gd name="connsiteY88" fmla="*/ 403670 h 736104"/>
              <a:gd name="connsiteX89" fmla="*/ 614408 w 795450"/>
              <a:gd name="connsiteY89" fmla="*/ 368052 h 736104"/>
              <a:gd name="connsiteX90" fmla="*/ 614408 w 795450"/>
              <a:gd name="connsiteY90" fmla="*/ 534269 h 736104"/>
              <a:gd name="connsiteX91" fmla="*/ 578790 w 795450"/>
              <a:gd name="connsiteY91" fmla="*/ 498651 h 736104"/>
              <a:gd name="connsiteX92" fmla="*/ 543172 w 795450"/>
              <a:gd name="connsiteY92" fmla="*/ 534269 h 736104"/>
              <a:gd name="connsiteX93" fmla="*/ 578790 w 795450"/>
              <a:gd name="connsiteY93" fmla="*/ 569887 h 736104"/>
              <a:gd name="connsiteX94" fmla="*/ 614408 w 795450"/>
              <a:gd name="connsiteY94" fmla="*/ 534269 h 736104"/>
              <a:gd name="connsiteX95" fmla="*/ 614408 w 795450"/>
              <a:gd name="connsiteY95" fmla="*/ 700486 h 736104"/>
              <a:gd name="connsiteX96" fmla="*/ 578790 w 795450"/>
              <a:gd name="connsiteY96" fmla="*/ 664868 h 736104"/>
              <a:gd name="connsiteX97" fmla="*/ 543172 w 795450"/>
              <a:gd name="connsiteY97" fmla="*/ 700486 h 736104"/>
              <a:gd name="connsiteX98" fmla="*/ 578790 w 795450"/>
              <a:gd name="connsiteY98" fmla="*/ 736104 h 736104"/>
              <a:gd name="connsiteX99" fmla="*/ 614408 w 795450"/>
              <a:gd name="connsiteY99" fmla="*/ 700486 h 736104"/>
              <a:gd name="connsiteX100" fmla="*/ 795450 w 795450"/>
              <a:gd name="connsiteY100" fmla="*/ 35619 h 736104"/>
              <a:gd name="connsiteX101" fmla="*/ 759832 w 795450"/>
              <a:gd name="connsiteY101" fmla="*/ 1 h 736104"/>
              <a:gd name="connsiteX102" fmla="*/ 724214 w 795450"/>
              <a:gd name="connsiteY102" fmla="*/ 35619 h 736104"/>
              <a:gd name="connsiteX103" fmla="*/ 759832 w 795450"/>
              <a:gd name="connsiteY103" fmla="*/ 71237 h 736104"/>
              <a:gd name="connsiteX104" fmla="*/ 795450 w 795450"/>
              <a:gd name="connsiteY104" fmla="*/ 35619 h 736104"/>
              <a:gd name="connsiteX105" fmla="*/ 795450 w 795450"/>
              <a:gd name="connsiteY105" fmla="*/ 201836 h 736104"/>
              <a:gd name="connsiteX106" fmla="*/ 759832 w 795450"/>
              <a:gd name="connsiteY106" fmla="*/ 166218 h 736104"/>
              <a:gd name="connsiteX107" fmla="*/ 724214 w 795450"/>
              <a:gd name="connsiteY107" fmla="*/ 201836 h 736104"/>
              <a:gd name="connsiteX108" fmla="*/ 759832 w 795450"/>
              <a:gd name="connsiteY108" fmla="*/ 237454 h 736104"/>
              <a:gd name="connsiteX109" fmla="*/ 795450 w 795450"/>
              <a:gd name="connsiteY109" fmla="*/ 201836 h 736104"/>
              <a:gd name="connsiteX110" fmla="*/ 795450 w 795450"/>
              <a:gd name="connsiteY110" fmla="*/ 368052 h 736104"/>
              <a:gd name="connsiteX111" fmla="*/ 759832 w 795450"/>
              <a:gd name="connsiteY111" fmla="*/ 332434 h 736104"/>
              <a:gd name="connsiteX112" fmla="*/ 724214 w 795450"/>
              <a:gd name="connsiteY112" fmla="*/ 368052 h 736104"/>
              <a:gd name="connsiteX113" fmla="*/ 759832 w 795450"/>
              <a:gd name="connsiteY113" fmla="*/ 403670 h 736104"/>
              <a:gd name="connsiteX114" fmla="*/ 795450 w 795450"/>
              <a:gd name="connsiteY114" fmla="*/ 368052 h 736104"/>
              <a:gd name="connsiteX115" fmla="*/ 795450 w 795450"/>
              <a:gd name="connsiteY115" fmla="*/ 534269 h 736104"/>
              <a:gd name="connsiteX116" fmla="*/ 759832 w 795450"/>
              <a:gd name="connsiteY116" fmla="*/ 498651 h 736104"/>
              <a:gd name="connsiteX117" fmla="*/ 724214 w 795450"/>
              <a:gd name="connsiteY117" fmla="*/ 534269 h 736104"/>
              <a:gd name="connsiteX118" fmla="*/ 759832 w 795450"/>
              <a:gd name="connsiteY118" fmla="*/ 569887 h 736104"/>
              <a:gd name="connsiteX119" fmla="*/ 795450 w 795450"/>
              <a:gd name="connsiteY119" fmla="*/ 534269 h 736104"/>
              <a:gd name="connsiteX120" fmla="*/ 795450 w 795450"/>
              <a:gd name="connsiteY120" fmla="*/ 700486 h 736104"/>
              <a:gd name="connsiteX121" fmla="*/ 759832 w 795450"/>
              <a:gd name="connsiteY121" fmla="*/ 664868 h 736104"/>
              <a:gd name="connsiteX122" fmla="*/ 724214 w 795450"/>
              <a:gd name="connsiteY122" fmla="*/ 700486 h 736104"/>
              <a:gd name="connsiteX123" fmla="*/ 759832 w 795450"/>
              <a:gd name="connsiteY123" fmla="*/ 736104 h 736104"/>
              <a:gd name="connsiteX124" fmla="*/ 795450 w 795450"/>
              <a:gd name="connsiteY124" fmla="*/ 700486 h 7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795450" h="736104">
                <a:moveTo>
                  <a:pt x="71236" y="35618"/>
                </a:moveTo>
                <a:cubicBezTo>
                  <a:pt x="71236" y="15947"/>
                  <a:pt x="55289" y="0"/>
                  <a:pt x="35618" y="0"/>
                </a:cubicBezTo>
                <a:cubicBezTo>
                  <a:pt x="15947" y="0"/>
                  <a:pt x="0" y="15947"/>
                  <a:pt x="0" y="35618"/>
                </a:cubicBezTo>
                <a:cubicBezTo>
                  <a:pt x="0" y="55289"/>
                  <a:pt x="15947" y="71236"/>
                  <a:pt x="35618" y="71236"/>
                </a:cubicBezTo>
                <a:cubicBezTo>
                  <a:pt x="55289" y="71236"/>
                  <a:pt x="71236" y="55289"/>
                  <a:pt x="71236" y="35618"/>
                </a:cubicBezTo>
                <a:close/>
                <a:moveTo>
                  <a:pt x="71236" y="201835"/>
                </a:moveTo>
                <a:cubicBezTo>
                  <a:pt x="71236" y="182164"/>
                  <a:pt x="55289" y="166217"/>
                  <a:pt x="35618" y="166217"/>
                </a:cubicBezTo>
                <a:cubicBezTo>
                  <a:pt x="15947" y="166217"/>
                  <a:pt x="0" y="182164"/>
                  <a:pt x="0" y="201835"/>
                </a:cubicBezTo>
                <a:cubicBezTo>
                  <a:pt x="0" y="221506"/>
                  <a:pt x="15947" y="237453"/>
                  <a:pt x="35618" y="237453"/>
                </a:cubicBezTo>
                <a:cubicBezTo>
                  <a:pt x="55289" y="237453"/>
                  <a:pt x="71236" y="221506"/>
                  <a:pt x="71236" y="201835"/>
                </a:cubicBezTo>
                <a:close/>
                <a:moveTo>
                  <a:pt x="71236" y="368051"/>
                </a:moveTo>
                <a:cubicBezTo>
                  <a:pt x="71236" y="348380"/>
                  <a:pt x="55289" y="332433"/>
                  <a:pt x="35618" y="332433"/>
                </a:cubicBezTo>
                <a:cubicBezTo>
                  <a:pt x="15947" y="332434"/>
                  <a:pt x="0" y="348381"/>
                  <a:pt x="0" y="368052"/>
                </a:cubicBezTo>
                <a:cubicBezTo>
                  <a:pt x="0" y="387722"/>
                  <a:pt x="15947" y="403669"/>
                  <a:pt x="35618" y="403669"/>
                </a:cubicBezTo>
                <a:cubicBezTo>
                  <a:pt x="55289" y="403669"/>
                  <a:pt x="71236" y="387722"/>
                  <a:pt x="71236" y="368051"/>
                </a:cubicBezTo>
                <a:close/>
                <a:moveTo>
                  <a:pt x="71236" y="534267"/>
                </a:moveTo>
                <a:cubicBezTo>
                  <a:pt x="71236" y="514596"/>
                  <a:pt x="55289" y="498649"/>
                  <a:pt x="35618" y="498649"/>
                </a:cubicBezTo>
                <a:cubicBezTo>
                  <a:pt x="15947" y="498649"/>
                  <a:pt x="0" y="514596"/>
                  <a:pt x="0" y="534267"/>
                </a:cubicBezTo>
                <a:cubicBezTo>
                  <a:pt x="0" y="553938"/>
                  <a:pt x="15947" y="569885"/>
                  <a:pt x="35618" y="569885"/>
                </a:cubicBezTo>
                <a:cubicBezTo>
                  <a:pt x="55289" y="569885"/>
                  <a:pt x="71236" y="553938"/>
                  <a:pt x="71236" y="534267"/>
                </a:cubicBezTo>
                <a:close/>
                <a:moveTo>
                  <a:pt x="71236" y="700484"/>
                </a:moveTo>
                <a:cubicBezTo>
                  <a:pt x="71236" y="680813"/>
                  <a:pt x="55289" y="664866"/>
                  <a:pt x="35618" y="664866"/>
                </a:cubicBezTo>
                <a:cubicBezTo>
                  <a:pt x="15947" y="664866"/>
                  <a:pt x="0" y="680813"/>
                  <a:pt x="0" y="700484"/>
                </a:cubicBezTo>
                <a:cubicBezTo>
                  <a:pt x="0" y="720155"/>
                  <a:pt x="15947" y="736102"/>
                  <a:pt x="35618" y="736102"/>
                </a:cubicBezTo>
                <a:cubicBezTo>
                  <a:pt x="55289" y="736102"/>
                  <a:pt x="71236" y="720155"/>
                  <a:pt x="71236" y="700484"/>
                </a:cubicBezTo>
                <a:close/>
                <a:moveTo>
                  <a:pt x="252296" y="35619"/>
                </a:moveTo>
                <a:cubicBezTo>
                  <a:pt x="252296" y="15948"/>
                  <a:pt x="236349" y="1"/>
                  <a:pt x="216678" y="1"/>
                </a:cubicBezTo>
                <a:cubicBezTo>
                  <a:pt x="197007" y="1"/>
                  <a:pt x="181060" y="15948"/>
                  <a:pt x="181060" y="35619"/>
                </a:cubicBezTo>
                <a:cubicBezTo>
                  <a:pt x="181060" y="55290"/>
                  <a:pt x="197007" y="71237"/>
                  <a:pt x="216678" y="71237"/>
                </a:cubicBezTo>
                <a:cubicBezTo>
                  <a:pt x="236349" y="71237"/>
                  <a:pt x="252296" y="55290"/>
                  <a:pt x="252296" y="35619"/>
                </a:cubicBezTo>
                <a:close/>
                <a:moveTo>
                  <a:pt x="252296" y="201836"/>
                </a:moveTo>
                <a:cubicBezTo>
                  <a:pt x="252296" y="182165"/>
                  <a:pt x="236349" y="166218"/>
                  <a:pt x="216678" y="166218"/>
                </a:cubicBezTo>
                <a:cubicBezTo>
                  <a:pt x="197007" y="166218"/>
                  <a:pt x="181060" y="182165"/>
                  <a:pt x="181060" y="201836"/>
                </a:cubicBezTo>
                <a:cubicBezTo>
                  <a:pt x="181060" y="221507"/>
                  <a:pt x="197007" y="237454"/>
                  <a:pt x="216678" y="237454"/>
                </a:cubicBezTo>
                <a:cubicBezTo>
                  <a:pt x="236349" y="237454"/>
                  <a:pt x="252296" y="221507"/>
                  <a:pt x="252296" y="201836"/>
                </a:cubicBezTo>
                <a:close/>
                <a:moveTo>
                  <a:pt x="252296" y="368052"/>
                </a:moveTo>
                <a:cubicBezTo>
                  <a:pt x="252296" y="348381"/>
                  <a:pt x="236349" y="332434"/>
                  <a:pt x="216678" y="332434"/>
                </a:cubicBezTo>
                <a:cubicBezTo>
                  <a:pt x="197007" y="332434"/>
                  <a:pt x="181060" y="348381"/>
                  <a:pt x="181060" y="368052"/>
                </a:cubicBezTo>
                <a:cubicBezTo>
                  <a:pt x="181060" y="387723"/>
                  <a:pt x="197007" y="403670"/>
                  <a:pt x="216678" y="403670"/>
                </a:cubicBezTo>
                <a:cubicBezTo>
                  <a:pt x="236349" y="403670"/>
                  <a:pt x="252296" y="387723"/>
                  <a:pt x="252296" y="368052"/>
                </a:cubicBezTo>
                <a:close/>
                <a:moveTo>
                  <a:pt x="252296" y="534268"/>
                </a:moveTo>
                <a:cubicBezTo>
                  <a:pt x="252296" y="514597"/>
                  <a:pt x="236349" y="498650"/>
                  <a:pt x="216678" y="498650"/>
                </a:cubicBezTo>
                <a:cubicBezTo>
                  <a:pt x="197007" y="498650"/>
                  <a:pt x="181060" y="514597"/>
                  <a:pt x="181060" y="534268"/>
                </a:cubicBezTo>
                <a:cubicBezTo>
                  <a:pt x="181060" y="553939"/>
                  <a:pt x="197007" y="569886"/>
                  <a:pt x="216678" y="569886"/>
                </a:cubicBezTo>
                <a:cubicBezTo>
                  <a:pt x="236349" y="569886"/>
                  <a:pt x="252296" y="553939"/>
                  <a:pt x="252296" y="534268"/>
                </a:cubicBezTo>
                <a:close/>
                <a:moveTo>
                  <a:pt x="252296" y="700485"/>
                </a:moveTo>
                <a:cubicBezTo>
                  <a:pt x="252296" y="680814"/>
                  <a:pt x="236349" y="664867"/>
                  <a:pt x="216678" y="664867"/>
                </a:cubicBezTo>
                <a:cubicBezTo>
                  <a:pt x="197007" y="664867"/>
                  <a:pt x="181060" y="680814"/>
                  <a:pt x="181060" y="700485"/>
                </a:cubicBezTo>
                <a:cubicBezTo>
                  <a:pt x="181060" y="720156"/>
                  <a:pt x="197007" y="736103"/>
                  <a:pt x="216678" y="736103"/>
                </a:cubicBezTo>
                <a:cubicBezTo>
                  <a:pt x="236349" y="736103"/>
                  <a:pt x="252296" y="720156"/>
                  <a:pt x="252296" y="700485"/>
                </a:cubicBezTo>
                <a:close/>
                <a:moveTo>
                  <a:pt x="433352" y="35620"/>
                </a:moveTo>
                <a:cubicBezTo>
                  <a:pt x="433352" y="15949"/>
                  <a:pt x="417405" y="2"/>
                  <a:pt x="397734" y="2"/>
                </a:cubicBezTo>
                <a:cubicBezTo>
                  <a:pt x="378063" y="2"/>
                  <a:pt x="362116" y="15949"/>
                  <a:pt x="362116" y="35620"/>
                </a:cubicBezTo>
                <a:cubicBezTo>
                  <a:pt x="362116" y="55291"/>
                  <a:pt x="378063" y="71238"/>
                  <a:pt x="397734" y="71238"/>
                </a:cubicBezTo>
                <a:cubicBezTo>
                  <a:pt x="417405" y="71238"/>
                  <a:pt x="433352" y="55291"/>
                  <a:pt x="433352" y="35620"/>
                </a:cubicBezTo>
                <a:close/>
                <a:moveTo>
                  <a:pt x="433352" y="201837"/>
                </a:moveTo>
                <a:cubicBezTo>
                  <a:pt x="433352" y="182166"/>
                  <a:pt x="417405" y="166219"/>
                  <a:pt x="397734" y="166219"/>
                </a:cubicBezTo>
                <a:cubicBezTo>
                  <a:pt x="378063" y="166219"/>
                  <a:pt x="362116" y="182166"/>
                  <a:pt x="362116" y="201837"/>
                </a:cubicBezTo>
                <a:cubicBezTo>
                  <a:pt x="362116" y="221508"/>
                  <a:pt x="378063" y="237455"/>
                  <a:pt x="397734" y="237455"/>
                </a:cubicBezTo>
                <a:cubicBezTo>
                  <a:pt x="417405" y="237455"/>
                  <a:pt x="433352" y="221508"/>
                  <a:pt x="433352" y="201837"/>
                </a:cubicBezTo>
                <a:close/>
                <a:moveTo>
                  <a:pt x="433352" y="368053"/>
                </a:moveTo>
                <a:cubicBezTo>
                  <a:pt x="433352" y="348382"/>
                  <a:pt x="417405" y="332435"/>
                  <a:pt x="397734" y="332435"/>
                </a:cubicBezTo>
                <a:cubicBezTo>
                  <a:pt x="378063" y="332435"/>
                  <a:pt x="362116" y="348382"/>
                  <a:pt x="362116" y="368053"/>
                </a:cubicBezTo>
                <a:cubicBezTo>
                  <a:pt x="362116" y="387724"/>
                  <a:pt x="378063" y="403671"/>
                  <a:pt x="397734" y="403671"/>
                </a:cubicBezTo>
                <a:cubicBezTo>
                  <a:pt x="417405" y="403671"/>
                  <a:pt x="433352" y="387724"/>
                  <a:pt x="433352" y="368053"/>
                </a:cubicBezTo>
                <a:close/>
                <a:moveTo>
                  <a:pt x="433352" y="534268"/>
                </a:moveTo>
                <a:cubicBezTo>
                  <a:pt x="433352" y="514597"/>
                  <a:pt x="417405" y="498650"/>
                  <a:pt x="397734" y="498650"/>
                </a:cubicBezTo>
                <a:cubicBezTo>
                  <a:pt x="378063" y="498650"/>
                  <a:pt x="362116" y="514597"/>
                  <a:pt x="362116" y="534268"/>
                </a:cubicBezTo>
                <a:cubicBezTo>
                  <a:pt x="362116" y="553939"/>
                  <a:pt x="378063" y="569886"/>
                  <a:pt x="397734" y="569886"/>
                </a:cubicBezTo>
                <a:cubicBezTo>
                  <a:pt x="417405" y="569886"/>
                  <a:pt x="433352" y="553939"/>
                  <a:pt x="433352" y="534268"/>
                </a:cubicBezTo>
                <a:close/>
                <a:moveTo>
                  <a:pt x="433352" y="700485"/>
                </a:moveTo>
                <a:cubicBezTo>
                  <a:pt x="433352" y="680814"/>
                  <a:pt x="417405" y="664867"/>
                  <a:pt x="397734" y="664867"/>
                </a:cubicBezTo>
                <a:cubicBezTo>
                  <a:pt x="378063" y="664867"/>
                  <a:pt x="362116" y="680814"/>
                  <a:pt x="362116" y="700485"/>
                </a:cubicBezTo>
                <a:cubicBezTo>
                  <a:pt x="362116" y="720156"/>
                  <a:pt x="378063" y="736103"/>
                  <a:pt x="397734" y="736103"/>
                </a:cubicBezTo>
                <a:cubicBezTo>
                  <a:pt x="417405" y="736103"/>
                  <a:pt x="433352" y="720156"/>
                  <a:pt x="433352" y="700485"/>
                </a:cubicBezTo>
                <a:close/>
                <a:moveTo>
                  <a:pt x="614408" y="35619"/>
                </a:moveTo>
                <a:cubicBezTo>
                  <a:pt x="614408" y="15948"/>
                  <a:pt x="598461" y="1"/>
                  <a:pt x="578790" y="1"/>
                </a:cubicBezTo>
                <a:cubicBezTo>
                  <a:pt x="559119" y="1"/>
                  <a:pt x="543172" y="15948"/>
                  <a:pt x="543172" y="35619"/>
                </a:cubicBezTo>
                <a:cubicBezTo>
                  <a:pt x="543172" y="55290"/>
                  <a:pt x="559119" y="71237"/>
                  <a:pt x="578790" y="71237"/>
                </a:cubicBezTo>
                <a:cubicBezTo>
                  <a:pt x="598461" y="71237"/>
                  <a:pt x="614408" y="55290"/>
                  <a:pt x="614408" y="35619"/>
                </a:cubicBezTo>
                <a:close/>
                <a:moveTo>
                  <a:pt x="614408" y="201836"/>
                </a:moveTo>
                <a:cubicBezTo>
                  <a:pt x="614408" y="182165"/>
                  <a:pt x="598461" y="166218"/>
                  <a:pt x="578790" y="166218"/>
                </a:cubicBezTo>
                <a:cubicBezTo>
                  <a:pt x="559119" y="166218"/>
                  <a:pt x="543172" y="182165"/>
                  <a:pt x="543172" y="201836"/>
                </a:cubicBezTo>
                <a:cubicBezTo>
                  <a:pt x="543172" y="221507"/>
                  <a:pt x="559119" y="237454"/>
                  <a:pt x="578790" y="237454"/>
                </a:cubicBezTo>
                <a:cubicBezTo>
                  <a:pt x="598461" y="237454"/>
                  <a:pt x="614408" y="221507"/>
                  <a:pt x="614408" y="201836"/>
                </a:cubicBezTo>
                <a:close/>
                <a:moveTo>
                  <a:pt x="614408" y="368052"/>
                </a:moveTo>
                <a:cubicBezTo>
                  <a:pt x="614408" y="348381"/>
                  <a:pt x="598461" y="332434"/>
                  <a:pt x="578790" y="332434"/>
                </a:cubicBezTo>
                <a:cubicBezTo>
                  <a:pt x="559119" y="332434"/>
                  <a:pt x="543172" y="348381"/>
                  <a:pt x="543172" y="368052"/>
                </a:cubicBezTo>
                <a:cubicBezTo>
                  <a:pt x="543172" y="387723"/>
                  <a:pt x="559119" y="403670"/>
                  <a:pt x="578790" y="403670"/>
                </a:cubicBezTo>
                <a:cubicBezTo>
                  <a:pt x="598461" y="403670"/>
                  <a:pt x="614408" y="387723"/>
                  <a:pt x="614408" y="368052"/>
                </a:cubicBezTo>
                <a:close/>
                <a:moveTo>
                  <a:pt x="614408" y="534269"/>
                </a:moveTo>
                <a:cubicBezTo>
                  <a:pt x="614408" y="514598"/>
                  <a:pt x="598461" y="498651"/>
                  <a:pt x="578790" y="498651"/>
                </a:cubicBezTo>
                <a:cubicBezTo>
                  <a:pt x="559119" y="498651"/>
                  <a:pt x="543172" y="514598"/>
                  <a:pt x="543172" y="534269"/>
                </a:cubicBezTo>
                <a:cubicBezTo>
                  <a:pt x="543172" y="553940"/>
                  <a:pt x="559119" y="569887"/>
                  <a:pt x="578790" y="569887"/>
                </a:cubicBezTo>
                <a:cubicBezTo>
                  <a:pt x="598461" y="569887"/>
                  <a:pt x="614408" y="553940"/>
                  <a:pt x="614408" y="534269"/>
                </a:cubicBezTo>
                <a:close/>
                <a:moveTo>
                  <a:pt x="614408" y="700486"/>
                </a:moveTo>
                <a:cubicBezTo>
                  <a:pt x="614408" y="680815"/>
                  <a:pt x="598461" y="664868"/>
                  <a:pt x="578790" y="664868"/>
                </a:cubicBezTo>
                <a:cubicBezTo>
                  <a:pt x="559119" y="664868"/>
                  <a:pt x="543172" y="680815"/>
                  <a:pt x="543172" y="700486"/>
                </a:cubicBezTo>
                <a:cubicBezTo>
                  <a:pt x="543172" y="720157"/>
                  <a:pt x="559119" y="736104"/>
                  <a:pt x="578790" y="736104"/>
                </a:cubicBezTo>
                <a:cubicBezTo>
                  <a:pt x="598461" y="736104"/>
                  <a:pt x="614408" y="720157"/>
                  <a:pt x="614408" y="700486"/>
                </a:cubicBezTo>
                <a:close/>
                <a:moveTo>
                  <a:pt x="795450" y="35619"/>
                </a:moveTo>
                <a:cubicBezTo>
                  <a:pt x="795450" y="15948"/>
                  <a:pt x="779503" y="1"/>
                  <a:pt x="759832" y="1"/>
                </a:cubicBezTo>
                <a:cubicBezTo>
                  <a:pt x="740161" y="1"/>
                  <a:pt x="724214" y="15948"/>
                  <a:pt x="724214" y="35619"/>
                </a:cubicBezTo>
                <a:cubicBezTo>
                  <a:pt x="724214" y="55290"/>
                  <a:pt x="740161" y="71237"/>
                  <a:pt x="759832" y="71237"/>
                </a:cubicBezTo>
                <a:cubicBezTo>
                  <a:pt x="779503" y="71237"/>
                  <a:pt x="795450" y="55290"/>
                  <a:pt x="795450" y="35619"/>
                </a:cubicBezTo>
                <a:close/>
                <a:moveTo>
                  <a:pt x="795450" y="201836"/>
                </a:moveTo>
                <a:cubicBezTo>
                  <a:pt x="795450" y="182165"/>
                  <a:pt x="779503" y="166218"/>
                  <a:pt x="759832" y="166218"/>
                </a:cubicBezTo>
                <a:cubicBezTo>
                  <a:pt x="740161" y="166218"/>
                  <a:pt x="724214" y="182165"/>
                  <a:pt x="724214" y="201836"/>
                </a:cubicBezTo>
                <a:cubicBezTo>
                  <a:pt x="724214" y="221507"/>
                  <a:pt x="740161" y="237454"/>
                  <a:pt x="759832" y="237454"/>
                </a:cubicBezTo>
                <a:cubicBezTo>
                  <a:pt x="779503" y="237454"/>
                  <a:pt x="795450" y="221507"/>
                  <a:pt x="795450" y="201836"/>
                </a:cubicBezTo>
                <a:close/>
                <a:moveTo>
                  <a:pt x="795450" y="368052"/>
                </a:moveTo>
                <a:cubicBezTo>
                  <a:pt x="795450" y="348381"/>
                  <a:pt x="779503" y="332434"/>
                  <a:pt x="759832" y="332434"/>
                </a:cubicBezTo>
                <a:cubicBezTo>
                  <a:pt x="740161" y="332434"/>
                  <a:pt x="724214" y="348381"/>
                  <a:pt x="724214" y="368052"/>
                </a:cubicBezTo>
                <a:cubicBezTo>
                  <a:pt x="724214" y="387723"/>
                  <a:pt x="740161" y="403670"/>
                  <a:pt x="759832" y="403670"/>
                </a:cubicBezTo>
                <a:cubicBezTo>
                  <a:pt x="779503" y="403670"/>
                  <a:pt x="795450" y="387723"/>
                  <a:pt x="795450" y="368052"/>
                </a:cubicBezTo>
                <a:close/>
                <a:moveTo>
                  <a:pt x="795450" y="534269"/>
                </a:moveTo>
                <a:cubicBezTo>
                  <a:pt x="795450" y="514598"/>
                  <a:pt x="779503" y="498651"/>
                  <a:pt x="759832" y="498651"/>
                </a:cubicBezTo>
                <a:cubicBezTo>
                  <a:pt x="740161" y="498651"/>
                  <a:pt x="724214" y="514598"/>
                  <a:pt x="724214" y="534269"/>
                </a:cubicBezTo>
                <a:cubicBezTo>
                  <a:pt x="724214" y="553940"/>
                  <a:pt x="740161" y="569887"/>
                  <a:pt x="759832" y="569887"/>
                </a:cubicBezTo>
                <a:cubicBezTo>
                  <a:pt x="779503" y="569887"/>
                  <a:pt x="795450" y="553940"/>
                  <a:pt x="795450" y="534269"/>
                </a:cubicBezTo>
                <a:close/>
                <a:moveTo>
                  <a:pt x="795450" y="700486"/>
                </a:moveTo>
                <a:cubicBezTo>
                  <a:pt x="795450" y="680815"/>
                  <a:pt x="779503" y="664868"/>
                  <a:pt x="759832" y="664868"/>
                </a:cubicBezTo>
                <a:cubicBezTo>
                  <a:pt x="740161" y="664868"/>
                  <a:pt x="724214" y="680815"/>
                  <a:pt x="724214" y="700486"/>
                </a:cubicBezTo>
                <a:cubicBezTo>
                  <a:pt x="724214" y="720157"/>
                  <a:pt x="740161" y="736104"/>
                  <a:pt x="759832" y="736104"/>
                </a:cubicBezTo>
                <a:cubicBezTo>
                  <a:pt x="779503" y="736104"/>
                  <a:pt x="795450" y="720157"/>
                  <a:pt x="795450" y="700486"/>
                </a:cubicBezTo>
                <a:close/>
              </a:path>
            </a:pathLst>
          </a:custGeom>
          <a:gradFill flip="none" rotWithShape="1">
            <a:gsLst>
              <a:gs pos="0">
                <a:srgbClr val="1B6669"/>
              </a:gs>
              <a:gs pos="100000">
                <a:srgbClr val="1B6669">
                  <a:alpha val="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zh-CN" altLang="en-US">
              <a:ea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23171862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539D5C1F-7C7C-15F2-CEE7-0B835CB68A42}"/>
              </a:ext>
            </a:extLst>
          </p:cNvPr>
          <p:cNvSpPr/>
          <p:nvPr userDrawn="1"/>
        </p:nvSpPr>
        <p:spPr bwMode="auto">
          <a:xfrm rot="5400000">
            <a:off x="11349917" y="6030922"/>
            <a:ext cx="622300" cy="169863"/>
          </a:xfrm>
          <a:custGeom>
            <a:avLst/>
            <a:gdLst>
              <a:gd name="connsiteX0" fmla="*/ 482600 w 622300"/>
              <a:gd name="connsiteY0" fmla="*/ 0 h 169863"/>
              <a:gd name="connsiteX1" fmla="*/ 622300 w 622300"/>
              <a:gd name="connsiteY1" fmla="*/ 84138 h 169863"/>
              <a:gd name="connsiteX2" fmla="*/ 482600 w 622300"/>
              <a:gd name="connsiteY2" fmla="*/ 169863 h 169863"/>
              <a:gd name="connsiteX3" fmla="*/ 322262 w 622300"/>
              <a:gd name="connsiteY3" fmla="*/ 0 h 169863"/>
              <a:gd name="connsiteX4" fmla="*/ 461962 w 622300"/>
              <a:gd name="connsiteY4" fmla="*/ 84138 h 169863"/>
              <a:gd name="connsiteX5" fmla="*/ 322262 w 622300"/>
              <a:gd name="connsiteY5" fmla="*/ 169863 h 169863"/>
              <a:gd name="connsiteX6" fmla="*/ 161925 w 622300"/>
              <a:gd name="connsiteY6" fmla="*/ 0 h 169863"/>
              <a:gd name="connsiteX7" fmla="*/ 300037 w 622300"/>
              <a:gd name="connsiteY7" fmla="*/ 84138 h 169863"/>
              <a:gd name="connsiteX8" fmla="*/ 161925 w 622300"/>
              <a:gd name="connsiteY8" fmla="*/ 169863 h 169863"/>
              <a:gd name="connsiteX9" fmla="*/ 0 w 622300"/>
              <a:gd name="connsiteY9" fmla="*/ 0 h 169863"/>
              <a:gd name="connsiteX10" fmla="*/ 139700 w 622300"/>
              <a:gd name="connsiteY10" fmla="*/ 84138 h 169863"/>
              <a:gd name="connsiteX11" fmla="*/ 0 w 622300"/>
              <a:gd name="connsiteY11" fmla="*/ 169863 h 16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2300" h="169863">
                <a:moveTo>
                  <a:pt x="482600" y="0"/>
                </a:moveTo>
                <a:lnTo>
                  <a:pt x="622300" y="84138"/>
                </a:lnTo>
                <a:lnTo>
                  <a:pt x="482600" y="169863"/>
                </a:lnTo>
                <a:close/>
                <a:moveTo>
                  <a:pt x="322262" y="0"/>
                </a:moveTo>
                <a:lnTo>
                  <a:pt x="461962" y="84138"/>
                </a:lnTo>
                <a:lnTo>
                  <a:pt x="322262" y="169863"/>
                </a:lnTo>
                <a:close/>
                <a:moveTo>
                  <a:pt x="161925" y="0"/>
                </a:moveTo>
                <a:lnTo>
                  <a:pt x="300037" y="84138"/>
                </a:lnTo>
                <a:lnTo>
                  <a:pt x="161925" y="169863"/>
                </a:lnTo>
                <a:close/>
                <a:moveTo>
                  <a:pt x="0" y="0"/>
                </a:moveTo>
                <a:lnTo>
                  <a:pt x="139700" y="84138"/>
                </a:lnTo>
                <a:lnTo>
                  <a:pt x="0" y="169863"/>
                </a:lnTo>
                <a:close/>
              </a:path>
            </a:pathLst>
          </a:custGeom>
          <a:solidFill>
            <a:schemeClr val="accent1"/>
          </a:solidFill>
          <a:ln w="793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2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65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83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Tm="0">
    <p:comb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39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164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5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165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167.wmf"/><Relationship Id="rId4" Type="http://schemas.openxmlformats.org/officeDocument/2006/relationships/oleObject" Target="../embeddings/oleObject166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9.wmf"/><Relationship Id="rId2" Type="http://schemas.openxmlformats.org/officeDocument/2006/relationships/tags" Target="../tags/tag97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168.bin"/><Relationship Id="rId5" Type="http://schemas.openxmlformats.org/officeDocument/2006/relationships/image" Target="../media/image168.wmf"/><Relationship Id="rId4" Type="http://schemas.openxmlformats.org/officeDocument/2006/relationships/oleObject" Target="../embeddings/oleObject167.bin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169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2.wmf"/><Relationship Id="rId2" Type="http://schemas.openxmlformats.org/officeDocument/2006/relationships/tags" Target="../tags/tag100.xml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171.bin"/><Relationship Id="rId5" Type="http://schemas.openxmlformats.org/officeDocument/2006/relationships/image" Target="../media/image171.wmf"/><Relationship Id="rId4" Type="http://schemas.openxmlformats.org/officeDocument/2006/relationships/oleObject" Target="../embeddings/oleObject170.bin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4.wmf"/><Relationship Id="rId2" Type="http://schemas.openxmlformats.org/officeDocument/2006/relationships/tags" Target="../tags/tag101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173.bin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75.wmf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3.bin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7.wmf"/><Relationship Id="rId2" Type="http://schemas.openxmlformats.org/officeDocument/2006/relationships/tags" Target="../tags/tag103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176.bin"/><Relationship Id="rId5" Type="http://schemas.openxmlformats.org/officeDocument/2006/relationships/image" Target="../media/image176.w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78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183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0.wmf"/><Relationship Id="rId12" Type="http://schemas.openxmlformats.org/officeDocument/2006/relationships/oleObject" Target="../embeddings/oleObject182.bin"/><Relationship Id="rId17" Type="http://schemas.openxmlformats.org/officeDocument/2006/relationships/image" Target="../media/image185.wmf"/><Relationship Id="rId2" Type="http://schemas.openxmlformats.org/officeDocument/2006/relationships/tags" Target="../tags/tag104.xml"/><Relationship Id="rId16" Type="http://schemas.openxmlformats.org/officeDocument/2006/relationships/oleObject" Target="../embeddings/oleObject184.bin"/><Relationship Id="rId1" Type="http://schemas.openxmlformats.org/officeDocument/2006/relationships/vmlDrawing" Target="../drawings/vmlDrawing80.v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82.wmf"/><Relationship Id="rId5" Type="http://schemas.openxmlformats.org/officeDocument/2006/relationships/image" Target="../media/image179.wmf"/><Relationship Id="rId15" Type="http://schemas.openxmlformats.org/officeDocument/2006/relationships/image" Target="../media/image184.wmf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81.wmf"/><Relationship Id="rId14" Type="http://schemas.openxmlformats.org/officeDocument/2006/relationships/oleObject" Target="../embeddings/oleObject183.bin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7.wmf"/><Relationship Id="rId2" Type="http://schemas.openxmlformats.org/officeDocument/2006/relationships/tags" Target="../tags/tag105.xml"/><Relationship Id="rId1" Type="http://schemas.openxmlformats.org/officeDocument/2006/relationships/vmlDrawing" Target="../drawings/vmlDrawing81.v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88.wmf"/><Relationship Id="rId5" Type="http://schemas.openxmlformats.org/officeDocument/2006/relationships/image" Target="../media/image186.wmf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85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90.wmf"/><Relationship Id="rId2" Type="http://schemas.openxmlformats.org/officeDocument/2006/relationships/tags" Target="../tags/tag106.xml"/><Relationship Id="rId1" Type="http://schemas.openxmlformats.org/officeDocument/2006/relationships/vmlDrawing" Target="../drawings/vmlDrawing82.vml"/><Relationship Id="rId6" Type="http://schemas.openxmlformats.org/officeDocument/2006/relationships/oleObject" Target="../embeddings/oleObject190.bin"/><Relationship Id="rId5" Type="http://schemas.openxmlformats.org/officeDocument/2006/relationships/image" Target="../media/image189.wmf"/><Relationship Id="rId4" Type="http://schemas.openxmlformats.org/officeDocument/2006/relationships/oleObject" Target="../embeddings/oleObject189.bin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92.wmf"/><Relationship Id="rId2" Type="http://schemas.openxmlformats.org/officeDocument/2006/relationships/tags" Target="../tags/tag107.xml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94.wmf"/><Relationship Id="rId5" Type="http://schemas.openxmlformats.org/officeDocument/2006/relationships/image" Target="../media/image191.wmf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93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96.wmf"/><Relationship Id="rId2" Type="http://schemas.openxmlformats.org/officeDocument/2006/relationships/tags" Target="../tags/tag108.xml"/><Relationship Id="rId1" Type="http://schemas.openxmlformats.org/officeDocument/2006/relationships/vmlDrawing" Target="../drawings/vmlDrawing84.v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98.wmf"/><Relationship Id="rId5" Type="http://schemas.openxmlformats.org/officeDocument/2006/relationships/image" Target="../media/image195.wmf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97.w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4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5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5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01.wmf"/><Relationship Id="rId2" Type="http://schemas.openxmlformats.org/officeDocument/2006/relationships/tags" Target="../tags/tag111.xml"/><Relationship Id="rId1" Type="http://schemas.openxmlformats.org/officeDocument/2006/relationships/vmlDrawing" Target="../drawings/vmlDrawing86.vml"/><Relationship Id="rId6" Type="http://schemas.openxmlformats.org/officeDocument/2006/relationships/oleObject" Target="../embeddings/oleObject201.bin"/><Relationship Id="rId5" Type="http://schemas.openxmlformats.org/officeDocument/2006/relationships/image" Target="../media/image200.wmf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202.wmf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207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04.wmf"/><Relationship Id="rId12" Type="http://schemas.openxmlformats.org/officeDocument/2006/relationships/oleObject" Target="../embeddings/oleObject207.bin"/><Relationship Id="rId2" Type="http://schemas.openxmlformats.org/officeDocument/2006/relationships/tags" Target="../tags/tag113.xml"/><Relationship Id="rId1" Type="http://schemas.openxmlformats.org/officeDocument/2006/relationships/vmlDrawing" Target="../drawings/vmlDrawing87.v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206.wmf"/><Relationship Id="rId5" Type="http://schemas.openxmlformats.org/officeDocument/2006/relationships/image" Target="../media/image203.wmf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205.w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09.wmf"/><Relationship Id="rId2" Type="http://schemas.openxmlformats.org/officeDocument/2006/relationships/tags" Target="../tags/tag114.xml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oleObject209.bin"/><Relationship Id="rId5" Type="http://schemas.openxmlformats.org/officeDocument/2006/relationships/image" Target="../media/image208.wmf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210.w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5.xml"/><Relationship Id="rId1" Type="http://schemas.openxmlformats.org/officeDocument/2006/relationships/vmlDrawing" Target="../drawings/vmlDrawing89.vml"/><Relationship Id="rId5" Type="http://schemas.openxmlformats.org/officeDocument/2006/relationships/image" Target="../media/image211.wmf"/><Relationship Id="rId4" Type="http://schemas.openxmlformats.org/officeDocument/2006/relationships/oleObject" Target="../embeddings/oleObject211.bin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13.wmf"/><Relationship Id="rId2" Type="http://schemas.openxmlformats.org/officeDocument/2006/relationships/tags" Target="../tags/tag116.xml"/><Relationship Id="rId1" Type="http://schemas.openxmlformats.org/officeDocument/2006/relationships/vmlDrawing" Target="../drawings/vmlDrawing90.v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212.w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214.wmf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16.wmf"/><Relationship Id="rId2" Type="http://schemas.openxmlformats.org/officeDocument/2006/relationships/tags" Target="../tags/tag118.xml"/><Relationship Id="rId1" Type="http://schemas.openxmlformats.org/officeDocument/2006/relationships/vmlDrawing" Target="../drawings/vmlDrawing91.vml"/><Relationship Id="rId6" Type="http://schemas.openxmlformats.org/officeDocument/2006/relationships/oleObject" Target="../embeddings/oleObject216.bin"/><Relationship Id="rId5" Type="http://schemas.openxmlformats.org/officeDocument/2006/relationships/image" Target="../media/image215.wmf"/><Relationship Id="rId4" Type="http://schemas.openxmlformats.org/officeDocument/2006/relationships/oleObject" Target="../embeddings/oleObject215.bin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18.wmf"/><Relationship Id="rId2" Type="http://schemas.openxmlformats.org/officeDocument/2006/relationships/tags" Target="../tags/tag119.xml"/><Relationship Id="rId1" Type="http://schemas.openxmlformats.org/officeDocument/2006/relationships/vmlDrawing" Target="../drawings/vmlDrawing92.vml"/><Relationship Id="rId6" Type="http://schemas.openxmlformats.org/officeDocument/2006/relationships/oleObject" Target="../embeddings/oleObject218.bin"/><Relationship Id="rId5" Type="http://schemas.openxmlformats.org/officeDocument/2006/relationships/image" Target="../media/image217.wmf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219.wmf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6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21.wmf"/><Relationship Id="rId2" Type="http://schemas.openxmlformats.org/officeDocument/2006/relationships/tags" Target="../tags/tag121.xml"/><Relationship Id="rId1" Type="http://schemas.openxmlformats.org/officeDocument/2006/relationships/vmlDrawing" Target="../drawings/vmlDrawing93.vml"/><Relationship Id="rId6" Type="http://schemas.openxmlformats.org/officeDocument/2006/relationships/oleObject" Target="../embeddings/oleObject221.bin"/><Relationship Id="rId5" Type="http://schemas.openxmlformats.org/officeDocument/2006/relationships/image" Target="../media/image220.wmf"/><Relationship Id="rId4" Type="http://schemas.openxmlformats.org/officeDocument/2006/relationships/oleObject" Target="../embeddings/oleObject220.bin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23.wmf"/><Relationship Id="rId2" Type="http://schemas.openxmlformats.org/officeDocument/2006/relationships/tags" Target="../tags/tag122.xml"/><Relationship Id="rId1" Type="http://schemas.openxmlformats.org/officeDocument/2006/relationships/vmlDrawing" Target="../drawings/vmlDrawing94.vml"/><Relationship Id="rId6" Type="http://schemas.openxmlformats.org/officeDocument/2006/relationships/oleObject" Target="../embeddings/oleObject223.bin"/><Relationship Id="rId5" Type="http://schemas.openxmlformats.org/officeDocument/2006/relationships/image" Target="../media/image222.wmf"/><Relationship Id="rId4" Type="http://schemas.openxmlformats.org/officeDocument/2006/relationships/oleObject" Target="../embeddings/oleObject222.bin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25.wmf"/><Relationship Id="rId2" Type="http://schemas.openxmlformats.org/officeDocument/2006/relationships/tags" Target="../tags/tag123.xml"/><Relationship Id="rId1" Type="http://schemas.openxmlformats.org/officeDocument/2006/relationships/vmlDrawing" Target="../drawings/vmlDrawing95.vml"/><Relationship Id="rId6" Type="http://schemas.openxmlformats.org/officeDocument/2006/relationships/oleObject" Target="../embeddings/oleObject225.bin"/><Relationship Id="rId5" Type="http://schemas.openxmlformats.org/officeDocument/2006/relationships/image" Target="../media/image224.wmf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26.w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28.wmf"/><Relationship Id="rId2" Type="http://schemas.openxmlformats.org/officeDocument/2006/relationships/tags" Target="../tags/tag124.xml"/><Relationship Id="rId1" Type="http://schemas.openxmlformats.org/officeDocument/2006/relationships/vmlDrawing" Target="../drawings/vmlDrawing96.vml"/><Relationship Id="rId6" Type="http://schemas.openxmlformats.org/officeDocument/2006/relationships/oleObject" Target="../embeddings/oleObject228.bin"/><Relationship Id="rId5" Type="http://schemas.openxmlformats.org/officeDocument/2006/relationships/image" Target="../media/image227.wmf"/><Relationship Id="rId4" Type="http://schemas.openxmlformats.org/officeDocument/2006/relationships/oleObject" Target="../embeddings/oleObject227.bin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30.wmf"/><Relationship Id="rId2" Type="http://schemas.openxmlformats.org/officeDocument/2006/relationships/tags" Target="../tags/tag125.xml"/><Relationship Id="rId1" Type="http://schemas.openxmlformats.org/officeDocument/2006/relationships/vmlDrawing" Target="../drawings/vmlDrawing97.vml"/><Relationship Id="rId6" Type="http://schemas.openxmlformats.org/officeDocument/2006/relationships/oleObject" Target="../embeddings/oleObject230.bin"/><Relationship Id="rId5" Type="http://schemas.openxmlformats.org/officeDocument/2006/relationships/image" Target="../media/image229.wmf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231.wmf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33.wmf"/><Relationship Id="rId2" Type="http://schemas.openxmlformats.org/officeDocument/2006/relationships/tags" Target="../tags/tag126.xml"/><Relationship Id="rId1" Type="http://schemas.openxmlformats.org/officeDocument/2006/relationships/vmlDrawing" Target="../drawings/vmlDrawing98.vml"/><Relationship Id="rId6" Type="http://schemas.openxmlformats.org/officeDocument/2006/relationships/oleObject" Target="../embeddings/oleObject233.bin"/><Relationship Id="rId5" Type="http://schemas.openxmlformats.org/officeDocument/2006/relationships/image" Target="../media/image232.wmf"/><Relationship Id="rId4" Type="http://schemas.openxmlformats.org/officeDocument/2006/relationships/oleObject" Target="../embeddings/oleObject232.bin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4.wmf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7.wmf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1.wmf"/><Relationship Id="rId2" Type="http://schemas.openxmlformats.org/officeDocument/2006/relationships/tags" Target="../tags/tag1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4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8.wmf"/><Relationship Id="rId2" Type="http://schemas.openxmlformats.org/officeDocument/2006/relationships/tags" Target="../tags/tag2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0.wmf"/><Relationship Id="rId2" Type="http://schemas.openxmlformats.org/officeDocument/2006/relationships/tags" Target="../tags/tag2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4.wmf"/><Relationship Id="rId2" Type="http://schemas.openxmlformats.org/officeDocument/2006/relationships/tags" Target="../tags/tag2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9.wmf"/><Relationship Id="rId2" Type="http://schemas.openxmlformats.org/officeDocument/2006/relationships/tags" Target="../tags/tag29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1.wmf"/><Relationship Id="rId2" Type="http://schemas.openxmlformats.org/officeDocument/2006/relationships/tags" Target="../tags/tag3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5.wmf"/><Relationship Id="rId2" Type="http://schemas.openxmlformats.org/officeDocument/2006/relationships/tags" Target="../tags/tag3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7.wmf"/><Relationship Id="rId2" Type="http://schemas.openxmlformats.org/officeDocument/2006/relationships/tags" Target="../tags/tag38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9.wmf"/><Relationship Id="rId2" Type="http://schemas.openxmlformats.org/officeDocument/2006/relationships/tags" Target="../tags/tag39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2.wmf"/><Relationship Id="rId2" Type="http://schemas.openxmlformats.org/officeDocument/2006/relationships/tags" Target="../tags/tag40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5.wmf"/><Relationship Id="rId2" Type="http://schemas.openxmlformats.org/officeDocument/2006/relationships/tags" Target="../tags/tag4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7.wmf"/><Relationship Id="rId2" Type="http://schemas.openxmlformats.org/officeDocument/2006/relationships/tags" Target="../tags/tag44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9.wmf"/><Relationship Id="rId2" Type="http://schemas.openxmlformats.org/officeDocument/2006/relationships/tags" Target="../tags/tag45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6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4.bin"/><Relationship Id="rId2" Type="http://schemas.openxmlformats.org/officeDocument/2006/relationships/tags" Target="../tags/tag49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4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6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1.bin"/><Relationship Id="rId2" Type="http://schemas.openxmlformats.org/officeDocument/2006/relationships/tags" Target="../tags/tag54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4.wmf"/><Relationship Id="rId2" Type="http://schemas.openxmlformats.org/officeDocument/2006/relationships/tags" Target="../tags/tag5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2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6.wmf"/><Relationship Id="rId2" Type="http://schemas.openxmlformats.org/officeDocument/2006/relationships/tags" Target="../tags/tag58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7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0.wmf"/><Relationship Id="rId2" Type="http://schemas.openxmlformats.org/officeDocument/2006/relationships/tags" Target="../tags/tag59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8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2.wmf"/><Relationship Id="rId2" Type="http://schemas.openxmlformats.org/officeDocument/2006/relationships/tags" Target="../tags/tag60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9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4.wmf"/><Relationship Id="rId2" Type="http://schemas.openxmlformats.org/officeDocument/2006/relationships/tags" Target="../tags/tag61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5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7.wmf"/><Relationship Id="rId2" Type="http://schemas.openxmlformats.org/officeDocument/2006/relationships/tags" Target="../tags/tag6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8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0.wmf"/><Relationship Id="rId2" Type="http://schemas.openxmlformats.org/officeDocument/2006/relationships/tags" Target="../tags/tag64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w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1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4.wmf"/><Relationship Id="rId2" Type="http://schemas.openxmlformats.org/officeDocument/2006/relationships/tags" Target="../tags/tag66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2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11.bin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113.wmf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111.wmf"/><Relationship Id="rId2" Type="http://schemas.openxmlformats.org/officeDocument/2006/relationships/tags" Target="../tags/tag68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5" Type="http://schemas.openxmlformats.org/officeDocument/2006/relationships/image" Target="../media/image110.wmf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12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09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5.wmf"/><Relationship Id="rId2" Type="http://schemas.openxmlformats.org/officeDocument/2006/relationships/tags" Target="../tags/tag69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13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15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8.wmf"/><Relationship Id="rId2" Type="http://schemas.openxmlformats.org/officeDocument/2006/relationships/tags" Target="../tags/tag71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9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1.wmf"/><Relationship Id="rId2" Type="http://schemas.openxmlformats.org/officeDocument/2006/relationships/tags" Target="../tags/tag73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27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26.bin"/><Relationship Id="rId2" Type="http://schemas.openxmlformats.org/officeDocument/2006/relationships/tags" Target="../tags/tag74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5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9.wmf"/><Relationship Id="rId2" Type="http://schemas.openxmlformats.org/officeDocument/2006/relationships/tags" Target="../tags/tag75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27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29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2.wmf"/><Relationship Id="rId2" Type="http://schemas.openxmlformats.org/officeDocument/2006/relationships/tags" Target="../tags/tag7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30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4.wmf"/><Relationship Id="rId2" Type="http://schemas.openxmlformats.org/officeDocument/2006/relationships/tags" Target="../tags/tag78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32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6.wmf"/><Relationship Id="rId2" Type="http://schemas.openxmlformats.org/officeDocument/2006/relationships/tags" Target="../tags/tag79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8.wmf"/><Relationship Id="rId5" Type="http://schemas.openxmlformats.org/officeDocument/2006/relationships/image" Target="../media/image135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7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0.wmf"/><Relationship Id="rId2" Type="http://schemas.openxmlformats.org/officeDocument/2006/relationships/tags" Target="../tags/tag80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41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3.wmf"/><Relationship Id="rId2" Type="http://schemas.openxmlformats.org/officeDocument/2006/relationships/tags" Target="../tags/tag81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44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6.wmf"/><Relationship Id="rId2" Type="http://schemas.openxmlformats.org/officeDocument/2006/relationships/tags" Target="../tags/tag82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145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44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8.wmf"/><Relationship Id="rId2" Type="http://schemas.openxmlformats.org/officeDocument/2006/relationships/tags" Target="../tags/tag83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4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w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48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150.wmf"/><Relationship Id="rId4" Type="http://schemas.openxmlformats.org/officeDocument/2006/relationships/oleObject" Target="../embeddings/oleObject149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50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3.wmf"/><Relationship Id="rId2" Type="http://schemas.openxmlformats.org/officeDocument/2006/relationships/tags" Target="../tags/tag88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55.wmf"/><Relationship Id="rId5" Type="http://schemas.openxmlformats.org/officeDocument/2006/relationships/image" Target="../media/image152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54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156.wmf"/><Relationship Id="rId4" Type="http://schemas.openxmlformats.org/officeDocument/2006/relationships/oleObject" Target="../embeddings/oleObject155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61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160.bin"/><Relationship Id="rId2" Type="http://schemas.openxmlformats.org/officeDocument/2006/relationships/tags" Target="../tags/tag90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0" Type="http://schemas.openxmlformats.org/officeDocument/2006/relationships/oleObject" Target="../embeddings/oleObject159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9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162.wmf"/><Relationship Id="rId4" Type="http://schemas.openxmlformats.org/officeDocument/2006/relationships/oleObject" Target="../embeddings/oleObject161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4.wmf"/><Relationship Id="rId2" Type="http://schemas.openxmlformats.org/officeDocument/2006/relationships/tags" Target="../tags/tag92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1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6">
            <a:extLst>
              <a:ext uri="{FF2B5EF4-FFF2-40B4-BE49-F238E27FC236}">
                <a16:creationId xmlns:a16="http://schemas.microsoft.com/office/drawing/2014/main" xmlns="" id="{228134E1-34A8-4385-950C-407FBEF5D2EF}"/>
              </a:ext>
            </a:extLst>
          </p:cNvPr>
          <p:cNvSpPr/>
          <p:nvPr/>
        </p:nvSpPr>
        <p:spPr>
          <a:xfrm>
            <a:off x="2191628" y="2107433"/>
            <a:ext cx="2430018" cy="1457991"/>
          </a:xfrm>
          <a:custGeom>
            <a:avLst/>
            <a:gdLst>
              <a:gd name="connsiteX0" fmla="*/ 0 w 2430018"/>
              <a:gd name="connsiteY0" fmla="*/ 0 h 1457991"/>
              <a:gd name="connsiteX1" fmla="*/ 2430018 w 2430018"/>
              <a:gd name="connsiteY1" fmla="*/ 0 h 1457991"/>
              <a:gd name="connsiteX2" fmla="*/ 2430018 w 2430018"/>
              <a:gd name="connsiteY2" fmla="*/ 1457992 h 1457991"/>
              <a:gd name="connsiteX3" fmla="*/ 0 w 2430018"/>
              <a:gd name="connsiteY3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018" h="1457991">
                <a:moveTo>
                  <a:pt x="0" y="0"/>
                </a:moveTo>
                <a:lnTo>
                  <a:pt x="2430018" y="0"/>
                </a:lnTo>
                <a:lnTo>
                  <a:pt x="2430018" y="1457992"/>
                </a:lnTo>
                <a:lnTo>
                  <a:pt x="0" y="145799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任意多边形: 形状 7">
            <a:extLst>
              <a:ext uri="{FF2B5EF4-FFF2-40B4-BE49-F238E27FC236}">
                <a16:creationId xmlns:a16="http://schemas.microsoft.com/office/drawing/2014/main" xmlns="" id="{ED638BC1-0E29-4997-9468-8E9D80936307}"/>
              </a:ext>
            </a:extLst>
          </p:cNvPr>
          <p:cNvSpPr/>
          <p:nvPr/>
        </p:nvSpPr>
        <p:spPr>
          <a:xfrm>
            <a:off x="-1" y="0"/>
            <a:ext cx="7401465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33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任意多边形: 形状 11">
            <a:extLst>
              <a:ext uri="{FF2B5EF4-FFF2-40B4-BE49-F238E27FC236}">
                <a16:creationId xmlns:a16="http://schemas.microsoft.com/office/drawing/2014/main" xmlns="" id="{C940FB84-43BE-4CAD-9DFB-3DD0C1D65596}"/>
              </a:ext>
            </a:extLst>
          </p:cNvPr>
          <p:cNvSpPr/>
          <p:nvPr/>
        </p:nvSpPr>
        <p:spPr>
          <a:xfrm>
            <a:off x="3406637" y="2247457"/>
            <a:ext cx="8785363" cy="2652348"/>
          </a:xfrm>
          <a:custGeom>
            <a:avLst/>
            <a:gdLst>
              <a:gd name="connsiteX0" fmla="*/ 1850743 w 1850791"/>
              <a:gd name="connsiteY0" fmla="*/ 710687 h 710660"/>
              <a:gd name="connsiteX1" fmla="*/ 403991 w 1850791"/>
              <a:gd name="connsiteY1" fmla="*/ 710687 h 710660"/>
              <a:gd name="connsiteX2" fmla="*/ 369034 w 1850791"/>
              <a:gd name="connsiteY2" fmla="*/ 690494 h 710660"/>
              <a:gd name="connsiteX3" fmla="*/ 5370 w 1850791"/>
              <a:gd name="connsiteY3" fmla="*/ 60606 h 710660"/>
              <a:gd name="connsiteX4" fmla="*/ 20153 w 1850791"/>
              <a:gd name="connsiteY4" fmla="*/ 5437 h 710660"/>
              <a:gd name="connsiteX5" fmla="*/ 40327 w 1850791"/>
              <a:gd name="connsiteY5" fmla="*/ 27 h 710660"/>
              <a:gd name="connsiteX6" fmla="*/ 1850743 w 1850791"/>
              <a:gd name="connsiteY6" fmla="*/ 27 h 7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0791" h="710660">
                <a:moveTo>
                  <a:pt x="1850743" y="710687"/>
                </a:moveTo>
                <a:lnTo>
                  <a:pt x="403991" y="710687"/>
                </a:lnTo>
                <a:cubicBezTo>
                  <a:pt x="389570" y="710678"/>
                  <a:pt x="376245" y="702982"/>
                  <a:pt x="369034" y="690494"/>
                </a:cubicBezTo>
                <a:lnTo>
                  <a:pt x="5370" y="60606"/>
                </a:lnTo>
                <a:cubicBezTo>
                  <a:pt x="-5784" y="41289"/>
                  <a:pt x="836" y="16591"/>
                  <a:pt x="20153" y="5437"/>
                </a:cubicBezTo>
                <a:cubicBezTo>
                  <a:pt x="26287" y="1894"/>
                  <a:pt x="33240" y="27"/>
                  <a:pt x="40327" y="27"/>
                </a:cubicBezTo>
                <a:lnTo>
                  <a:pt x="1850743" y="27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E9F027FA-62B7-4847-A812-B75DEDD48BC5}"/>
              </a:ext>
            </a:extLst>
          </p:cNvPr>
          <p:cNvSpPr/>
          <p:nvPr/>
        </p:nvSpPr>
        <p:spPr>
          <a:xfrm>
            <a:off x="5501894" y="2782734"/>
            <a:ext cx="5950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线 性 代 数</a:t>
            </a:r>
            <a:endParaRPr kumimoji="0" lang="zh-CN" altLang="en-US" sz="8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D1D37CB0-B9FB-4EED-BF10-27E259BEEBD0}"/>
              </a:ext>
            </a:extLst>
          </p:cNvPr>
          <p:cNvSpPr/>
          <p:nvPr/>
        </p:nvSpPr>
        <p:spPr>
          <a:xfrm>
            <a:off x="8929830" y="5476349"/>
            <a:ext cx="2801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30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戴斌祥  杨蕊  主编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E0928F35-9EDB-4BB0-826F-0F02B03401AF}"/>
              </a:ext>
            </a:extLst>
          </p:cNvPr>
          <p:cNvGrpSpPr/>
          <p:nvPr/>
        </p:nvGrpSpPr>
        <p:grpSpPr>
          <a:xfrm>
            <a:off x="10029371" y="1429215"/>
            <a:ext cx="2162630" cy="526107"/>
            <a:chOff x="10029371" y="1429215"/>
            <a:chExt cx="2162630" cy="526107"/>
          </a:xfrm>
        </p:grpSpPr>
        <p:sp>
          <p:nvSpPr>
            <p:cNvPr id="56" name="任意多边形: 形状 27">
              <a:extLst>
                <a:ext uri="{FF2B5EF4-FFF2-40B4-BE49-F238E27FC236}">
                  <a16:creationId xmlns:a16="http://schemas.microsoft.com/office/drawing/2014/main" xmlns="" id="{923BDE01-0FD9-4384-A9B8-165A4890C4B6}"/>
                </a:ext>
              </a:extLst>
            </p:cNvPr>
            <p:cNvSpPr/>
            <p:nvPr/>
          </p:nvSpPr>
          <p:spPr>
            <a:xfrm>
              <a:off x="10029371" y="1429215"/>
              <a:ext cx="2162630" cy="521109"/>
            </a:xfrm>
            <a:custGeom>
              <a:avLst/>
              <a:gdLst>
                <a:gd name="connsiteX0" fmla="*/ 1850743 w 1850791"/>
                <a:gd name="connsiteY0" fmla="*/ 710687 h 710660"/>
                <a:gd name="connsiteX1" fmla="*/ 403991 w 1850791"/>
                <a:gd name="connsiteY1" fmla="*/ 710687 h 710660"/>
                <a:gd name="connsiteX2" fmla="*/ 369034 w 1850791"/>
                <a:gd name="connsiteY2" fmla="*/ 690494 h 710660"/>
                <a:gd name="connsiteX3" fmla="*/ 5370 w 1850791"/>
                <a:gd name="connsiteY3" fmla="*/ 60606 h 710660"/>
                <a:gd name="connsiteX4" fmla="*/ 20153 w 1850791"/>
                <a:gd name="connsiteY4" fmla="*/ 5437 h 710660"/>
                <a:gd name="connsiteX5" fmla="*/ 40327 w 1850791"/>
                <a:gd name="connsiteY5" fmla="*/ 27 h 710660"/>
                <a:gd name="connsiteX6" fmla="*/ 1850743 w 1850791"/>
                <a:gd name="connsiteY6" fmla="*/ 27 h 7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791" h="710660">
                  <a:moveTo>
                    <a:pt x="1850743" y="710687"/>
                  </a:moveTo>
                  <a:lnTo>
                    <a:pt x="403991" y="710687"/>
                  </a:lnTo>
                  <a:cubicBezTo>
                    <a:pt x="389570" y="710678"/>
                    <a:pt x="376245" y="702982"/>
                    <a:pt x="369034" y="690494"/>
                  </a:cubicBezTo>
                  <a:lnTo>
                    <a:pt x="5370" y="60606"/>
                  </a:lnTo>
                  <a:cubicBezTo>
                    <a:pt x="-5784" y="41289"/>
                    <a:pt x="836" y="16591"/>
                    <a:pt x="20153" y="5437"/>
                  </a:cubicBezTo>
                  <a:cubicBezTo>
                    <a:pt x="26287" y="1894"/>
                    <a:pt x="33240" y="27"/>
                    <a:pt x="40327" y="27"/>
                  </a:cubicBezTo>
                  <a:lnTo>
                    <a:pt x="1850743" y="27"/>
                  </a:lnTo>
                  <a:close/>
                </a:path>
              </a:pathLst>
            </a:custGeom>
            <a:solidFill>
              <a:srgbClr val="F0BD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B036EB58-C2B5-4FEE-A06B-FFCC592929E3}"/>
                </a:ext>
              </a:extLst>
            </p:cNvPr>
            <p:cNvSpPr/>
            <p:nvPr/>
          </p:nvSpPr>
          <p:spPr>
            <a:xfrm>
              <a:off x="10501701" y="1493657"/>
              <a:ext cx="13767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（第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版）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8" name="任意多边形: 形状 1110">
            <a:extLst>
              <a:ext uri="{FF2B5EF4-FFF2-40B4-BE49-F238E27FC236}">
                <a16:creationId xmlns:a16="http://schemas.microsoft.com/office/drawing/2014/main" xmlns="" id="{AF899C2A-384B-9D9E-6A02-4C38FB2DF667}"/>
              </a:ext>
            </a:extLst>
          </p:cNvPr>
          <p:cNvSpPr/>
          <p:nvPr/>
        </p:nvSpPr>
        <p:spPr>
          <a:xfrm rot="16200000">
            <a:off x="871451" y="5609608"/>
            <a:ext cx="463172" cy="1452668"/>
          </a:xfrm>
          <a:custGeom>
            <a:avLst/>
            <a:gdLst>
              <a:gd name="connsiteX0" fmla="*/ 77730 w 683410"/>
              <a:gd name="connsiteY0" fmla="*/ 38865 h 2143410"/>
              <a:gd name="connsiteX1" fmla="*/ 38865 w 683410"/>
              <a:gd name="connsiteY1" fmla="*/ 0 h 2143410"/>
              <a:gd name="connsiteX2" fmla="*/ 0 w 683410"/>
              <a:gd name="connsiteY2" fmla="*/ 38865 h 2143410"/>
              <a:gd name="connsiteX3" fmla="*/ 38865 w 683410"/>
              <a:gd name="connsiteY3" fmla="*/ 77730 h 2143410"/>
              <a:gd name="connsiteX4" fmla="*/ 77730 w 683410"/>
              <a:gd name="connsiteY4" fmla="*/ 38865 h 2143410"/>
              <a:gd name="connsiteX5" fmla="*/ 77730 w 683410"/>
              <a:gd name="connsiteY5" fmla="*/ 226761 h 2143410"/>
              <a:gd name="connsiteX6" fmla="*/ 38865 w 683410"/>
              <a:gd name="connsiteY6" fmla="*/ 187896 h 2143410"/>
              <a:gd name="connsiteX7" fmla="*/ 0 w 683410"/>
              <a:gd name="connsiteY7" fmla="*/ 226761 h 2143410"/>
              <a:gd name="connsiteX8" fmla="*/ 38865 w 683410"/>
              <a:gd name="connsiteY8" fmla="*/ 265626 h 2143410"/>
              <a:gd name="connsiteX9" fmla="*/ 77730 w 683410"/>
              <a:gd name="connsiteY9" fmla="*/ 226761 h 2143410"/>
              <a:gd name="connsiteX10" fmla="*/ 77730 w 683410"/>
              <a:gd name="connsiteY10" fmla="*/ 414658 h 2143410"/>
              <a:gd name="connsiteX11" fmla="*/ 38865 w 683410"/>
              <a:gd name="connsiteY11" fmla="*/ 375793 h 2143410"/>
              <a:gd name="connsiteX12" fmla="*/ 0 w 683410"/>
              <a:gd name="connsiteY12" fmla="*/ 414658 h 2143410"/>
              <a:gd name="connsiteX13" fmla="*/ 38865 w 683410"/>
              <a:gd name="connsiteY13" fmla="*/ 453523 h 2143410"/>
              <a:gd name="connsiteX14" fmla="*/ 77730 w 683410"/>
              <a:gd name="connsiteY14" fmla="*/ 414658 h 2143410"/>
              <a:gd name="connsiteX15" fmla="*/ 77730 w 683410"/>
              <a:gd name="connsiteY15" fmla="*/ 602554 h 2143410"/>
              <a:gd name="connsiteX16" fmla="*/ 38865 w 683410"/>
              <a:gd name="connsiteY16" fmla="*/ 563689 h 2143410"/>
              <a:gd name="connsiteX17" fmla="*/ 0 w 683410"/>
              <a:gd name="connsiteY17" fmla="*/ 602554 h 2143410"/>
              <a:gd name="connsiteX18" fmla="*/ 38865 w 683410"/>
              <a:gd name="connsiteY18" fmla="*/ 641419 h 2143410"/>
              <a:gd name="connsiteX19" fmla="*/ 77730 w 683410"/>
              <a:gd name="connsiteY19" fmla="*/ 602554 h 2143410"/>
              <a:gd name="connsiteX20" fmla="*/ 77730 w 683410"/>
              <a:gd name="connsiteY20" fmla="*/ 790451 h 2143410"/>
              <a:gd name="connsiteX21" fmla="*/ 38865 w 683410"/>
              <a:gd name="connsiteY21" fmla="*/ 751586 h 2143410"/>
              <a:gd name="connsiteX22" fmla="*/ 0 w 683410"/>
              <a:gd name="connsiteY22" fmla="*/ 790451 h 2143410"/>
              <a:gd name="connsiteX23" fmla="*/ 38865 w 683410"/>
              <a:gd name="connsiteY23" fmla="*/ 829316 h 2143410"/>
              <a:gd name="connsiteX24" fmla="*/ 77730 w 683410"/>
              <a:gd name="connsiteY24" fmla="*/ 790451 h 2143410"/>
              <a:gd name="connsiteX25" fmla="*/ 77730 w 683410"/>
              <a:gd name="connsiteY25" fmla="*/ 978347 h 2143410"/>
              <a:gd name="connsiteX26" fmla="*/ 38865 w 683410"/>
              <a:gd name="connsiteY26" fmla="*/ 939482 h 2143410"/>
              <a:gd name="connsiteX27" fmla="*/ 0 w 683410"/>
              <a:gd name="connsiteY27" fmla="*/ 978347 h 2143410"/>
              <a:gd name="connsiteX28" fmla="*/ 38865 w 683410"/>
              <a:gd name="connsiteY28" fmla="*/ 1017212 h 2143410"/>
              <a:gd name="connsiteX29" fmla="*/ 77730 w 683410"/>
              <a:gd name="connsiteY29" fmla="*/ 978347 h 2143410"/>
              <a:gd name="connsiteX30" fmla="*/ 77730 w 683410"/>
              <a:gd name="connsiteY30" fmla="*/ 1165063 h 2143410"/>
              <a:gd name="connsiteX31" fmla="*/ 38865 w 683410"/>
              <a:gd name="connsiteY31" fmla="*/ 1126198 h 2143410"/>
              <a:gd name="connsiteX32" fmla="*/ 0 w 683410"/>
              <a:gd name="connsiteY32" fmla="*/ 1165063 h 2143410"/>
              <a:gd name="connsiteX33" fmla="*/ 38865 w 683410"/>
              <a:gd name="connsiteY33" fmla="*/ 1203928 h 2143410"/>
              <a:gd name="connsiteX34" fmla="*/ 77730 w 683410"/>
              <a:gd name="connsiteY34" fmla="*/ 1165063 h 2143410"/>
              <a:gd name="connsiteX35" fmla="*/ 77730 w 683410"/>
              <a:gd name="connsiteY35" fmla="*/ 1352959 h 2143410"/>
              <a:gd name="connsiteX36" fmla="*/ 38865 w 683410"/>
              <a:gd name="connsiteY36" fmla="*/ 1314094 h 2143410"/>
              <a:gd name="connsiteX37" fmla="*/ 0 w 683410"/>
              <a:gd name="connsiteY37" fmla="*/ 1352959 h 2143410"/>
              <a:gd name="connsiteX38" fmla="*/ 38865 w 683410"/>
              <a:gd name="connsiteY38" fmla="*/ 1391824 h 2143410"/>
              <a:gd name="connsiteX39" fmla="*/ 77730 w 683410"/>
              <a:gd name="connsiteY39" fmla="*/ 1352959 h 2143410"/>
              <a:gd name="connsiteX40" fmla="*/ 77730 w 683410"/>
              <a:gd name="connsiteY40" fmla="*/ 1540856 h 2143410"/>
              <a:gd name="connsiteX41" fmla="*/ 38865 w 683410"/>
              <a:gd name="connsiteY41" fmla="*/ 1501991 h 2143410"/>
              <a:gd name="connsiteX42" fmla="*/ 0 w 683410"/>
              <a:gd name="connsiteY42" fmla="*/ 1540856 h 2143410"/>
              <a:gd name="connsiteX43" fmla="*/ 38865 w 683410"/>
              <a:gd name="connsiteY43" fmla="*/ 1579721 h 2143410"/>
              <a:gd name="connsiteX44" fmla="*/ 77730 w 683410"/>
              <a:gd name="connsiteY44" fmla="*/ 1540856 h 2143410"/>
              <a:gd name="connsiteX45" fmla="*/ 77730 w 683410"/>
              <a:gd name="connsiteY45" fmla="*/ 1728752 h 2143410"/>
              <a:gd name="connsiteX46" fmla="*/ 38865 w 683410"/>
              <a:gd name="connsiteY46" fmla="*/ 1689887 h 2143410"/>
              <a:gd name="connsiteX47" fmla="*/ 0 w 683410"/>
              <a:gd name="connsiteY47" fmla="*/ 1728752 h 2143410"/>
              <a:gd name="connsiteX48" fmla="*/ 38865 w 683410"/>
              <a:gd name="connsiteY48" fmla="*/ 1767617 h 2143410"/>
              <a:gd name="connsiteX49" fmla="*/ 77730 w 683410"/>
              <a:gd name="connsiteY49" fmla="*/ 1728752 h 2143410"/>
              <a:gd name="connsiteX50" fmla="*/ 77730 w 683410"/>
              <a:gd name="connsiteY50" fmla="*/ 1916649 h 2143410"/>
              <a:gd name="connsiteX51" fmla="*/ 38865 w 683410"/>
              <a:gd name="connsiteY51" fmla="*/ 1877784 h 2143410"/>
              <a:gd name="connsiteX52" fmla="*/ 0 w 683410"/>
              <a:gd name="connsiteY52" fmla="*/ 1916649 h 2143410"/>
              <a:gd name="connsiteX53" fmla="*/ 38865 w 683410"/>
              <a:gd name="connsiteY53" fmla="*/ 1955514 h 2143410"/>
              <a:gd name="connsiteX54" fmla="*/ 77730 w 683410"/>
              <a:gd name="connsiteY54" fmla="*/ 1916649 h 2143410"/>
              <a:gd name="connsiteX55" fmla="*/ 77730 w 683410"/>
              <a:gd name="connsiteY55" fmla="*/ 2104545 h 2143410"/>
              <a:gd name="connsiteX56" fmla="*/ 38865 w 683410"/>
              <a:gd name="connsiteY56" fmla="*/ 2065680 h 2143410"/>
              <a:gd name="connsiteX57" fmla="*/ 0 w 683410"/>
              <a:gd name="connsiteY57" fmla="*/ 2104545 h 2143410"/>
              <a:gd name="connsiteX58" fmla="*/ 38865 w 683410"/>
              <a:gd name="connsiteY58" fmla="*/ 2143410 h 2143410"/>
              <a:gd name="connsiteX59" fmla="*/ 77730 w 683410"/>
              <a:gd name="connsiteY59" fmla="*/ 2104545 h 2143410"/>
              <a:gd name="connsiteX60" fmla="*/ 265626 w 683410"/>
              <a:gd name="connsiteY60" fmla="*/ 38865 h 2143410"/>
              <a:gd name="connsiteX61" fmla="*/ 226761 w 683410"/>
              <a:gd name="connsiteY61" fmla="*/ 0 h 2143410"/>
              <a:gd name="connsiteX62" fmla="*/ 187896 w 683410"/>
              <a:gd name="connsiteY62" fmla="*/ 38865 h 2143410"/>
              <a:gd name="connsiteX63" fmla="*/ 226761 w 683410"/>
              <a:gd name="connsiteY63" fmla="*/ 77730 h 2143410"/>
              <a:gd name="connsiteX64" fmla="*/ 265626 w 683410"/>
              <a:gd name="connsiteY64" fmla="*/ 38865 h 2143410"/>
              <a:gd name="connsiteX65" fmla="*/ 265626 w 683410"/>
              <a:gd name="connsiteY65" fmla="*/ 226761 h 2143410"/>
              <a:gd name="connsiteX66" fmla="*/ 226761 w 683410"/>
              <a:gd name="connsiteY66" fmla="*/ 187896 h 2143410"/>
              <a:gd name="connsiteX67" fmla="*/ 187896 w 683410"/>
              <a:gd name="connsiteY67" fmla="*/ 226761 h 2143410"/>
              <a:gd name="connsiteX68" fmla="*/ 226761 w 683410"/>
              <a:gd name="connsiteY68" fmla="*/ 265626 h 2143410"/>
              <a:gd name="connsiteX69" fmla="*/ 265626 w 683410"/>
              <a:gd name="connsiteY69" fmla="*/ 226761 h 2143410"/>
              <a:gd name="connsiteX70" fmla="*/ 265626 w 683410"/>
              <a:gd name="connsiteY70" fmla="*/ 414658 h 2143410"/>
              <a:gd name="connsiteX71" fmla="*/ 226761 w 683410"/>
              <a:gd name="connsiteY71" fmla="*/ 375793 h 2143410"/>
              <a:gd name="connsiteX72" fmla="*/ 187896 w 683410"/>
              <a:gd name="connsiteY72" fmla="*/ 414658 h 2143410"/>
              <a:gd name="connsiteX73" fmla="*/ 226761 w 683410"/>
              <a:gd name="connsiteY73" fmla="*/ 453523 h 2143410"/>
              <a:gd name="connsiteX74" fmla="*/ 265626 w 683410"/>
              <a:gd name="connsiteY74" fmla="*/ 414658 h 2143410"/>
              <a:gd name="connsiteX75" fmla="*/ 265626 w 683410"/>
              <a:gd name="connsiteY75" fmla="*/ 602554 h 2143410"/>
              <a:gd name="connsiteX76" fmla="*/ 226761 w 683410"/>
              <a:gd name="connsiteY76" fmla="*/ 563689 h 2143410"/>
              <a:gd name="connsiteX77" fmla="*/ 187896 w 683410"/>
              <a:gd name="connsiteY77" fmla="*/ 602554 h 2143410"/>
              <a:gd name="connsiteX78" fmla="*/ 226761 w 683410"/>
              <a:gd name="connsiteY78" fmla="*/ 641419 h 2143410"/>
              <a:gd name="connsiteX79" fmla="*/ 265626 w 683410"/>
              <a:gd name="connsiteY79" fmla="*/ 602554 h 2143410"/>
              <a:gd name="connsiteX80" fmla="*/ 265626 w 683410"/>
              <a:gd name="connsiteY80" fmla="*/ 790451 h 2143410"/>
              <a:gd name="connsiteX81" fmla="*/ 226761 w 683410"/>
              <a:gd name="connsiteY81" fmla="*/ 751586 h 2143410"/>
              <a:gd name="connsiteX82" fmla="*/ 187896 w 683410"/>
              <a:gd name="connsiteY82" fmla="*/ 790451 h 2143410"/>
              <a:gd name="connsiteX83" fmla="*/ 226761 w 683410"/>
              <a:gd name="connsiteY83" fmla="*/ 829316 h 2143410"/>
              <a:gd name="connsiteX84" fmla="*/ 265626 w 683410"/>
              <a:gd name="connsiteY84" fmla="*/ 790451 h 2143410"/>
              <a:gd name="connsiteX85" fmla="*/ 265626 w 683410"/>
              <a:gd name="connsiteY85" fmla="*/ 978347 h 2143410"/>
              <a:gd name="connsiteX86" fmla="*/ 226761 w 683410"/>
              <a:gd name="connsiteY86" fmla="*/ 939482 h 2143410"/>
              <a:gd name="connsiteX87" fmla="*/ 187896 w 683410"/>
              <a:gd name="connsiteY87" fmla="*/ 978347 h 2143410"/>
              <a:gd name="connsiteX88" fmla="*/ 226761 w 683410"/>
              <a:gd name="connsiteY88" fmla="*/ 1017212 h 2143410"/>
              <a:gd name="connsiteX89" fmla="*/ 265626 w 683410"/>
              <a:gd name="connsiteY89" fmla="*/ 978347 h 2143410"/>
              <a:gd name="connsiteX90" fmla="*/ 265626 w 683410"/>
              <a:gd name="connsiteY90" fmla="*/ 1165063 h 2143410"/>
              <a:gd name="connsiteX91" fmla="*/ 226761 w 683410"/>
              <a:gd name="connsiteY91" fmla="*/ 1126198 h 2143410"/>
              <a:gd name="connsiteX92" fmla="*/ 187896 w 683410"/>
              <a:gd name="connsiteY92" fmla="*/ 1165063 h 2143410"/>
              <a:gd name="connsiteX93" fmla="*/ 226761 w 683410"/>
              <a:gd name="connsiteY93" fmla="*/ 1203928 h 2143410"/>
              <a:gd name="connsiteX94" fmla="*/ 265626 w 683410"/>
              <a:gd name="connsiteY94" fmla="*/ 1165063 h 2143410"/>
              <a:gd name="connsiteX95" fmla="*/ 265626 w 683410"/>
              <a:gd name="connsiteY95" fmla="*/ 1352959 h 2143410"/>
              <a:gd name="connsiteX96" fmla="*/ 226761 w 683410"/>
              <a:gd name="connsiteY96" fmla="*/ 1314094 h 2143410"/>
              <a:gd name="connsiteX97" fmla="*/ 187896 w 683410"/>
              <a:gd name="connsiteY97" fmla="*/ 1352959 h 2143410"/>
              <a:gd name="connsiteX98" fmla="*/ 226761 w 683410"/>
              <a:gd name="connsiteY98" fmla="*/ 1391824 h 2143410"/>
              <a:gd name="connsiteX99" fmla="*/ 265626 w 683410"/>
              <a:gd name="connsiteY99" fmla="*/ 1352959 h 2143410"/>
              <a:gd name="connsiteX100" fmla="*/ 265626 w 683410"/>
              <a:gd name="connsiteY100" fmla="*/ 1540856 h 2143410"/>
              <a:gd name="connsiteX101" fmla="*/ 226761 w 683410"/>
              <a:gd name="connsiteY101" fmla="*/ 1501991 h 2143410"/>
              <a:gd name="connsiteX102" fmla="*/ 187896 w 683410"/>
              <a:gd name="connsiteY102" fmla="*/ 1540856 h 2143410"/>
              <a:gd name="connsiteX103" fmla="*/ 226761 w 683410"/>
              <a:gd name="connsiteY103" fmla="*/ 1579721 h 2143410"/>
              <a:gd name="connsiteX104" fmla="*/ 265626 w 683410"/>
              <a:gd name="connsiteY104" fmla="*/ 1540856 h 2143410"/>
              <a:gd name="connsiteX105" fmla="*/ 265626 w 683410"/>
              <a:gd name="connsiteY105" fmla="*/ 1728752 h 2143410"/>
              <a:gd name="connsiteX106" fmla="*/ 226761 w 683410"/>
              <a:gd name="connsiteY106" fmla="*/ 1689887 h 2143410"/>
              <a:gd name="connsiteX107" fmla="*/ 187896 w 683410"/>
              <a:gd name="connsiteY107" fmla="*/ 1728752 h 2143410"/>
              <a:gd name="connsiteX108" fmla="*/ 226761 w 683410"/>
              <a:gd name="connsiteY108" fmla="*/ 1767617 h 2143410"/>
              <a:gd name="connsiteX109" fmla="*/ 265626 w 683410"/>
              <a:gd name="connsiteY109" fmla="*/ 1728752 h 2143410"/>
              <a:gd name="connsiteX110" fmla="*/ 265626 w 683410"/>
              <a:gd name="connsiteY110" fmla="*/ 1916649 h 2143410"/>
              <a:gd name="connsiteX111" fmla="*/ 226761 w 683410"/>
              <a:gd name="connsiteY111" fmla="*/ 1877784 h 2143410"/>
              <a:gd name="connsiteX112" fmla="*/ 187896 w 683410"/>
              <a:gd name="connsiteY112" fmla="*/ 1916649 h 2143410"/>
              <a:gd name="connsiteX113" fmla="*/ 226761 w 683410"/>
              <a:gd name="connsiteY113" fmla="*/ 1955514 h 2143410"/>
              <a:gd name="connsiteX114" fmla="*/ 265626 w 683410"/>
              <a:gd name="connsiteY114" fmla="*/ 1916649 h 2143410"/>
              <a:gd name="connsiteX115" fmla="*/ 265626 w 683410"/>
              <a:gd name="connsiteY115" fmla="*/ 2104545 h 2143410"/>
              <a:gd name="connsiteX116" fmla="*/ 226761 w 683410"/>
              <a:gd name="connsiteY116" fmla="*/ 2065680 h 2143410"/>
              <a:gd name="connsiteX117" fmla="*/ 187896 w 683410"/>
              <a:gd name="connsiteY117" fmla="*/ 2104545 h 2143410"/>
              <a:gd name="connsiteX118" fmla="*/ 226761 w 683410"/>
              <a:gd name="connsiteY118" fmla="*/ 2143410 h 2143410"/>
              <a:gd name="connsiteX119" fmla="*/ 265626 w 683410"/>
              <a:gd name="connsiteY119" fmla="*/ 2104545 h 2143410"/>
              <a:gd name="connsiteX120" fmla="*/ 495514 w 683410"/>
              <a:gd name="connsiteY120" fmla="*/ 38865 h 2143410"/>
              <a:gd name="connsiteX121" fmla="*/ 456649 w 683410"/>
              <a:gd name="connsiteY121" fmla="*/ 0 h 2143410"/>
              <a:gd name="connsiteX122" fmla="*/ 417784 w 683410"/>
              <a:gd name="connsiteY122" fmla="*/ 38865 h 2143410"/>
              <a:gd name="connsiteX123" fmla="*/ 456649 w 683410"/>
              <a:gd name="connsiteY123" fmla="*/ 77730 h 2143410"/>
              <a:gd name="connsiteX124" fmla="*/ 495514 w 683410"/>
              <a:gd name="connsiteY124" fmla="*/ 38865 h 2143410"/>
              <a:gd name="connsiteX125" fmla="*/ 495514 w 683410"/>
              <a:gd name="connsiteY125" fmla="*/ 226761 h 2143410"/>
              <a:gd name="connsiteX126" fmla="*/ 456649 w 683410"/>
              <a:gd name="connsiteY126" fmla="*/ 187896 h 2143410"/>
              <a:gd name="connsiteX127" fmla="*/ 417784 w 683410"/>
              <a:gd name="connsiteY127" fmla="*/ 226761 h 2143410"/>
              <a:gd name="connsiteX128" fmla="*/ 456649 w 683410"/>
              <a:gd name="connsiteY128" fmla="*/ 265626 h 2143410"/>
              <a:gd name="connsiteX129" fmla="*/ 495514 w 683410"/>
              <a:gd name="connsiteY129" fmla="*/ 226761 h 2143410"/>
              <a:gd name="connsiteX130" fmla="*/ 495514 w 683410"/>
              <a:gd name="connsiteY130" fmla="*/ 414658 h 2143410"/>
              <a:gd name="connsiteX131" fmla="*/ 456649 w 683410"/>
              <a:gd name="connsiteY131" fmla="*/ 375793 h 2143410"/>
              <a:gd name="connsiteX132" fmla="*/ 417784 w 683410"/>
              <a:gd name="connsiteY132" fmla="*/ 414658 h 2143410"/>
              <a:gd name="connsiteX133" fmla="*/ 456649 w 683410"/>
              <a:gd name="connsiteY133" fmla="*/ 453523 h 2143410"/>
              <a:gd name="connsiteX134" fmla="*/ 495514 w 683410"/>
              <a:gd name="connsiteY134" fmla="*/ 414658 h 2143410"/>
              <a:gd name="connsiteX135" fmla="*/ 495514 w 683410"/>
              <a:gd name="connsiteY135" fmla="*/ 602554 h 2143410"/>
              <a:gd name="connsiteX136" fmla="*/ 456649 w 683410"/>
              <a:gd name="connsiteY136" fmla="*/ 563689 h 2143410"/>
              <a:gd name="connsiteX137" fmla="*/ 417784 w 683410"/>
              <a:gd name="connsiteY137" fmla="*/ 602554 h 2143410"/>
              <a:gd name="connsiteX138" fmla="*/ 456649 w 683410"/>
              <a:gd name="connsiteY138" fmla="*/ 641419 h 2143410"/>
              <a:gd name="connsiteX139" fmla="*/ 495514 w 683410"/>
              <a:gd name="connsiteY139" fmla="*/ 602554 h 2143410"/>
              <a:gd name="connsiteX140" fmla="*/ 495514 w 683410"/>
              <a:gd name="connsiteY140" fmla="*/ 790451 h 2143410"/>
              <a:gd name="connsiteX141" fmla="*/ 456649 w 683410"/>
              <a:gd name="connsiteY141" fmla="*/ 751586 h 2143410"/>
              <a:gd name="connsiteX142" fmla="*/ 417784 w 683410"/>
              <a:gd name="connsiteY142" fmla="*/ 790451 h 2143410"/>
              <a:gd name="connsiteX143" fmla="*/ 456649 w 683410"/>
              <a:gd name="connsiteY143" fmla="*/ 829316 h 2143410"/>
              <a:gd name="connsiteX144" fmla="*/ 495514 w 683410"/>
              <a:gd name="connsiteY144" fmla="*/ 790451 h 2143410"/>
              <a:gd name="connsiteX145" fmla="*/ 495514 w 683410"/>
              <a:gd name="connsiteY145" fmla="*/ 978347 h 2143410"/>
              <a:gd name="connsiteX146" fmla="*/ 456649 w 683410"/>
              <a:gd name="connsiteY146" fmla="*/ 939482 h 2143410"/>
              <a:gd name="connsiteX147" fmla="*/ 417784 w 683410"/>
              <a:gd name="connsiteY147" fmla="*/ 978347 h 2143410"/>
              <a:gd name="connsiteX148" fmla="*/ 456649 w 683410"/>
              <a:gd name="connsiteY148" fmla="*/ 1017212 h 2143410"/>
              <a:gd name="connsiteX149" fmla="*/ 495514 w 683410"/>
              <a:gd name="connsiteY149" fmla="*/ 978347 h 2143410"/>
              <a:gd name="connsiteX150" fmla="*/ 683410 w 683410"/>
              <a:gd name="connsiteY150" fmla="*/ 38865 h 2143410"/>
              <a:gd name="connsiteX151" fmla="*/ 644545 w 683410"/>
              <a:gd name="connsiteY151" fmla="*/ 0 h 2143410"/>
              <a:gd name="connsiteX152" fmla="*/ 605680 w 683410"/>
              <a:gd name="connsiteY152" fmla="*/ 38865 h 2143410"/>
              <a:gd name="connsiteX153" fmla="*/ 644545 w 683410"/>
              <a:gd name="connsiteY153" fmla="*/ 77730 h 2143410"/>
              <a:gd name="connsiteX154" fmla="*/ 683410 w 683410"/>
              <a:gd name="connsiteY154" fmla="*/ 38865 h 2143410"/>
              <a:gd name="connsiteX155" fmla="*/ 683410 w 683410"/>
              <a:gd name="connsiteY155" fmla="*/ 226761 h 2143410"/>
              <a:gd name="connsiteX156" fmla="*/ 644545 w 683410"/>
              <a:gd name="connsiteY156" fmla="*/ 187896 h 2143410"/>
              <a:gd name="connsiteX157" fmla="*/ 605680 w 683410"/>
              <a:gd name="connsiteY157" fmla="*/ 226761 h 2143410"/>
              <a:gd name="connsiteX158" fmla="*/ 644545 w 683410"/>
              <a:gd name="connsiteY158" fmla="*/ 265626 h 2143410"/>
              <a:gd name="connsiteX159" fmla="*/ 683410 w 683410"/>
              <a:gd name="connsiteY159" fmla="*/ 226761 h 2143410"/>
              <a:gd name="connsiteX160" fmla="*/ 683410 w 683410"/>
              <a:gd name="connsiteY160" fmla="*/ 414658 h 2143410"/>
              <a:gd name="connsiteX161" fmla="*/ 644545 w 683410"/>
              <a:gd name="connsiteY161" fmla="*/ 375793 h 2143410"/>
              <a:gd name="connsiteX162" fmla="*/ 605680 w 683410"/>
              <a:gd name="connsiteY162" fmla="*/ 414658 h 2143410"/>
              <a:gd name="connsiteX163" fmla="*/ 644545 w 683410"/>
              <a:gd name="connsiteY163" fmla="*/ 453523 h 2143410"/>
              <a:gd name="connsiteX164" fmla="*/ 683410 w 683410"/>
              <a:gd name="connsiteY164" fmla="*/ 414658 h 2143410"/>
              <a:gd name="connsiteX165" fmla="*/ 683410 w 683410"/>
              <a:gd name="connsiteY165" fmla="*/ 602554 h 2143410"/>
              <a:gd name="connsiteX166" fmla="*/ 644545 w 683410"/>
              <a:gd name="connsiteY166" fmla="*/ 563689 h 2143410"/>
              <a:gd name="connsiteX167" fmla="*/ 605680 w 683410"/>
              <a:gd name="connsiteY167" fmla="*/ 602554 h 2143410"/>
              <a:gd name="connsiteX168" fmla="*/ 644545 w 683410"/>
              <a:gd name="connsiteY168" fmla="*/ 641419 h 2143410"/>
              <a:gd name="connsiteX169" fmla="*/ 683410 w 683410"/>
              <a:gd name="connsiteY169" fmla="*/ 602554 h 2143410"/>
              <a:gd name="connsiteX170" fmla="*/ 683410 w 683410"/>
              <a:gd name="connsiteY170" fmla="*/ 790451 h 2143410"/>
              <a:gd name="connsiteX171" fmla="*/ 644545 w 683410"/>
              <a:gd name="connsiteY171" fmla="*/ 751586 h 2143410"/>
              <a:gd name="connsiteX172" fmla="*/ 605680 w 683410"/>
              <a:gd name="connsiteY172" fmla="*/ 790451 h 2143410"/>
              <a:gd name="connsiteX173" fmla="*/ 644545 w 683410"/>
              <a:gd name="connsiteY173" fmla="*/ 829316 h 2143410"/>
              <a:gd name="connsiteX174" fmla="*/ 683410 w 683410"/>
              <a:gd name="connsiteY174" fmla="*/ 790451 h 2143410"/>
              <a:gd name="connsiteX175" fmla="*/ 683410 w 683410"/>
              <a:gd name="connsiteY175" fmla="*/ 978347 h 2143410"/>
              <a:gd name="connsiteX176" fmla="*/ 644545 w 683410"/>
              <a:gd name="connsiteY176" fmla="*/ 939482 h 2143410"/>
              <a:gd name="connsiteX177" fmla="*/ 605680 w 683410"/>
              <a:gd name="connsiteY177" fmla="*/ 978347 h 2143410"/>
              <a:gd name="connsiteX178" fmla="*/ 644545 w 683410"/>
              <a:gd name="connsiteY178" fmla="*/ 1017212 h 2143410"/>
              <a:gd name="connsiteX179" fmla="*/ 683410 w 683410"/>
              <a:gd name="connsiteY179" fmla="*/ 978347 h 214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83410" h="2143410">
                <a:moveTo>
                  <a:pt x="77730" y="38865"/>
                </a:moveTo>
                <a:cubicBezTo>
                  <a:pt x="77730" y="17400"/>
                  <a:pt x="60330" y="0"/>
                  <a:pt x="38865" y="0"/>
                </a:cubicBezTo>
                <a:cubicBezTo>
                  <a:pt x="17400" y="0"/>
                  <a:pt x="0" y="17400"/>
                  <a:pt x="0" y="38865"/>
                </a:cubicBezTo>
                <a:cubicBezTo>
                  <a:pt x="0" y="60330"/>
                  <a:pt x="17400" y="77730"/>
                  <a:pt x="38865" y="77730"/>
                </a:cubicBezTo>
                <a:cubicBezTo>
                  <a:pt x="60330" y="77730"/>
                  <a:pt x="77730" y="60330"/>
                  <a:pt x="77730" y="38865"/>
                </a:cubicBezTo>
                <a:close/>
                <a:moveTo>
                  <a:pt x="77730" y="226761"/>
                </a:moveTo>
                <a:cubicBezTo>
                  <a:pt x="77730" y="205296"/>
                  <a:pt x="60330" y="187896"/>
                  <a:pt x="38865" y="187896"/>
                </a:cubicBezTo>
                <a:cubicBezTo>
                  <a:pt x="17400" y="187896"/>
                  <a:pt x="0" y="205296"/>
                  <a:pt x="0" y="226761"/>
                </a:cubicBezTo>
                <a:cubicBezTo>
                  <a:pt x="0" y="248226"/>
                  <a:pt x="17400" y="265626"/>
                  <a:pt x="38865" y="265626"/>
                </a:cubicBezTo>
                <a:cubicBezTo>
                  <a:pt x="60330" y="265626"/>
                  <a:pt x="77730" y="248226"/>
                  <a:pt x="77730" y="226761"/>
                </a:cubicBezTo>
                <a:close/>
                <a:moveTo>
                  <a:pt x="77730" y="414658"/>
                </a:moveTo>
                <a:cubicBezTo>
                  <a:pt x="77730" y="393193"/>
                  <a:pt x="60330" y="375793"/>
                  <a:pt x="38865" y="375793"/>
                </a:cubicBezTo>
                <a:cubicBezTo>
                  <a:pt x="17400" y="375793"/>
                  <a:pt x="0" y="393193"/>
                  <a:pt x="0" y="414658"/>
                </a:cubicBezTo>
                <a:cubicBezTo>
                  <a:pt x="0" y="436123"/>
                  <a:pt x="17400" y="453523"/>
                  <a:pt x="38865" y="453523"/>
                </a:cubicBezTo>
                <a:cubicBezTo>
                  <a:pt x="60330" y="453523"/>
                  <a:pt x="77730" y="436123"/>
                  <a:pt x="77730" y="414658"/>
                </a:cubicBezTo>
                <a:close/>
                <a:moveTo>
                  <a:pt x="77730" y="602554"/>
                </a:moveTo>
                <a:cubicBezTo>
                  <a:pt x="77730" y="581089"/>
                  <a:pt x="60330" y="563689"/>
                  <a:pt x="38865" y="563689"/>
                </a:cubicBezTo>
                <a:cubicBezTo>
                  <a:pt x="17400" y="563689"/>
                  <a:pt x="0" y="581089"/>
                  <a:pt x="0" y="602554"/>
                </a:cubicBezTo>
                <a:cubicBezTo>
                  <a:pt x="0" y="624019"/>
                  <a:pt x="17400" y="641419"/>
                  <a:pt x="38865" y="641419"/>
                </a:cubicBezTo>
                <a:cubicBezTo>
                  <a:pt x="60330" y="641419"/>
                  <a:pt x="77730" y="624019"/>
                  <a:pt x="77730" y="602554"/>
                </a:cubicBezTo>
                <a:close/>
                <a:moveTo>
                  <a:pt x="77730" y="790451"/>
                </a:moveTo>
                <a:cubicBezTo>
                  <a:pt x="77730" y="768986"/>
                  <a:pt x="60330" y="751586"/>
                  <a:pt x="38865" y="751586"/>
                </a:cubicBezTo>
                <a:cubicBezTo>
                  <a:pt x="17400" y="751586"/>
                  <a:pt x="0" y="768986"/>
                  <a:pt x="0" y="790451"/>
                </a:cubicBezTo>
                <a:cubicBezTo>
                  <a:pt x="0" y="811916"/>
                  <a:pt x="17400" y="829316"/>
                  <a:pt x="38865" y="829316"/>
                </a:cubicBezTo>
                <a:cubicBezTo>
                  <a:pt x="60330" y="829316"/>
                  <a:pt x="77730" y="811916"/>
                  <a:pt x="77730" y="790451"/>
                </a:cubicBezTo>
                <a:close/>
                <a:moveTo>
                  <a:pt x="77730" y="978347"/>
                </a:moveTo>
                <a:cubicBezTo>
                  <a:pt x="77730" y="956882"/>
                  <a:pt x="60330" y="939482"/>
                  <a:pt x="38865" y="939482"/>
                </a:cubicBezTo>
                <a:cubicBezTo>
                  <a:pt x="17400" y="939482"/>
                  <a:pt x="0" y="956882"/>
                  <a:pt x="0" y="978347"/>
                </a:cubicBezTo>
                <a:cubicBezTo>
                  <a:pt x="0" y="999812"/>
                  <a:pt x="17400" y="1017212"/>
                  <a:pt x="38865" y="1017212"/>
                </a:cubicBezTo>
                <a:cubicBezTo>
                  <a:pt x="60330" y="1017212"/>
                  <a:pt x="77730" y="999812"/>
                  <a:pt x="77730" y="978347"/>
                </a:cubicBezTo>
                <a:close/>
                <a:moveTo>
                  <a:pt x="77730" y="1165063"/>
                </a:moveTo>
                <a:cubicBezTo>
                  <a:pt x="77730" y="1143598"/>
                  <a:pt x="60330" y="1126198"/>
                  <a:pt x="38865" y="1126198"/>
                </a:cubicBezTo>
                <a:cubicBezTo>
                  <a:pt x="17400" y="1126198"/>
                  <a:pt x="0" y="1143598"/>
                  <a:pt x="0" y="1165063"/>
                </a:cubicBezTo>
                <a:cubicBezTo>
                  <a:pt x="0" y="1186528"/>
                  <a:pt x="17400" y="1203928"/>
                  <a:pt x="38865" y="1203928"/>
                </a:cubicBezTo>
                <a:cubicBezTo>
                  <a:pt x="60330" y="1203928"/>
                  <a:pt x="77730" y="1186528"/>
                  <a:pt x="77730" y="1165063"/>
                </a:cubicBezTo>
                <a:close/>
                <a:moveTo>
                  <a:pt x="77730" y="1352959"/>
                </a:moveTo>
                <a:cubicBezTo>
                  <a:pt x="77730" y="1331494"/>
                  <a:pt x="60330" y="1314094"/>
                  <a:pt x="38865" y="1314094"/>
                </a:cubicBezTo>
                <a:cubicBezTo>
                  <a:pt x="17400" y="1314094"/>
                  <a:pt x="0" y="1331494"/>
                  <a:pt x="0" y="1352959"/>
                </a:cubicBezTo>
                <a:cubicBezTo>
                  <a:pt x="0" y="1374424"/>
                  <a:pt x="17400" y="1391824"/>
                  <a:pt x="38865" y="1391824"/>
                </a:cubicBezTo>
                <a:cubicBezTo>
                  <a:pt x="60330" y="1391824"/>
                  <a:pt x="77730" y="1374424"/>
                  <a:pt x="77730" y="1352959"/>
                </a:cubicBezTo>
                <a:close/>
                <a:moveTo>
                  <a:pt x="77730" y="1540856"/>
                </a:moveTo>
                <a:cubicBezTo>
                  <a:pt x="77730" y="1519391"/>
                  <a:pt x="60330" y="1501991"/>
                  <a:pt x="38865" y="1501991"/>
                </a:cubicBezTo>
                <a:cubicBezTo>
                  <a:pt x="17400" y="1501991"/>
                  <a:pt x="0" y="1519391"/>
                  <a:pt x="0" y="1540856"/>
                </a:cubicBezTo>
                <a:cubicBezTo>
                  <a:pt x="0" y="1562321"/>
                  <a:pt x="17400" y="1579721"/>
                  <a:pt x="38865" y="1579721"/>
                </a:cubicBezTo>
                <a:cubicBezTo>
                  <a:pt x="60330" y="1579721"/>
                  <a:pt x="77730" y="1562321"/>
                  <a:pt x="77730" y="1540856"/>
                </a:cubicBezTo>
                <a:close/>
                <a:moveTo>
                  <a:pt x="77730" y="1728752"/>
                </a:moveTo>
                <a:cubicBezTo>
                  <a:pt x="77730" y="1707287"/>
                  <a:pt x="60330" y="1689887"/>
                  <a:pt x="38865" y="1689887"/>
                </a:cubicBezTo>
                <a:cubicBezTo>
                  <a:pt x="17400" y="1689887"/>
                  <a:pt x="0" y="1707287"/>
                  <a:pt x="0" y="1728752"/>
                </a:cubicBezTo>
                <a:cubicBezTo>
                  <a:pt x="0" y="1750217"/>
                  <a:pt x="17400" y="1767617"/>
                  <a:pt x="38865" y="1767617"/>
                </a:cubicBezTo>
                <a:cubicBezTo>
                  <a:pt x="60330" y="1767617"/>
                  <a:pt x="77730" y="1750217"/>
                  <a:pt x="77730" y="1728752"/>
                </a:cubicBezTo>
                <a:close/>
                <a:moveTo>
                  <a:pt x="77730" y="1916649"/>
                </a:moveTo>
                <a:cubicBezTo>
                  <a:pt x="77730" y="1895184"/>
                  <a:pt x="60330" y="1877784"/>
                  <a:pt x="38865" y="1877784"/>
                </a:cubicBezTo>
                <a:cubicBezTo>
                  <a:pt x="17400" y="1877784"/>
                  <a:pt x="0" y="1895184"/>
                  <a:pt x="0" y="1916649"/>
                </a:cubicBezTo>
                <a:cubicBezTo>
                  <a:pt x="0" y="1938114"/>
                  <a:pt x="17400" y="1955514"/>
                  <a:pt x="38865" y="1955514"/>
                </a:cubicBezTo>
                <a:cubicBezTo>
                  <a:pt x="60330" y="1955514"/>
                  <a:pt x="77730" y="1938114"/>
                  <a:pt x="77730" y="1916649"/>
                </a:cubicBezTo>
                <a:close/>
                <a:moveTo>
                  <a:pt x="77730" y="2104545"/>
                </a:moveTo>
                <a:cubicBezTo>
                  <a:pt x="77730" y="2083080"/>
                  <a:pt x="60330" y="2065680"/>
                  <a:pt x="38865" y="2065680"/>
                </a:cubicBezTo>
                <a:cubicBezTo>
                  <a:pt x="17400" y="2065680"/>
                  <a:pt x="0" y="2083080"/>
                  <a:pt x="0" y="2104545"/>
                </a:cubicBezTo>
                <a:cubicBezTo>
                  <a:pt x="0" y="2126010"/>
                  <a:pt x="17400" y="2143410"/>
                  <a:pt x="38865" y="2143410"/>
                </a:cubicBezTo>
                <a:cubicBezTo>
                  <a:pt x="60330" y="2143410"/>
                  <a:pt x="77730" y="2126010"/>
                  <a:pt x="77730" y="2104545"/>
                </a:cubicBezTo>
                <a:close/>
                <a:moveTo>
                  <a:pt x="265626" y="38865"/>
                </a:moveTo>
                <a:cubicBezTo>
                  <a:pt x="265626" y="17400"/>
                  <a:pt x="248226" y="0"/>
                  <a:pt x="226761" y="0"/>
                </a:cubicBezTo>
                <a:cubicBezTo>
                  <a:pt x="205296" y="0"/>
                  <a:pt x="187896" y="17400"/>
                  <a:pt x="187896" y="38865"/>
                </a:cubicBezTo>
                <a:cubicBezTo>
                  <a:pt x="187896" y="60330"/>
                  <a:pt x="205296" y="77730"/>
                  <a:pt x="226761" y="77730"/>
                </a:cubicBezTo>
                <a:cubicBezTo>
                  <a:pt x="248226" y="77730"/>
                  <a:pt x="265626" y="60330"/>
                  <a:pt x="265626" y="38865"/>
                </a:cubicBezTo>
                <a:close/>
                <a:moveTo>
                  <a:pt x="265626" y="226761"/>
                </a:moveTo>
                <a:cubicBezTo>
                  <a:pt x="265626" y="205296"/>
                  <a:pt x="248226" y="187896"/>
                  <a:pt x="226761" y="187896"/>
                </a:cubicBezTo>
                <a:cubicBezTo>
                  <a:pt x="205296" y="187896"/>
                  <a:pt x="187896" y="205296"/>
                  <a:pt x="187896" y="226761"/>
                </a:cubicBezTo>
                <a:cubicBezTo>
                  <a:pt x="187896" y="248226"/>
                  <a:pt x="205296" y="265626"/>
                  <a:pt x="226761" y="265626"/>
                </a:cubicBezTo>
                <a:cubicBezTo>
                  <a:pt x="248226" y="265626"/>
                  <a:pt x="265626" y="248226"/>
                  <a:pt x="265626" y="226761"/>
                </a:cubicBezTo>
                <a:close/>
                <a:moveTo>
                  <a:pt x="265626" y="414658"/>
                </a:moveTo>
                <a:cubicBezTo>
                  <a:pt x="265626" y="393193"/>
                  <a:pt x="248226" y="375793"/>
                  <a:pt x="226761" y="375793"/>
                </a:cubicBezTo>
                <a:cubicBezTo>
                  <a:pt x="205296" y="375793"/>
                  <a:pt x="187896" y="393193"/>
                  <a:pt x="187896" y="414658"/>
                </a:cubicBezTo>
                <a:cubicBezTo>
                  <a:pt x="187896" y="436123"/>
                  <a:pt x="205296" y="453523"/>
                  <a:pt x="226761" y="453523"/>
                </a:cubicBezTo>
                <a:cubicBezTo>
                  <a:pt x="248226" y="453523"/>
                  <a:pt x="265626" y="436123"/>
                  <a:pt x="265626" y="414658"/>
                </a:cubicBezTo>
                <a:close/>
                <a:moveTo>
                  <a:pt x="265626" y="602554"/>
                </a:moveTo>
                <a:cubicBezTo>
                  <a:pt x="265626" y="581089"/>
                  <a:pt x="248226" y="563689"/>
                  <a:pt x="226761" y="563689"/>
                </a:cubicBezTo>
                <a:cubicBezTo>
                  <a:pt x="205296" y="563689"/>
                  <a:pt x="187896" y="581089"/>
                  <a:pt x="187896" y="602554"/>
                </a:cubicBezTo>
                <a:cubicBezTo>
                  <a:pt x="187896" y="624019"/>
                  <a:pt x="205296" y="641419"/>
                  <a:pt x="226761" y="641419"/>
                </a:cubicBezTo>
                <a:cubicBezTo>
                  <a:pt x="248226" y="641419"/>
                  <a:pt x="265626" y="624019"/>
                  <a:pt x="265626" y="602554"/>
                </a:cubicBezTo>
                <a:close/>
                <a:moveTo>
                  <a:pt x="265626" y="790451"/>
                </a:moveTo>
                <a:cubicBezTo>
                  <a:pt x="265626" y="768986"/>
                  <a:pt x="248226" y="751586"/>
                  <a:pt x="226761" y="751586"/>
                </a:cubicBezTo>
                <a:cubicBezTo>
                  <a:pt x="205296" y="751586"/>
                  <a:pt x="187896" y="768986"/>
                  <a:pt x="187896" y="790451"/>
                </a:cubicBezTo>
                <a:cubicBezTo>
                  <a:pt x="187896" y="811916"/>
                  <a:pt x="205296" y="829316"/>
                  <a:pt x="226761" y="829316"/>
                </a:cubicBezTo>
                <a:cubicBezTo>
                  <a:pt x="248226" y="829316"/>
                  <a:pt x="265626" y="811916"/>
                  <a:pt x="265626" y="790451"/>
                </a:cubicBezTo>
                <a:close/>
                <a:moveTo>
                  <a:pt x="265626" y="978347"/>
                </a:moveTo>
                <a:cubicBezTo>
                  <a:pt x="265626" y="956882"/>
                  <a:pt x="248226" y="939482"/>
                  <a:pt x="226761" y="939482"/>
                </a:cubicBezTo>
                <a:cubicBezTo>
                  <a:pt x="205296" y="939482"/>
                  <a:pt x="187896" y="956882"/>
                  <a:pt x="187896" y="978347"/>
                </a:cubicBezTo>
                <a:cubicBezTo>
                  <a:pt x="187896" y="999812"/>
                  <a:pt x="205296" y="1017212"/>
                  <a:pt x="226761" y="1017212"/>
                </a:cubicBezTo>
                <a:cubicBezTo>
                  <a:pt x="248226" y="1017212"/>
                  <a:pt x="265626" y="999812"/>
                  <a:pt x="265626" y="978347"/>
                </a:cubicBezTo>
                <a:close/>
                <a:moveTo>
                  <a:pt x="265626" y="1165063"/>
                </a:moveTo>
                <a:cubicBezTo>
                  <a:pt x="265626" y="1143598"/>
                  <a:pt x="248226" y="1126198"/>
                  <a:pt x="226761" y="1126198"/>
                </a:cubicBezTo>
                <a:cubicBezTo>
                  <a:pt x="205296" y="1126198"/>
                  <a:pt x="187896" y="1143598"/>
                  <a:pt x="187896" y="1165063"/>
                </a:cubicBezTo>
                <a:cubicBezTo>
                  <a:pt x="187896" y="1186528"/>
                  <a:pt x="205296" y="1203928"/>
                  <a:pt x="226761" y="1203928"/>
                </a:cubicBezTo>
                <a:cubicBezTo>
                  <a:pt x="248226" y="1203928"/>
                  <a:pt x="265626" y="1186528"/>
                  <a:pt x="265626" y="1165063"/>
                </a:cubicBezTo>
                <a:close/>
                <a:moveTo>
                  <a:pt x="265626" y="1352959"/>
                </a:moveTo>
                <a:cubicBezTo>
                  <a:pt x="265626" y="1331494"/>
                  <a:pt x="248226" y="1314094"/>
                  <a:pt x="226761" y="1314094"/>
                </a:cubicBezTo>
                <a:cubicBezTo>
                  <a:pt x="205296" y="1314094"/>
                  <a:pt x="187896" y="1331494"/>
                  <a:pt x="187896" y="1352959"/>
                </a:cubicBezTo>
                <a:cubicBezTo>
                  <a:pt x="187896" y="1374424"/>
                  <a:pt x="205296" y="1391824"/>
                  <a:pt x="226761" y="1391824"/>
                </a:cubicBezTo>
                <a:cubicBezTo>
                  <a:pt x="248226" y="1391824"/>
                  <a:pt x="265626" y="1374424"/>
                  <a:pt x="265626" y="1352959"/>
                </a:cubicBezTo>
                <a:close/>
                <a:moveTo>
                  <a:pt x="265626" y="1540856"/>
                </a:moveTo>
                <a:cubicBezTo>
                  <a:pt x="265626" y="1519391"/>
                  <a:pt x="248226" y="1501991"/>
                  <a:pt x="226761" y="1501991"/>
                </a:cubicBezTo>
                <a:cubicBezTo>
                  <a:pt x="205296" y="1501991"/>
                  <a:pt x="187896" y="1519391"/>
                  <a:pt x="187896" y="1540856"/>
                </a:cubicBezTo>
                <a:cubicBezTo>
                  <a:pt x="187896" y="1562321"/>
                  <a:pt x="205296" y="1579721"/>
                  <a:pt x="226761" y="1579721"/>
                </a:cubicBezTo>
                <a:cubicBezTo>
                  <a:pt x="248226" y="1579721"/>
                  <a:pt x="265626" y="1562321"/>
                  <a:pt x="265626" y="1540856"/>
                </a:cubicBezTo>
                <a:close/>
                <a:moveTo>
                  <a:pt x="265626" y="1728752"/>
                </a:moveTo>
                <a:cubicBezTo>
                  <a:pt x="265626" y="1707287"/>
                  <a:pt x="248226" y="1689887"/>
                  <a:pt x="226761" y="1689887"/>
                </a:cubicBezTo>
                <a:cubicBezTo>
                  <a:pt x="205296" y="1689887"/>
                  <a:pt x="187896" y="1707287"/>
                  <a:pt x="187896" y="1728752"/>
                </a:cubicBezTo>
                <a:cubicBezTo>
                  <a:pt x="187896" y="1750217"/>
                  <a:pt x="205296" y="1767617"/>
                  <a:pt x="226761" y="1767617"/>
                </a:cubicBezTo>
                <a:cubicBezTo>
                  <a:pt x="248226" y="1767617"/>
                  <a:pt x="265626" y="1750217"/>
                  <a:pt x="265626" y="1728752"/>
                </a:cubicBezTo>
                <a:close/>
                <a:moveTo>
                  <a:pt x="265626" y="1916649"/>
                </a:moveTo>
                <a:cubicBezTo>
                  <a:pt x="265626" y="1895184"/>
                  <a:pt x="248226" y="1877784"/>
                  <a:pt x="226761" y="1877784"/>
                </a:cubicBezTo>
                <a:cubicBezTo>
                  <a:pt x="205296" y="1877784"/>
                  <a:pt x="187896" y="1895184"/>
                  <a:pt x="187896" y="1916649"/>
                </a:cubicBezTo>
                <a:cubicBezTo>
                  <a:pt x="187896" y="1938114"/>
                  <a:pt x="205296" y="1955514"/>
                  <a:pt x="226761" y="1955514"/>
                </a:cubicBezTo>
                <a:cubicBezTo>
                  <a:pt x="248226" y="1955514"/>
                  <a:pt x="265626" y="1938114"/>
                  <a:pt x="265626" y="1916649"/>
                </a:cubicBezTo>
                <a:close/>
                <a:moveTo>
                  <a:pt x="265626" y="2104545"/>
                </a:moveTo>
                <a:cubicBezTo>
                  <a:pt x="265626" y="2083080"/>
                  <a:pt x="248226" y="2065680"/>
                  <a:pt x="226761" y="2065680"/>
                </a:cubicBezTo>
                <a:cubicBezTo>
                  <a:pt x="205296" y="2065680"/>
                  <a:pt x="187896" y="2083080"/>
                  <a:pt x="187896" y="2104545"/>
                </a:cubicBezTo>
                <a:cubicBezTo>
                  <a:pt x="187896" y="2126010"/>
                  <a:pt x="205296" y="2143410"/>
                  <a:pt x="226761" y="2143410"/>
                </a:cubicBezTo>
                <a:cubicBezTo>
                  <a:pt x="248226" y="2143410"/>
                  <a:pt x="265626" y="2126010"/>
                  <a:pt x="265626" y="2104545"/>
                </a:cubicBezTo>
                <a:close/>
                <a:moveTo>
                  <a:pt x="495514" y="38865"/>
                </a:moveTo>
                <a:cubicBezTo>
                  <a:pt x="495514" y="17400"/>
                  <a:pt x="478114" y="0"/>
                  <a:pt x="456649" y="0"/>
                </a:cubicBezTo>
                <a:cubicBezTo>
                  <a:pt x="435184" y="0"/>
                  <a:pt x="417784" y="17400"/>
                  <a:pt x="417784" y="38865"/>
                </a:cubicBezTo>
                <a:cubicBezTo>
                  <a:pt x="417784" y="60330"/>
                  <a:pt x="435184" y="77730"/>
                  <a:pt x="456649" y="77730"/>
                </a:cubicBezTo>
                <a:cubicBezTo>
                  <a:pt x="478114" y="77730"/>
                  <a:pt x="495514" y="60330"/>
                  <a:pt x="495514" y="38865"/>
                </a:cubicBezTo>
                <a:close/>
                <a:moveTo>
                  <a:pt x="495514" y="226761"/>
                </a:moveTo>
                <a:cubicBezTo>
                  <a:pt x="495514" y="205296"/>
                  <a:pt x="478114" y="187896"/>
                  <a:pt x="456649" y="187896"/>
                </a:cubicBezTo>
                <a:cubicBezTo>
                  <a:pt x="435184" y="187896"/>
                  <a:pt x="417784" y="205296"/>
                  <a:pt x="417784" y="226761"/>
                </a:cubicBezTo>
                <a:cubicBezTo>
                  <a:pt x="417784" y="248226"/>
                  <a:pt x="435184" y="265626"/>
                  <a:pt x="456649" y="265626"/>
                </a:cubicBezTo>
                <a:cubicBezTo>
                  <a:pt x="478114" y="265626"/>
                  <a:pt x="495514" y="248226"/>
                  <a:pt x="495514" y="226761"/>
                </a:cubicBezTo>
                <a:close/>
                <a:moveTo>
                  <a:pt x="495514" y="414658"/>
                </a:moveTo>
                <a:cubicBezTo>
                  <a:pt x="495514" y="393193"/>
                  <a:pt x="478114" y="375793"/>
                  <a:pt x="456649" y="375793"/>
                </a:cubicBezTo>
                <a:cubicBezTo>
                  <a:pt x="435184" y="375793"/>
                  <a:pt x="417784" y="393193"/>
                  <a:pt x="417784" y="414658"/>
                </a:cubicBezTo>
                <a:cubicBezTo>
                  <a:pt x="417784" y="436123"/>
                  <a:pt x="435184" y="453523"/>
                  <a:pt x="456649" y="453523"/>
                </a:cubicBezTo>
                <a:cubicBezTo>
                  <a:pt x="478114" y="453523"/>
                  <a:pt x="495514" y="436123"/>
                  <a:pt x="495514" y="414658"/>
                </a:cubicBezTo>
                <a:close/>
                <a:moveTo>
                  <a:pt x="495514" y="602554"/>
                </a:moveTo>
                <a:cubicBezTo>
                  <a:pt x="495514" y="581089"/>
                  <a:pt x="478114" y="563689"/>
                  <a:pt x="456649" y="563689"/>
                </a:cubicBezTo>
                <a:cubicBezTo>
                  <a:pt x="435184" y="563689"/>
                  <a:pt x="417784" y="581089"/>
                  <a:pt x="417784" y="602554"/>
                </a:cubicBezTo>
                <a:cubicBezTo>
                  <a:pt x="417784" y="624019"/>
                  <a:pt x="435184" y="641419"/>
                  <a:pt x="456649" y="641419"/>
                </a:cubicBezTo>
                <a:cubicBezTo>
                  <a:pt x="478114" y="641419"/>
                  <a:pt x="495514" y="624019"/>
                  <a:pt x="495514" y="602554"/>
                </a:cubicBezTo>
                <a:close/>
                <a:moveTo>
                  <a:pt x="495514" y="790451"/>
                </a:moveTo>
                <a:cubicBezTo>
                  <a:pt x="495514" y="768986"/>
                  <a:pt x="478114" y="751586"/>
                  <a:pt x="456649" y="751586"/>
                </a:cubicBezTo>
                <a:cubicBezTo>
                  <a:pt x="435184" y="751586"/>
                  <a:pt x="417784" y="768986"/>
                  <a:pt x="417784" y="790451"/>
                </a:cubicBezTo>
                <a:cubicBezTo>
                  <a:pt x="417784" y="811916"/>
                  <a:pt x="435184" y="829316"/>
                  <a:pt x="456649" y="829316"/>
                </a:cubicBezTo>
                <a:cubicBezTo>
                  <a:pt x="478114" y="829316"/>
                  <a:pt x="495514" y="811916"/>
                  <a:pt x="495514" y="790451"/>
                </a:cubicBezTo>
                <a:close/>
                <a:moveTo>
                  <a:pt x="495514" y="978347"/>
                </a:moveTo>
                <a:cubicBezTo>
                  <a:pt x="495514" y="956882"/>
                  <a:pt x="478114" y="939482"/>
                  <a:pt x="456649" y="939482"/>
                </a:cubicBezTo>
                <a:cubicBezTo>
                  <a:pt x="435184" y="939482"/>
                  <a:pt x="417784" y="956882"/>
                  <a:pt x="417784" y="978347"/>
                </a:cubicBezTo>
                <a:cubicBezTo>
                  <a:pt x="417784" y="999812"/>
                  <a:pt x="435184" y="1017212"/>
                  <a:pt x="456649" y="1017212"/>
                </a:cubicBezTo>
                <a:cubicBezTo>
                  <a:pt x="478114" y="1017212"/>
                  <a:pt x="495514" y="999812"/>
                  <a:pt x="495514" y="978347"/>
                </a:cubicBezTo>
                <a:close/>
                <a:moveTo>
                  <a:pt x="683410" y="38865"/>
                </a:moveTo>
                <a:cubicBezTo>
                  <a:pt x="683410" y="17400"/>
                  <a:pt x="666010" y="0"/>
                  <a:pt x="644545" y="0"/>
                </a:cubicBezTo>
                <a:cubicBezTo>
                  <a:pt x="623080" y="0"/>
                  <a:pt x="605680" y="17400"/>
                  <a:pt x="605680" y="38865"/>
                </a:cubicBezTo>
                <a:cubicBezTo>
                  <a:pt x="605680" y="60330"/>
                  <a:pt x="623080" y="77730"/>
                  <a:pt x="644545" y="77730"/>
                </a:cubicBezTo>
                <a:cubicBezTo>
                  <a:pt x="666010" y="77730"/>
                  <a:pt x="683410" y="60330"/>
                  <a:pt x="683410" y="38865"/>
                </a:cubicBezTo>
                <a:close/>
                <a:moveTo>
                  <a:pt x="683410" y="226761"/>
                </a:moveTo>
                <a:cubicBezTo>
                  <a:pt x="683410" y="205296"/>
                  <a:pt x="666010" y="187896"/>
                  <a:pt x="644545" y="187896"/>
                </a:cubicBezTo>
                <a:cubicBezTo>
                  <a:pt x="623080" y="187896"/>
                  <a:pt x="605680" y="205296"/>
                  <a:pt x="605680" y="226761"/>
                </a:cubicBezTo>
                <a:cubicBezTo>
                  <a:pt x="605680" y="248226"/>
                  <a:pt x="623080" y="265626"/>
                  <a:pt x="644545" y="265626"/>
                </a:cubicBezTo>
                <a:cubicBezTo>
                  <a:pt x="666010" y="265626"/>
                  <a:pt x="683410" y="248226"/>
                  <a:pt x="683410" y="226761"/>
                </a:cubicBezTo>
                <a:close/>
                <a:moveTo>
                  <a:pt x="683410" y="414658"/>
                </a:moveTo>
                <a:cubicBezTo>
                  <a:pt x="683410" y="393193"/>
                  <a:pt x="666010" y="375793"/>
                  <a:pt x="644545" y="375793"/>
                </a:cubicBezTo>
                <a:cubicBezTo>
                  <a:pt x="623080" y="375793"/>
                  <a:pt x="605680" y="393193"/>
                  <a:pt x="605680" y="414658"/>
                </a:cubicBezTo>
                <a:cubicBezTo>
                  <a:pt x="605680" y="436123"/>
                  <a:pt x="623080" y="453523"/>
                  <a:pt x="644545" y="453523"/>
                </a:cubicBezTo>
                <a:cubicBezTo>
                  <a:pt x="666010" y="453523"/>
                  <a:pt x="683410" y="436123"/>
                  <a:pt x="683410" y="414658"/>
                </a:cubicBezTo>
                <a:close/>
                <a:moveTo>
                  <a:pt x="683410" y="602554"/>
                </a:moveTo>
                <a:cubicBezTo>
                  <a:pt x="683410" y="581089"/>
                  <a:pt x="666010" y="563689"/>
                  <a:pt x="644545" y="563689"/>
                </a:cubicBezTo>
                <a:cubicBezTo>
                  <a:pt x="623080" y="563689"/>
                  <a:pt x="605680" y="581089"/>
                  <a:pt x="605680" y="602554"/>
                </a:cubicBezTo>
                <a:cubicBezTo>
                  <a:pt x="605680" y="624019"/>
                  <a:pt x="623080" y="641419"/>
                  <a:pt x="644545" y="641419"/>
                </a:cubicBezTo>
                <a:cubicBezTo>
                  <a:pt x="666010" y="641419"/>
                  <a:pt x="683410" y="624019"/>
                  <a:pt x="683410" y="602554"/>
                </a:cubicBezTo>
                <a:close/>
                <a:moveTo>
                  <a:pt x="683410" y="790451"/>
                </a:moveTo>
                <a:cubicBezTo>
                  <a:pt x="683410" y="768986"/>
                  <a:pt x="666010" y="751586"/>
                  <a:pt x="644545" y="751586"/>
                </a:cubicBezTo>
                <a:cubicBezTo>
                  <a:pt x="623080" y="751586"/>
                  <a:pt x="605680" y="768986"/>
                  <a:pt x="605680" y="790451"/>
                </a:cubicBezTo>
                <a:cubicBezTo>
                  <a:pt x="605680" y="811916"/>
                  <a:pt x="623080" y="829316"/>
                  <a:pt x="644545" y="829316"/>
                </a:cubicBezTo>
                <a:cubicBezTo>
                  <a:pt x="666010" y="829316"/>
                  <a:pt x="683410" y="811916"/>
                  <a:pt x="683410" y="790451"/>
                </a:cubicBezTo>
                <a:close/>
                <a:moveTo>
                  <a:pt x="683410" y="978347"/>
                </a:moveTo>
                <a:cubicBezTo>
                  <a:pt x="683410" y="956882"/>
                  <a:pt x="666010" y="939482"/>
                  <a:pt x="644545" y="939482"/>
                </a:cubicBezTo>
                <a:cubicBezTo>
                  <a:pt x="623080" y="939482"/>
                  <a:pt x="605680" y="956882"/>
                  <a:pt x="605680" y="978347"/>
                </a:cubicBezTo>
                <a:cubicBezTo>
                  <a:pt x="605680" y="999812"/>
                  <a:pt x="623080" y="1017212"/>
                  <a:pt x="644545" y="1017212"/>
                </a:cubicBezTo>
                <a:cubicBezTo>
                  <a:pt x="666010" y="1017212"/>
                  <a:pt x="683410" y="999812"/>
                  <a:pt x="683410" y="978347"/>
                </a:cubicBezTo>
                <a:close/>
              </a:path>
            </a:pathLst>
          </a:custGeom>
          <a:solidFill>
            <a:srgbClr val="51B5B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/>
              <a:cs typeface="+mn-cs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rgbClr val="F0BD64"/>
          </a:solidFill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</p:grpSp>
      <p:pic>
        <p:nvPicPr>
          <p:cNvPr id="72" name="Picture 3" descr="F:\2022\线性代数（第4版）（戴斌祥）\5c755e84149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1" y="1181596"/>
            <a:ext cx="4056385" cy="44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9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/>
      <p:bldP spid="54" grpId="0"/>
      <p:bldP spid="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60886" cy="556191"/>
            <a:chOff x="486158" y="414665"/>
            <a:chExt cx="476088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01379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矩阵的定义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43533" y="1553559"/>
            <a:ext cx="1747675" cy="841249"/>
            <a:chOff x="1990749" y="1147590"/>
            <a:chExt cx="1747675" cy="841249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7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944727" y="2616335"/>
            <a:ext cx="48695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不同型的零矩阵是不同的。</a:t>
            </a:r>
            <a:endParaRPr lang="zh-CN" altLang="en-US" sz="2400" b="1" kern="0" baseline="-25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29125" y="3417335"/>
            <a:ext cx="894558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在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位于第 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行与第 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交叉位置的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 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称为方阵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u="none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主对角线元素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，其所在的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对角线称为</a:t>
            </a:r>
            <a:r>
              <a:rPr kumimoji="1" lang="zh-CN" altLang="en-US" sz="2400" b="1" u="none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方阵的主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对角线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792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155093" y="1375002"/>
            <a:ext cx="98939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任何一个矩阵 </a:t>
            </a:r>
            <a:r>
              <a:rPr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总可以经过有限次初等行变换化为行阶梯形矩阵，并进一步化为行最简形矩阵</a:t>
            </a: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125775" y="2805534"/>
            <a:ext cx="9923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任何一个矩阵都有等价标准形，矩阵 </a:t>
            </a:r>
            <a:r>
              <a:rPr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等价，当且仅当它们有相同的等价标准形</a:t>
            </a: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u="none" dirty="0" smtClean="0">
              <a:solidFill>
                <a:srgbClr val="FF66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68593" y="1445379"/>
            <a:ext cx="1260140" cy="523220"/>
            <a:chOff x="1522698" y="4377511"/>
            <a:chExt cx="1260140" cy="523220"/>
          </a:xfrm>
        </p:grpSpPr>
        <p:sp>
          <p:nvSpPr>
            <p:cNvPr id="13" name="矩形 12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1529927" y="4408289"/>
              <a:ext cx="805624" cy="461665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68593" y="2887845"/>
            <a:ext cx="1260140" cy="523220"/>
            <a:chOff x="1522698" y="4377511"/>
            <a:chExt cx="1260140" cy="523220"/>
          </a:xfrm>
        </p:grpSpPr>
        <p:sp>
          <p:nvSpPr>
            <p:cNvPr id="21" name="矩形 20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" name="TextBox 23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56173" y="4291876"/>
            <a:ext cx="1747675" cy="841249"/>
            <a:chOff x="1990749" y="1147590"/>
            <a:chExt cx="1747675" cy="841249"/>
          </a:xfrm>
        </p:grpSpPr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29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1099620" y="5231664"/>
            <a:ext cx="10153128" cy="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400"/>
              </a:lnSpc>
              <a:spcBef>
                <a:spcPts val="0"/>
              </a:spcBef>
            </a:pPr>
            <a:r>
              <a:rPr lang="zh-CN" altLang="en-US" sz="2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与矩阵 </a:t>
            </a:r>
            <a:r>
              <a:rPr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等价的行阶梯形矩阵和行最简形矩阵不是唯一的，</a:t>
            </a: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但矩阵 </a:t>
            </a:r>
            <a:r>
              <a:rPr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的等价</a:t>
            </a: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标准形是唯一的。</a:t>
            </a:r>
            <a:endParaRPr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241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8623" y="1177291"/>
            <a:ext cx="10273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由单位矩阵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经过一次初等变换得到的矩阵称为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初等矩阵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46905" y="2026726"/>
            <a:ext cx="102735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行与第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行（或交换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列与第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列），得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814638" y="3136900"/>
            <a:ext cx="6160888" cy="3367088"/>
            <a:chOff x="1916979" y="2844740"/>
            <a:chExt cx="6160888" cy="3367088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249067" y="3586425"/>
              <a:ext cx="1828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kumimoji="0" lang="zh-CN" alt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6249067" y="4987938"/>
              <a:ext cx="12862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9256364"/>
                </p:ext>
              </p:extLst>
            </p:nvPr>
          </p:nvGraphicFramePr>
          <p:xfrm>
            <a:off x="1916979" y="2844740"/>
            <a:ext cx="4359275" cy="3367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85" name="Equation" r:id="rId4" imgW="3962160" imgH="3060360" progId="Equation.DSMT4">
                    <p:embed/>
                  </p:oleObj>
                </mc:Choice>
                <mc:Fallback>
                  <p:oleObj name="Equation" r:id="rId4" imgW="3962160" imgH="3060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16979" y="2844740"/>
                          <a:ext cx="4359275" cy="33670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1558702" y="1273682"/>
            <a:ext cx="1512168" cy="523220"/>
            <a:chOff x="1414686" y="1053530"/>
            <a:chExt cx="1512168" cy="523220"/>
          </a:xfrm>
        </p:grpSpPr>
        <p:sp>
          <p:nvSpPr>
            <p:cNvPr id="13" name="椭圆 12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8" name="TextBox 17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Box 14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>
              <a:spLocks noChangeAspect="1"/>
            </p:cNvSpPr>
            <p:nvPr/>
          </p:nvSpPr>
          <p:spPr>
            <a:xfrm>
              <a:off x="2344960" y="1053530"/>
              <a:ext cx="5818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7396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99582" y="1197492"/>
            <a:ext cx="102971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用常数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行（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列），得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148142" y="2352675"/>
            <a:ext cx="5895716" cy="2873375"/>
            <a:chOff x="2791778" y="2060883"/>
            <a:chExt cx="5895716" cy="2873375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8824713"/>
                </p:ext>
              </p:extLst>
            </p:nvPr>
          </p:nvGraphicFramePr>
          <p:xfrm>
            <a:off x="2791778" y="2060883"/>
            <a:ext cx="3981450" cy="287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10" name="Equation" r:id="rId4" imgW="3288960" imgH="2374560" progId="Equation.DSMT4">
                    <p:embed/>
                  </p:oleObj>
                </mc:Choice>
                <mc:Fallback>
                  <p:oleObj name="Equation" r:id="rId4" imgW="3288960" imgH="237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91778" y="2060883"/>
                          <a:ext cx="3981450" cy="287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858694" y="3267497"/>
              <a:ext cx="1828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行；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52714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74905" y="1285717"/>
            <a:ext cx="100811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将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行的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倍加到第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行（或将第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列的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倍加到第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列）得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498725" y="2328863"/>
            <a:ext cx="6381275" cy="2873375"/>
            <a:chOff x="2839941" y="1925073"/>
            <a:chExt cx="6381275" cy="2873375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5354951"/>
                </p:ext>
              </p:extLst>
            </p:nvPr>
          </p:nvGraphicFramePr>
          <p:xfrm>
            <a:off x="2839941" y="1925073"/>
            <a:ext cx="4441825" cy="287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34" name="Equation" r:id="rId4" imgW="3670200" imgH="2374560" progId="Equation.DSMT4">
                    <p:embed/>
                  </p:oleObj>
                </mc:Choice>
                <mc:Fallback>
                  <p:oleObj name="Equation" r:id="rId4" imgW="3670200" imgH="237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9941" y="1925073"/>
                          <a:ext cx="4441825" cy="287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392416" y="2665511"/>
              <a:ext cx="1828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392416" y="3536535"/>
              <a:ext cx="1828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kumimoji="0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6597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36914" y="1665754"/>
            <a:ext cx="10081119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容易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证明，初等矩阵都是可逆的，它们的逆矩阵还是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初等矩阵。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103375"/>
              </p:ext>
            </p:extLst>
          </p:nvPr>
        </p:nvGraphicFramePr>
        <p:xfrm>
          <a:off x="3128837" y="2704346"/>
          <a:ext cx="5270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4" name="Equation" r:id="rId4" imgW="5270400" imgH="863280" progId="Equation.DSMT4">
                  <p:embed/>
                </p:oleObj>
              </mc:Choice>
              <mc:Fallback>
                <p:oleObj name="Equation" r:id="rId4" imgW="52704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8837" y="2704346"/>
                        <a:ext cx="5270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770750"/>
              </p:ext>
            </p:extLst>
          </p:nvPr>
        </p:nvGraphicFramePr>
        <p:xfrm>
          <a:off x="3722053" y="4066530"/>
          <a:ext cx="335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5" name="Equation" r:id="rId6" imgW="3352680" imgH="406080" progId="Equation.DSMT4">
                  <p:embed/>
                </p:oleObj>
              </mc:Choice>
              <mc:Fallback>
                <p:oleObj name="Equation" r:id="rId6" imgW="3352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22053" y="4066530"/>
                        <a:ext cx="3352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1639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6614" y="1244390"/>
            <a:ext cx="1022513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对一个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施行</a:t>
            </a:r>
            <a:r>
              <a:rPr kumimoji="1" lang="zh-CN" altLang="en-US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一次初等行变换，相当于用相应的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初等矩阵左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施行</a:t>
            </a:r>
            <a:r>
              <a:rPr kumimoji="1" lang="zh-CN" altLang="en-US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一次初等列变换，相当于用相应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初等矩阵右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53448" y="1308041"/>
            <a:ext cx="1260140" cy="523220"/>
            <a:chOff x="1522698" y="4377511"/>
            <a:chExt cx="1260140" cy="523220"/>
          </a:xfrm>
        </p:grpSpPr>
        <p:sp>
          <p:nvSpPr>
            <p:cNvPr id="8" name="矩形 7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560407" y="4408289"/>
              <a:ext cx="805624" cy="461665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66613" y="3039930"/>
            <a:ext cx="109834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只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证初等行变换的情形，初等列变换的情形可同样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证明。将矩阵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分块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66614" y="4019962"/>
            <a:ext cx="10225136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kumimoji="1" lang="zh-CN" altLang="en-US" sz="2400" u="none" baseline="300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205089" y="4880426"/>
            <a:ext cx="33481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517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utoUpdateAnimBg="0"/>
      <p:bldP spid="12" grpId="0" autoUpdateAnimBg="0"/>
      <p:bldP spid="1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92492" y="1286409"/>
            <a:ext cx="3719688" cy="4161022"/>
            <a:chOff x="875313" y="2883986"/>
            <a:chExt cx="3719688" cy="4161022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875313" y="2883986"/>
              <a:ext cx="371968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矩阵的分块乘法，得</a:t>
              </a: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096850"/>
                </p:ext>
              </p:extLst>
            </p:nvPr>
          </p:nvGraphicFramePr>
          <p:xfrm>
            <a:off x="1382861" y="3870008"/>
            <a:ext cx="2044700" cy="317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79" name="Equation" r:id="rId4" imgW="2044440" imgH="3174840" progId="Equation.DSMT4">
                    <p:embed/>
                  </p:oleObj>
                </mc:Choice>
                <mc:Fallback>
                  <p:oleObj name="Equation" r:id="rId4" imgW="2044440" imgH="31748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82861" y="3870008"/>
                          <a:ext cx="2044700" cy="3175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582454" y="3666858"/>
            <a:ext cx="55884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相当于把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交换；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9110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475229"/>
              </p:ext>
            </p:extLst>
          </p:nvPr>
        </p:nvGraphicFramePr>
        <p:xfrm>
          <a:off x="1979613" y="1098550"/>
          <a:ext cx="21590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4" name="Equation" r:id="rId4" imgW="2158920" imgH="2260440" progId="Equation.DSMT4">
                  <p:embed/>
                </p:oleObj>
              </mc:Choice>
              <mc:Fallback>
                <p:oleObj name="Equation" r:id="rId4" imgW="215892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613" y="1098550"/>
                        <a:ext cx="2159000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55734" y="2046286"/>
            <a:ext cx="41101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相当于用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141523"/>
              </p:ext>
            </p:extLst>
          </p:nvPr>
        </p:nvGraphicFramePr>
        <p:xfrm>
          <a:off x="1628775" y="3424238"/>
          <a:ext cx="31496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5" name="Equation" r:id="rId6" imgW="3149280" imgH="3174840" progId="Equation.DSMT4">
                  <p:embed/>
                </p:oleObj>
              </mc:Choice>
              <mc:Fallback>
                <p:oleObj name="Equation" r:id="rId6" imgW="3149280" imgH="317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8775" y="3424238"/>
                        <a:ext cx="3149600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49054" y="4912629"/>
            <a:ext cx="6487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相当于把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行的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倍加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行。证毕。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9322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81961" y="2995113"/>
            <a:ext cx="10225136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81961" y="1237546"/>
            <a:ext cx="102251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例如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，对矩阵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0759"/>
              </p:ext>
            </p:extLst>
          </p:nvPr>
        </p:nvGraphicFramePr>
        <p:xfrm>
          <a:off x="4742180" y="1675130"/>
          <a:ext cx="1841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4" name="Equation" r:id="rId4" imgW="1841400" imgH="863280" progId="Equation.DSMT4">
                  <p:embed/>
                </p:oleObj>
              </mc:Choice>
              <mc:Fallback>
                <p:oleObj name="Equation" r:id="rId4" imgW="18414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2180" y="1675130"/>
                        <a:ext cx="1841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393414"/>
              </p:ext>
            </p:extLst>
          </p:nvPr>
        </p:nvGraphicFramePr>
        <p:xfrm>
          <a:off x="3056079" y="2797523"/>
          <a:ext cx="5676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5" name="Equation" r:id="rId6" imgW="5676840" imgH="863280" progId="Equation.DSMT4">
                  <p:embed/>
                </p:oleObj>
              </mc:Choice>
              <mc:Fallback>
                <p:oleObj name="Equation" r:id="rId6" imgW="56768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6079" y="2797523"/>
                        <a:ext cx="56769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1961" y="4279767"/>
            <a:ext cx="10225136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70946"/>
              </p:ext>
            </p:extLst>
          </p:nvPr>
        </p:nvGraphicFramePr>
        <p:xfrm>
          <a:off x="3786188" y="4087813"/>
          <a:ext cx="4216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6" name="Equation" r:id="rId8" imgW="4216320" imgH="965160" progId="Equation.DSMT4">
                  <p:embed/>
                </p:oleObj>
              </mc:Choice>
              <mc:Fallback>
                <p:oleObj name="Equation" r:id="rId8" imgW="42163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86188" y="4087813"/>
                        <a:ext cx="4216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81961" y="5198905"/>
            <a:ext cx="102251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这说明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施行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的将第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行的元素乘以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加到第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行的对应元素上的初等行变换所得到的矩阵等于用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[1+2(2)]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左乘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7093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10630" y="1485578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等价的充分必要条件是有初等方阵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i="1" u="none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1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48881" y="2761898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b="1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i="1" u="none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34335" y="3615614"/>
            <a:ext cx="100957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等价的充分必要条件是存在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阶可逆矩阵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786635" y="4917760"/>
            <a:ext cx="58657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PBQ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60886" cy="556191"/>
            <a:chOff x="486158" y="414665"/>
            <a:chExt cx="476088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01379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矩阵的定义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3669" y="1992834"/>
            <a:ext cx="10513168" cy="1200329"/>
            <a:chOff x="838622" y="3645818"/>
            <a:chExt cx="10513168" cy="1200329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838622" y="3645818"/>
              <a:ext cx="1051316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如果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阶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方阵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=(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1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ij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元素满足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条件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    </a:t>
              </a:r>
              <a:r>
                <a:rPr kumimoji="1" lang="zh-CN" altLang="en-US" sz="2400" u="none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即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主对角线以下的元素全为零，则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阶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上三角形矩阵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487878"/>
                </p:ext>
              </p:extLst>
            </p:nvPr>
          </p:nvGraphicFramePr>
          <p:xfrm>
            <a:off x="6539106" y="3817273"/>
            <a:ext cx="3302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82" name="Equation" r:id="rId5" imgW="3301920" imgH="419040" progId="Equation.DSMT4">
                    <p:embed/>
                  </p:oleObj>
                </mc:Choice>
                <mc:Fallback>
                  <p:oleObj name="Equation" r:id="rId5" imgW="330192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39106" y="3817273"/>
                          <a:ext cx="33020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758489"/>
              </p:ext>
            </p:extLst>
          </p:nvPr>
        </p:nvGraphicFramePr>
        <p:xfrm>
          <a:off x="4238625" y="3651250"/>
          <a:ext cx="3048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3" name="Equation" r:id="rId7" imgW="3047760" imgH="1803240" progId="Equation.DSMT4">
                  <p:embed/>
                </p:oleObj>
              </mc:Choice>
              <mc:Fallback>
                <p:oleObj name="Equation" r:id="rId7" imgW="30477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8625" y="3651250"/>
                        <a:ext cx="30480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283546" y="1252803"/>
            <a:ext cx="3048611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24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） 三角形矩阵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962367" y="4074051"/>
            <a:ext cx="1885952" cy="1371596"/>
            <a:chOff x="6905623" y="295281"/>
            <a:chExt cx="1885952" cy="1371596"/>
          </a:xfrm>
        </p:grpSpPr>
        <p:sp>
          <p:nvSpPr>
            <p:cNvPr id="25" name="AutoShape 10"/>
            <p:cNvSpPr>
              <a:spLocks noChangeArrowheads="1"/>
            </p:cNvSpPr>
            <p:nvPr/>
          </p:nvSpPr>
          <p:spPr bwMode="auto">
            <a:xfrm rot="10800000" flipH="1" flipV="1">
              <a:off x="6905623" y="295281"/>
              <a:ext cx="1885952" cy="1371596"/>
            </a:xfrm>
            <a:prstGeom prst="rtTriangle">
              <a:avLst/>
            </a:prstGeom>
            <a:solidFill>
              <a:sysClr val="window" lastClr="FFFFFF"/>
            </a:solidFill>
            <a:ln w="2540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91375" y="103823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74019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815779" y="2689923"/>
            <a:ext cx="73301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用初等变换求逆矩阵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§6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018737" y="3834249"/>
            <a:ext cx="6780583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15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用初等变换求逆矩阵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§6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838622" y="1441449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设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阶方阵，则下面的命题的等价的：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38622" y="4974272"/>
            <a:ext cx="82296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可经过一系列初等行（列）变换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化为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38622" y="2121534"/>
            <a:ext cx="511333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是可逆的；</a:t>
            </a:r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838622" y="2813684"/>
            <a:ext cx="5113337" cy="534988"/>
            <a:chOff x="249" y="2024"/>
            <a:chExt cx="3221" cy="337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249" y="2024"/>
              <a:ext cx="3221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                是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阶单位矩阵； </a:t>
              </a:r>
            </a:p>
          </p:txBody>
        </p:sp>
        <p:graphicFrame>
          <p:nvGraphicFramePr>
            <p:cNvPr id="2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7086388"/>
                </p:ext>
              </p:extLst>
            </p:nvPr>
          </p:nvGraphicFramePr>
          <p:xfrm>
            <a:off x="1062" y="2081"/>
            <a:ext cx="80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8" name="Equation" r:id="rId4" imgW="583920" imgH="203040" progId="Equation.DSMT4">
                    <p:embed/>
                  </p:oleObj>
                </mc:Choice>
                <mc:Fallback>
                  <p:oleObj name="Equation" r:id="rId4" imgW="583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2" y="2081"/>
                          <a:ext cx="80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838622" y="3591561"/>
            <a:ext cx="7848600" cy="1243013"/>
            <a:chOff x="249" y="2432"/>
            <a:chExt cx="4944" cy="783"/>
          </a:xfrm>
        </p:grpSpPr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249" y="2432"/>
              <a:ext cx="4944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）存在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阶初等矩阵                       ，使 </a:t>
              </a:r>
            </a:p>
          </p:txBody>
        </p:sp>
        <p:graphicFrame>
          <p:nvGraphicFramePr>
            <p:cNvPr id="3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9294138"/>
                </p:ext>
              </p:extLst>
            </p:nvPr>
          </p:nvGraphicFramePr>
          <p:xfrm>
            <a:off x="2606" y="2475"/>
            <a:ext cx="104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9" name="Equation" r:id="rId6" imgW="761760" imgH="228600" progId="Equation.DSMT4">
                    <p:embed/>
                  </p:oleObj>
                </mc:Choice>
                <mc:Fallback>
                  <p:oleObj name="Equation" r:id="rId6" imgW="761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6" y="2475"/>
                          <a:ext cx="104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2152415"/>
                </p:ext>
              </p:extLst>
            </p:nvPr>
          </p:nvGraphicFramePr>
          <p:xfrm>
            <a:off x="3005" y="2902"/>
            <a:ext cx="118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0" name="Equation" r:id="rId8" imgW="863280" imgH="228600" progId="Equation.DSMT4">
                    <p:embed/>
                  </p:oleObj>
                </mc:Choice>
                <mc:Fallback>
                  <p:oleObj name="Equation" r:id="rId8" imgW="863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" y="2902"/>
                          <a:ext cx="118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1553448" y="1412874"/>
            <a:ext cx="1260140" cy="523220"/>
            <a:chOff x="1522698" y="4377511"/>
            <a:chExt cx="1260140" cy="523220"/>
          </a:xfrm>
        </p:grpSpPr>
        <p:sp>
          <p:nvSpPr>
            <p:cNvPr id="36" name="矩形 35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7" name="TextBox 36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7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0035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用初等变换求逆矩阵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§6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6438" y="1122874"/>
            <a:ext cx="10445352" cy="2160591"/>
            <a:chOff x="906438" y="909514"/>
            <a:chExt cx="10445352" cy="2160591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906438" y="909514"/>
              <a:ext cx="10445352" cy="2160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证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）。由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定理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u="none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和定理</a:t>
              </a:r>
              <a:r>
                <a:rPr kumimoji="1" lang="en-US" altLang="zh-CN" sz="2400" u="none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，对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施行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若干次初等变换可化为等价标准形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。而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由定理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施行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初等变换相当于用相应的初等矩阵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乘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因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可逆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，且初等矩阵可逆，则其乘积亦可逆，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所以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可逆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，即｜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｜≠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。于是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不能有任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一行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列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元素全为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因此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即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2667596"/>
                </p:ext>
              </p:extLst>
            </p:nvPr>
          </p:nvGraphicFramePr>
          <p:xfrm>
            <a:off x="2926854" y="1111250"/>
            <a:ext cx="330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60" name="Equation" r:id="rId4" imgW="330120" imgH="228600" progId="Equation.DSMT4">
                    <p:embed/>
                  </p:oleObj>
                </mc:Choice>
                <mc:Fallback>
                  <p:oleObj name="Equation" r:id="rId4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26854" y="1111250"/>
                          <a:ext cx="3302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1053487"/>
                </p:ext>
              </p:extLst>
            </p:nvPr>
          </p:nvGraphicFramePr>
          <p:xfrm>
            <a:off x="8457996" y="2654894"/>
            <a:ext cx="7747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61" name="Equation" r:id="rId6" imgW="774360" imgH="266400" progId="Equation.DSMT4">
                    <p:embed/>
                  </p:oleObj>
                </mc:Choice>
                <mc:Fallback>
                  <p:oleObj name="Equation" r:id="rId6" imgW="7743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457996" y="2654894"/>
                          <a:ext cx="7747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842184" y="3414430"/>
            <a:ext cx="10346926" cy="1052596"/>
            <a:chOff x="842184" y="2925738"/>
            <a:chExt cx="10346926" cy="1052596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842184" y="2925738"/>
              <a:ext cx="10346926" cy="1052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）。由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根据等价的对称性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知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，即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经若干次初等变换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化为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，从而存在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初等矩阵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，使</a:t>
              </a:r>
              <a:endPara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250183"/>
                </p:ext>
              </p:extLst>
            </p:nvPr>
          </p:nvGraphicFramePr>
          <p:xfrm>
            <a:off x="2062758" y="3121918"/>
            <a:ext cx="330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62" name="Equation" r:id="rId8" imgW="330120" imgH="228600" progId="Equation.DSMT4">
                    <p:embed/>
                  </p:oleObj>
                </mc:Choice>
                <mc:Fallback>
                  <p:oleObj name="Equation" r:id="rId8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062758" y="3121918"/>
                          <a:ext cx="3302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7022406"/>
                </p:ext>
              </p:extLst>
            </p:nvPr>
          </p:nvGraphicFramePr>
          <p:xfrm>
            <a:off x="3852043" y="3099673"/>
            <a:ext cx="7747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63" name="Equation" r:id="rId10" imgW="774360" imgH="266400" progId="Equation.DSMT4">
                    <p:embed/>
                  </p:oleObj>
                </mc:Choice>
                <mc:Fallback>
                  <p:oleObj name="Equation" r:id="rId10" imgW="7743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852043" y="3099673"/>
                          <a:ext cx="7747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5580111"/>
                </p:ext>
              </p:extLst>
            </p:nvPr>
          </p:nvGraphicFramePr>
          <p:xfrm>
            <a:off x="7720883" y="3089841"/>
            <a:ext cx="7620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64" name="Equation" r:id="rId12" imgW="761760" imgH="266400" progId="Equation.DSMT4">
                    <p:embed/>
                  </p:oleObj>
                </mc:Choice>
                <mc:Fallback>
                  <p:oleObj name="Equation" r:id="rId12" imgW="7617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720883" y="3089841"/>
                          <a:ext cx="7620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56745"/>
              </p:ext>
            </p:extLst>
          </p:nvPr>
        </p:nvGraphicFramePr>
        <p:xfrm>
          <a:off x="4560744" y="4730006"/>
          <a:ext cx="266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65" name="Equation" r:id="rId14" imgW="2666880" imgH="380880" progId="Equation.DSMT4">
                  <p:embed/>
                </p:oleObj>
              </mc:Choice>
              <mc:Fallback>
                <p:oleObj name="Equation" r:id="rId14" imgW="2666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60744" y="4730006"/>
                        <a:ext cx="2667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648604"/>
              </p:ext>
            </p:extLst>
          </p:nvPr>
        </p:nvGraphicFramePr>
        <p:xfrm>
          <a:off x="5017453" y="5854442"/>
          <a:ext cx="166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66" name="Equation" r:id="rId16" imgW="1663560" imgH="380880" progId="Equation.DSMT4">
                  <p:embed/>
                </p:oleObj>
              </mc:Choice>
              <mc:Fallback>
                <p:oleObj name="Equation" r:id="rId16" imgW="1663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17453" y="5854442"/>
                        <a:ext cx="1663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箭头 17"/>
          <p:cNvSpPr/>
          <p:nvPr/>
        </p:nvSpPr>
        <p:spPr>
          <a:xfrm rot="5400000">
            <a:off x="5349912" y="5354050"/>
            <a:ext cx="577768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9454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用初等变换求逆矩阵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§6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34335" y="1444628"/>
            <a:ext cx="10445352" cy="609398"/>
            <a:chOff x="906438" y="909514"/>
            <a:chExt cx="10445352" cy="609398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906438" y="909514"/>
              <a:ext cx="10445352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）。由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5115773"/>
                </p:ext>
              </p:extLst>
            </p:nvPr>
          </p:nvGraphicFramePr>
          <p:xfrm>
            <a:off x="2033588" y="1139825"/>
            <a:ext cx="330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26" name="Equation" r:id="rId4" imgW="330120" imgH="228600" progId="Equation.DSMT4">
                    <p:embed/>
                  </p:oleObj>
                </mc:Choice>
                <mc:Fallback>
                  <p:oleObj name="Equation" r:id="rId4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33588" y="1139825"/>
                          <a:ext cx="3302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0081" y="2524748"/>
            <a:ext cx="10509606" cy="52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04278"/>
              </p:ext>
            </p:extLst>
          </p:nvPr>
        </p:nvGraphicFramePr>
        <p:xfrm>
          <a:off x="4904377" y="3049315"/>
          <a:ext cx="240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7" name="Equation" r:id="rId6" imgW="2400120" imgH="419040" progId="Equation.DSMT4">
                  <p:embed/>
                </p:oleObj>
              </mc:Choice>
              <mc:Fallback>
                <p:oleObj name="Equation" r:id="rId6" imgW="2400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4377" y="3049315"/>
                        <a:ext cx="2400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202265"/>
              </p:ext>
            </p:extLst>
          </p:nvPr>
        </p:nvGraphicFramePr>
        <p:xfrm>
          <a:off x="5282510" y="2164708"/>
          <a:ext cx="166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8" name="Equation" r:id="rId8" imgW="1663560" imgH="380880" progId="Equation.DSMT4">
                  <p:embed/>
                </p:oleObj>
              </mc:Choice>
              <mc:Fallback>
                <p:oleObj name="Equation" r:id="rId8" imgW="1663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82510" y="2164708"/>
                        <a:ext cx="1663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034335" y="3695579"/>
            <a:ext cx="10445352" cy="1070229"/>
            <a:chOff x="906438" y="3160465"/>
            <a:chExt cx="10445352" cy="1070229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906438" y="3160465"/>
              <a:ext cx="10445352" cy="1070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由于                         仍是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初等矩阵，由定理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，上式说明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施行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若干次初等行变换可化为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。列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的情形类似可证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得。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6805746"/>
                </p:ext>
              </p:extLst>
            </p:nvPr>
          </p:nvGraphicFramePr>
          <p:xfrm>
            <a:off x="1625583" y="3290045"/>
            <a:ext cx="2032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29" name="Equation" r:id="rId10" imgW="2031840" imgH="419040" progId="Equation.DSMT4">
                    <p:embed/>
                  </p:oleObj>
                </mc:Choice>
                <mc:Fallback>
                  <p:oleObj name="Equation" r:id="rId10" imgW="203184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625583" y="3290045"/>
                          <a:ext cx="20320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4907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用初等变换求逆矩阵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§6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96151" y="1583109"/>
            <a:ext cx="10445352" cy="1126462"/>
            <a:chOff x="906438" y="909514"/>
            <a:chExt cx="10445352" cy="1126462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906438" y="909514"/>
              <a:ext cx="10445352" cy="1126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。设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经过一系列初等行变换化为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，则存在初等矩阵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…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，使</a:t>
              </a: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039409"/>
                </p:ext>
              </p:extLst>
            </p:nvPr>
          </p:nvGraphicFramePr>
          <p:xfrm>
            <a:off x="2033588" y="1138695"/>
            <a:ext cx="330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4" name="Equation" r:id="rId4" imgW="330120" imgH="228600" progId="Equation.DSMT4">
                    <p:embed/>
                  </p:oleObj>
                </mc:Choice>
                <mc:Fallback>
                  <p:oleObj name="Equation" r:id="rId4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33588" y="1138695"/>
                          <a:ext cx="3302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579569"/>
              </p:ext>
            </p:extLst>
          </p:nvPr>
        </p:nvGraphicFramePr>
        <p:xfrm>
          <a:off x="4824896" y="2895918"/>
          <a:ext cx="203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5" name="Equation" r:id="rId6" imgW="2031840" imgH="380880" progId="Equation.DSMT4">
                  <p:embed/>
                </p:oleObj>
              </mc:Choice>
              <mc:Fallback>
                <p:oleObj name="Equation" r:id="rId6" imgW="2031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24896" y="2895918"/>
                        <a:ext cx="2032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04580" y="3566130"/>
            <a:ext cx="757366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由于初等方阵都是可逆的，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从而 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可逆。证毕。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181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用初等变换求逆矩阵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§6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6100" y="1077937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74905" y="3053906"/>
            <a:ext cx="6814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对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¦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作初等行变换 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66215" y="3732213"/>
            <a:ext cx="7909560" cy="1346200"/>
            <a:chOff x="1136286" y="2307057"/>
            <a:chExt cx="7909560" cy="1346200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7206921"/>
                </p:ext>
              </p:extLst>
            </p:nvPr>
          </p:nvGraphicFramePr>
          <p:xfrm>
            <a:off x="5146946" y="2307057"/>
            <a:ext cx="38989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4" name="Equation" r:id="rId4" imgW="3898800" imgH="1346040" progId="Equation.DSMT4">
                    <p:embed/>
                  </p:oleObj>
                </mc:Choice>
                <mc:Fallback>
                  <p:oleObj name="Equation" r:id="rId4" imgW="389880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46946" y="2307057"/>
                          <a:ext cx="38989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6507418"/>
                </p:ext>
              </p:extLst>
            </p:nvPr>
          </p:nvGraphicFramePr>
          <p:xfrm>
            <a:off x="1136286" y="2307057"/>
            <a:ext cx="39370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5" name="Equation" r:id="rId6" imgW="3936960" imgH="1346040" progId="Equation.DSMT4">
                    <p:embed/>
                  </p:oleObj>
                </mc:Choice>
                <mc:Fallback>
                  <p:oleObj name="Equation" r:id="rId6" imgW="393696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36286" y="2307057"/>
                          <a:ext cx="39370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1516860" y="2809397"/>
              <a:ext cx="0" cy="2794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665984" y="2409347"/>
              <a:ext cx="0" cy="1143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</a:endParaRP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7698432" y="2380294"/>
              <a:ext cx="0" cy="1143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46737" y="5272894"/>
            <a:ext cx="4559300" cy="1346200"/>
            <a:chOff x="2363788" y="4748213"/>
            <a:chExt cx="4559300" cy="1346200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6691182"/>
                </p:ext>
              </p:extLst>
            </p:nvPr>
          </p:nvGraphicFramePr>
          <p:xfrm>
            <a:off x="2363788" y="4748213"/>
            <a:ext cx="45593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6" name="Equation" r:id="rId8" imgW="4559040" imgH="1346040" progId="Equation.DSMT4">
                    <p:embed/>
                  </p:oleObj>
                </mc:Choice>
                <mc:Fallback>
                  <p:oleObj name="Equation" r:id="rId8" imgW="455904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63788" y="4748213"/>
                          <a:ext cx="45593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5422751" y="4809803"/>
              <a:ext cx="0" cy="1143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74905" y="1520825"/>
            <a:ext cx="10387826" cy="1346200"/>
            <a:chOff x="891956" y="566579"/>
            <a:chExt cx="10387826" cy="1346200"/>
          </a:xfrm>
        </p:grpSpPr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891956" y="980597"/>
              <a:ext cx="103878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24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                           ，求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7848760"/>
                </p:ext>
              </p:extLst>
            </p:nvPr>
          </p:nvGraphicFramePr>
          <p:xfrm>
            <a:off x="2842789" y="566579"/>
            <a:ext cx="20320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7" name="Equation" r:id="rId10" imgW="2031840" imgH="1346040" progId="Equation.DSMT4">
                    <p:embed/>
                  </p:oleObj>
                </mc:Choice>
                <mc:Fallback>
                  <p:oleObj name="Equation" r:id="rId10" imgW="203184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842789" y="566579"/>
                          <a:ext cx="20320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65622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用初等变换求逆矩阵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§6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70025" y="1497965"/>
            <a:ext cx="4178300" cy="1346200"/>
            <a:chOff x="2848963" y="1541903"/>
            <a:chExt cx="4178300" cy="1346200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174685"/>
                </p:ext>
              </p:extLst>
            </p:nvPr>
          </p:nvGraphicFramePr>
          <p:xfrm>
            <a:off x="2848963" y="1541903"/>
            <a:ext cx="41783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99" name="Equation" r:id="rId4" imgW="4178160" imgH="1346040" progId="Equation.DSMT4">
                    <p:embed/>
                  </p:oleObj>
                </mc:Choice>
                <mc:Fallback>
                  <p:oleObj name="Equation" r:id="rId4" imgW="417816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48963" y="1541903"/>
                          <a:ext cx="41783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5593854" y="1633786"/>
              <a:ext cx="0" cy="1143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61368" y="1488440"/>
            <a:ext cx="4343400" cy="1346200"/>
            <a:chOff x="3263604" y="2938655"/>
            <a:chExt cx="4343400" cy="1346200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9715255"/>
                </p:ext>
              </p:extLst>
            </p:nvPr>
          </p:nvGraphicFramePr>
          <p:xfrm>
            <a:off x="3263604" y="2938655"/>
            <a:ext cx="43434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00" name="Equation" r:id="rId6" imgW="4343400" imgH="1346040" progId="Equation.DSMT4">
                    <p:embed/>
                  </p:oleObj>
                </mc:Choice>
                <mc:Fallback>
                  <p:oleObj name="Equation" r:id="rId6" imgW="434340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63604" y="2938655"/>
                          <a:ext cx="43434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6260976" y="3029372"/>
              <a:ext cx="0" cy="1143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54138" y="3275713"/>
            <a:ext cx="4419600" cy="2032000"/>
            <a:chOff x="3225306" y="2594978"/>
            <a:chExt cx="4419600" cy="2032000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4565864"/>
                </p:ext>
              </p:extLst>
            </p:nvPr>
          </p:nvGraphicFramePr>
          <p:xfrm>
            <a:off x="3225306" y="2594978"/>
            <a:ext cx="4419600" cy="20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01" name="Equation" r:id="rId8" imgW="4419360" imgH="2031840" progId="Equation.DSMT4">
                    <p:embed/>
                  </p:oleObj>
                </mc:Choice>
                <mc:Fallback>
                  <p:oleObj name="Equation" r:id="rId8" imgW="4419360" imgH="20318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25306" y="2594978"/>
                          <a:ext cx="4419600" cy="20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5628782" y="2938463"/>
              <a:ext cx="0" cy="15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</a:endParaRPr>
            </a:p>
          </p:txBody>
        </p:sp>
      </p:grpSp>
      <p:sp>
        <p:nvSpPr>
          <p:cNvPr id="15" name="右箭头 14"/>
          <p:cNvSpPr/>
          <p:nvPr/>
        </p:nvSpPr>
        <p:spPr>
          <a:xfrm>
            <a:off x="5960334" y="4183701"/>
            <a:ext cx="879252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263708"/>
              </p:ext>
            </p:extLst>
          </p:nvPr>
        </p:nvGraphicFramePr>
        <p:xfrm>
          <a:off x="7056161" y="3275713"/>
          <a:ext cx="27813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2" name="Equation" r:id="rId10" imgW="2781000" imgH="2031840" progId="Equation.DSMT4">
                  <p:embed/>
                </p:oleObj>
              </mc:Choice>
              <mc:Fallback>
                <p:oleObj name="Equation" r:id="rId10" imgW="2781000" imgH="20318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161" y="3275713"/>
                        <a:ext cx="27813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354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用初等变换求逆矩阵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§6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60973" y="1457236"/>
            <a:ext cx="1747675" cy="841249"/>
            <a:chOff x="1990749" y="1147590"/>
            <a:chExt cx="1747675" cy="841249"/>
          </a:xfrm>
        </p:grpSpPr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19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953200" y="2537708"/>
            <a:ext cx="577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可以利用初等列变换的方法求逆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018572" y="3554100"/>
            <a:ext cx="2870200" cy="1346200"/>
            <a:chOff x="4597400" y="4725938"/>
            <a:chExt cx="2870200" cy="1346200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9057507"/>
                </p:ext>
              </p:extLst>
            </p:nvPr>
          </p:nvGraphicFramePr>
          <p:xfrm>
            <a:off x="4597400" y="4725938"/>
            <a:ext cx="28702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69" name="Equation" r:id="rId5" imgW="2869920" imgH="1346040" progId="Equation.DSMT4">
                    <p:embed/>
                  </p:oleObj>
                </mc:Choice>
                <mc:Fallback>
                  <p:oleObj name="Equation" r:id="rId5" imgW="286992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97400" y="4725938"/>
                          <a:ext cx="28702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接连接符 22"/>
            <p:cNvCxnSpPr/>
            <p:nvPr/>
          </p:nvCxnSpPr>
          <p:spPr>
            <a:xfrm>
              <a:off x="4727054" y="5383535"/>
              <a:ext cx="288032" cy="0"/>
            </a:xfrm>
            <a:prstGeom prst="line">
              <a:avLst/>
            </a:prstGeom>
            <a:noFill/>
            <a:ln w="6350" cap="flat" cmpd="sng" algn="ctr">
              <a:solidFill>
                <a:srgbClr val="285301"/>
              </a:solidFill>
              <a:prstDash val="dash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>
              <a:off x="6849194" y="5383535"/>
              <a:ext cx="432048" cy="0"/>
            </a:xfrm>
            <a:prstGeom prst="line">
              <a:avLst/>
            </a:prstGeom>
            <a:noFill/>
            <a:ln w="6350" cap="flat" cmpd="sng" algn="ctr">
              <a:solidFill>
                <a:srgbClr val="285301"/>
              </a:solidFill>
              <a:prstDash val="dash"/>
              <a:miter lim="800000"/>
            </a:ln>
            <a:effectLst/>
          </p:spPr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39258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815779" y="2689923"/>
            <a:ext cx="73301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矩 阵 的 秩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§7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916680" y="3834249"/>
            <a:ext cx="5090160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894471" y="1605201"/>
            <a:ext cx="1031330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在一个 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中任意选定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行和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列，位于这些选定的行和列的交叉位置的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个元素按原来的次序所组成的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阶行列式，称为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阶子式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30710" y="1684477"/>
            <a:ext cx="1489560" cy="523220"/>
            <a:chOff x="1414686" y="1053530"/>
            <a:chExt cx="148956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55928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13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894471" y="3359527"/>
            <a:ext cx="103133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显然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≤ 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min{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较小的一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879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60886" cy="556191"/>
            <a:chOff x="486158" y="414665"/>
            <a:chExt cx="476088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01379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矩阵的定义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283546" y="1252803"/>
            <a:ext cx="3048611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24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） 三角形矩阵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47006" y="2049043"/>
            <a:ext cx="10302775" cy="1200329"/>
            <a:chOff x="694606" y="1269554"/>
            <a:chExt cx="10302775" cy="1200329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94606" y="1269554"/>
              <a:ext cx="10302775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如果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阶方阵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=(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1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ij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中的元素满足条件                                          ，即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的主对角以上的元素全为零，则称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阶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下三角形矩阵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9649668"/>
                </p:ext>
              </p:extLst>
            </p:nvPr>
          </p:nvGraphicFramePr>
          <p:xfrm>
            <a:off x="6641585" y="1430954"/>
            <a:ext cx="3302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04" name="Equation" r:id="rId5" imgW="3301920" imgH="419040" progId="Equation.DSMT4">
                    <p:embed/>
                  </p:oleObj>
                </mc:Choice>
                <mc:Fallback>
                  <p:oleObj name="Equation" r:id="rId5" imgW="330192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641585" y="1430954"/>
                          <a:ext cx="33020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45807"/>
              </p:ext>
            </p:extLst>
          </p:nvPr>
        </p:nvGraphicFramePr>
        <p:xfrm>
          <a:off x="4332157" y="3543300"/>
          <a:ext cx="3073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5" name="Equation" r:id="rId7" imgW="3073320" imgH="1803240" progId="Equation.DSMT4">
                  <p:embed/>
                </p:oleObj>
              </mc:Choice>
              <mc:Fallback>
                <p:oleObj name="Equation" r:id="rId7" imgW="307332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2157" y="3543300"/>
                        <a:ext cx="30734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999406" y="5811391"/>
            <a:ext cx="10657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上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三角矩阵与下三角矩阵统称为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三角形矩阵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01240" y="3624808"/>
            <a:ext cx="1962144" cy="1447800"/>
            <a:chOff x="7077075" y="-1"/>
            <a:chExt cx="1962144" cy="1447800"/>
          </a:xfrm>
        </p:grpSpPr>
        <p:sp>
          <p:nvSpPr>
            <p:cNvPr id="30" name="AutoShape 10"/>
            <p:cNvSpPr>
              <a:spLocks noChangeArrowheads="1"/>
            </p:cNvSpPr>
            <p:nvPr/>
          </p:nvSpPr>
          <p:spPr bwMode="auto">
            <a:xfrm rot="10800000">
              <a:off x="7077075" y="-1"/>
              <a:ext cx="1962144" cy="1447800"/>
            </a:xfrm>
            <a:prstGeom prst="rtTriangle">
              <a:avLst/>
            </a:prstGeom>
            <a:solidFill>
              <a:sysClr val="window" lastClr="FFFFFF"/>
            </a:solidFill>
            <a:ln w="2540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4375" y="19050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0911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6100" y="1237591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94470" y="1778558"/>
            <a:ext cx="103133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45352"/>
              </p:ext>
            </p:extLst>
          </p:nvPr>
        </p:nvGraphicFramePr>
        <p:xfrm>
          <a:off x="4425950" y="1977342"/>
          <a:ext cx="2908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3" name="Equation" r:id="rId4" imgW="2908080" imgH="1777680" progId="Equation.DSMT4">
                  <p:embed/>
                </p:oleObj>
              </mc:Choice>
              <mc:Fallback>
                <p:oleObj name="Equation" r:id="rId4" imgW="29080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5950" y="1977342"/>
                        <a:ext cx="29083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94470" y="3850590"/>
            <a:ext cx="103133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中，选定第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行和第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列，则位于其交叉位置的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元素组成的二阶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71694"/>
              </p:ext>
            </p:extLst>
          </p:nvPr>
        </p:nvGraphicFramePr>
        <p:xfrm>
          <a:off x="5339921" y="4554977"/>
          <a:ext cx="71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4" name="Equation" r:id="rId6" imgW="711000" imgH="863280" progId="Equation.DSMT4">
                  <p:embed/>
                </p:oleObj>
              </mc:Choice>
              <mc:Fallback>
                <p:oleObj name="Equation" r:id="rId6" imgW="711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9921" y="4554977"/>
                        <a:ext cx="711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894470" y="5547506"/>
            <a:ext cx="10313303" cy="646331"/>
            <a:chOff x="894471" y="5497619"/>
            <a:chExt cx="10313303" cy="646331"/>
          </a:xfrm>
        </p:grpSpPr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894471" y="5497619"/>
              <a:ext cx="1031330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就是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个二阶子式。易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见，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阶子式共有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=60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个。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3583847"/>
                </p:ext>
              </p:extLst>
            </p:nvPr>
          </p:nvGraphicFramePr>
          <p:xfrm>
            <a:off x="7755090" y="5661629"/>
            <a:ext cx="774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35" name="Equation" r:id="rId8" imgW="774360" imgH="419040" progId="Equation.DSMT4">
                    <p:embed/>
                  </p:oleObj>
                </mc:Choice>
                <mc:Fallback>
                  <p:oleObj name="Equation" r:id="rId8" imgW="77436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755090" y="5661629"/>
                          <a:ext cx="7747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50572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894470" y="1310019"/>
            <a:ext cx="1031330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矩阵，如果至少存在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阶子式不为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阶子式（如果存在的话）都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则称数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的秩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，记为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。并规定零矩阵的秩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30710" y="1392372"/>
            <a:ext cx="1489560" cy="523220"/>
            <a:chOff x="1414686" y="1053530"/>
            <a:chExt cx="148956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55928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894470" y="3180109"/>
            <a:ext cx="1031330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由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行列式的性质可知，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当所有</a:t>
            </a:r>
            <a:r>
              <a:rPr kumimoji="1" lang="en-US" altLang="zh-CN" sz="2400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阶子式都为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时，所有高于</a:t>
            </a:r>
            <a:r>
              <a:rPr kumimoji="1" lang="en-US" altLang="zh-CN" sz="2400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阶的子式也全为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，因此，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的秩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非零子式的最高阶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数。若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一定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存在一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非零子式，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u="none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最高阶非零子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式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。一般来说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最高阶非零子式可能不止一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个。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4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6100" y="1237591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1057668" y="1804311"/>
            <a:ext cx="6048375" cy="1495426"/>
            <a:chOff x="113" y="499"/>
            <a:chExt cx="3810" cy="942"/>
          </a:xfrm>
        </p:grpSpPr>
        <p:graphicFrame>
          <p:nvGraphicFramePr>
            <p:cNvPr id="1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3432554"/>
                </p:ext>
              </p:extLst>
            </p:nvPr>
          </p:nvGraphicFramePr>
          <p:xfrm>
            <a:off x="1684" y="499"/>
            <a:ext cx="1386" cy="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82" name="Equation" r:id="rId4" imgW="1054080" imgH="711000" progId="Equation.DSMT4">
                    <p:embed/>
                  </p:oleObj>
                </mc:Choice>
                <mc:Fallback>
                  <p:oleObj name="Equation" r:id="rId4" imgW="105408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499"/>
                          <a:ext cx="1386" cy="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13" y="799"/>
              <a:ext cx="38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26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求矩阵                             的秩。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1057667" y="3339760"/>
            <a:ext cx="7777163" cy="954088"/>
            <a:chOff x="113" y="1325"/>
            <a:chExt cx="4899" cy="601"/>
          </a:xfrm>
        </p:grpSpPr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13" y="1480"/>
              <a:ext cx="48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在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中，存在一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个二阶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子式</a:t>
              </a:r>
            </a:p>
          </p:txBody>
        </p:sp>
        <p:graphicFrame>
          <p:nvGraphicFramePr>
            <p:cNvPr id="2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6340694"/>
                </p:ext>
              </p:extLst>
            </p:nvPr>
          </p:nvGraphicFramePr>
          <p:xfrm>
            <a:off x="3317" y="1325"/>
            <a:ext cx="899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83" name="Equation" r:id="rId6" imgW="698400" imgH="457200" progId="Equation.DSMT4">
                    <p:embed/>
                  </p:oleObj>
                </mc:Choice>
                <mc:Fallback>
                  <p:oleObj name="Equation" r:id="rId6" imgW="6984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1325"/>
                          <a:ext cx="899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1057667" y="4409399"/>
            <a:ext cx="7993063" cy="501650"/>
            <a:chOff x="204" y="2192"/>
            <a:chExt cx="5035" cy="316"/>
          </a:xfrm>
        </p:grpSpPr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204" y="2205"/>
              <a:ext cx="50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又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的三阶子式只有一个      ，且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766665"/>
                </p:ext>
              </p:extLst>
            </p:nvPr>
          </p:nvGraphicFramePr>
          <p:xfrm>
            <a:off x="2410" y="2192"/>
            <a:ext cx="26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84"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0" y="2192"/>
                          <a:ext cx="26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01896"/>
              </p:ext>
            </p:extLst>
          </p:nvPr>
        </p:nvGraphicFramePr>
        <p:xfrm>
          <a:off x="3657600" y="5110163"/>
          <a:ext cx="241935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85" name="Equation" r:id="rId10" imgW="1231560" imgH="711000" progId="Equation.DSMT4">
                  <p:embed/>
                </p:oleObj>
              </mc:Choice>
              <mc:Fallback>
                <p:oleObj name="Equation" r:id="rId10" imgW="1231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 contras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10163"/>
                        <a:ext cx="241935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741547"/>
              </p:ext>
            </p:extLst>
          </p:nvPr>
        </p:nvGraphicFramePr>
        <p:xfrm>
          <a:off x="7196070" y="5575089"/>
          <a:ext cx="1114425" cy="50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86" name="Equation" r:id="rId12" imgW="596880" imgH="253800" progId="Equation.DSMT4">
                  <p:embed/>
                </p:oleObj>
              </mc:Choice>
              <mc:Fallback>
                <p:oleObj name="Equation" r:id="rId12" imgW="596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 contras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070" y="5575089"/>
                        <a:ext cx="1114425" cy="504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右箭头 30"/>
          <p:cNvSpPr/>
          <p:nvPr/>
        </p:nvSpPr>
        <p:spPr>
          <a:xfrm>
            <a:off x="6176184" y="5709658"/>
            <a:ext cx="879252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507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6100" y="1237591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631047" y="1835938"/>
            <a:ext cx="10512425" cy="1922464"/>
            <a:chOff x="113" y="365"/>
            <a:chExt cx="6622" cy="1211"/>
          </a:xfrm>
        </p:grpSpPr>
        <p:graphicFrame>
          <p:nvGraphicFramePr>
            <p:cNvPr id="3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724537"/>
                </p:ext>
              </p:extLst>
            </p:nvPr>
          </p:nvGraphicFramePr>
          <p:xfrm>
            <a:off x="1921" y="365"/>
            <a:ext cx="1603" cy="1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74" name="Equation" r:id="rId4" imgW="1218960" imgH="914400" progId="Equation.DSMT4">
                    <p:embed/>
                  </p:oleObj>
                </mc:Choice>
                <mc:Fallback>
                  <p:oleObj name="Equation" r:id="rId4" imgW="121896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365"/>
                          <a:ext cx="1603" cy="1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113" y="799"/>
              <a:ext cx="66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27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已知矩阵                                   的秩为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，求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的值。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31046" y="3920497"/>
            <a:ext cx="10512426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   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)=3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|=0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01455"/>
              </p:ext>
            </p:extLst>
          </p:nvPr>
        </p:nvGraphicFramePr>
        <p:xfrm>
          <a:off x="1166813" y="4649788"/>
          <a:ext cx="8077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5" name="Equation" r:id="rId6" imgW="8076960" imgH="1777680" progId="Equation.DSMT4">
                  <p:embed/>
                </p:oleObj>
              </mc:Choice>
              <mc:Fallback>
                <p:oleObj name="Equation" r:id="rId6" imgW="80769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6813" y="4649788"/>
                        <a:ext cx="80772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038570"/>
              </p:ext>
            </p:extLst>
          </p:nvPr>
        </p:nvGraphicFramePr>
        <p:xfrm>
          <a:off x="9296127" y="5383566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6" name="Equation" r:id="rId8" imgW="2361960" imgH="406080" progId="Equation.DSMT4">
                  <p:embed/>
                </p:oleObj>
              </mc:Choice>
              <mc:Fallback>
                <p:oleObj name="Equation" r:id="rId8" imgW="2361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127" y="5383566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0534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38746" y="1412445"/>
            <a:ext cx="10512426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由此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 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kern="0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38746" y="2205658"/>
            <a:ext cx="10512426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 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时，显然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sz="2400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，不符合题意；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838746" y="2910780"/>
            <a:ext cx="10512426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</a:t>
            </a:r>
            <a:r>
              <a:rPr kumimoji="1" lang="en-US" altLang="zh-CN" sz="2400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kern="0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的左上角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的三阶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子式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584084"/>
              </p:ext>
            </p:extLst>
          </p:nvPr>
        </p:nvGraphicFramePr>
        <p:xfrm>
          <a:off x="3618681" y="3700873"/>
          <a:ext cx="2870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5" name="Equation" r:id="rId4" imgW="2869920" imgH="1346040" progId="Equation.DSMT4">
                  <p:embed/>
                </p:oleObj>
              </mc:Choice>
              <mc:Fallback>
                <p:oleObj name="Equation" r:id="rId4" imgW="28699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8681" y="3700873"/>
                        <a:ext cx="28702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919971" y="5388967"/>
            <a:ext cx="10512426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当且仅当 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kern="0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348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6100" y="1151443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1487339" y="1757614"/>
            <a:ext cx="8280400" cy="1741488"/>
            <a:chOff x="-68" y="508"/>
            <a:chExt cx="5216" cy="1097"/>
          </a:xfrm>
        </p:grpSpPr>
        <p:graphicFrame>
          <p:nvGraphicFramePr>
            <p:cNvPr id="3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2589986"/>
                </p:ext>
              </p:extLst>
            </p:nvPr>
          </p:nvGraphicFramePr>
          <p:xfrm>
            <a:off x="1149" y="508"/>
            <a:ext cx="1949" cy="1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19" name="Equation" r:id="rId4" imgW="1650960" imgH="914400" progId="Equation.DSMT4">
                    <p:embed/>
                  </p:oleObj>
                </mc:Choice>
                <mc:Fallback>
                  <p:oleObj name="Equation" r:id="rId4" imgW="165096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" y="508"/>
                          <a:ext cx="1949" cy="10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-68" y="888"/>
              <a:ext cx="52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28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求矩阵                                          的秩。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775221" y="3682966"/>
            <a:ext cx="105045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是一个行阶梯形矩阵，其非零行只有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行，故知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的所有四阶子式全为零。此外，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的一个三阶子式</a:t>
            </a:r>
            <a:r>
              <a:rPr kumimoji="1" lang="zh-CN" altLang="en-US" sz="2400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822982"/>
              </p:ext>
            </p:extLst>
          </p:nvPr>
        </p:nvGraphicFramePr>
        <p:xfrm>
          <a:off x="3240903" y="5075380"/>
          <a:ext cx="24161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0" name="Equation" r:id="rId6" imgW="1295280" imgH="711000" progId="Equation.DSMT4">
                  <p:embed/>
                </p:oleObj>
              </mc:Choice>
              <mc:Fallback>
                <p:oleObj name="Equation" r:id="rId6" imgW="1295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 contras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903" y="5075380"/>
                        <a:ext cx="2416175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487736"/>
              </p:ext>
            </p:extLst>
          </p:nvPr>
        </p:nvGraphicFramePr>
        <p:xfrm>
          <a:off x="6806249" y="5457446"/>
          <a:ext cx="11287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1" name="Equation" r:id="rId8" imgW="583920" imgH="253800" progId="Equation.DSMT4">
                  <p:embed/>
                </p:oleObj>
              </mc:Choice>
              <mc:Fallback>
                <p:oleObj name="Equation" r:id="rId8" imgW="583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 contras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249" y="5457446"/>
                        <a:ext cx="11287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右箭头 24"/>
          <p:cNvSpPr/>
          <p:nvPr/>
        </p:nvSpPr>
        <p:spPr>
          <a:xfrm>
            <a:off x="5804790" y="5608991"/>
            <a:ext cx="879252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662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460692" y="1579802"/>
            <a:ext cx="7378943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一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个行阶梯形矩阵的秩等于它的非零行的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个数。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60692" y="2584442"/>
            <a:ext cx="970875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    设矩阵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一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个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×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矩阵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显然，有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r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≤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min{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}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。当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r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)=min{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1"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}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时，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称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满秩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矩阵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；否则称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降秩矩阵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kumimoji="1" lang="zh-CN" altLang="en-US" sz="2400" dirty="0" smtClean="0">
              <a:solidFill>
                <a:srgbClr val="00000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95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838622" y="1247431"/>
            <a:ext cx="1051316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两个同型矩阵等价的充分必要条件是：它们的秩相等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53448" y="1237241"/>
            <a:ext cx="1260140" cy="523220"/>
            <a:chOff x="1522698" y="4377511"/>
            <a:chExt cx="1260140" cy="523220"/>
          </a:xfrm>
        </p:grpSpPr>
        <p:sp>
          <p:nvSpPr>
            <p:cNvPr id="10" name="矩形 9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8622" y="1950672"/>
            <a:ext cx="10513168" cy="1754326"/>
            <a:chOff x="838622" y="1349228"/>
            <a:chExt cx="10513168" cy="1754326"/>
          </a:xfrm>
        </p:grpSpPr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838622" y="1349228"/>
              <a:ext cx="10513168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证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设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两个同型矩阵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，首先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证明：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若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。这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只需证明每一类初等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行（列）变换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不改变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矩阵的秩即可。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显然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第一类和第二类初等变换不改变矩阵的秩，因此只就第三类初等变换来证明即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382849"/>
                </p:ext>
              </p:extLst>
            </p:nvPr>
          </p:nvGraphicFramePr>
          <p:xfrm>
            <a:off x="7798364" y="1576913"/>
            <a:ext cx="7620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32" name="Equation" r:id="rId4" imgW="761760" imgH="266400" progId="Equation.DSMT4">
                    <p:embed/>
                  </p:oleObj>
                </mc:Choice>
                <mc:Fallback>
                  <p:oleObj name="Equation" r:id="rId4" imgW="7617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798364" y="1576913"/>
                          <a:ext cx="7620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838622" y="3713084"/>
            <a:ext cx="10513168" cy="646331"/>
            <a:chOff x="838622" y="3069754"/>
            <a:chExt cx="10513168" cy="646331"/>
          </a:xfrm>
        </p:grpSpPr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38622" y="3069754"/>
              <a:ext cx="1051316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设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，考察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的任意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)+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阶子式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|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7092042"/>
                </p:ext>
              </p:extLst>
            </p:nvPr>
          </p:nvGraphicFramePr>
          <p:xfrm>
            <a:off x="1962150" y="3223820"/>
            <a:ext cx="17018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33" name="Equation" r:id="rId6" imgW="1701720" imgH="368280" progId="Equation.DSMT4">
                    <p:embed/>
                  </p:oleObj>
                </mc:Choice>
                <mc:Fallback>
                  <p:oleObj name="Equation" r:id="rId6" imgW="170172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62150" y="3223820"/>
                          <a:ext cx="17018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838622" y="4445734"/>
            <a:ext cx="10513168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若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 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400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)+1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阶子式，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从而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|=0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u="none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838622" y="5119444"/>
            <a:ext cx="105131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若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既含 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 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，由行列式的性质知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 </a:t>
            </a:r>
            <a:r>
              <a:rPr kumimoji="1" lang="en-US" altLang="zh-CN" sz="2400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)+1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阶子式相等，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从而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u="none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266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742174" y="1260096"/>
            <a:ext cx="105131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若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含有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但不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 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，由行列式的性质，则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这里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 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400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)+1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阶子式，从而也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|=0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742174" y="2529249"/>
            <a:ext cx="105131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综上所述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的任意 </a:t>
            </a:r>
            <a:r>
              <a:rPr kumimoji="1" lang="en-US" altLang="zh-CN" sz="2400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子式都为零，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 </a:t>
            </a:r>
            <a:r>
              <a:rPr kumimoji="1" lang="en-US" altLang="zh-CN" sz="2400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dirty="0"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kumimoji="1" lang="en-US" altLang="zh-CN" sz="2400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42174" y="3272964"/>
            <a:ext cx="10712406" cy="646331"/>
            <a:chOff x="838622" y="2828182"/>
            <a:chExt cx="10712406" cy="646331"/>
          </a:xfrm>
        </p:grpSpPr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838622" y="2828182"/>
              <a:ext cx="1071240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，由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上面的讨论知，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≤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。因此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2237102"/>
                </p:ext>
              </p:extLst>
            </p:nvPr>
          </p:nvGraphicFramePr>
          <p:xfrm>
            <a:off x="1549663" y="2967197"/>
            <a:ext cx="19558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6" name="Equation" r:id="rId4" imgW="1955520" imgH="368280" progId="Equation.DSMT4">
                    <p:embed/>
                  </p:oleObj>
                </mc:Choice>
                <mc:Fallback>
                  <p:oleObj name="Equation" r:id="rId4" imgW="195552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49663" y="2967197"/>
                          <a:ext cx="19558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742174" y="4121150"/>
            <a:ext cx="10513168" cy="1230698"/>
            <a:chOff x="838622" y="3444144"/>
            <a:chExt cx="10513168" cy="1230698"/>
          </a:xfrm>
        </p:grpSpPr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838622" y="3474513"/>
              <a:ext cx="1051316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反过来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，设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都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具有相同的等价标准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形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，故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由本章的定理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知，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。证毕。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861274"/>
                </p:ext>
              </p:extLst>
            </p:nvPr>
          </p:nvGraphicFramePr>
          <p:xfrm>
            <a:off x="9745273" y="3444144"/>
            <a:ext cx="11811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7" name="Equation" r:id="rId6" imgW="1180800" imgH="863280" progId="Equation.DSMT4">
                    <p:embed/>
                  </p:oleObj>
                </mc:Choice>
                <mc:Fallback>
                  <p:oleObj name="Equation" r:id="rId6" imgW="1180800" imgH="863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745273" y="3444144"/>
                          <a:ext cx="1181100" cy="86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6090427"/>
                </p:ext>
              </p:extLst>
            </p:nvPr>
          </p:nvGraphicFramePr>
          <p:xfrm>
            <a:off x="3815948" y="4269329"/>
            <a:ext cx="7620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8" name="Equation" r:id="rId8" imgW="761760" imgH="266400" progId="Equation.DSMT4">
                    <p:embed/>
                  </p:oleObj>
                </mc:Choice>
                <mc:Fallback>
                  <p:oleObj name="Equation" r:id="rId8" imgW="7617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15948" y="4269329"/>
                          <a:ext cx="7620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37034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1192574" y="1532559"/>
            <a:ext cx="1051316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两个同型矩阵等价的充分必要条件是：它们的秩相等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07400" y="1522369"/>
            <a:ext cx="1260140" cy="523220"/>
            <a:chOff x="1522698" y="4377511"/>
            <a:chExt cx="1260140" cy="523220"/>
          </a:xfrm>
        </p:grpSpPr>
        <p:sp>
          <p:nvSpPr>
            <p:cNvPr id="10" name="矩形 9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1799254" y="2326321"/>
            <a:ext cx="391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初等变换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不改变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矩阵的秩。</a:t>
            </a:r>
            <a:endParaRPr kumimoji="1" lang="en-US" altLang="zh-CN" sz="2400" u="none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987620" y="3103070"/>
            <a:ext cx="96902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利用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求一个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矩阵的秩，只需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用初等行变换将矩阵化为行阶梯形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矩阵，则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其非零行的个数便是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矩阵的秩。</a:t>
            </a:r>
            <a:endParaRPr kumimoji="1" lang="en-US" altLang="zh-CN" sz="2400" u="none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52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 rot="18409440">
            <a:off x="6095495" y="2985948"/>
            <a:ext cx="400050" cy="2752008"/>
          </a:xfrm>
          <a:prstGeom prst="roundRect">
            <a:avLst/>
          </a:prstGeom>
          <a:solidFill>
            <a:srgbClr val="00B0F0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60886" cy="556191"/>
            <a:chOff x="486158" y="414665"/>
            <a:chExt cx="476088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01379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矩阵的定义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283546" y="1177853"/>
            <a:ext cx="30486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4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）对角矩阵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81856" y="1945645"/>
            <a:ext cx="101819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如果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中元素满足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=0(</a:t>
            </a:r>
            <a:r>
              <a:rPr kumimoji="1" lang="en-US" altLang="zh-CN" sz="2400" i="1" u="none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≠ </a:t>
            </a:r>
            <a:r>
              <a:rPr kumimoji="1" lang="en-US" altLang="zh-CN" sz="2400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条件，即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的主对角线以外的元素全为零，则称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对角矩阵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10206"/>
              </p:ext>
            </p:extLst>
          </p:nvPr>
        </p:nvGraphicFramePr>
        <p:xfrm>
          <a:off x="4487863" y="3460750"/>
          <a:ext cx="30353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0" name="Equation" r:id="rId5" imgW="3035160" imgH="1803240" progId="Equation.DSMT4">
                  <p:embed/>
                </p:oleObj>
              </mc:Choice>
              <mc:Fallback>
                <p:oleObj name="Equation" r:id="rId5" imgW="30351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7863" y="3460750"/>
                        <a:ext cx="30353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81856" y="5402029"/>
            <a:ext cx="101819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也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记作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diag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nn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。显然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对角矩阵既是上三角矩阵，也是下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三角形矩阵。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195867" y="3503243"/>
            <a:ext cx="2133596" cy="1666877"/>
            <a:chOff x="5562598" y="1771645"/>
            <a:chExt cx="2133596" cy="1666877"/>
          </a:xfrm>
        </p:grpSpPr>
        <p:sp>
          <p:nvSpPr>
            <p:cNvPr id="35" name="AutoShape 10"/>
            <p:cNvSpPr>
              <a:spLocks noChangeArrowheads="1"/>
            </p:cNvSpPr>
            <p:nvPr/>
          </p:nvSpPr>
          <p:spPr bwMode="auto">
            <a:xfrm rot="10800000">
              <a:off x="5867400" y="1771645"/>
              <a:ext cx="1828794" cy="1400179"/>
            </a:xfrm>
            <a:prstGeom prst="rtTriangle">
              <a:avLst/>
            </a:prstGeom>
            <a:solidFill>
              <a:sysClr val="window" lastClr="FFFFFF"/>
            </a:solidFill>
            <a:ln w="2540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 rot="10800000" flipH="1" flipV="1">
              <a:off x="5562598" y="2066926"/>
              <a:ext cx="1828801" cy="1371596"/>
            </a:xfrm>
            <a:prstGeom prst="rtTriangle">
              <a:avLst/>
            </a:prstGeom>
            <a:solidFill>
              <a:sysClr val="window" lastClr="FFFFFF"/>
            </a:solidFill>
            <a:ln w="2540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91350" y="19621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48350" y="280987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453294" y="4798648"/>
            <a:ext cx="2034153" cy="461665"/>
            <a:chOff x="7239000" y="3086100"/>
            <a:chExt cx="2034153" cy="461665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7239000" y="3314700"/>
              <a:ext cx="6858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934325" y="3086100"/>
              <a:ext cx="1338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全为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8991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6" grpId="0"/>
      <p:bldP spid="18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6100" y="1092451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838622" y="1638920"/>
            <a:ext cx="1051316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29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235619"/>
              </p:ext>
            </p:extLst>
          </p:nvPr>
        </p:nvGraphicFramePr>
        <p:xfrm>
          <a:off x="4065588" y="1663927"/>
          <a:ext cx="3403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2" name="Equation" r:id="rId4" imgW="3403440" imgH="1777680" progId="Equation.DSMT4">
                  <p:embed/>
                </p:oleObj>
              </mc:Choice>
              <mc:Fallback>
                <p:oleObj name="Equation" r:id="rId4" imgW="340344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5588" y="1663927"/>
                        <a:ext cx="34036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838622" y="3464600"/>
            <a:ext cx="596857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一个最高阶非零子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式。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838622" y="4095711"/>
            <a:ext cx="689749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对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初等行变换化为行阶梯形矩阵：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587944"/>
              </p:ext>
            </p:extLst>
          </p:nvPr>
        </p:nvGraphicFramePr>
        <p:xfrm>
          <a:off x="1760538" y="4854802"/>
          <a:ext cx="8013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3" name="Equation" r:id="rId6" imgW="8013600" imgH="1777680" progId="Equation.DSMT4">
                  <p:embed/>
                </p:oleObj>
              </mc:Choice>
              <mc:Fallback>
                <p:oleObj name="Equation" r:id="rId6" imgW="80136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0538" y="4854802"/>
                        <a:ext cx="80137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7254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1218071" y="4288043"/>
            <a:ext cx="648377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因为行阶梯形矩阵有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个非零行，故</a:t>
            </a:r>
            <a:r>
              <a:rPr kumimoji="1" lang="en-US" altLang="zh-CN"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)=3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327287"/>
              </p:ext>
            </p:extLst>
          </p:nvPr>
        </p:nvGraphicFramePr>
        <p:xfrm>
          <a:off x="1223963" y="1857375"/>
          <a:ext cx="4318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8" name="Equation" r:id="rId4" imgW="4317840" imgH="1777680" progId="Equation.DSMT4">
                  <p:embed/>
                </p:oleObj>
              </mc:Choice>
              <mc:Fallback>
                <p:oleObj name="Equation" r:id="rId4" imgW="431784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3963" y="1857375"/>
                        <a:ext cx="43180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5564188" y="1855788"/>
            <a:ext cx="4292600" cy="1778000"/>
            <a:chOff x="3620778" y="3285048"/>
            <a:chExt cx="4292600" cy="1778000"/>
          </a:xfrm>
        </p:grpSpPr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9753373"/>
                </p:ext>
              </p:extLst>
            </p:nvPr>
          </p:nvGraphicFramePr>
          <p:xfrm>
            <a:off x="3620778" y="3285048"/>
            <a:ext cx="42926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99" name="Equation" r:id="rId6" imgW="4292280" imgH="1777680" progId="Equation.DSMT4">
                    <p:embed/>
                  </p:oleObj>
                </mc:Choice>
                <mc:Fallback>
                  <p:oleObj name="Equation" r:id="rId6" imgW="4292280" imgH="1777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20778" y="3285048"/>
                          <a:ext cx="4292600" cy="177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" name="直接连接符 31"/>
            <p:cNvCxnSpPr/>
            <p:nvPr/>
          </p:nvCxnSpPr>
          <p:spPr>
            <a:xfrm>
              <a:off x="5212060" y="3708301"/>
              <a:ext cx="28803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>
            <a:xfrm>
              <a:off x="5500092" y="3708301"/>
              <a:ext cx="0" cy="4415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>
            <a:xfrm flipH="1">
              <a:off x="5500092" y="4149874"/>
              <a:ext cx="1171178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>
            <a:xfrm>
              <a:off x="6675437" y="4149874"/>
              <a:ext cx="0" cy="4415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>
            <a:xfrm flipH="1">
              <a:off x="6675437" y="4591447"/>
              <a:ext cx="1098553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35791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260605"/>
              </p:ext>
            </p:extLst>
          </p:nvPr>
        </p:nvGraphicFramePr>
        <p:xfrm>
          <a:off x="7170694" y="2243089"/>
          <a:ext cx="2197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9" name="Equation" r:id="rId4" imgW="2197080" imgH="1777680" progId="Equation.DSMT4">
                  <p:embed/>
                </p:oleObj>
              </mc:Choice>
              <mc:Fallback>
                <p:oleObj name="Equation" r:id="rId4" imgW="21970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0694" y="2243089"/>
                        <a:ext cx="21971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933036" y="1111586"/>
            <a:ext cx="107437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再求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一个最高阶非零子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式。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1430835" y="5028631"/>
            <a:ext cx="32958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的行阶梯形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05925"/>
              </p:ext>
            </p:extLst>
          </p:nvPr>
        </p:nvGraphicFramePr>
        <p:xfrm>
          <a:off x="4512484" y="4566522"/>
          <a:ext cx="1663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0" name="Equation" r:id="rId6" imgW="1663560" imgH="1777680" progId="Equation.DSMT4">
                  <p:embed/>
                </p:oleObj>
              </mc:Choice>
              <mc:Fallback>
                <p:oleObj name="Equation" r:id="rId6" imgW="16635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2484" y="4566522"/>
                        <a:ext cx="16637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6304925" y="5351796"/>
            <a:ext cx="706664" cy="207452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smtClean="0">
              <a:solidFill>
                <a:prstClr val="white"/>
              </a:solidFill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7124974" y="5108096"/>
            <a:ext cx="13529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7170694" y="5772792"/>
            <a:ext cx="34880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有三阶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非零子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式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33036" y="1849005"/>
            <a:ext cx="5517818" cy="2308324"/>
            <a:chOff x="838622" y="1197546"/>
            <a:chExt cx="5517818" cy="2308324"/>
          </a:xfrm>
        </p:grpSpPr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38622" y="1197546"/>
              <a:ext cx="5517818" cy="2308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由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)=3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知，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的最高阶非零子式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为三阶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子式，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的三阶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子式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共有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=40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个。选取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列，第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列和第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列组成新矩阵：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3899815"/>
                </p:ext>
              </p:extLst>
            </p:nvPr>
          </p:nvGraphicFramePr>
          <p:xfrm>
            <a:off x="4901902" y="1922776"/>
            <a:ext cx="774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41" name="Equation" r:id="rId8" imgW="774360" imgH="419040" progId="Equation.DSMT4">
                    <p:embed/>
                  </p:oleObj>
                </mc:Choice>
                <mc:Fallback>
                  <p:oleObj name="Equation" r:id="rId8" imgW="77436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01902" y="1922776"/>
                          <a:ext cx="7747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7291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  <p:bldP spid="1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971820"/>
              </p:ext>
            </p:extLst>
          </p:nvPr>
        </p:nvGraphicFramePr>
        <p:xfrm>
          <a:off x="4072373" y="2941003"/>
          <a:ext cx="2755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8" name="Equation" r:id="rId4" imgW="2755800" imgH="1346040" progId="Equation.DSMT4">
                  <p:embed/>
                </p:oleObj>
              </mc:Choice>
              <mc:Fallback>
                <p:oleObj name="Equation" r:id="rId4" imgW="27558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2373" y="2941003"/>
                        <a:ext cx="2755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838622" y="1269554"/>
            <a:ext cx="10479411" cy="1200329"/>
            <a:chOff x="838622" y="1197546"/>
            <a:chExt cx="10479411" cy="1200329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>
              <a:off x="838622" y="1197546"/>
              <a:ext cx="10479411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B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的三阶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子式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共有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=4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在这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个三阶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子式中选取一个非零子式显然要方便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些。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前三行构成的子式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7998717"/>
                </p:ext>
              </p:extLst>
            </p:nvPr>
          </p:nvGraphicFramePr>
          <p:xfrm>
            <a:off x="3966145" y="1348130"/>
            <a:ext cx="342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49" name="Equation" r:id="rId6" imgW="342720" imgH="419040" progId="Equation.DSMT4">
                    <p:embed/>
                  </p:oleObj>
                </mc:Choice>
                <mc:Fallback>
                  <p:oleObj name="Equation" r:id="rId6" imgW="34272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66145" y="1348130"/>
                          <a:ext cx="3429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3630413" y="4642166"/>
            <a:ext cx="40456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一个最高阶非零子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式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5213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6100" y="1138171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838622" y="1611892"/>
            <a:ext cx="1051316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1465237" y="3816514"/>
            <a:ext cx="2879725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 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546125"/>
              </p:ext>
            </p:extLst>
          </p:nvPr>
        </p:nvGraphicFramePr>
        <p:xfrm>
          <a:off x="4793456" y="1817280"/>
          <a:ext cx="2603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0" name="Equation" r:id="rId4" imgW="2603160" imgH="1346040" progId="Equation.DSMT4">
                  <p:embed/>
                </p:oleObj>
              </mc:Choice>
              <mc:Fallback>
                <p:oleObj name="Equation" r:id="rId4" imgW="26031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3456" y="1817280"/>
                        <a:ext cx="26035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838622" y="3077002"/>
            <a:ext cx="10513168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pt-BR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kumimoji="1" lang="pt-BR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pt-BR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pt-BR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)=2</a:t>
            </a:r>
            <a:r>
              <a:rPr kumimoji="1" lang="zh-CN" altLang="pt-BR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pt-BR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 </a:t>
            </a:r>
            <a:r>
              <a:rPr kumimoji="1" lang="pt-BR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kumimoji="1" lang="zh-CN" altLang="pt-BR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pt-BR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μ </a:t>
            </a:r>
            <a:r>
              <a:rPr kumimoji="1" lang="zh-CN" altLang="pt-BR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563333"/>
              </p:ext>
            </p:extLst>
          </p:nvPr>
        </p:nvGraphicFramePr>
        <p:xfrm>
          <a:off x="2665413" y="3816350"/>
          <a:ext cx="6858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1" name="Equation" r:id="rId6" imgW="6858000" imgH="1346040" progId="Equation.DSMT4">
                  <p:embed/>
                </p:oleObj>
              </mc:Choice>
              <mc:Fallback>
                <p:oleObj name="Equation" r:id="rId6" imgW="68580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5413" y="3816350"/>
                        <a:ext cx="68580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877686"/>
              </p:ext>
            </p:extLst>
          </p:nvPr>
        </p:nvGraphicFramePr>
        <p:xfrm>
          <a:off x="2213405" y="5304914"/>
          <a:ext cx="4241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2" name="Equation" r:id="rId8" imgW="4241520" imgH="1346040" progId="Equation.DSMT4">
                  <p:embed/>
                </p:oleObj>
              </mc:Choice>
              <mc:Fallback>
                <p:oleObj name="Equation" r:id="rId8" imgW="42415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3405" y="5304914"/>
                        <a:ext cx="4241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6782223" y="5386194"/>
            <a:ext cx="3139018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kumimoji="1" lang="en-US" altLang="zh-CN"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)=2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u="none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l-GR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l-G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l-GR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μ</a:t>
            </a:r>
            <a:r>
              <a:rPr kumimoji="1" lang="el-GR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l-G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1=0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kumimoji="1" lang="el-GR" altLang="zh-CN"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l-GR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=5</a:t>
            </a:r>
            <a:r>
              <a:rPr kumimoji="1" lang="zh-CN" altLang="el-GR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l-GR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μ</a:t>
            </a:r>
            <a:r>
              <a:rPr kumimoji="1" lang="el-G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3562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77578" cy="556191"/>
            <a:chOff x="486158" y="414665"/>
            <a:chExt cx="477757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1807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§7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6100" y="1214371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872157" y="1850210"/>
            <a:ext cx="1051316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kumimoji="1" lang="en-US" altLang="zh-CN" sz="2400" b="1" u="none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矩阵。证明：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573541"/>
              </p:ext>
            </p:extLst>
          </p:nvPr>
        </p:nvGraphicFramePr>
        <p:xfrm>
          <a:off x="4771588" y="3699922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2" name="Equation" r:id="rId4" imgW="1676160" imgH="380880" progId="Equation.DSMT4">
                  <p:embed/>
                </p:oleObj>
              </mc:Choice>
              <mc:Fallback>
                <p:oleObj name="Equation" r:id="rId4" imgW="1676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1588" y="3699922"/>
                        <a:ext cx="1676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872157" y="2549753"/>
            <a:ext cx="1051316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证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因为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可逆，故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表示成若干个初等矩阵的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乘积，即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357244"/>
              </p:ext>
            </p:extLst>
          </p:nvPr>
        </p:nvGraphicFramePr>
        <p:xfrm>
          <a:off x="4626331" y="4481726"/>
          <a:ext cx="212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3" name="Equation" r:id="rId6" imgW="2120760" imgH="380880" progId="Equation.DSMT4">
                  <p:embed/>
                </p:oleObj>
              </mc:Choice>
              <mc:Fallback>
                <p:oleObj name="Equation" r:id="rId6" imgW="2120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6331" y="4481726"/>
                        <a:ext cx="2120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956796" y="5271359"/>
            <a:ext cx="10513168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表明 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经过 </a:t>
            </a:r>
            <a:r>
              <a:rPr kumimoji="1" lang="en-US" altLang="zh-CN" sz="2400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初等行变换而得到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的。由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可知</a:t>
            </a:r>
            <a:r>
              <a:rPr kumimoji="1" lang="en-US" altLang="zh-CN" sz="2400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6778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6">
            <a:extLst>
              <a:ext uri="{FF2B5EF4-FFF2-40B4-BE49-F238E27FC236}">
                <a16:creationId xmlns:a16="http://schemas.microsoft.com/office/drawing/2014/main" xmlns="" id="{228134E1-34A8-4385-950C-407FBEF5D2EF}"/>
              </a:ext>
            </a:extLst>
          </p:cNvPr>
          <p:cNvSpPr/>
          <p:nvPr/>
        </p:nvSpPr>
        <p:spPr>
          <a:xfrm>
            <a:off x="2191628" y="2107433"/>
            <a:ext cx="2430018" cy="1457991"/>
          </a:xfrm>
          <a:custGeom>
            <a:avLst/>
            <a:gdLst>
              <a:gd name="connsiteX0" fmla="*/ 0 w 2430018"/>
              <a:gd name="connsiteY0" fmla="*/ 0 h 1457991"/>
              <a:gd name="connsiteX1" fmla="*/ 2430018 w 2430018"/>
              <a:gd name="connsiteY1" fmla="*/ 0 h 1457991"/>
              <a:gd name="connsiteX2" fmla="*/ 2430018 w 2430018"/>
              <a:gd name="connsiteY2" fmla="*/ 1457992 h 1457991"/>
              <a:gd name="connsiteX3" fmla="*/ 0 w 2430018"/>
              <a:gd name="connsiteY3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018" h="1457991">
                <a:moveTo>
                  <a:pt x="0" y="0"/>
                </a:moveTo>
                <a:lnTo>
                  <a:pt x="2430018" y="0"/>
                </a:lnTo>
                <a:lnTo>
                  <a:pt x="2430018" y="1457992"/>
                </a:lnTo>
                <a:lnTo>
                  <a:pt x="0" y="145799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51" name="任意多边形: 形状 7">
            <a:extLst>
              <a:ext uri="{FF2B5EF4-FFF2-40B4-BE49-F238E27FC236}">
                <a16:creationId xmlns:a16="http://schemas.microsoft.com/office/drawing/2014/main" xmlns="" id="{ED638BC1-0E29-4997-9468-8E9D80936307}"/>
              </a:ext>
            </a:extLst>
          </p:cNvPr>
          <p:cNvSpPr/>
          <p:nvPr/>
        </p:nvSpPr>
        <p:spPr>
          <a:xfrm>
            <a:off x="-1" y="0"/>
            <a:ext cx="7401465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33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52" name="任意多边形: 形状 11">
            <a:extLst>
              <a:ext uri="{FF2B5EF4-FFF2-40B4-BE49-F238E27FC236}">
                <a16:creationId xmlns:a16="http://schemas.microsoft.com/office/drawing/2014/main" xmlns="" id="{C940FB84-43BE-4CAD-9DFB-3DD0C1D65596}"/>
              </a:ext>
            </a:extLst>
          </p:cNvPr>
          <p:cNvSpPr/>
          <p:nvPr/>
        </p:nvSpPr>
        <p:spPr>
          <a:xfrm>
            <a:off x="3406637" y="2247457"/>
            <a:ext cx="8785363" cy="2652348"/>
          </a:xfrm>
          <a:custGeom>
            <a:avLst/>
            <a:gdLst>
              <a:gd name="connsiteX0" fmla="*/ 1850743 w 1850791"/>
              <a:gd name="connsiteY0" fmla="*/ 710687 h 710660"/>
              <a:gd name="connsiteX1" fmla="*/ 403991 w 1850791"/>
              <a:gd name="connsiteY1" fmla="*/ 710687 h 710660"/>
              <a:gd name="connsiteX2" fmla="*/ 369034 w 1850791"/>
              <a:gd name="connsiteY2" fmla="*/ 690494 h 710660"/>
              <a:gd name="connsiteX3" fmla="*/ 5370 w 1850791"/>
              <a:gd name="connsiteY3" fmla="*/ 60606 h 710660"/>
              <a:gd name="connsiteX4" fmla="*/ 20153 w 1850791"/>
              <a:gd name="connsiteY4" fmla="*/ 5437 h 710660"/>
              <a:gd name="connsiteX5" fmla="*/ 40327 w 1850791"/>
              <a:gd name="connsiteY5" fmla="*/ 27 h 710660"/>
              <a:gd name="connsiteX6" fmla="*/ 1850743 w 1850791"/>
              <a:gd name="connsiteY6" fmla="*/ 27 h 7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0791" h="710660">
                <a:moveTo>
                  <a:pt x="1850743" y="710687"/>
                </a:moveTo>
                <a:lnTo>
                  <a:pt x="403991" y="710687"/>
                </a:lnTo>
                <a:cubicBezTo>
                  <a:pt x="389570" y="710678"/>
                  <a:pt x="376245" y="702982"/>
                  <a:pt x="369034" y="690494"/>
                </a:cubicBezTo>
                <a:lnTo>
                  <a:pt x="5370" y="60606"/>
                </a:lnTo>
                <a:cubicBezTo>
                  <a:pt x="-5784" y="41289"/>
                  <a:pt x="836" y="16591"/>
                  <a:pt x="20153" y="5437"/>
                </a:cubicBezTo>
                <a:cubicBezTo>
                  <a:pt x="26287" y="1894"/>
                  <a:pt x="33240" y="27"/>
                  <a:pt x="40327" y="27"/>
                </a:cubicBezTo>
                <a:lnTo>
                  <a:pt x="1850743" y="27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E9F027FA-62B7-4847-A812-B75DEDD48BC5}"/>
              </a:ext>
            </a:extLst>
          </p:cNvPr>
          <p:cNvSpPr/>
          <p:nvPr/>
        </p:nvSpPr>
        <p:spPr>
          <a:xfrm>
            <a:off x="6114830" y="2823931"/>
            <a:ext cx="51033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谢谢观看！</a:t>
            </a:r>
            <a:endParaRPr lang="zh-CN" altLang="en-US" sz="8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4" name="任意多边形: 形状 1110">
            <a:extLst>
              <a:ext uri="{FF2B5EF4-FFF2-40B4-BE49-F238E27FC236}">
                <a16:creationId xmlns:a16="http://schemas.microsoft.com/office/drawing/2014/main" xmlns="" id="{AF899C2A-384B-9D9E-6A02-4C38FB2DF667}"/>
              </a:ext>
            </a:extLst>
          </p:cNvPr>
          <p:cNvSpPr/>
          <p:nvPr/>
        </p:nvSpPr>
        <p:spPr>
          <a:xfrm rot="16200000">
            <a:off x="871451" y="5609608"/>
            <a:ext cx="463172" cy="1452668"/>
          </a:xfrm>
          <a:custGeom>
            <a:avLst/>
            <a:gdLst>
              <a:gd name="connsiteX0" fmla="*/ 77730 w 683410"/>
              <a:gd name="connsiteY0" fmla="*/ 38865 h 2143410"/>
              <a:gd name="connsiteX1" fmla="*/ 38865 w 683410"/>
              <a:gd name="connsiteY1" fmla="*/ 0 h 2143410"/>
              <a:gd name="connsiteX2" fmla="*/ 0 w 683410"/>
              <a:gd name="connsiteY2" fmla="*/ 38865 h 2143410"/>
              <a:gd name="connsiteX3" fmla="*/ 38865 w 683410"/>
              <a:gd name="connsiteY3" fmla="*/ 77730 h 2143410"/>
              <a:gd name="connsiteX4" fmla="*/ 77730 w 683410"/>
              <a:gd name="connsiteY4" fmla="*/ 38865 h 2143410"/>
              <a:gd name="connsiteX5" fmla="*/ 77730 w 683410"/>
              <a:gd name="connsiteY5" fmla="*/ 226761 h 2143410"/>
              <a:gd name="connsiteX6" fmla="*/ 38865 w 683410"/>
              <a:gd name="connsiteY6" fmla="*/ 187896 h 2143410"/>
              <a:gd name="connsiteX7" fmla="*/ 0 w 683410"/>
              <a:gd name="connsiteY7" fmla="*/ 226761 h 2143410"/>
              <a:gd name="connsiteX8" fmla="*/ 38865 w 683410"/>
              <a:gd name="connsiteY8" fmla="*/ 265626 h 2143410"/>
              <a:gd name="connsiteX9" fmla="*/ 77730 w 683410"/>
              <a:gd name="connsiteY9" fmla="*/ 226761 h 2143410"/>
              <a:gd name="connsiteX10" fmla="*/ 77730 w 683410"/>
              <a:gd name="connsiteY10" fmla="*/ 414658 h 2143410"/>
              <a:gd name="connsiteX11" fmla="*/ 38865 w 683410"/>
              <a:gd name="connsiteY11" fmla="*/ 375793 h 2143410"/>
              <a:gd name="connsiteX12" fmla="*/ 0 w 683410"/>
              <a:gd name="connsiteY12" fmla="*/ 414658 h 2143410"/>
              <a:gd name="connsiteX13" fmla="*/ 38865 w 683410"/>
              <a:gd name="connsiteY13" fmla="*/ 453523 h 2143410"/>
              <a:gd name="connsiteX14" fmla="*/ 77730 w 683410"/>
              <a:gd name="connsiteY14" fmla="*/ 414658 h 2143410"/>
              <a:gd name="connsiteX15" fmla="*/ 77730 w 683410"/>
              <a:gd name="connsiteY15" fmla="*/ 602554 h 2143410"/>
              <a:gd name="connsiteX16" fmla="*/ 38865 w 683410"/>
              <a:gd name="connsiteY16" fmla="*/ 563689 h 2143410"/>
              <a:gd name="connsiteX17" fmla="*/ 0 w 683410"/>
              <a:gd name="connsiteY17" fmla="*/ 602554 h 2143410"/>
              <a:gd name="connsiteX18" fmla="*/ 38865 w 683410"/>
              <a:gd name="connsiteY18" fmla="*/ 641419 h 2143410"/>
              <a:gd name="connsiteX19" fmla="*/ 77730 w 683410"/>
              <a:gd name="connsiteY19" fmla="*/ 602554 h 2143410"/>
              <a:gd name="connsiteX20" fmla="*/ 77730 w 683410"/>
              <a:gd name="connsiteY20" fmla="*/ 790451 h 2143410"/>
              <a:gd name="connsiteX21" fmla="*/ 38865 w 683410"/>
              <a:gd name="connsiteY21" fmla="*/ 751586 h 2143410"/>
              <a:gd name="connsiteX22" fmla="*/ 0 w 683410"/>
              <a:gd name="connsiteY22" fmla="*/ 790451 h 2143410"/>
              <a:gd name="connsiteX23" fmla="*/ 38865 w 683410"/>
              <a:gd name="connsiteY23" fmla="*/ 829316 h 2143410"/>
              <a:gd name="connsiteX24" fmla="*/ 77730 w 683410"/>
              <a:gd name="connsiteY24" fmla="*/ 790451 h 2143410"/>
              <a:gd name="connsiteX25" fmla="*/ 77730 w 683410"/>
              <a:gd name="connsiteY25" fmla="*/ 978347 h 2143410"/>
              <a:gd name="connsiteX26" fmla="*/ 38865 w 683410"/>
              <a:gd name="connsiteY26" fmla="*/ 939482 h 2143410"/>
              <a:gd name="connsiteX27" fmla="*/ 0 w 683410"/>
              <a:gd name="connsiteY27" fmla="*/ 978347 h 2143410"/>
              <a:gd name="connsiteX28" fmla="*/ 38865 w 683410"/>
              <a:gd name="connsiteY28" fmla="*/ 1017212 h 2143410"/>
              <a:gd name="connsiteX29" fmla="*/ 77730 w 683410"/>
              <a:gd name="connsiteY29" fmla="*/ 978347 h 2143410"/>
              <a:gd name="connsiteX30" fmla="*/ 77730 w 683410"/>
              <a:gd name="connsiteY30" fmla="*/ 1165063 h 2143410"/>
              <a:gd name="connsiteX31" fmla="*/ 38865 w 683410"/>
              <a:gd name="connsiteY31" fmla="*/ 1126198 h 2143410"/>
              <a:gd name="connsiteX32" fmla="*/ 0 w 683410"/>
              <a:gd name="connsiteY32" fmla="*/ 1165063 h 2143410"/>
              <a:gd name="connsiteX33" fmla="*/ 38865 w 683410"/>
              <a:gd name="connsiteY33" fmla="*/ 1203928 h 2143410"/>
              <a:gd name="connsiteX34" fmla="*/ 77730 w 683410"/>
              <a:gd name="connsiteY34" fmla="*/ 1165063 h 2143410"/>
              <a:gd name="connsiteX35" fmla="*/ 77730 w 683410"/>
              <a:gd name="connsiteY35" fmla="*/ 1352959 h 2143410"/>
              <a:gd name="connsiteX36" fmla="*/ 38865 w 683410"/>
              <a:gd name="connsiteY36" fmla="*/ 1314094 h 2143410"/>
              <a:gd name="connsiteX37" fmla="*/ 0 w 683410"/>
              <a:gd name="connsiteY37" fmla="*/ 1352959 h 2143410"/>
              <a:gd name="connsiteX38" fmla="*/ 38865 w 683410"/>
              <a:gd name="connsiteY38" fmla="*/ 1391824 h 2143410"/>
              <a:gd name="connsiteX39" fmla="*/ 77730 w 683410"/>
              <a:gd name="connsiteY39" fmla="*/ 1352959 h 2143410"/>
              <a:gd name="connsiteX40" fmla="*/ 77730 w 683410"/>
              <a:gd name="connsiteY40" fmla="*/ 1540856 h 2143410"/>
              <a:gd name="connsiteX41" fmla="*/ 38865 w 683410"/>
              <a:gd name="connsiteY41" fmla="*/ 1501991 h 2143410"/>
              <a:gd name="connsiteX42" fmla="*/ 0 w 683410"/>
              <a:gd name="connsiteY42" fmla="*/ 1540856 h 2143410"/>
              <a:gd name="connsiteX43" fmla="*/ 38865 w 683410"/>
              <a:gd name="connsiteY43" fmla="*/ 1579721 h 2143410"/>
              <a:gd name="connsiteX44" fmla="*/ 77730 w 683410"/>
              <a:gd name="connsiteY44" fmla="*/ 1540856 h 2143410"/>
              <a:gd name="connsiteX45" fmla="*/ 77730 w 683410"/>
              <a:gd name="connsiteY45" fmla="*/ 1728752 h 2143410"/>
              <a:gd name="connsiteX46" fmla="*/ 38865 w 683410"/>
              <a:gd name="connsiteY46" fmla="*/ 1689887 h 2143410"/>
              <a:gd name="connsiteX47" fmla="*/ 0 w 683410"/>
              <a:gd name="connsiteY47" fmla="*/ 1728752 h 2143410"/>
              <a:gd name="connsiteX48" fmla="*/ 38865 w 683410"/>
              <a:gd name="connsiteY48" fmla="*/ 1767617 h 2143410"/>
              <a:gd name="connsiteX49" fmla="*/ 77730 w 683410"/>
              <a:gd name="connsiteY49" fmla="*/ 1728752 h 2143410"/>
              <a:gd name="connsiteX50" fmla="*/ 77730 w 683410"/>
              <a:gd name="connsiteY50" fmla="*/ 1916649 h 2143410"/>
              <a:gd name="connsiteX51" fmla="*/ 38865 w 683410"/>
              <a:gd name="connsiteY51" fmla="*/ 1877784 h 2143410"/>
              <a:gd name="connsiteX52" fmla="*/ 0 w 683410"/>
              <a:gd name="connsiteY52" fmla="*/ 1916649 h 2143410"/>
              <a:gd name="connsiteX53" fmla="*/ 38865 w 683410"/>
              <a:gd name="connsiteY53" fmla="*/ 1955514 h 2143410"/>
              <a:gd name="connsiteX54" fmla="*/ 77730 w 683410"/>
              <a:gd name="connsiteY54" fmla="*/ 1916649 h 2143410"/>
              <a:gd name="connsiteX55" fmla="*/ 77730 w 683410"/>
              <a:gd name="connsiteY55" fmla="*/ 2104545 h 2143410"/>
              <a:gd name="connsiteX56" fmla="*/ 38865 w 683410"/>
              <a:gd name="connsiteY56" fmla="*/ 2065680 h 2143410"/>
              <a:gd name="connsiteX57" fmla="*/ 0 w 683410"/>
              <a:gd name="connsiteY57" fmla="*/ 2104545 h 2143410"/>
              <a:gd name="connsiteX58" fmla="*/ 38865 w 683410"/>
              <a:gd name="connsiteY58" fmla="*/ 2143410 h 2143410"/>
              <a:gd name="connsiteX59" fmla="*/ 77730 w 683410"/>
              <a:gd name="connsiteY59" fmla="*/ 2104545 h 2143410"/>
              <a:gd name="connsiteX60" fmla="*/ 265626 w 683410"/>
              <a:gd name="connsiteY60" fmla="*/ 38865 h 2143410"/>
              <a:gd name="connsiteX61" fmla="*/ 226761 w 683410"/>
              <a:gd name="connsiteY61" fmla="*/ 0 h 2143410"/>
              <a:gd name="connsiteX62" fmla="*/ 187896 w 683410"/>
              <a:gd name="connsiteY62" fmla="*/ 38865 h 2143410"/>
              <a:gd name="connsiteX63" fmla="*/ 226761 w 683410"/>
              <a:gd name="connsiteY63" fmla="*/ 77730 h 2143410"/>
              <a:gd name="connsiteX64" fmla="*/ 265626 w 683410"/>
              <a:gd name="connsiteY64" fmla="*/ 38865 h 2143410"/>
              <a:gd name="connsiteX65" fmla="*/ 265626 w 683410"/>
              <a:gd name="connsiteY65" fmla="*/ 226761 h 2143410"/>
              <a:gd name="connsiteX66" fmla="*/ 226761 w 683410"/>
              <a:gd name="connsiteY66" fmla="*/ 187896 h 2143410"/>
              <a:gd name="connsiteX67" fmla="*/ 187896 w 683410"/>
              <a:gd name="connsiteY67" fmla="*/ 226761 h 2143410"/>
              <a:gd name="connsiteX68" fmla="*/ 226761 w 683410"/>
              <a:gd name="connsiteY68" fmla="*/ 265626 h 2143410"/>
              <a:gd name="connsiteX69" fmla="*/ 265626 w 683410"/>
              <a:gd name="connsiteY69" fmla="*/ 226761 h 2143410"/>
              <a:gd name="connsiteX70" fmla="*/ 265626 w 683410"/>
              <a:gd name="connsiteY70" fmla="*/ 414658 h 2143410"/>
              <a:gd name="connsiteX71" fmla="*/ 226761 w 683410"/>
              <a:gd name="connsiteY71" fmla="*/ 375793 h 2143410"/>
              <a:gd name="connsiteX72" fmla="*/ 187896 w 683410"/>
              <a:gd name="connsiteY72" fmla="*/ 414658 h 2143410"/>
              <a:gd name="connsiteX73" fmla="*/ 226761 w 683410"/>
              <a:gd name="connsiteY73" fmla="*/ 453523 h 2143410"/>
              <a:gd name="connsiteX74" fmla="*/ 265626 w 683410"/>
              <a:gd name="connsiteY74" fmla="*/ 414658 h 2143410"/>
              <a:gd name="connsiteX75" fmla="*/ 265626 w 683410"/>
              <a:gd name="connsiteY75" fmla="*/ 602554 h 2143410"/>
              <a:gd name="connsiteX76" fmla="*/ 226761 w 683410"/>
              <a:gd name="connsiteY76" fmla="*/ 563689 h 2143410"/>
              <a:gd name="connsiteX77" fmla="*/ 187896 w 683410"/>
              <a:gd name="connsiteY77" fmla="*/ 602554 h 2143410"/>
              <a:gd name="connsiteX78" fmla="*/ 226761 w 683410"/>
              <a:gd name="connsiteY78" fmla="*/ 641419 h 2143410"/>
              <a:gd name="connsiteX79" fmla="*/ 265626 w 683410"/>
              <a:gd name="connsiteY79" fmla="*/ 602554 h 2143410"/>
              <a:gd name="connsiteX80" fmla="*/ 265626 w 683410"/>
              <a:gd name="connsiteY80" fmla="*/ 790451 h 2143410"/>
              <a:gd name="connsiteX81" fmla="*/ 226761 w 683410"/>
              <a:gd name="connsiteY81" fmla="*/ 751586 h 2143410"/>
              <a:gd name="connsiteX82" fmla="*/ 187896 w 683410"/>
              <a:gd name="connsiteY82" fmla="*/ 790451 h 2143410"/>
              <a:gd name="connsiteX83" fmla="*/ 226761 w 683410"/>
              <a:gd name="connsiteY83" fmla="*/ 829316 h 2143410"/>
              <a:gd name="connsiteX84" fmla="*/ 265626 w 683410"/>
              <a:gd name="connsiteY84" fmla="*/ 790451 h 2143410"/>
              <a:gd name="connsiteX85" fmla="*/ 265626 w 683410"/>
              <a:gd name="connsiteY85" fmla="*/ 978347 h 2143410"/>
              <a:gd name="connsiteX86" fmla="*/ 226761 w 683410"/>
              <a:gd name="connsiteY86" fmla="*/ 939482 h 2143410"/>
              <a:gd name="connsiteX87" fmla="*/ 187896 w 683410"/>
              <a:gd name="connsiteY87" fmla="*/ 978347 h 2143410"/>
              <a:gd name="connsiteX88" fmla="*/ 226761 w 683410"/>
              <a:gd name="connsiteY88" fmla="*/ 1017212 h 2143410"/>
              <a:gd name="connsiteX89" fmla="*/ 265626 w 683410"/>
              <a:gd name="connsiteY89" fmla="*/ 978347 h 2143410"/>
              <a:gd name="connsiteX90" fmla="*/ 265626 w 683410"/>
              <a:gd name="connsiteY90" fmla="*/ 1165063 h 2143410"/>
              <a:gd name="connsiteX91" fmla="*/ 226761 w 683410"/>
              <a:gd name="connsiteY91" fmla="*/ 1126198 h 2143410"/>
              <a:gd name="connsiteX92" fmla="*/ 187896 w 683410"/>
              <a:gd name="connsiteY92" fmla="*/ 1165063 h 2143410"/>
              <a:gd name="connsiteX93" fmla="*/ 226761 w 683410"/>
              <a:gd name="connsiteY93" fmla="*/ 1203928 h 2143410"/>
              <a:gd name="connsiteX94" fmla="*/ 265626 w 683410"/>
              <a:gd name="connsiteY94" fmla="*/ 1165063 h 2143410"/>
              <a:gd name="connsiteX95" fmla="*/ 265626 w 683410"/>
              <a:gd name="connsiteY95" fmla="*/ 1352959 h 2143410"/>
              <a:gd name="connsiteX96" fmla="*/ 226761 w 683410"/>
              <a:gd name="connsiteY96" fmla="*/ 1314094 h 2143410"/>
              <a:gd name="connsiteX97" fmla="*/ 187896 w 683410"/>
              <a:gd name="connsiteY97" fmla="*/ 1352959 h 2143410"/>
              <a:gd name="connsiteX98" fmla="*/ 226761 w 683410"/>
              <a:gd name="connsiteY98" fmla="*/ 1391824 h 2143410"/>
              <a:gd name="connsiteX99" fmla="*/ 265626 w 683410"/>
              <a:gd name="connsiteY99" fmla="*/ 1352959 h 2143410"/>
              <a:gd name="connsiteX100" fmla="*/ 265626 w 683410"/>
              <a:gd name="connsiteY100" fmla="*/ 1540856 h 2143410"/>
              <a:gd name="connsiteX101" fmla="*/ 226761 w 683410"/>
              <a:gd name="connsiteY101" fmla="*/ 1501991 h 2143410"/>
              <a:gd name="connsiteX102" fmla="*/ 187896 w 683410"/>
              <a:gd name="connsiteY102" fmla="*/ 1540856 h 2143410"/>
              <a:gd name="connsiteX103" fmla="*/ 226761 w 683410"/>
              <a:gd name="connsiteY103" fmla="*/ 1579721 h 2143410"/>
              <a:gd name="connsiteX104" fmla="*/ 265626 w 683410"/>
              <a:gd name="connsiteY104" fmla="*/ 1540856 h 2143410"/>
              <a:gd name="connsiteX105" fmla="*/ 265626 w 683410"/>
              <a:gd name="connsiteY105" fmla="*/ 1728752 h 2143410"/>
              <a:gd name="connsiteX106" fmla="*/ 226761 w 683410"/>
              <a:gd name="connsiteY106" fmla="*/ 1689887 h 2143410"/>
              <a:gd name="connsiteX107" fmla="*/ 187896 w 683410"/>
              <a:gd name="connsiteY107" fmla="*/ 1728752 h 2143410"/>
              <a:gd name="connsiteX108" fmla="*/ 226761 w 683410"/>
              <a:gd name="connsiteY108" fmla="*/ 1767617 h 2143410"/>
              <a:gd name="connsiteX109" fmla="*/ 265626 w 683410"/>
              <a:gd name="connsiteY109" fmla="*/ 1728752 h 2143410"/>
              <a:gd name="connsiteX110" fmla="*/ 265626 w 683410"/>
              <a:gd name="connsiteY110" fmla="*/ 1916649 h 2143410"/>
              <a:gd name="connsiteX111" fmla="*/ 226761 w 683410"/>
              <a:gd name="connsiteY111" fmla="*/ 1877784 h 2143410"/>
              <a:gd name="connsiteX112" fmla="*/ 187896 w 683410"/>
              <a:gd name="connsiteY112" fmla="*/ 1916649 h 2143410"/>
              <a:gd name="connsiteX113" fmla="*/ 226761 w 683410"/>
              <a:gd name="connsiteY113" fmla="*/ 1955514 h 2143410"/>
              <a:gd name="connsiteX114" fmla="*/ 265626 w 683410"/>
              <a:gd name="connsiteY114" fmla="*/ 1916649 h 2143410"/>
              <a:gd name="connsiteX115" fmla="*/ 265626 w 683410"/>
              <a:gd name="connsiteY115" fmla="*/ 2104545 h 2143410"/>
              <a:gd name="connsiteX116" fmla="*/ 226761 w 683410"/>
              <a:gd name="connsiteY116" fmla="*/ 2065680 h 2143410"/>
              <a:gd name="connsiteX117" fmla="*/ 187896 w 683410"/>
              <a:gd name="connsiteY117" fmla="*/ 2104545 h 2143410"/>
              <a:gd name="connsiteX118" fmla="*/ 226761 w 683410"/>
              <a:gd name="connsiteY118" fmla="*/ 2143410 h 2143410"/>
              <a:gd name="connsiteX119" fmla="*/ 265626 w 683410"/>
              <a:gd name="connsiteY119" fmla="*/ 2104545 h 2143410"/>
              <a:gd name="connsiteX120" fmla="*/ 495514 w 683410"/>
              <a:gd name="connsiteY120" fmla="*/ 38865 h 2143410"/>
              <a:gd name="connsiteX121" fmla="*/ 456649 w 683410"/>
              <a:gd name="connsiteY121" fmla="*/ 0 h 2143410"/>
              <a:gd name="connsiteX122" fmla="*/ 417784 w 683410"/>
              <a:gd name="connsiteY122" fmla="*/ 38865 h 2143410"/>
              <a:gd name="connsiteX123" fmla="*/ 456649 w 683410"/>
              <a:gd name="connsiteY123" fmla="*/ 77730 h 2143410"/>
              <a:gd name="connsiteX124" fmla="*/ 495514 w 683410"/>
              <a:gd name="connsiteY124" fmla="*/ 38865 h 2143410"/>
              <a:gd name="connsiteX125" fmla="*/ 495514 w 683410"/>
              <a:gd name="connsiteY125" fmla="*/ 226761 h 2143410"/>
              <a:gd name="connsiteX126" fmla="*/ 456649 w 683410"/>
              <a:gd name="connsiteY126" fmla="*/ 187896 h 2143410"/>
              <a:gd name="connsiteX127" fmla="*/ 417784 w 683410"/>
              <a:gd name="connsiteY127" fmla="*/ 226761 h 2143410"/>
              <a:gd name="connsiteX128" fmla="*/ 456649 w 683410"/>
              <a:gd name="connsiteY128" fmla="*/ 265626 h 2143410"/>
              <a:gd name="connsiteX129" fmla="*/ 495514 w 683410"/>
              <a:gd name="connsiteY129" fmla="*/ 226761 h 2143410"/>
              <a:gd name="connsiteX130" fmla="*/ 495514 w 683410"/>
              <a:gd name="connsiteY130" fmla="*/ 414658 h 2143410"/>
              <a:gd name="connsiteX131" fmla="*/ 456649 w 683410"/>
              <a:gd name="connsiteY131" fmla="*/ 375793 h 2143410"/>
              <a:gd name="connsiteX132" fmla="*/ 417784 w 683410"/>
              <a:gd name="connsiteY132" fmla="*/ 414658 h 2143410"/>
              <a:gd name="connsiteX133" fmla="*/ 456649 w 683410"/>
              <a:gd name="connsiteY133" fmla="*/ 453523 h 2143410"/>
              <a:gd name="connsiteX134" fmla="*/ 495514 w 683410"/>
              <a:gd name="connsiteY134" fmla="*/ 414658 h 2143410"/>
              <a:gd name="connsiteX135" fmla="*/ 495514 w 683410"/>
              <a:gd name="connsiteY135" fmla="*/ 602554 h 2143410"/>
              <a:gd name="connsiteX136" fmla="*/ 456649 w 683410"/>
              <a:gd name="connsiteY136" fmla="*/ 563689 h 2143410"/>
              <a:gd name="connsiteX137" fmla="*/ 417784 w 683410"/>
              <a:gd name="connsiteY137" fmla="*/ 602554 h 2143410"/>
              <a:gd name="connsiteX138" fmla="*/ 456649 w 683410"/>
              <a:gd name="connsiteY138" fmla="*/ 641419 h 2143410"/>
              <a:gd name="connsiteX139" fmla="*/ 495514 w 683410"/>
              <a:gd name="connsiteY139" fmla="*/ 602554 h 2143410"/>
              <a:gd name="connsiteX140" fmla="*/ 495514 w 683410"/>
              <a:gd name="connsiteY140" fmla="*/ 790451 h 2143410"/>
              <a:gd name="connsiteX141" fmla="*/ 456649 w 683410"/>
              <a:gd name="connsiteY141" fmla="*/ 751586 h 2143410"/>
              <a:gd name="connsiteX142" fmla="*/ 417784 w 683410"/>
              <a:gd name="connsiteY142" fmla="*/ 790451 h 2143410"/>
              <a:gd name="connsiteX143" fmla="*/ 456649 w 683410"/>
              <a:gd name="connsiteY143" fmla="*/ 829316 h 2143410"/>
              <a:gd name="connsiteX144" fmla="*/ 495514 w 683410"/>
              <a:gd name="connsiteY144" fmla="*/ 790451 h 2143410"/>
              <a:gd name="connsiteX145" fmla="*/ 495514 w 683410"/>
              <a:gd name="connsiteY145" fmla="*/ 978347 h 2143410"/>
              <a:gd name="connsiteX146" fmla="*/ 456649 w 683410"/>
              <a:gd name="connsiteY146" fmla="*/ 939482 h 2143410"/>
              <a:gd name="connsiteX147" fmla="*/ 417784 w 683410"/>
              <a:gd name="connsiteY147" fmla="*/ 978347 h 2143410"/>
              <a:gd name="connsiteX148" fmla="*/ 456649 w 683410"/>
              <a:gd name="connsiteY148" fmla="*/ 1017212 h 2143410"/>
              <a:gd name="connsiteX149" fmla="*/ 495514 w 683410"/>
              <a:gd name="connsiteY149" fmla="*/ 978347 h 2143410"/>
              <a:gd name="connsiteX150" fmla="*/ 683410 w 683410"/>
              <a:gd name="connsiteY150" fmla="*/ 38865 h 2143410"/>
              <a:gd name="connsiteX151" fmla="*/ 644545 w 683410"/>
              <a:gd name="connsiteY151" fmla="*/ 0 h 2143410"/>
              <a:gd name="connsiteX152" fmla="*/ 605680 w 683410"/>
              <a:gd name="connsiteY152" fmla="*/ 38865 h 2143410"/>
              <a:gd name="connsiteX153" fmla="*/ 644545 w 683410"/>
              <a:gd name="connsiteY153" fmla="*/ 77730 h 2143410"/>
              <a:gd name="connsiteX154" fmla="*/ 683410 w 683410"/>
              <a:gd name="connsiteY154" fmla="*/ 38865 h 2143410"/>
              <a:gd name="connsiteX155" fmla="*/ 683410 w 683410"/>
              <a:gd name="connsiteY155" fmla="*/ 226761 h 2143410"/>
              <a:gd name="connsiteX156" fmla="*/ 644545 w 683410"/>
              <a:gd name="connsiteY156" fmla="*/ 187896 h 2143410"/>
              <a:gd name="connsiteX157" fmla="*/ 605680 w 683410"/>
              <a:gd name="connsiteY157" fmla="*/ 226761 h 2143410"/>
              <a:gd name="connsiteX158" fmla="*/ 644545 w 683410"/>
              <a:gd name="connsiteY158" fmla="*/ 265626 h 2143410"/>
              <a:gd name="connsiteX159" fmla="*/ 683410 w 683410"/>
              <a:gd name="connsiteY159" fmla="*/ 226761 h 2143410"/>
              <a:gd name="connsiteX160" fmla="*/ 683410 w 683410"/>
              <a:gd name="connsiteY160" fmla="*/ 414658 h 2143410"/>
              <a:gd name="connsiteX161" fmla="*/ 644545 w 683410"/>
              <a:gd name="connsiteY161" fmla="*/ 375793 h 2143410"/>
              <a:gd name="connsiteX162" fmla="*/ 605680 w 683410"/>
              <a:gd name="connsiteY162" fmla="*/ 414658 h 2143410"/>
              <a:gd name="connsiteX163" fmla="*/ 644545 w 683410"/>
              <a:gd name="connsiteY163" fmla="*/ 453523 h 2143410"/>
              <a:gd name="connsiteX164" fmla="*/ 683410 w 683410"/>
              <a:gd name="connsiteY164" fmla="*/ 414658 h 2143410"/>
              <a:gd name="connsiteX165" fmla="*/ 683410 w 683410"/>
              <a:gd name="connsiteY165" fmla="*/ 602554 h 2143410"/>
              <a:gd name="connsiteX166" fmla="*/ 644545 w 683410"/>
              <a:gd name="connsiteY166" fmla="*/ 563689 h 2143410"/>
              <a:gd name="connsiteX167" fmla="*/ 605680 w 683410"/>
              <a:gd name="connsiteY167" fmla="*/ 602554 h 2143410"/>
              <a:gd name="connsiteX168" fmla="*/ 644545 w 683410"/>
              <a:gd name="connsiteY168" fmla="*/ 641419 h 2143410"/>
              <a:gd name="connsiteX169" fmla="*/ 683410 w 683410"/>
              <a:gd name="connsiteY169" fmla="*/ 602554 h 2143410"/>
              <a:gd name="connsiteX170" fmla="*/ 683410 w 683410"/>
              <a:gd name="connsiteY170" fmla="*/ 790451 h 2143410"/>
              <a:gd name="connsiteX171" fmla="*/ 644545 w 683410"/>
              <a:gd name="connsiteY171" fmla="*/ 751586 h 2143410"/>
              <a:gd name="connsiteX172" fmla="*/ 605680 w 683410"/>
              <a:gd name="connsiteY172" fmla="*/ 790451 h 2143410"/>
              <a:gd name="connsiteX173" fmla="*/ 644545 w 683410"/>
              <a:gd name="connsiteY173" fmla="*/ 829316 h 2143410"/>
              <a:gd name="connsiteX174" fmla="*/ 683410 w 683410"/>
              <a:gd name="connsiteY174" fmla="*/ 790451 h 2143410"/>
              <a:gd name="connsiteX175" fmla="*/ 683410 w 683410"/>
              <a:gd name="connsiteY175" fmla="*/ 978347 h 2143410"/>
              <a:gd name="connsiteX176" fmla="*/ 644545 w 683410"/>
              <a:gd name="connsiteY176" fmla="*/ 939482 h 2143410"/>
              <a:gd name="connsiteX177" fmla="*/ 605680 w 683410"/>
              <a:gd name="connsiteY177" fmla="*/ 978347 h 2143410"/>
              <a:gd name="connsiteX178" fmla="*/ 644545 w 683410"/>
              <a:gd name="connsiteY178" fmla="*/ 1017212 h 2143410"/>
              <a:gd name="connsiteX179" fmla="*/ 683410 w 683410"/>
              <a:gd name="connsiteY179" fmla="*/ 978347 h 214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83410" h="2143410">
                <a:moveTo>
                  <a:pt x="77730" y="38865"/>
                </a:moveTo>
                <a:cubicBezTo>
                  <a:pt x="77730" y="17400"/>
                  <a:pt x="60330" y="0"/>
                  <a:pt x="38865" y="0"/>
                </a:cubicBezTo>
                <a:cubicBezTo>
                  <a:pt x="17400" y="0"/>
                  <a:pt x="0" y="17400"/>
                  <a:pt x="0" y="38865"/>
                </a:cubicBezTo>
                <a:cubicBezTo>
                  <a:pt x="0" y="60330"/>
                  <a:pt x="17400" y="77730"/>
                  <a:pt x="38865" y="77730"/>
                </a:cubicBezTo>
                <a:cubicBezTo>
                  <a:pt x="60330" y="77730"/>
                  <a:pt x="77730" y="60330"/>
                  <a:pt x="77730" y="38865"/>
                </a:cubicBezTo>
                <a:close/>
                <a:moveTo>
                  <a:pt x="77730" y="226761"/>
                </a:moveTo>
                <a:cubicBezTo>
                  <a:pt x="77730" y="205296"/>
                  <a:pt x="60330" y="187896"/>
                  <a:pt x="38865" y="187896"/>
                </a:cubicBezTo>
                <a:cubicBezTo>
                  <a:pt x="17400" y="187896"/>
                  <a:pt x="0" y="205296"/>
                  <a:pt x="0" y="226761"/>
                </a:cubicBezTo>
                <a:cubicBezTo>
                  <a:pt x="0" y="248226"/>
                  <a:pt x="17400" y="265626"/>
                  <a:pt x="38865" y="265626"/>
                </a:cubicBezTo>
                <a:cubicBezTo>
                  <a:pt x="60330" y="265626"/>
                  <a:pt x="77730" y="248226"/>
                  <a:pt x="77730" y="226761"/>
                </a:cubicBezTo>
                <a:close/>
                <a:moveTo>
                  <a:pt x="77730" y="414658"/>
                </a:moveTo>
                <a:cubicBezTo>
                  <a:pt x="77730" y="393193"/>
                  <a:pt x="60330" y="375793"/>
                  <a:pt x="38865" y="375793"/>
                </a:cubicBezTo>
                <a:cubicBezTo>
                  <a:pt x="17400" y="375793"/>
                  <a:pt x="0" y="393193"/>
                  <a:pt x="0" y="414658"/>
                </a:cubicBezTo>
                <a:cubicBezTo>
                  <a:pt x="0" y="436123"/>
                  <a:pt x="17400" y="453523"/>
                  <a:pt x="38865" y="453523"/>
                </a:cubicBezTo>
                <a:cubicBezTo>
                  <a:pt x="60330" y="453523"/>
                  <a:pt x="77730" y="436123"/>
                  <a:pt x="77730" y="414658"/>
                </a:cubicBezTo>
                <a:close/>
                <a:moveTo>
                  <a:pt x="77730" y="602554"/>
                </a:moveTo>
                <a:cubicBezTo>
                  <a:pt x="77730" y="581089"/>
                  <a:pt x="60330" y="563689"/>
                  <a:pt x="38865" y="563689"/>
                </a:cubicBezTo>
                <a:cubicBezTo>
                  <a:pt x="17400" y="563689"/>
                  <a:pt x="0" y="581089"/>
                  <a:pt x="0" y="602554"/>
                </a:cubicBezTo>
                <a:cubicBezTo>
                  <a:pt x="0" y="624019"/>
                  <a:pt x="17400" y="641419"/>
                  <a:pt x="38865" y="641419"/>
                </a:cubicBezTo>
                <a:cubicBezTo>
                  <a:pt x="60330" y="641419"/>
                  <a:pt x="77730" y="624019"/>
                  <a:pt x="77730" y="602554"/>
                </a:cubicBezTo>
                <a:close/>
                <a:moveTo>
                  <a:pt x="77730" y="790451"/>
                </a:moveTo>
                <a:cubicBezTo>
                  <a:pt x="77730" y="768986"/>
                  <a:pt x="60330" y="751586"/>
                  <a:pt x="38865" y="751586"/>
                </a:cubicBezTo>
                <a:cubicBezTo>
                  <a:pt x="17400" y="751586"/>
                  <a:pt x="0" y="768986"/>
                  <a:pt x="0" y="790451"/>
                </a:cubicBezTo>
                <a:cubicBezTo>
                  <a:pt x="0" y="811916"/>
                  <a:pt x="17400" y="829316"/>
                  <a:pt x="38865" y="829316"/>
                </a:cubicBezTo>
                <a:cubicBezTo>
                  <a:pt x="60330" y="829316"/>
                  <a:pt x="77730" y="811916"/>
                  <a:pt x="77730" y="790451"/>
                </a:cubicBezTo>
                <a:close/>
                <a:moveTo>
                  <a:pt x="77730" y="978347"/>
                </a:moveTo>
                <a:cubicBezTo>
                  <a:pt x="77730" y="956882"/>
                  <a:pt x="60330" y="939482"/>
                  <a:pt x="38865" y="939482"/>
                </a:cubicBezTo>
                <a:cubicBezTo>
                  <a:pt x="17400" y="939482"/>
                  <a:pt x="0" y="956882"/>
                  <a:pt x="0" y="978347"/>
                </a:cubicBezTo>
                <a:cubicBezTo>
                  <a:pt x="0" y="999812"/>
                  <a:pt x="17400" y="1017212"/>
                  <a:pt x="38865" y="1017212"/>
                </a:cubicBezTo>
                <a:cubicBezTo>
                  <a:pt x="60330" y="1017212"/>
                  <a:pt x="77730" y="999812"/>
                  <a:pt x="77730" y="978347"/>
                </a:cubicBezTo>
                <a:close/>
                <a:moveTo>
                  <a:pt x="77730" y="1165063"/>
                </a:moveTo>
                <a:cubicBezTo>
                  <a:pt x="77730" y="1143598"/>
                  <a:pt x="60330" y="1126198"/>
                  <a:pt x="38865" y="1126198"/>
                </a:cubicBezTo>
                <a:cubicBezTo>
                  <a:pt x="17400" y="1126198"/>
                  <a:pt x="0" y="1143598"/>
                  <a:pt x="0" y="1165063"/>
                </a:cubicBezTo>
                <a:cubicBezTo>
                  <a:pt x="0" y="1186528"/>
                  <a:pt x="17400" y="1203928"/>
                  <a:pt x="38865" y="1203928"/>
                </a:cubicBezTo>
                <a:cubicBezTo>
                  <a:pt x="60330" y="1203928"/>
                  <a:pt x="77730" y="1186528"/>
                  <a:pt x="77730" y="1165063"/>
                </a:cubicBezTo>
                <a:close/>
                <a:moveTo>
                  <a:pt x="77730" y="1352959"/>
                </a:moveTo>
                <a:cubicBezTo>
                  <a:pt x="77730" y="1331494"/>
                  <a:pt x="60330" y="1314094"/>
                  <a:pt x="38865" y="1314094"/>
                </a:cubicBezTo>
                <a:cubicBezTo>
                  <a:pt x="17400" y="1314094"/>
                  <a:pt x="0" y="1331494"/>
                  <a:pt x="0" y="1352959"/>
                </a:cubicBezTo>
                <a:cubicBezTo>
                  <a:pt x="0" y="1374424"/>
                  <a:pt x="17400" y="1391824"/>
                  <a:pt x="38865" y="1391824"/>
                </a:cubicBezTo>
                <a:cubicBezTo>
                  <a:pt x="60330" y="1391824"/>
                  <a:pt x="77730" y="1374424"/>
                  <a:pt x="77730" y="1352959"/>
                </a:cubicBezTo>
                <a:close/>
                <a:moveTo>
                  <a:pt x="77730" y="1540856"/>
                </a:moveTo>
                <a:cubicBezTo>
                  <a:pt x="77730" y="1519391"/>
                  <a:pt x="60330" y="1501991"/>
                  <a:pt x="38865" y="1501991"/>
                </a:cubicBezTo>
                <a:cubicBezTo>
                  <a:pt x="17400" y="1501991"/>
                  <a:pt x="0" y="1519391"/>
                  <a:pt x="0" y="1540856"/>
                </a:cubicBezTo>
                <a:cubicBezTo>
                  <a:pt x="0" y="1562321"/>
                  <a:pt x="17400" y="1579721"/>
                  <a:pt x="38865" y="1579721"/>
                </a:cubicBezTo>
                <a:cubicBezTo>
                  <a:pt x="60330" y="1579721"/>
                  <a:pt x="77730" y="1562321"/>
                  <a:pt x="77730" y="1540856"/>
                </a:cubicBezTo>
                <a:close/>
                <a:moveTo>
                  <a:pt x="77730" y="1728752"/>
                </a:moveTo>
                <a:cubicBezTo>
                  <a:pt x="77730" y="1707287"/>
                  <a:pt x="60330" y="1689887"/>
                  <a:pt x="38865" y="1689887"/>
                </a:cubicBezTo>
                <a:cubicBezTo>
                  <a:pt x="17400" y="1689887"/>
                  <a:pt x="0" y="1707287"/>
                  <a:pt x="0" y="1728752"/>
                </a:cubicBezTo>
                <a:cubicBezTo>
                  <a:pt x="0" y="1750217"/>
                  <a:pt x="17400" y="1767617"/>
                  <a:pt x="38865" y="1767617"/>
                </a:cubicBezTo>
                <a:cubicBezTo>
                  <a:pt x="60330" y="1767617"/>
                  <a:pt x="77730" y="1750217"/>
                  <a:pt x="77730" y="1728752"/>
                </a:cubicBezTo>
                <a:close/>
                <a:moveTo>
                  <a:pt x="77730" y="1916649"/>
                </a:moveTo>
                <a:cubicBezTo>
                  <a:pt x="77730" y="1895184"/>
                  <a:pt x="60330" y="1877784"/>
                  <a:pt x="38865" y="1877784"/>
                </a:cubicBezTo>
                <a:cubicBezTo>
                  <a:pt x="17400" y="1877784"/>
                  <a:pt x="0" y="1895184"/>
                  <a:pt x="0" y="1916649"/>
                </a:cubicBezTo>
                <a:cubicBezTo>
                  <a:pt x="0" y="1938114"/>
                  <a:pt x="17400" y="1955514"/>
                  <a:pt x="38865" y="1955514"/>
                </a:cubicBezTo>
                <a:cubicBezTo>
                  <a:pt x="60330" y="1955514"/>
                  <a:pt x="77730" y="1938114"/>
                  <a:pt x="77730" y="1916649"/>
                </a:cubicBezTo>
                <a:close/>
                <a:moveTo>
                  <a:pt x="77730" y="2104545"/>
                </a:moveTo>
                <a:cubicBezTo>
                  <a:pt x="77730" y="2083080"/>
                  <a:pt x="60330" y="2065680"/>
                  <a:pt x="38865" y="2065680"/>
                </a:cubicBezTo>
                <a:cubicBezTo>
                  <a:pt x="17400" y="2065680"/>
                  <a:pt x="0" y="2083080"/>
                  <a:pt x="0" y="2104545"/>
                </a:cubicBezTo>
                <a:cubicBezTo>
                  <a:pt x="0" y="2126010"/>
                  <a:pt x="17400" y="2143410"/>
                  <a:pt x="38865" y="2143410"/>
                </a:cubicBezTo>
                <a:cubicBezTo>
                  <a:pt x="60330" y="2143410"/>
                  <a:pt x="77730" y="2126010"/>
                  <a:pt x="77730" y="2104545"/>
                </a:cubicBezTo>
                <a:close/>
                <a:moveTo>
                  <a:pt x="265626" y="38865"/>
                </a:moveTo>
                <a:cubicBezTo>
                  <a:pt x="265626" y="17400"/>
                  <a:pt x="248226" y="0"/>
                  <a:pt x="226761" y="0"/>
                </a:cubicBezTo>
                <a:cubicBezTo>
                  <a:pt x="205296" y="0"/>
                  <a:pt x="187896" y="17400"/>
                  <a:pt x="187896" y="38865"/>
                </a:cubicBezTo>
                <a:cubicBezTo>
                  <a:pt x="187896" y="60330"/>
                  <a:pt x="205296" y="77730"/>
                  <a:pt x="226761" y="77730"/>
                </a:cubicBezTo>
                <a:cubicBezTo>
                  <a:pt x="248226" y="77730"/>
                  <a:pt x="265626" y="60330"/>
                  <a:pt x="265626" y="38865"/>
                </a:cubicBezTo>
                <a:close/>
                <a:moveTo>
                  <a:pt x="265626" y="226761"/>
                </a:moveTo>
                <a:cubicBezTo>
                  <a:pt x="265626" y="205296"/>
                  <a:pt x="248226" y="187896"/>
                  <a:pt x="226761" y="187896"/>
                </a:cubicBezTo>
                <a:cubicBezTo>
                  <a:pt x="205296" y="187896"/>
                  <a:pt x="187896" y="205296"/>
                  <a:pt x="187896" y="226761"/>
                </a:cubicBezTo>
                <a:cubicBezTo>
                  <a:pt x="187896" y="248226"/>
                  <a:pt x="205296" y="265626"/>
                  <a:pt x="226761" y="265626"/>
                </a:cubicBezTo>
                <a:cubicBezTo>
                  <a:pt x="248226" y="265626"/>
                  <a:pt x="265626" y="248226"/>
                  <a:pt x="265626" y="226761"/>
                </a:cubicBezTo>
                <a:close/>
                <a:moveTo>
                  <a:pt x="265626" y="414658"/>
                </a:moveTo>
                <a:cubicBezTo>
                  <a:pt x="265626" y="393193"/>
                  <a:pt x="248226" y="375793"/>
                  <a:pt x="226761" y="375793"/>
                </a:cubicBezTo>
                <a:cubicBezTo>
                  <a:pt x="205296" y="375793"/>
                  <a:pt x="187896" y="393193"/>
                  <a:pt x="187896" y="414658"/>
                </a:cubicBezTo>
                <a:cubicBezTo>
                  <a:pt x="187896" y="436123"/>
                  <a:pt x="205296" y="453523"/>
                  <a:pt x="226761" y="453523"/>
                </a:cubicBezTo>
                <a:cubicBezTo>
                  <a:pt x="248226" y="453523"/>
                  <a:pt x="265626" y="436123"/>
                  <a:pt x="265626" y="414658"/>
                </a:cubicBezTo>
                <a:close/>
                <a:moveTo>
                  <a:pt x="265626" y="602554"/>
                </a:moveTo>
                <a:cubicBezTo>
                  <a:pt x="265626" y="581089"/>
                  <a:pt x="248226" y="563689"/>
                  <a:pt x="226761" y="563689"/>
                </a:cubicBezTo>
                <a:cubicBezTo>
                  <a:pt x="205296" y="563689"/>
                  <a:pt x="187896" y="581089"/>
                  <a:pt x="187896" y="602554"/>
                </a:cubicBezTo>
                <a:cubicBezTo>
                  <a:pt x="187896" y="624019"/>
                  <a:pt x="205296" y="641419"/>
                  <a:pt x="226761" y="641419"/>
                </a:cubicBezTo>
                <a:cubicBezTo>
                  <a:pt x="248226" y="641419"/>
                  <a:pt x="265626" y="624019"/>
                  <a:pt x="265626" y="602554"/>
                </a:cubicBezTo>
                <a:close/>
                <a:moveTo>
                  <a:pt x="265626" y="790451"/>
                </a:moveTo>
                <a:cubicBezTo>
                  <a:pt x="265626" y="768986"/>
                  <a:pt x="248226" y="751586"/>
                  <a:pt x="226761" y="751586"/>
                </a:cubicBezTo>
                <a:cubicBezTo>
                  <a:pt x="205296" y="751586"/>
                  <a:pt x="187896" y="768986"/>
                  <a:pt x="187896" y="790451"/>
                </a:cubicBezTo>
                <a:cubicBezTo>
                  <a:pt x="187896" y="811916"/>
                  <a:pt x="205296" y="829316"/>
                  <a:pt x="226761" y="829316"/>
                </a:cubicBezTo>
                <a:cubicBezTo>
                  <a:pt x="248226" y="829316"/>
                  <a:pt x="265626" y="811916"/>
                  <a:pt x="265626" y="790451"/>
                </a:cubicBezTo>
                <a:close/>
                <a:moveTo>
                  <a:pt x="265626" y="978347"/>
                </a:moveTo>
                <a:cubicBezTo>
                  <a:pt x="265626" y="956882"/>
                  <a:pt x="248226" y="939482"/>
                  <a:pt x="226761" y="939482"/>
                </a:cubicBezTo>
                <a:cubicBezTo>
                  <a:pt x="205296" y="939482"/>
                  <a:pt x="187896" y="956882"/>
                  <a:pt x="187896" y="978347"/>
                </a:cubicBezTo>
                <a:cubicBezTo>
                  <a:pt x="187896" y="999812"/>
                  <a:pt x="205296" y="1017212"/>
                  <a:pt x="226761" y="1017212"/>
                </a:cubicBezTo>
                <a:cubicBezTo>
                  <a:pt x="248226" y="1017212"/>
                  <a:pt x="265626" y="999812"/>
                  <a:pt x="265626" y="978347"/>
                </a:cubicBezTo>
                <a:close/>
                <a:moveTo>
                  <a:pt x="265626" y="1165063"/>
                </a:moveTo>
                <a:cubicBezTo>
                  <a:pt x="265626" y="1143598"/>
                  <a:pt x="248226" y="1126198"/>
                  <a:pt x="226761" y="1126198"/>
                </a:cubicBezTo>
                <a:cubicBezTo>
                  <a:pt x="205296" y="1126198"/>
                  <a:pt x="187896" y="1143598"/>
                  <a:pt x="187896" y="1165063"/>
                </a:cubicBezTo>
                <a:cubicBezTo>
                  <a:pt x="187896" y="1186528"/>
                  <a:pt x="205296" y="1203928"/>
                  <a:pt x="226761" y="1203928"/>
                </a:cubicBezTo>
                <a:cubicBezTo>
                  <a:pt x="248226" y="1203928"/>
                  <a:pt x="265626" y="1186528"/>
                  <a:pt x="265626" y="1165063"/>
                </a:cubicBezTo>
                <a:close/>
                <a:moveTo>
                  <a:pt x="265626" y="1352959"/>
                </a:moveTo>
                <a:cubicBezTo>
                  <a:pt x="265626" y="1331494"/>
                  <a:pt x="248226" y="1314094"/>
                  <a:pt x="226761" y="1314094"/>
                </a:cubicBezTo>
                <a:cubicBezTo>
                  <a:pt x="205296" y="1314094"/>
                  <a:pt x="187896" y="1331494"/>
                  <a:pt x="187896" y="1352959"/>
                </a:cubicBezTo>
                <a:cubicBezTo>
                  <a:pt x="187896" y="1374424"/>
                  <a:pt x="205296" y="1391824"/>
                  <a:pt x="226761" y="1391824"/>
                </a:cubicBezTo>
                <a:cubicBezTo>
                  <a:pt x="248226" y="1391824"/>
                  <a:pt x="265626" y="1374424"/>
                  <a:pt x="265626" y="1352959"/>
                </a:cubicBezTo>
                <a:close/>
                <a:moveTo>
                  <a:pt x="265626" y="1540856"/>
                </a:moveTo>
                <a:cubicBezTo>
                  <a:pt x="265626" y="1519391"/>
                  <a:pt x="248226" y="1501991"/>
                  <a:pt x="226761" y="1501991"/>
                </a:cubicBezTo>
                <a:cubicBezTo>
                  <a:pt x="205296" y="1501991"/>
                  <a:pt x="187896" y="1519391"/>
                  <a:pt x="187896" y="1540856"/>
                </a:cubicBezTo>
                <a:cubicBezTo>
                  <a:pt x="187896" y="1562321"/>
                  <a:pt x="205296" y="1579721"/>
                  <a:pt x="226761" y="1579721"/>
                </a:cubicBezTo>
                <a:cubicBezTo>
                  <a:pt x="248226" y="1579721"/>
                  <a:pt x="265626" y="1562321"/>
                  <a:pt x="265626" y="1540856"/>
                </a:cubicBezTo>
                <a:close/>
                <a:moveTo>
                  <a:pt x="265626" y="1728752"/>
                </a:moveTo>
                <a:cubicBezTo>
                  <a:pt x="265626" y="1707287"/>
                  <a:pt x="248226" y="1689887"/>
                  <a:pt x="226761" y="1689887"/>
                </a:cubicBezTo>
                <a:cubicBezTo>
                  <a:pt x="205296" y="1689887"/>
                  <a:pt x="187896" y="1707287"/>
                  <a:pt x="187896" y="1728752"/>
                </a:cubicBezTo>
                <a:cubicBezTo>
                  <a:pt x="187896" y="1750217"/>
                  <a:pt x="205296" y="1767617"/>
                  <a:pt x="226761" y="1767617"/>
                </a:cubicBezTo>
                <a:cubicBezTo>
                  <a:pt x="248226" y="1767617"/>
                  <a:pt x="265626" y="1750217"/>
                  <a:pt x="265626" y="1728752"/>
                </a:cubicBezTo>
                <a:close/>
                <a:moveTo>
                  <a:pt x="265626" y="1916649"/>
                </a:moveTo>
                <a:cubicBezTo>
                  <a:pt x="265626" y="1895184"/>
                  <a:pt x="248226" y="1877784"/>
                  <a:pt x="226761" y="1877784"/>
                </a:cubicBezTo>
                <a:cubicBezTo>
                  <a:pt x="205296" y="1877784"/>
                  <a:pt x="187896" y="1895184"/>
                  <a:pt x="187896" y="1916649"/>
                </a:cubicBezTo>
                <a:cubicBezTo>
                  <a:pt x="187896" y="1938114"/>
                  <a:pt x="205296" y="1955514"/>
                  <a:pt x="226761" y="1955514"/>
                </a:cubicBezTo>
                <a:cubicBezTo>
                  <a:pt x="248226" y="1955514"/>
                  <a:pt x="265626" y="1938114"/>
                  <a:pt x="265626" y="1916649"/>
                </a:cubicBezTo>
                <a:close/>
                <a:moveTo>
                  <a:pt x="265626" y="2104545"/>
                </a:moveTo>
                <a:cubicBezTo>
                  <a:pt x="265626" y="2083080"/>
                  <a:pt x="248226" y="2065680"/>
                  <a:pt x="226761" y="2065680"/>
                </a:cubicBezTo>
                <a:cubicBezTo>
                  <a:pt x="205296" y="2065680"/>
                  <a:pt x="187896" y="2083080"/>
                  <a:pt x="187896" y="2104545"/>
                </a:cubicBezTo>
                <a:cubicBezTo>
                  <a:pt x="187896" y="2126010"/>
                  <a:pt x="205296" y="2143410"/>
                  <a:pt x="226761" y="2143410"/>
                </a:cubicBezTo>
                <a:cubicBezTo>
                  <a:pt x="248226" y="2143410"/>
                  <a:pt x="265626" y="2126010"/>
                  <a:pt x="265626" y="2104545"/>
                </a:cubicBezTo>
                <a:close/>
                <a:moveTo>
                  <a:pt x="495514" y="38865"/>
                </a:moveTo>
                <a:cubicBezTo>
                  <a:pt x="495514" y="17400"/>
                  <a:pt x="478114" y="0"/>
                  <a:pt x="456649" y="0"/>
                </a:cubicBezTo>
                <a:cubicBezTo>
                  <a:pt x="435184" y="0"/>
                  <a:pt x="417784" y="17400"/>
                  <a:pt x="417784" y="38865"/>
                </a:cubicBezTo>
                <a:cubicBezTo>
                  <a:pt x="417784" y="60330"/>
                  <a:pt x="435184" y="77730"/>
                  <a:pt x="456649" y="77730"/>
                </a:cubicBezTo>
                <a:cubicBezTo>
                  <a:pt x="478114" y="77730"/>
                  <a:pt x="495514" y="60330"/>
                  <a:pt x="495514" y="38865"/>
                </a:cubicBezTo>
                <a:close/>
                <a:moveTo>
                  <a:pt x="495514" y="226761"/>
                </a:moveTo>
                <a:cubicBezTo>
                  <a:pt x="495514" y="205296"/>
                  <a:pt x="478114" y="187896"/>
                  <a:pt x="456649" y="187896"/>
                </a:cubicBezTo>
                <a:cubicBezTo>
                  <a:pt x="435184" y="187896"/>
                  <a:pt x="417784" y="205296"/>
                  <a:pt x="417784" y="226761"/>
                </a:cubicBezTo>
                <a:cubicBezTo>
                  <a:pt x="417784" y="248226"/>
                  <a:pt x="435184" y="265626"/>
                  <a:pt x="456649" y="265626"/>
                </a:cubicBezTo>
                <a:cubicBezTo>
                  <a:pt x="478114" y="265626"/>
                  <a:pt x="495514" y="248226"/>
                  <a:pt x="495514" y="226761"/>
                </a:cubicBezTo>
                <a:close/>
                <a:moveTo>
                  <a:pt x="495514" y="414658"/>
                </a:moveTo>
                <a:cubicBezTo>
                  <a:pt x="495514" y="393193"/>
                  <a:pt x="478114" y="375793"/>
                  <a:pt x="456649" y="375793"/>
                </a:cubicBezTo>
                <a:cubicBezTo>
                  <a:pt x="435184" y="375793"/>
                  <a:pt x="417784" y="393193"/>
                  <a:pt x="417784" y="414658"/>
                </a:cubicBezTo>
                <a:cubicBezTo>
                  <a:pt x="417784" y="436123"/>
                  <a:pt x="435184" y="453523"/>
                  <a:pt x="456649" y="453523"/>
                </a:cubicBezTo>
                <a:cubicBezTo>
                  <a:pt x="478114" y="453523"/>
                  <a:pt x="495514" y="436123"/>
                  <a:pt x="495514" y="414658"/>
                </a:cubicBezTo>
                <a:close/>
                <a:moveTo>
                  <a:pt x="495514" y="602554"/>
                </a:moveTo>
                <a:cubicBezTo>
                  <a:pt x="495514" y="581089"/>
                  <a:pt x="478114" y="563689"/>
                  <a:pt x="456649" y="563689"/>
                </a:cubicBezTo>
                <a:cubicBezTo>
                  <a:pt x="435184" y="563689"/>
                  <a:pt x="417784" y="581089"/>
                  <a:pt x="417784" y="602554"/>
                </a:cubicBezTo>
                <a:cubicBezTo>
                  <a:pt x="417784" y="624019"/>
                  <a:pt x="435184" y="641419"/>
                  <a:pt x="456649" y="641419"/>
                </a:cubicBezTo>
                <a:cubicBezTo>
                  <a:pt x="478114" y="641419"/>
                  <a:pt x="495514" y="624019"/>
                  <a:pt x="495514" y="602554"/>
                </a:cubicBezTo>
                <a:close/>
                <a:moveTo>
                  <a:pt x="495514" y="790451"/>
                </a:moveTo>
                <a:cubicBezTo>
                  <a:pt x="495514" y="768986"/>
                  <a:pt x="478114" y="751586"/>
                  <a:pt x="456649" y="751586"/>
                </a:cubicBezTo>
                <a:cubicBezTo>
                  <a:pt x="435184" y="751586"/>
                  <a:pt x="417784" y="768986"/>
                  <a:pt x="417784" y="790451"/>
                </a:cubicBezTo>
                <a:cubicBezTo>
                  <a:pt x="417784" y="811916"/>
                  <a:pt x="435184" y="829316"/>
                  <a:pt x="456649" y="829316"/>
                </a:cubicBezTo>
                <a:cubicBezTo>
                  <a:pt x="478114" y="829316"/>
                  <a:pt x="495514" y="811916"/>
                  <a:pt x="495514" y="790451"/>
                </a:cubicBezTo>
                <a:close/>
                <a:moveTo>
                  <a:pt x="495514" y="978347"/>
                </a:moveTo>
                <a:cubicBezTo>
                  <a:pt x="495514" y="956882"/>
                  <a:pt x="478114" y="939482"/>
                  <a:pt x="456649" y="939482"/>
                </a:cubicBezTo>
                <a:cubicBezTo>
                  <a:pt x="435184" y="939482"/>
                  <a:pt x="417784" y="956882"/>
                  <a:pt x="417784" y="978347"/>
                </a:cubicBezTo>
                <a:cubicBezTo>
                  <a:pt x="417784" y="999812"/>
                  <a:pt x="435184" y="1017212"/>
                  <a:pt x="456649" y="1017212"/>
                </a:cubicBezTo>
                <a:cubicBezTo>
                  <a:pt x="478114" y="1017212"/>
                  <a:pt x="495514" y="999812"/>
                  <a:pt x="495514" y="978347"/>
                </a:cubicBezTo>
                <a:close/>
                <a:moveTo>
                  <a:pt x="683410" y="38865"/>
                </a:moveTo>
                <a:cubicBezTo>
                  <a:pt x="683410" y="17400"/>
                  <a:pt x="666010" y="0"/>
                  <a:pt x="644545" y="0"/>
                </a:cubicBezTo>
                <a:cubicBezTo>
                  <a:pt x="623080" y="0"/>
                  <a:pt x="605680" y="17400"/>
                  <a:pt x="605680" y="38865"/>
                </a:cubicBezTo>
                <a:cubicBezTo>
                  <a:pt x="605680" y="60330"/>
                  <a:pt x="623080" y="77730"/>
                  <a:pt x="644545" y="77730"/>
                </a:cubicBezTo>
                <a:cubicBezTo>
                  <a:pt x="666010" y="77730"/>
                  <a:pt x="683410" y="60330"/>
                  <a:pt x="683410" y="38865"/>
                </a:cubicBezTo>
                <a:close/>
                <a:moveTo>
                  <a:pt x="683410" y="226761"/>
                </a:moveTo>
                <a:cubicBezTo>
                  <a:pt x="683410" y="205296"/>
                  <a:pt x="666010" y="187896"/>
                  <a:pt x="644545" y="187896"/>
                </a:cubicBezTo>
                <a:cubicBezTo>
                  <a:pt x="623080" y="187896"/>
                  <a:pt x="605680" y="205296"/>
                  <a:pt x="605680" y="226761"/>
                </a:cubicBezTo>
                <a:cubicBezTo>
                  <a:pt x="605680" y="248226"/>
                  <a:pt x="623080" y="265626"/>
                  <a:pt x="644545" y="265626"/>
                </a:cubicBezTo>
                <a:cubicBezTo>
                  <a:pt x="666010" y="265626"/>
                  <a:pt x="683410" y="248226"/>
                  <a:pt x="683410" y="226761"/>
                </a:cubicBezTo>
                <a:close/>
                <a:moveTo>
                  <a:pt x="683410" y="414658"/>
                </a:moveTo>
                <a:cubicBezTo>
                  <a:pt x="683410" y="393193"/>
                  <a:pt x="666010" y="375793"/>
                  <a:pt x="644545" y="375793"/>
                </a:cubicBezTo>
                <a:cubicBezTo>
                  <a:pt x="623080" y="375793"/>
                  <a:pt x="605680" y="393193"/>
                  <a:pt x="605680" y="414658"/>
                </a:cubicBezTo>
                <a:cubicBezTo>
                  <a:pt x="605680" y="436123"/>
                  <a:pt x="623080" y="453523"/>
                  <a:pt x="644545" y="453523"/>
                </a:cubicBezTo>
                <a:cubicBezTo>
                  <a:pt x="666010" y="453523"/>
                  <a:pt x="683410" y="436123"/>
                  <a:pt x="683410" y="414658"/>
                </a:cubicBezTo>
                <a:close/>
                <a:moveTo>
                  <a:pt x="683410" y="602554"/>
                </a:moveTo>
                <a:cubicBezTo>
                  <a:pt x="683410" y="581089"/>
                  <a:pt x="666010" y="563689"/>
                  <a:pt x="644545" y="563689"/>
                </a:cubicBezTo>
                <a:cubicBezTo>
                  <a:pt x="623080" y="563689"/>
                  <a:pt x="605680" y="581089"/>
                  <a:pt x="605680" y="602554"/>
                </a:cubicBezTo>
                <a:cubicBezTo>
                  <a:pt x="605680" y="624019"/>
                  <a:pt x="623080" y="641419"/>
                  <a:pt x="644545" y="641419"/>
                </a:cubicBezTo>
                <a:cubicBezTo>
                  <a:pt x="666010" y="641419"/>
                  <a:pt x="683410" y="624019"/>
                  <a:pt x="683410" y="602554"/>
                </a:cubicBezTo>
                <a:close/>
                <a:moveTo>
                  <a:pt x="683410" y="790451"/>
                </a:moveTo>
                <a:cubicBezTo>
                  <a:pt x="683410" y="768986"/>
                  <a:pt x="666010" y="751586"/>
                  <a:pt x="644545" y="751586"/>
                </a:cubicBezTo>
                <a:cubicBezTo>
                  <a:pt x="623080" y="751586"/>
                  <a:pt x="605680" y="768986"/>
                  <a:pt x="605680" y="790451"/>
                </a:cubicBezTo>
                <a:cubicBezTo>
                  <a:pt x="605680" y="811916"/>
                  <a:pt x="623080" y="829316"/>
                  <a:pt x="644545" y="829316"/>
                </a:cubicBezTo>
                <a:cubicBezTo>
                  <a:pt x="666010" y="829316"/>
                  <a:pt x="683410" y="811916"/>
                  <a:pt x="683410" y="790451"/>
                </a:cubicBezTo>
                <a:close/>
                <a:moveTo>
                  <a:pt x="683410" y="978347"/>
                </a:moveTo>
                <a:cubicBezTo>
                  <a:pt x="683410" y="956882"/>
                  <a:pt x="666010" y="939482"/>
                  <a:pt x="644545" y="939482"/>
                </a:cubicBezTo>
                <a:cubicBezTo>
                  <a:pt x="623080" y="939482"/>
                  <a:pt x="605680" y="956882"/>
                  <a:pt x="605680" y="978347"/>
                </a:cubicBezTo>
                <a:cubicBezTo>
                  <a:pt x="605680" y="999812"/>
                  <a:pt x="623080" y="1017212"/>
                  <a:pt x="644545" y="1017212"/>
                </a:cubicBezTo>
                <a:cubicBezTo>
                  <a:pt x="666010" y="1017212"/>
                  <a:pt x="683410" y="999812"/>
                  <a:pt x="683410" y="978347"/>
                </a:cubicBezTo>
                <a:close/>
              </a:path>
            </a:pathLst>
          </a:custGeom>
          <a:solidFill>
            <a:srgbClr val="51B5B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457200"/>
            <a:endParaRPr lang="zh-CN" altLang="en-US" kern="0" smtClean="0">
              <a:solidFill>
                <a:prstClr val="white"/>
              </a:solidFill>
            </a:endParaRPr>
          </a:p>
        </p:txBody>
      </p:sp>
      <p:pic>
        <p:nvPicPr>
          <p:cNvPr id="55" name="Picture 3" descr="F:\2022\线性代数（第4版）（戴斌祥）\5c755e84149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1" y="1181596"/>
            <a:ext cx="4056385" cy="44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rgbClr val="F0BD64"/>
          </a:solidFill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83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60886" cy="556191"/>
            <a:chOff x="486158" y="414665"/>
            <a:chExt cx="476088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01379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矩阵的定义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699905" y="1271295"/>
            <a:ext cx="30486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）数量矩阵</a:t>
            </a:r>
            <a:endParaRPr lang="zh-CN" altLang="en-US" sz="2400" b="1" kern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2106" y="2035613"/>
            <a:ext cx="9819029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如果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阶对角矩阵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的元素满足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，则称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数量矩阵</a:t>
            </a:r>
            <a:r>
              <a:rPr kumimoji="1" lang="zh-CN" altLang="en-US" sz="2400" u="none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108921"/>
              </p:ext>
            </p:extLst>
          </p:nvPr>
        </p:nvGraphicFramePr>
        <p:xfrm>
          <a:off x="4864100" y="3746268"/>
          <a:ext cx="2463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6" name="Equation" r:id="rId5" imgW="2463480" imgH="1777680" progId="Equation.DSMT4">
                  <p:embed/>
                </p:oleObj>
              </mc:Choice>
              <mc:Fallback>
                <p:oleObj name="Equation" r:id="rId5" imgW="24634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4100" y="3746268"/>
                        <a:ext cx="2463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5288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 rot="18900000">
            <a:off x="5852367" y="3468738"/>
            <a:ext cx="400050" cy="2286000"/>
          </a:xfrm>
          <a:prstGeom prst="roundRect">
            <a:avLst/>
          </a:prstGeom>
          <a:solidFill>
            <a:srgbClr val="00B0F0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60886" cy="556191"/>
            <a:chOff x="486158" y="414665"/>
            <a:chExt cx="476088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01379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矩阵的定义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478418" y="1271295"/>
            <a:ext cx="30486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altLang="en-US" sz="24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）单位矩阵</a:t>
            </a:r>
            <a:endParaRPr lang="zh-CN" altLang="en-US" sz="2400" b="1" kern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19459" y="1992092"/>
            <a:ext cx="102182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如果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阶对角矩阵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中元素满足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，则称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单位矩阵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，记为 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。简记作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060627"/>
              </p:ext>
            </p:extLst>
          </p:nvPr>
        </p:nvGraphicFramePr>
        <p:xfrm>
          <a:off x="4527029" y="3711403"/>
          <a:ext cx="2438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9" name="Equation" r:id="rId5" imgW="2438280" imgH="1777680" progId="Equation.DSMT4">
                  <p:embed/>
                </p:oleObj>
              </mc:Choice>
              <mc:Fallback>
                <p:oleObj name="Equation" r:id="rId5" imgW="24382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7029" y="3711403"/>
                        <a:ext cx="24384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204665" y="3754485"/>
            <a:ext cx="1647820" cy="1657348"/>
            <a:chOff x="5562599" y="1781173"/>
            <a:chExt cx="1647820" cy="1657348"/>
          </a:xfrm>
        </p:grpSpPr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 rot="10800000">
              <a:off x="5848349" y="1781173"/>
              <a:ext cx="1362070" cy="1362073"/>
            </a:xfrm>
            <a:prstGeom prst="rtTriangle">
              <a:avLst/>
            </a:prstGeom>
            <a:solidFill>
              <a:sysClr val="window" lastClr="FFFFFF"/>
            </a:solidFill>
            <a:ln w="2540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rot="10800000" flipH="1" flipV="1">
              <a:off x="5562599" y="2076448"/>
              <a:ext cx="1362070" cy="1362073"/>
            </a:xfrm>
            <a:prstGeom prst="rtTriangle">
              <a:avLst/>
            </a:prstGeom>
            <a:solidFill>
              <a:sysClr val="window" lastClr="FFFFFF"/>
            </a:solidFill>
            <a:ln w="2540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72250" y="19240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3100" y="275272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81066" y="5059412"/>
            <a:ext cx="1726376" cy="461665"/>
            <a:chOff x="7239000" y="3086100"/>
            <a:chExt cx="1726376" cy="461665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7239000" y="3314700"/>
              <a:ext cx="6858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934325" y="3086100"/>
              <a:ext cx="1031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全为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53218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3519517" y="2689923"/>
            <a:ext cx="646215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矩阵的运算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5086437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§2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4199249" y="3834249"/>
            <a:ext cx="5658327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矩阵的加法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10630" y="1108979"/>
            <a:ext cx="101531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设有两个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记为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，规定为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10630" y="4389555"/>
            <a:ext cx="87229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kumimoji="1" lang="en-US" altLang="zh-CN" sz="2400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只有当两个矩阵同型时，才能进行加法运算。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593118" y="4990562"/>
            <a:ext cx="5076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矩阵的加法满足以下运算规律：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622146" y="5452227"/>
            <a:ext cx="64995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（交换律）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（结合律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85940" y="1210245"/>
            <a:ext cx="1384930" cy="523220"/>
            <a:chOff x="1414686" y="1053530"/>
            <a:chExt cx="1384930" cy="523220"/>
          </a:xfrm>
        </p:grpSpPr>
        <p:sp>
          <p:nvSpPr>
            <p:cNvPr id="20" name="椭圆 19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8" name="TextBox 37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980267"/>
              </p:ext>
            </p:extLst>
          </p:nvPr>
        </p:nvGraphicFramePr>
        <p:xfrm>
          <a:off x="2955925" y="2192338"/>
          <a:ext cx="56261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1" name="Equation" r:id="rId4" imgW="5626080" imgH="1803240" progId="Equation.DSMT4">
                  <p:embed/>
                </p:oleObj>
              </mc:Choice>
              <mc:Fallback>
                <p:oleObj name="Equation" r:id="rId4" imgW="56260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5925" y="2192338"/>
                        <a:ext cx="56261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5183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矩阵的加法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99460" y="1260414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91027" y="1789443"/>
            <a:ext cx="101531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u="none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b="1" u="none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某种物资（单位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从两个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产地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运往三个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销地，两次调运方案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矩阵表示为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907848" y="4373220"/>
            <a:ext cx="68427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则从各产地运往的各销地两次调运物资的总量为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704866"/>
              </p:ext>
            </p:extLst>
          </p:nvPr>
        </p:nvGraphicFramePr>
        <p:xfrm>
          <a:off x="3427639" y="3221490"/>
          <a:ext cx="4229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4" name="Equation" r:id="rId4" imgW="4228920" imgH="863280" progId="Equation.DSMT4">
                  <p:embed/>
                </p:oleObj>
              </mc:Choice>
              <mc:Fallback>
                <p:oleObj name="Equation" r:id="rId4" imgW="42289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7639" y="3221490"/>
                        <a:ext cx="4229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758190"/>
              </p:ext>
            </p:extLst>
          </p:nvPr>
        </p:nvGraphicFramePr>
        <p:xfrm>
          <a:off x="1551641" y="5224689"/>
          <a:ext cx="3911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5" name="Equation" r:id="rId6" imgW="3911400" imgH="863280" progId="Equation.DSMT4">
                  <p:embed/>
                </p:oleObj>
              </mc:Choice>
              <mc:Fallback>
                <p:oleObj name="Equation" r:id="rId6" imgW="39114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1641" y="5224689"/>
                        <a:ext cx="39116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576436"/>
              </p:ext>
            </p:extLst>
          </p:nvPr>
        </p:nvGraphicFramePr>
        <p:xfrm>
          <a:off x="5517017" y="5200422"/>
          <a:ext cx="441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6" name="Equation" r:id="rId8" imgW="4419360" imgH="863280" progId="Equation.DSMT4">
                  <p:embed/>
                </p:oleObj>
              </mc:Choice>
              <mc:Fallback>
                <p:oleObj name="Equation" r:id="rId8" imgW="44193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17017" y="5200422"/>
                        <a:ext cx="44196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8468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89950" y="1334610"/>
            <a:ext cx="10557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数 </a:t>
            </a:r>
            <a:r>
              <a:rPr kumimoji="1" lang="zh-CN" altLang="en-US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乘积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记作</a:t>
            </a:r>
            <a:r>
              <a:rPr kumimoji="1" lang="zh-CN" altLang="en-US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，规定为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051060" y="4094741"/>
            <a:ext cx="525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数乘矩阵满足运算规律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510014" y="1306763"/>
            <a:ext cx="1384930" cy="523220"/>
            <a:chOff x="1414686" y="1053530"/>
            <a:chExt cx="1384930" cy="523220"/>
          </a:xfrm>
        </p:grpSpPr>
        <p:sp>
          <p:nvSpPr>
            <p:cNvPr id="22" name="椭圆 21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9" name="TextBox 28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TextBox 23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11261"/>
              </p:ext>
            </p:extLst>
          </p:nvPr>
        </p:nvGraphicFramePr>
        <p:xfrm>
          <a:off x="4049032" y="2048102"/>
          <a:ext cx="39497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8" name="Equation" r:id="rId4" imgW="3949560" imgH="1803240" progId="Equation.DSMT4">
                  <p:embed/>
                </p:oleObj>
              </mc:Choice>
              <mc:Fallback>
                <p:oleObj name="Equation" r:id="rId4" imgW="39495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9032" y="2048102"/>
                        <a:ext cx="39497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1051060" y="4668179"/>
            <a:ext cx="5257800" cy="461665"/>
            <a:chOff x="794622" y="4869954"/>
            <a:chExt cx="5257800" cy="461665"/>
          </a:xfrm>
        </p:grpSpPr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794622" y="4869954"/>
              <a:ext cx="5257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3304871"/>
                </p:ext>
              </p:extLst>
            </p:nvPr>
          </p:nvGraphicFramePr>
          <p:xfrm>
            <a:off x="1918742" y="4959350"/>
            <a:ext cx="1968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19" name="Equation" r:id="rId6" imgW="1968480" imgH="342720" progId="Equation.DSMT4">
                    <p:embed/>
                  </p:oleObj>
                </mc:Choice>
                <mc:Fallback>
                  <p:oleObj name="Equation" r:id="rId6" imgW="196848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18742" y="4959350"/>
                          <a:ext cx="19685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1051060" y="5257715"/>
            <a:ext cx="5257800" cy="461665"/>
            <a:chOff x="794622" y="5444976"/>
            <a:chExt cx="5257800" cy="461665"/>
          </a:xfrm>
        </p:grpSpPr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794622" y="5444976"/>
              <a:ext cx="5257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4952408"/>
                </p:ext>
              </p:extLst>
            </p:nvPr>
          </p:nvGraphicFramePr>
          <p:xfrm>
            <a:off x="1882395" y="5535613"/>
            <a:ext cx="25400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20" name="Equation" r:id="rId8" imgW="2539800" imgH="342720" progId="Equation.DSMT4">
                    <p:embed/>
                  </p:oleObj>
                </mc:Choice>
                <mc:Fallback>
                  <p:oleObj name="Equation" r:id="rId8" imgW="25398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82395" y="5535613"/>
                          <a:ext cx="25400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1051060" y="5834232"/>
            <a:ext cx="5257800" cy="462310"/>
            <a:chOff x="794622" y="5992465"/>
            <a:chExt cx="5257800" cy="462310"/>
          </a:xfrm>
        </p:grpSpPr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794622" y="5992465"/>
              <a:ext cx="5257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2536578"/>
                </p:ext>
              </p:extLst>
            </p:nvPr>
          </p:nvGraphicFramePr>
          <p:xfrm>
            <a:off x="1918742" y="6111875"/>
            <a:ext cx="25400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21" name="Equation" r:id="rId10" imgW="2539800" imgH="342720" progId="Equation.DSMT4">
                    <p:embed/>
                  </p:oleObj>
                </mc:Choice>
                <mc:Fallback>
                  <p:oleObj name="Equation" r:id="rId10" imgW="25398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918742" y="6111875"/>
                          <a:ext cx="25400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8837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2">
            <a:extLst>
              <a:ext uri="{FF2B5EF4-FFF2-40B4-BE49-F238E27FC236}">
                <a16:creationId xmlns:a16="http://schemas.microsoft.com/office/drawing/2014/main" xmlns="" id="{CAEB3A08-8C89-4296-BFE7-5453AD7EDEF7}"/>
              </a:ext>
            </a:extLst>
          </p:cNvPr>
          <p:cNvSpPr/>
          <p:nvPr/>
        </p:nvSpPr>
        <p:spPr>
          <a:xfrm flipH="1">
            <a:off x="6117232" y="0"/>
            <a:ext cx="7143399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A35C35AD-2997-4948-A7B7-9163F4C5E613}"/>
              </a:ext>
            </a:extLst>
          </p:cNvPr>
          <p:cNvGrpSpPr/>
          <p:nvPr/>
        </p:nvGrpSpPr>
        <p:grpSpPr>
          <a:xfrm>
            <a:off x="-2" y="505743"/>
            <a:ext cx="2122100" cy="828754"/>
            <a:chOff x="-2" y="505742"/>
            <a:chExt cx="2292536" cy="940565"/>
          </a:xfrm>
          <a:solidFill>
            <a:srgbClr val="009999"/>
          </a:solidFill>
        </p:grpSpPr>
        <p:sp>
          <p:nvSpPr>
            <p:cNvPr id="52" name="任意多边形: 形状 4">
              <a:extLst>
                <a:ext uri="{FF2B5EF4-FFF2-40B4-BE49-F238E27FC236}">
                  <a16:creationId xmlns:a16="http://schemas.microsoft.com/office/drawing/2014/main" xmlns="" id="{B2B511CE-3927-410C-A8B8-C6559F15F8B1}"/>
                </a:ext>
              </a:extLst>
            </p:cNvPr>
            <p:cNvSpPr/>
            <p:nvPr/>
          </p:nvSpPr>
          <p:spPr>
            <a:xfrm flipH="1">
              <a:off x="-2" y="505742"/>
              <a:ext cx="2292536" cy="940565"/>
            </a:xfrm>
            <a:custGeom>
              <a:avLst/>
              <a:gdLst>
                <a:gd name="connsiteX0" fmla="*/ 1850743 w 1850791"/>
                <a:gd name="connsiteY0" fmla="*/ 710687 h 710660"/>
                <a:gd name="connsiteX1" fmla="*/ 403991 w 1850791"/>
                <a:gd name="connsiteY1" fmla="*/ 710687 h 710660"/>
                <a:gd name="connsiteX2" fmla="*/ 369034 w 1850791"/>
                <a:gd name="connsiteY2" fmla="*/ 690494 h 710660"/>
                <a:gd name="connsiteX3" fmla="*/ 5370 w 1850791"/>
                <a:gd name="connsiteY3" fmla="*/ 60606 h 710660"/>
                <a:gd name="connsiteX4" fmla="*/ 20153 w 1850791"/>
                <a:gd name="connsiteY4" fmla="*/ 5437 h 710660"/>
                <a:gd name="connsiteX5" fmla="*/ 40327 w 1850791"/>
                <a:gd name="connsiteY5" fmla="*/ 27 h 710660"/>
                <a:gd name="connsiteX6" fmla="*/ 1850743 w 1850791"/>
                <a:gd name="connsiteY6" fmla="*/ 27 h 7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791" h="710660">
                  <a:moveTo>
                    <a:pt x="1850743" y="710687"/>
                  </a:moveTo>
                  <a:lnTo>
                    <a:pt x="403991" y="710687"/>
                  </a:lnTo>
                  <a:cubicBezTo>
                    <a:pt x="389570" y="710678"/>
                    <a:pt x="376245" y="702982"/>
                    <a:pt x="369034" y="690494"/>
                  </a:cubicBezTo>
                  <a:lnTo>
                    <a:pt x="5370" y="60606"/>
                  </a:lnTo>
                  <a:cubicBezTo>
                    <a:pt x="-5784" y="41289"/>
                    <a:pt x="836" y="16591"/>
                    <a:pt x="20153" y="5437"/>
                  </a:cubicBezTo>
                  <a:cubicBezTo>
                    <a:pt x="26287" y="1894"/>
                    <a:pt x="33240" y="27"/>
                    <a:pt x="40327" y="27"/>
                  </a:cubicBezTo>
                  <a:lnTo>
                    <a:pt x="1850743" y="27"/>
                  </a:lnTo>
                  <a:close/>
                </a:path>
              </a:pathLst>
            </a:custGeom>
            <a:solidFill>
              <a:srgbClr val="F0BD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40C38AF8-9C3B-4149-A43B-4326D684B0B7}"/>
                </a:ext>
              </a:extLst>
            </p:cNvPr>
            <p:cNvSpPr/>
            <p:nvPr/>
          </p:nvSpPr>
          <p:spPr>
            <a:xfrm>
              <a:off x="250573" y="630961"/>
              <a:ext cx="1601674" cy="733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第</a:t>
              </a: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2</a:t>
              </a:r>
              <a:r>
                <a:rPr kumimoji="0" lang="zh-CN" alt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章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BD797D66-8C96-4FF6-ACF7-E40178CE7596}"/>
              </a:ext>
            </a:extLst>
          </p:cNvPr>
          <p:cNvSpPr/>
          <p:nvPr/>
        </p:nvSpPr>
        <p:spPr>
          <a:xfrm>
            <a:off x="2162207" y="179711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矩阵的定义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99309C90-4800-47DC-BA08-FF2ACB94F169}"/>
              </a:ext>
            </a:extLst>
          </p:cNvPr>
          <p:cNvSpPr/>
          <p:nvPr/>
        </p:nvSpPr>
        <p:spPr>
          <a:xfrm>
            <a:off x="2162207" y="249277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矩阵的运算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E1367170-A640-4BDC-94F4-4D1113159C46}"/>
              </a:ext>
            </a:extLst>
          </p:cNvPr>
          <p:cNvSpPr/>
          <p:nvPr/>
        </p:nvSpPr>
        <p:spPr>
          <a:xfrm>
            <a:off x="2162207" y="317392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矩阵的逆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B2631CC0-28EE-4709-A254-9AED3AA5B96A}"/>
              </a:ext>
            </a:extLst>
          </p:cNvPr>
          <p:cNvSpPr/>
          <p:nvPr/>
        </p:nvSpPr>
        <p:spPr>
          <a:xfrm>
            <a:off x="2162207" y="384055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矩阵的分块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9E648DAB-FE1D-472E-AC5F-F885B9B4CD1D}"/>
              </a:ext>
            </a:extLst>
          </p:cNvPr>
          <p:cNvSpPr/>
          <p:nvPr/>
        </p:nvSpPr>
        <p:spPr>
          <a:xfrm>
            <a:off x="2162207" y="4545548"/>
            <a:ext cx="3955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矩阵的初等变换与初等矩阵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1F9F263-564E-4F77-9275-6C69101498CD}"/>
              </a:ext>
            </a:extLst>
          </p:cNvPr>
          <p:cNvGrpSpPr/>
          <p:nvPr/>
        </p:nvGrpSpPr>
        <p:grpSpPr>
          <a:xfrm>
            <a:off x="1347364" y="1797117"/>
            <a:ext cx="707837" cy="485523"/>
            <a:chOff x="601927" y="2334135"/>
            <a:chExt cx="707837" cy="485523"/>
          </a:xfrm>
        </p:grpSpPr>
        <p:sp>
          <p:nvSpPr>
            <p:cNvPr id="60" name="矩形: 圆角 12">
              <a:extLst>
                <a:ext uri="{FF2B5EF4-FFF2-40B4-BE49-F238E27FC236}">
                  <a16:creationId xmlns:a16="http://schemas.microsoft.com/office/drawing/2014/main" xmlns="" id="{C4395804-F95D-4F2F-A45D-E7D6AE75393D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72060640-D39B-4481-A59F-649AEAAED3C2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§1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974E84C2-EC56-4BEB-9E28-4F5C7FD3EC96}"/>
              </a:ext>
            </a:extLst>
          </p:cNvPr>
          <p:cNvGrpSpPr/>
          <p:nvPr/>
        </p:nvGrpSpPr>
        <p:grpSpPr>
          <a:xfrm>
            <a:off x="1347364" y="2492777"/>
            <a:ext cx="707837" cy="461666"/>
            <a:chOff x="601927" y="3160421"/>
            <a:chExt cx="707837" cy="461666"/>
          </a:xfrm>
        </p:grpSpPr>
        <p:sp>
          <p:nvSpPr>
            <p:cNvPr id="63" name="矩形: 圆角 16">
              <a:extLst>
                <a:ext uri="{FF2B5EF4-FFF2-40B4-BE49-F238E27FC236}">
                  <a16:creationId xmlns:a16="http://schemas.microsoft.com/office/drawing/2014/main" xmlns="" id="{FC100B3A-D4FB-424C-9AC3-E2240B9F5AFB}"/>
                </a:ext>
              </a:extLst>
            </p:cNvPr>
            <p:cNvSpPr/>
            <p:nvPr/>
          </p:nvSpPr>
          <p:spPr>
            <a:xfrm>
              <a:off x="701846" y="3160421"/>
              <a:ext cx="508000" cy="461666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DF7A8357-6E2E-4148-8922-2EB45DBCA1BB}"/>
                </a:ext>
              </a:extLst>
            </p:cNvPr>
            <p:cNvSpPr/>
            <p:nvPr/>
          </p:nvSpPr>
          <p:spPr>
            <a:xfrm>
              <a:off x="601927" y="3160421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§2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397A8446-C961-4DF7-B4C7-0ACA72C30795}"/>
              </a:ext>
            </a:extLst>
          </p:cNvPr>
          <p:cNvGrpSpPr/>
          <p:nvPr/>
        </p:nvGrpSpPr>
        <p:grpSpPr>
          <a:xfrm>
            <a:off x="1347364" y="3173924"/>
            <a:ext cx="707837" cy="485523"/>
            <a:chOff x="601927" y="2334135"/>
            <a:chExt cx="707837" cy="485523"/>
          </a:xfrm>
        </p:grpSpPr>
        <p:sp>
          <p:nvSpPr>
            <p:cNvPr id="66" name="矩形: 圆角 22">
              <a:extLst>
                <a:ext uri="{FF2B5EF4-FFF2-40B4-BE49-F238E27FC236}">
                  <a16:creationId xmlns:a16="http://schemas.microsoft.com/office/drawing/2014/main" xmlns="" id="{32F1D054-BA3C-4EF1-9E45-7C0771AC5E10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CB145F82-407F-4A91-88EB-0149C3C70B5A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§3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B89AFB4F-4B92-4513-AED0-D72F56D9207C}"/>
              </a:ext>
            </a:extLst>
          </p:cNvPr>
          <p:cNvGrpSpPr/>
          <p:nvPr/>
        </p:nvGrpSpPr>
        <p:grpSpPr>
          <a:xfrm>
            <a:off x="1347364" y="3840556"/>
            <a:ext cx="707837" cy="461666"/>
            <a:chOff x="601927" y="3160421"/>
            <a:chExt cx="707837" cy="461666"/>
          </a:xfrm>
        </p:grpSpPr>
        <p:sp>
          <p:nvSpPr>
            <p:cNvPr id="69" name="矩形: 圆角 25">
              <a:extLst>
                <a:ext uri="{FF2B5EF4-FFF2-40B4-BE49-F238E27FC236}">
                  <a16:creationId xmlns:a16="http://schemas.microsoft.com/office/drawing/2014/main" xmlns="" id="{DB56F3E3-06E1-4832-A0AE-F8C2436BDF96}"/>
                </a:ext>
              </a:extLst>
            </p:cNvPr>
            <p:cNvSpPr/>
            <p:nvPr/>
          </p:nvSpPr>
          <p:spPr>
            <a:xfrm>
              <a:off x="701846" y="3160421"/>
              <a:ext cx="508000" cy="461666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0243A337-2647-4EE7-8C22-B356182AF7D5}"/>
                </a:ext>
              </a:extLst>
            </p:cNvPr>
            <p:cNvSpPr/>
            <p:nvPr/>
          </p:nvSpPr>
          <p:spPr>
            <a:xfrm>
              <a:off x="601927" y="3160421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§4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566A360E-374F-4525-9119-2D5A50964688}"/>
              </a:ext>
            </a:extLst>
          </p:cNvPr>
          <p:cNvGrpSpPr/>
          <p:nvPr/>
        </p:nvGrpSpPr>
        <p:grpSpPr>
          <a:xfrm>
            <a:off x="1347364" y="4536217"/>
            <a:ext cx="707837" cy="485523"/>
            <a:chOff x="601927" y="2334135"/>
            <a:chExt cx="707837" cy="485523"/>
          </a:xfrm>
        </p:grpSpPr>
        <p:sp>
          <p:nvSpPr>
            <p:cNvPr id="72" name="矩形: 圆角 28">
              <a:extLst>
                <a:ext uri="{FF2B5EF4-FFF2-40B4-BE49-F238E27FC236}">
                  <a16:creationId xmlns:a16="http://schemas.microsoft.com/office/drawing/2014/main" xmlns="" id="{2947237F-4207-4A24-8157-9F00C8945117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xmlns="" id="{CB550C7A-FD4D-454A-B976-8729816B3877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§5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74" name="平行四边形 73">
            <a:extLst>
              <a:ext uri="{FF2B5EF4-FFF2-40B4-BE49-F238E27FC236}">
                <a16:creationId xmlns:a16="http://schemas.microsoft.com/office/drawing/2014/main" xmlns="" id="{846DEABA-E5CA-42E2-A269-0C0F64BC15C8}"/>
              </a:ext>
            </a:extLst>
          </p:cNvPr>
          <p:cNvSpPr/>
          <p:nvPr/>
        </p:nvSpPr>
        <p:spPr>
          <a:xfrm>
            <a:off x="7058429" y="-1733907"/>
            <a:ext cx="3411361" cy="5744473"/>
          </a:xfrm>
          <a:prstGeom prst="parallelogram">
            <a:avLst>
              <a:gd name="adj" fmla="val 96160"/>
            </a:avLst>
          </a:prstGeom>
          <a:solidFill>
            <a:srgbClr val="1748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xmlns="" id="{FDF45A37-CB61-487D-A0D0-4C0DA40AD3BC}"/>
              </a:ext>
            </a:extLst>
          </p:cNvPr>
          <p:cNvSpPr/>
          <p:nvPr/>
        </p:nvSpPr>
        <p:spPr>
          <a:xfrm>
            <a:off x="5226180" y="2597417"/>
            <a:ext cx="3411361" cy="5744473"/>
          </a:xfrm>
          <a:prstGeom prst="parallelogram">
            <a:avLst>
              <a:gd name="adj" fmla="val 96160"/>
            </a:avLst>
          </a:prstGeom>
          <a:solidFill>
            <a:srgbClr val="3333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pic>
        <p:nvPicPr>
          <p:cNvPr id="76" name="Picture 3" descr="F:\2022\线性代数（第4版）（戴斌祥）\5c75d32cde8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32" y="2597418"/>
            <a:ext cx="5016847" cy="36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BD797D66-8C96-4FF6-ACF7-E40178CE7596}"/>
              </a:ext>
            </a:extLst>
          </p:cNvPr>
          <p:cNvSpPr/>
          <p:nvPr/>
        </p:nvSpPr>
        <p:spPr>
          <a:xfrm>
            <a:off x="2368643" y="694217"/>
            <a:ext cx="1492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2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    阵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B2631CC0-28EE-4709-A254-9AED3AA5B96A}"/>
              </a:ext>
            </a:extLst>
          </p:cNvPr>
          <p:cNvSpPr/>
          <p:nvPr/>
        </p:nvSpPr>
        <p:spPr>
          <a:xfrm>
            <a:off x="2162206" y="522430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用初等变换求逆矩阵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9E648DAB-FE1D-472E-AC5F-F885B9B4CD1D}"/>
              </a:ext>
            </a:extLst>
          </p:cNvPr>
          <p:cNvSpPr/>
          <p:nvPr/>
        </p:nvSpPr>
        <p:spPr>
          <a:xfrm>
            <a:off x="2162206" y="5958326"/>
            <a:ext cx="2031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矩阵的秩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B89AFB4F-4B92-4513-AED0-D72F56D9207C}"/>
              </a:ext>
            </a:extLst>
          </p:cNvPr>
          <p:cNvGrpSpPr/>
          <p:nvPr/>
        </p:nvGrpSpPr>
        <p:grpSpPr>
          <a:xfrm>
            <a:off x="1347363" y="5224306"/>
            <a:ext cx="707837" cy="461666"/>
            <a:chOff x="601927" y="3160421"/>
            <a:chExt cx="707837" cy="461666"/>
          </a:xfrm>
        </p:grpSpPr>
        <p:sp>
          <p:nvSpPr>
            <p:cNvPr id="33" name="矩形: 圆角 25">
              <a:extLst>
                <a:ext uri="{FF2B5EF4-FFF2-40B4-BE49-F238E27FC236}">
                  <a16:creationId xmlns:a16="http://schemas.microsoft.com/office/drawing/2014/main" xmlns="" id="{DB56F3E3-06E1-4832-A0AE-F8C2436BDF96}"/>
                </a:ext>
              </a:extLst>
            </p:cNvPr>
            <p:cNvSpPr/>
            <p:nvPr/>
          </p:nvSpPr>
          <p:spPr>
            <a:xfrm>
              <a:off x="701846" y="3160421"/>
              <a:ext cx="508000" cy="461666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0243A337-2647-4EE7-8C22-B356182AF7D5}"/>
                </a:ext>
              </a:extLst>
            </p:cNvPr>
            <p:cNvSpPr/>
            <p:nvPr/>
          </p:nvSpPr>
          <p:spPr>
            <a:xfrm>
              <a:off x="601927" y="3160421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§6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566A360E-374F-4525-9119-2D5A50964688}"/>
              </a:ext>
            </a:extLst>
          </p:cNvPr>
          <p:cNvGrpSpPr/>
          <p:nvPr/>
        </p:nvGrpSpPr>
        <p:grpSpPr>
          <a:xfrm>
            <a:off x="1347363" y="5948995"/>
            <a:ext cx="707837" cy="485523"/>
            <a:chOff x="601927" y="2334135"/>
            <a:chExt cx="707837" cy="485523"/>
          </a:xfrm>
        </p:grpSpPr>
        <p:sp>
          <p:nvSpPr>
            <p:cNvPr id="36" name="矩形: 圆角 28">
              <a:extLst>
                <a:ext uri="{FF2B5EF4-FFF2-40B4-BE49-F238E27FC236}">
                  <a16:creationId xmlns:a16="http://schemas.microsoft.com/office/drawing/2014/main" xmlns="" id="{2947237F-4207-4A24-8157-9F00C8945117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CB550C7A-FD4D-454A-B976-8729816B3877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§7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9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/>
      <p:bldP spid="55" grpId="0"/>
      <p:bldP spid="56" grpId="0"/>
      <p:bldP spid="57" grpId="0"/>
      <p:bldP spid="58" grpId="0"/>
      <p:bldP spid="74" grpId="0" animBg="1"/>
      <p:bldP spid="75" grpId="0" animBg="1"/>
      <p:bldP spid="29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982638" y="1687180"/>
            <a:ext cx="9793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设矩阵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Adobe Myungjo Std M" pitchFamily="18" charset="-128"/>
                <a:ea typeface="Adobe Myungjo Std M" pitchFamily="18" charset="-128"/>
                <a:cs typeface="Times New Roman" panose="02020603050405020304" pitchFamily="18" charset="0"/>
              </a:rPr>
              <a:t>·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负矩阵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2394857" y="2493782"/>
            <a:ext cx="660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kumimoji="1" lang="en-US" altLang="zh-CN" sz="2400" u="none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endParaRPr kumimoji="1" lang="en-US" altLang="zh-CN" sz="2400" u="none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4711405" y="3206272"/>
            <a:ext cx="44546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元素均为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的同型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2840466" y="5064658"/>
            <a:ext cx="5810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kumimoji="1" lang="en-US" altLang="zh-CN" sz="2400" u="none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u="none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577723" y="4173246"/>
            <a:ext cx="26749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矩阵的减法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 rot="16200000">
            <a:off x="6201196" y="2661323"/>
            <a:ext cx="500500" cy="590908"/>
            <a:chOff x="4038628" y="2084668"/>
            <a:chExt cx="500500" cy="590908"/>
          </a:xfrm>
        </p:grpSpPr>
        <p:sp>
          <p:nvSpPr>
            <p:cNvPr id="11" name="矩形 10"/>
            <p:cNvSpPr/>
            <p:nvPr/>
          </p:nvSpPr>
          <p:spPr>
            <a:xfrm>
              <a:off x="4251128" y="2084668"/>
              <a:ext cx="288000" cy="288000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rot="5400000">
              <a:off x="3989482" y="2413931"/>
              <a:ext cx="310791" cy="21250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1710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99460" y="1100760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907848" y="1600254"/>
            <a:ext cx="26771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012079" y="3076653"/>
            <a:ext cx="18072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446187"/>
              </p:ext>
            </p:extLst>
          </p:nvPr>
        </p:nvGraphicFramePr>
        <p:xfrm>
          <a:off x="3408363" y="1730375"/>
          <a:ext cx="5448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7" name="Equation" r:id="rId4" imgW="5448240" imgH="1346040" progId="Equation.DSMT4">
                  <p:embed/>
                </p:oleObj>
              </mc:Choice>
              <mc:Fallback>
                <p:oleObj name="Equation" r:id="rId4" imgW="54482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08363" y="1730375"/>
                        <a:ext cx="54483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891027" y="3784941"/>
            <a:ext cx="1663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121025"/>
              </p:ext>
            </p:extLst>
          </p:nvPr>
        </p:nvGraphicFramePr>
        <p:xfrm>
          <a:off x="2700338" y="3726544"/>
          <a:ext cx="5943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8" name="Equation" r:id="rId6" imgW="5943600" imgH="1346040" progId="Equation.DSMT4">
                  <p:embed/>
                </p:oleObj>
              </mc:Choice>
              <mc:Fallback>
                <p:oleObj name="Equation" r:id="rId6" imgW="59436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00338" y="3726544"/>
                        <a:ext cx="5943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88238"/>
              </p:ext>
            </p:extLst>
          </p:nvPr>
        </p:nvGraphicFramePr>
        <p:xfrm>
          <a:off x="2746761" y="5313135"/>
          <a:ext cx="3543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9" name="Equation" r:id="rId8" imgW="3543120" imgH="1346040" progId="Equation.DSMT4">
                  <p:embed/>
                </p:oleObj>
              </mc:Choice>
              <mc:Fallback>
                <p:oleObj name="Equation" r:id="rId8" imgW="35431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46761" y="5313135"/>
                        <a:ext cx="35433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5374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99460" y="1071732"/>
            <a:ext cx="9746163" cy="438150"/>
            <a:chOff x="1248939" y="1414502"/>
            <a:chExt cx="9746163" cy="438150"/>
          </a:xfrm>
        </p:grpSpPr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3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30" name="直角三角形 29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直角三角形 31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982638" y="1465359"/>
            <a:ext cx="9793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u="none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设矩阵</a:t>
            </a: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982638" y="3193551"/>
            <a:ext cx="9793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且有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kumimoji="1" lang="en-US" altLang="zh-CN" sz="2400" b="1" i="1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066544"/>
              </p:ext>
            </p:extLst>
          </p:nvPr>
        </p:nvGraphicFramePr>
        <p:xfrm>
          <a:off x="4206875" y="1536700"/>
          <a:ext cx="3568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0" name="Equation" r:id="rId4" imgW="3568680" imgH="1777680" progId="Equation.DSMT4">
                  <p:embed/>
                </p:oleObj>
              </mc:Choice>
              <mc:Fallback>
                <p:oleObj name="Equation" r:id="rId4" imgW="35686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6875" y="1536700"/>
                        <a:ext cx="35687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982638" y="3861500"/>
            <a:ext cx="3966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116458"/>
              </p:ext>
            </p:extLst>
          </p:nvPr>
        </p:nvGraphicFramePr>
        <p:xfrm>
          <a:off x="4387171" y="3516716"/>
          <a:ext cx="48641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1" name="Equation" r:id="rId6" imgW="4863960" imgH="3225600" progId="Equation.DSMT4">
                  <p:embed/>
                </p:oleObj>
              </mc:Choice>
              <mc:Fallback>
                <p:oleObj name="Equation" r:id="rId6" imgW="4863960" imgH="322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87171" y="3516716"/>
                        <a:ext cx="4864100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234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99460" y="1071732"/>
            <a:ext cx="9746163" cy="438150"/>
            <a:chOff x="1248939" y="1414502"/>
            <a:chExt cx="9746163" cy="438150"/>
          </a:xfrm>
        </p:grpSpPr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6" name="直角三角形 15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直角三角形 16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982638" y="1504522"/>
            <a:ext cx="100811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b="1" u="none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某地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区有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工厂，生产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产品。矩阵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一年中各工厂生产各种产品的数量，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各种产品的单位价格（元）及单位利润（元），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各工厂的总收入及总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利润。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82638" y="5000018"/>
            <a:ext cx="100811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ik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=1,2,3,4,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=1,2,3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工厂生产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产品的数量，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=1,2,3)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产品的单位价格及单位利润，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=1,2,3,4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分别是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工厂生产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种产品的总收入和总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利润。</a:t>
            </a:r>
            <a:endParaRPr kumimoji="1" lang="en-US" altLang="zh-CN" sz="2400" b="1" i="1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337943"/>
              </p:ext>
            </p:extLst>
          </p:nvPr>
        </p:nvGraphicFramePr>
        <p:xfrm>
          <a:off x="2422525" y="3286125"/>
          <a:ext cx="7137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4" imgW="7137360" imgH="1803240" progId="Equation.DSMT4">
                  <p:embed/>
                </p:oleObj>
              </mc:Choice>
              <mc:Fallback>
                <p:oleObj name="Equation" r:id="rId4" imgW="71373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2525" y="3286125"/>
                        <a:ext cx="71374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540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200348" y="1286321"/>
            <a:ext cx="100811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个工厂的总收入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  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总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利润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  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200348" y="2486650"/>
            <a:ext cx="100811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工厂的总收入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  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总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利润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  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200348" y="3686392"/>
            <a:ext cx="100811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工厂的总收入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  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33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总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利润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  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33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200348" y="4886721"/>
            <a:ext cx="100811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工厂的总收入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  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41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42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43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总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利润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  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41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42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43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61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82638" y="1402244"/>
            <a:ext cx="1008112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元素之间有下列关系：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82638" y="2279407"/>
            <a:ext cx="10081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=1,2,3,4;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982638" y="3381593"/>
            <a:ext cx="100811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元素与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元素的乘积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和。称矩阵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的乘积。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789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09354" y="1413746"/>
            <a:ext cx="1044996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设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那么规定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的乘积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01851" y="4435640"/>
            <a:ext cx="12323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endParaRPr kumimoji="1" lang="zh-CN" altLang="en-US" sz="240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57425" y="1512699"/>
            <a:ext cx="1384930" cy="523220"/>
            <a:chOff x="1414686" y="1053530"/>
            <a:chExt cx="1384930" cy="523220"/>
          </a:xfrm>
        </p:grpSpPr>
        <p:sp>
          <p:nvSpPr>
            <p:cNvPr id="9" name="椭圆 8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382605"/>
              </p:ext>
            </p:extLst>
          </p:nvPr>
        </p:nvGraphicFramePr>
        <p:xfrm>
          <a:off x="1457891" y="3387136"/>
          <a:ext cx="848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2" name="Equation" r:id="rId4" imgW="8483400" imgH="787320" progId="Equation.DSMT4">
                  <p:embed/>
                </p:oleObj>
              </mc:Choice>
              <mc:Fallback>
                <p:oleObj name="Equation" r:id="rId4" imgW="84834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7891" y="3387136"/>
                        <a:ext cx="8483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348025" y="5011929"/>
            <a:ext cx="41834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读作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左乘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右乘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kumimoji="1" lang="zh-CN" altLang="en-US" sz="240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68360" y="4897305"/>
            <a:ext cx="37137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720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4729" y="1249840"/>
            <a:ext cx="9613415" cy="1828800"/>
            <a:chOff x="838622" y="3113559"/>
            <a:chExt cx="9613415" cy="1828800"/>
          </a:xfrm>
        </p:grpSpPr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838622" y="3669660"/>
              <a:ext cx="961341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特别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地，行矩阵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1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is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列矩阵          相乘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，即</a:t>
              </a: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8879974"/>
                </p:ext>
              </p:extLst>
            </p:nvPr>
          </p:nvGraphicFramePr>
          <p:xfrm>
            <a:off x="7273044" y="3113559"/>
            <a:ext cx="685800" cy="18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42" name="Equation" r:id="rId4" imgW="685800" imgH="1828800" progId="Equation.DSMT4">
                    <p:embed/>
                  </p:oleObj>
                </mc:Choice>
                <mc:Fallback>
                  <p:oleObj name="Equation" r:id="rId4" imgW="685800" imgH="1828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73044" y="3113559"/>
                          <a:ext cx="685800" cy="182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988525" y="4936654"/>
            <a:ext cx="104499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是一个数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这表明若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 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1" u="none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行与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列对应元素乘积之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和。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740718"/>
              </p:ext>
            </p:extLst>
          </p:nvPr>
        </p:nvGraphicFramePr>
        <p:xfrm>
          <a:off x="3048027" y="2894715"/>
          <a:ext cx="5664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3" name="Equation" r:id="rId6" imgW="5663880" imgH="1828800" progId="Equation.DSMT4">
                  <p:embed/>
                </p:oleObj>
              </mc:Choice>
              <mc:Fallback>
                <p:oleObj name="Equation" r:id="rId6" imgW="566388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27" y="2894715"/>
                        <a:ext cx="56642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1303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21933" y="1605513"/>
            <a:ext cx="1747675" cy="841249"/>
            <a:chOff x="1990749" y="1147590"/>
            <a:chExt cx="1747675" cy="841249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7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386932" y="2699535"/>
            <a:ext cx="97057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只有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当第一个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矩阵（左矩阵）的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列数与第二个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矩阵（右矩阵）的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行数相等时，两个矩阵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才能相乘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两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个矩阵相乘所得矩阵的行数同第一个矩阵（左矩阵）的行数，列数同第二个矩阵（右矩阵）的列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数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778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89900" y="1252362"/>
            <a:ext cx="9746163" cy="438150"/>
            <a:chOff x="1248939" y="1414502"/>
            <a:chExt cx="9746163" cy="438150"/>
          </a:xfrm>
        </p:grpSpPr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6" name="直角三角形 15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直角三角形 16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352730" y="1940133"/>
            <a:ext cx="2307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352731" y="3653045"/>
            <a:ext cx="411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求：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352730" y="4698949"/>
            <a:ext cx="22357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909494" y="2061528"/>
            <a:ext cx="4115954" cy="1346200"/>
            <a:chOff x="3503687" y="1146965"/>
            <a:chExt cx="4115954" cy="1346200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0026216"/>
                </p:ext>
              </p:extLst>
            </p:nvPr>
          </p:nvGraphicFramePr>
          <p:xfrm>
            <a:off x="3503687" y="1388790"/>
            <a:ext cx="18796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34" name="Equation" r:id="rId4" imgW="1879560" imgH="863280" progId="Equation.DSMT4">
                    <p:embed/>
                  </p:oleObj>
                </mc:Choice>
                <mc:Fallback>
                  <p:oleObj name="Equation" r:id="rId4" imgW="1879560" imgH="863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03687" y="1388790"/>
                          <a:ext cx="1879600" cy="86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326595"/>
                </p:ext>
              </p:extLst>
            </p:nvPr>
          </p:nvGraphicFramePr>
          <p:xfrm>
            <a:off x="6082941" y="1146965"/>
            <a:ext cx="15367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35" name="Equation" r:id="rId6" imgW="1536480" imgH="1346040" progId="Equation.DSMT4">
                    <p:embed/>
                  </p:oleObj>
                </mc:Choice>
                <mc:Fallback>
                  <p:oleObj name="Equation" r:id="rId6" imgW="153648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082941" y="1146965"/>
                          <a:ext cx="15367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3011528" y="4330383"/>
            <a:ext cx="5832117" cy="1346200"/>
            <a:chOff x="2344142" y="2985891"/>
            <a:chExt cx="5832117" cy="1346200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2979402"/>
                </p:ext>
              </p:extLst>
            </p:nvPr>
          </p:nvGraphicFramePr>
          <p:xfrm>
            <a:off x="2344142" y="3214688"/>
            <a:ext cx="3175000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36" name="Equation" r:id="rId8" imgW="3174840" imgH="888840" progId="Equation.DSMT4">
                    <p:embed/>
                  </p:oleObj>
                </mc:Choice>
                <mc:Fallback>
                  <p:oleObj name="Equation" r:id="rId8" imgW="3174840" imgH="8888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44142" y="3214688"/>
                          <a:ext cx="3175000" cy="889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4364887"/>
                </p:ext>
              </p:extLst>
            </p:nvPr>
          </p:nvGraphicFramePr>
          <p:xfrm>
            <a:off x="6106159" y="2985891"/>
            <a:ext cx="20701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37" name="Equation" r:id="rId10" imgW="2070000" imgH="1346040" progId="Equation.DSMT4">
                    <p:embed/>
                  </p:oleObj>
                </mc:Choice>
                <mc:Fallback>
                  <p:oleObj name="Equation" r:id="rId10" imgW="207000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106159" y="2985891"/>
                          <a:ext cx="20701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3636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3054056" y="2689923"/>
            <a:ext cx="659794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矩阵的定义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723587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§1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794285" y="3834249"/>
            <a:ext cx="5291658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89900" y="1145682"/>
            <a:ext cx="9746163" cy="438150"/>
            <a:chOff x="1248939" y="1414502"/>
            <a:chExt cx="9746163" cy="438150"/>
          </a:xfrm>
        </p:grpSpPr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6" name="直角三角形 15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直角三角形 16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1172351" y="1690512"/>
            <a:ext cx="101566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分别是 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1×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172352" y="4039882"/>
            <a:ext cx="411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172351" y="4571521"/>
            <a:ext cx="22357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335463" y="2236788"/>
            <a:ext cx="3616450" cy="1803400"/>
            <a:chOff x="4214216" y="1599117"/>
            <a:chExt cx="3616450" cy="1803400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77372"/>
                </p:ext>
              </p:extLst>
            </p:nvPr>
          </p:nvGraphicFramePr>
          <p:xfrm>
            <a:off x="4214216" y="1599117"/>
            <a:ext cx="1244600" cy="180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26" name="Equation" r:id="rId4" imgW="1244520" imgH="1803240" progId="Equation.DSMT4">
                    <p:embed/>
                  </p:oleObj>
                </mc:Choice>
                <mc:Fallback>
                  <p:oleObj name="Equation" r:id="rId4" imgW="1244520" imgH="1803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214216" y="1599117"/>
                          <a:ext cx="1244600" cy="180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4904240"/>
                </p:ext>
              </p:extLst>
            </p:nvPr>
          </p:nvGraphicFramePr>
          <p:xfrm>
            <a:off x="5735166" y="2309813"/>
            <a:ext cx="20955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27" name="Equation" r:id="rId6" imgW="2095200" imgH="380880" progId="Equation.DSMT4">
                    <p:embed/>
                  </p:oleObj>
                </mc:Choice>
                <mc:Fallback>
                  <p:oleObj name="Equation" r:id="rId6" imgW="209520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35166" y="2309813"/>
                          <a:ext cx="20955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399641"/>
              </p:ext>
            </p:extLst>
          </p:nvPr>
        </p:nvGraphicFramePr>
        <p:xfrm>
          <a:off x="3054350" y="4802188"/>
          <a:ext cx="60833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8" name="Equation" r:id="rId8" imgW="6083280" imgH="1803240" progId="Equation.DSMT4">
                  <p:embed/>
                </p:oleObj>
              </mc:Choice>
              <mc:Fallback>
                <p:oleObj name="Equation" r:id="rId8" imgW="60832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54350" y="4802188"/>
                        <a:ext cx="60833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90769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729887"/>
              </p:ext>
            </p:extLst>
          </p:nvPr>
        </p:nvGraphicFramePr>
        <p:xfrm>
          <a:off x="3021965" y="1481138"/>
          <a:ext cx="5689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4" name="Equation" r:id="rId4" imgW="5689440" imgH="1803240" progId="Equation.DSMT4">
                  <p:embed/>
                </p:oleObj>
              </mc:Choice>
              <mc:Fallback>
                <p:oleObj name="Equation" r:id="rId4" imgW="568944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1965" y="1481138"/>
                        <a:ext cx="56896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051104" y="3649276"/>
            <a:ext cx="101566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阶矩阵，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一阶矩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阵（运算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的最后结果为一阶矩阵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时，可以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把它与数等同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看待，不必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加矩阵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符号，但是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在运算过程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中，一般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不能把一阶矩阵看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成数）。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4404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89900" y="1252362"/>
            <a:ext cx="9746163" cy="438150"/>
            <a:chOff x="1248939" y="1414502"/>
            <a:chExt cx="9746163" cy="438150"/>
          </a:xfrm>
        </p:grpSpPr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6" name="直角三角形 15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直角三角形 16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983048" y="2027249"/>
            <a:ext cx="101566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  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含有 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未知量、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方程的线性方程组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348449"/>
              </p:ext>
            </p:extLst>
          </p:nvPr>
        </p:nvGraphicFramePr>
        <p:xfrm>
          <a:off x="3354388" y="2916238"/>
          <a:ext cx="40227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4" name="Equation" r:id="rId4" imgW="4025880" imgH="1828800" progId="Equation.DSMT4">
                  <p:embed/>
                </p:oleObj>
              </mc:Choice>
              <mc:Fallback>
                <p:oleObj name="Equation" r:id="rId4" imgW="4025880" imgH="18288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2916238"/>
                        <a:ext cx="40227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898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841306"/>
              </p:ext>
            </p:extLst>
          </p:nvPr>
        </p:nvGraphicFramePr>
        <p:xfrm>
          <a:off x="1957291" y="1457392"/>
          <a:ext cx="326072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7" name="Equation" r:id="rId4" imgW="3263760" imgH="1803240" progId="Equation.DSMT4">
                  <p:embed/>
                </p:oleObj>
              </mc:Choice>
              <mc:Fallback>
                <p:oleObj name="Equation" r:id="rId4" imgW="326376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291" y="1457392"/>
                        <a:ext cx="326072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919274"/>
              </p:ext>
            </p:extLst>
          </p:nvPr>
        </p:nvGraphicFramePr>
        <p:xfrm>
          <a:off x="6210795" y="1442152"/>
          <a:ext cx="286702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8" name="Equation" r:id="rId6" imgW="2869920" imgH="1803240" progId="Equation.DSMT4">
                  <p:embed/>
                </p:oleObj>
              </mc:Choice>
              <mc:Fallback>
                <p:oleObj name="Equation" r:id="rId6" imgW="286992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795" y="1442152"/>
                        <a:ext cx="286702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890381" y="3599819"/>
            <a:ext cx="15344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kumimoji="1" lang="en-US" altLang="zh-CN" sz="2400" i="1" u="none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359878" y="3599819"/>
            <a:ext cx="15344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kumimoji="1" lang="en-US" altLang="zh-CN" sz="2400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8249641" y="3599819"/>
            <a:ext cx="15344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kumimoji="1" lang="en-US" altLang="zh-CN" sz="2400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304079" y="4486736"/>
            <a:ext cx="59654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该线性方程组可以写成如下矩阵形式：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078480" y="5196314"/>
            <a:ext cx="4815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endParaRPr kumimoji="1" lang="zh-CN" altLang="en-US" sz="24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037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998288" y="1250009"/>
            <a:ext cx="101566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一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组变量由另一组变量线性表示的问题，如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 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u="none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u="none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u="none" kern="0" dirty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i="1" u="none" kern="0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 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u="none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u="none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u="none" kern="0" dirty="0"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u="none" kern="0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u="none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线性表示。</a:t>
            </a:r>
            <a:endParaRPr kumimoji="1" lang="zh-CN" altLang="en-US" sz="2400" u="none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733081"/>
              </p:ext>
            </p:extLst>
          </p:nvPr>
        </p:nvGraphicFramePr>
        <p:xfrm>
          <a:off x="3367723" y="2894417"/>
          <a:ext cx="40608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5" name="Equation" r:id="rId4" imgW="4063680" imgH="1828800" progId="Equation.DSMT4">
                  <p:embed/>
                </p:oleObj>
              </mc:Choice>
              <mc:Fallback>
                <p:oleObj name="Equation" r:id="rId4" imgW="406368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723" y="2894417"/>
                        <a:ext cx="40608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121199" y="5216024"/>
            <a:ext cx="98051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由变量 </a:t>
            </a:r>
            <a:r>
              <a:rPr kumimoji="1" lang="en-US" altLang="zh-CN" sz="2400" i="1" u="none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u="none" kern="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u="none" kern="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u="none" kern="0" dirty="0">
                <a:solidFill>
                  <a:prstClr val="black"/>
                </a:solidFill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400" u="none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u="none" kern="0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u="none" kern="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到变量 </a:t>
            </a:r>
            <a:r>
              <a:rPr kumimoji="1" lang="en-US" altLang="zh-CN" sz="2400" i="1" u="none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u="none" kern="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u="none" kern="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u="none" kern="0" dirty="0">
                <a:solidFill>
                  <a:prstClr val="black"/>
                </a:solidFill>
                <a:latin typeface="宋体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400" u="none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i="1" u="none" kern="0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的变换称为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线性变换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279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75933"/>
              </p:ext>
            </p:extLst>
          </p:nvPr>
        </p:nvGraphicFramePr>
        <p:xfrm>
          <a:off x="2170651" y="1265558"/>
          <a:ext cx="326072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6" name="Equation" r:id="rId4" imgW="3263760" imgH="1803240" progId="Equation.DSMT4">
                  <p:embed/>
                </p:oleObj>
              </mc:Choice>
              <mc:Fallback>
                <p:oleObj name="Equation" r:id="rId4" imgW="326376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651" y="1265558"/>
                        <a:ext cx="326072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494228"/>
              </p:ext>
            </p:extLst>
          </p:nvPr>
        </p:nvGraphicFramePr>
        <p:xfrm>
          <a:off x="2274791" y="3314684"/>
          <a:ext cx="294322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7" name="Equation" r:id="rId6" imgW="2946240" imgH="1803240" progId="Equation.DSMT4">
                  <p:embed/>
                </p:oleObj>
              </mc:Choice>
              <mc:Fallback>
                <p:oleObj name="Equation" r:id="rId6" imgW="294624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791" y="3314684"/>
                        <a:ext cx="294322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123867" y="1936426"/>
            <a:ext cx="3540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kumimoji="1" lang="zh-CN" altLang="en-US" sz="2400" b="1" u="none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线性变换的系数矩阵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660744" y="5489579"/>
            <a:ext cx="73561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上述线性变换可以写成矩阵的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</a:t>
            </a:r>
            <a:endParaRPr kumimoji="1" lang="zh-CN" altLang="en-US" sz="2400" u="none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50000"/>
              </a:spcBef>
              <a:defRPr/>
            </a:pP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endParaRPr kumimoji="1" lang="en-US" altLang="zh-CN" sz="2400" b="1" i="1" u="none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812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84773" y="1502956"/>
            <a:ext cx="1747675" cy="841249"/>
            <a:chOff x="1990749" y="1147590"/>
            <a:chExt cx="1747675" cy="841249"/>
          </a:xfrm>
        </p:grpSpPr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11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172351" y="2564430"/>
            <a:ext cx="970578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（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一般情况下，矩阵的乘法不满足交换律，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即 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AB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≠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BA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。若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AB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BA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则称 </a:t>
            </a:r>
            <a:r>
              <a:rPr lang="en-US" altLang="zh-CN" sz="2400" b="1" i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 </a:t>
            </a:r>
            <a:r>
              <a:rPr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与 </a:t>
            </a:r>
            <a:r>
              <a:rPr lang="en-US" altLang="zh-CN" sz="2400" b="1" i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B </a:t>
            </a:r>
            <a:r>
              <a:rPr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可交换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。</a:t>
            </a:r>
            <a:endParaRPr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当 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AB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O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时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，不一定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有 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O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或 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O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。</a:t>
            </a:r>
            <a:endParaRPr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矩阵的乘法不满足消去律，即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当 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AC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BC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，且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C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≠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O 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时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，不一定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有 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。</a:t>
            </a:r>
            <a:endParaRPr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0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832451" y="1383736"/>
            <a:ext cx="9937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但在运算都可行的情况下，矩阵的乘法仍满足下列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运算规律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355974" y="2081207"/>
            <a:ext cx="9937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（结合律）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355974" y="2817767"/>
            <a:ext cx="993710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（左分配律）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(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（右分配律）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355974" y="4077926"/>
            <a:ext cx="63328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l-G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l-GR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l-G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)=( </a:t>
            </a:r>
            <a:r>
              <a:rPr kumimoji="1" lang="el-GR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（其中 </a:t>
            </a:r>
            <a:r>
              <a:rPr kumimoji="1" lang="el-GR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为数）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68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03462" y="1379800"/>
            <a:ext cx="9937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对于单位矩阵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，容易验证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501066"/>
              </p:ext>
            </p:extLst>
          </p:nvPr>
        </p:nvGraphicFramePr>
        <p:xfrm>
          <a:off x="3439058" y="2292076"/>
          <a:ext cx="408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2" name="Equation" r:id="rId4" imgW="4089240" imgH="380880" progId="Equation.DSMT4">
                  <p:embed/>
                </p:oleObj>
              </mc:Choice>
              <mc:Fallback>
                <p:oleObj name="Equation" r:id="rId4" imgW="4089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9058" y="2292076"/>
                        <a:ext cx="4089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808262" y="3757791"/>
            <a:ext cx="68539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矩阵乘积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单位矩阵类似于数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的作用。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279301" y="2724369"/>
            <a:ext cx="2253387" cy="790566"/>
            <a:chOff x="2770893" y="5241434"/>
            <a:chExt cx="2253387" cy="790566"/>
          </a:xfrm>
        </p:grpSpPr>
        <p:grpSp>
          <p:nvGrpSpPr>
            <p:cNvPr id="5" name="组合 4"/>
            <p:cNvGrpSpPr/>
            <p:nvPr/>
          </p:nvGrpSpPr>
          <p:grpSpPr>
            <a:xfrm>
              <a:off x="3864364" y="5241434"/>
              <a:ext cx="454494" cy="268806"/>
              <a:chOff x="3864364" y="5241434"/>
              <a:chExt cx="454494" cy="268806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3947483" y="5241434"/>
                <a:ext cx="3713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/>
              <p:cNvCxnSpPr/>
              <p:nvPr/>
            </p:nvCxnSpPr>
            <p:spPr>
              <a:xfrm flipH="1">
                <a:off x="3864364" y="5241434"/>
                <a:ext cx="268807" cy="26880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770893" y="5385669"/>
              <a:ext cx="225338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400" i="1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kumimoji="1" lang="zh-CN" altLang="en-US" sz="2400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阶单位矩阵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53432" y="2724369"/>
            <a:ext cx="2253387" cy="725100"/>
            <a:chOff x="3183837" y="5241434"/>
            <a:chExt cx="2253387" cy="725100"/>
          </a:xfrm>
        </p:grpSpPr>
        <p:grpSp>
          <p:nvGrpSpPr>
            <p:cNvPr id="23" name="组合 22"/>
            <p:cNvGrpSpPr/>
            <p:nvPr/>
          </p:nvGrpSpPr>
          <p:grpSpPr>
            <a:xfrm>
              <a:off x="3947483" y="5241434"/>
              <a:ext cx="371375" cy="268806"/>
              <a:chOff x="3947483" y="5241434"/>
              <a:chExt cx="371375" cy="268806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3947483" y="5241434"/>
                <a:ext cx="3713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4133172" y="5241434"/>
                <a:ext cx="94699" cy="26880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3183837" y="5385669"/>
              <a:ext cx="2253387" cy="58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400" i="1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阶单位矩阵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02701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72351" y="1381252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方阵，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是正整数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871509"/>
              </p:ext>
            </p:extLst>
          </p:nvPr>
        </p:nvGraphicFramePr>
        <p:xfrm>
          <a:off x="3413125" y="2465388"/>
          <a:ext cx="2641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7" name="Equation" r:id="rId4" imgW="2641320" imgH="647640" progId="Equation.DSMT4">
                  <p:embed/>
                </p:oleObj>
              </mc:Choice>
              <mc:Fallback>
                <p:oleObj name="Equation" r:id="rId4" imgW="264132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3125" y="2465388"/>
                        <a:ext cx="26416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56927" y="2434039"/>
            <a:ext cx="3094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kumimoji="1" lang="en-US" altLang="zh-CN" sz="2400" i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次幂</a:t>
            </a:r>
            <a:endParaRPr kumimoji="1" lang="zh-CN" altLang="en-US" sz="2400" u="none" dirty="0" smtClean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29839" y="3595014"/>
            <a:ext cx="51511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80910" y="4603326"/>
            <a:ext cx="4441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显然只有方阵的幂才有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意义。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5098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60886" cy="556191"/>
            <a:chOff x="486158" y="414665"/>
            <a:chExt cx="476088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01379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矩阵的定义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38622" y="964123"/>
            <a:ext cx="104411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u="none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航空公司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四城市之间开辟了若干航线，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用图表示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四个城市间的航班图，若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航班，则用带箭头的线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 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38622" y="2199551"/>
            <a:ext cx="104411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用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表格表示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如下。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33062"/>
              </p:ext>
            </p:extLst>
          </p:nvPr>
        </p:nvGraphicFramePr>
        <p:xfrm>
          <a:off x="3934966" y="2205946"/>
          <a:ext cx="2592000" cy="2592000"/>
        </p:xfrm>
        <a:graphic>
          <a:graphicData uri="http://schemas.openxmlformats.org/drawingml/2006/table">
            <a:tbl>
              <a:tblPr firstRow="1" bandRow="1"/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到达站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出发站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271545"/>
              </p:ext>
            </p:extLst>
          </p:nvPr>
        </p:nvGraphicFramePr>
        <p:xfrm>
          <a:off x="8872189" y="3040435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" name="Equation" r:id="rId4" imgW="241200" imgH="266400" progId="Equation.DSMT4">
                  <p:embed/>
                </p:oleObj>
              </mc:Choice>
              <mc:Fallback>
                <p:oleObj name="Equation" r:id="rId4" imgW="241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72189" y="3040435"/>
                        <a:ext cx="241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98598"/>
              </p:ext>
            </p:extLst>
          </p:nvPr>
        </p:nvGraphicFramePr>
        <p:xfrm>
          <a:off x="10521726" y="3034879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" name="Equation" r:id="rId6" imgW="253800" imgH="279360" progId="Equation.DSMT4">
                  <p:embed/>
                </p:oleObj>
              </mc:Choice>
              <mc:Fallback>
                <p:oleObj name="Equation" r:id="rId6" imgW="253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21726" y="3034879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706270"/>
              </p:ext>
            </p:extLst>
          </p:nvPr>
        </p:nvGraphicFramePr>
        <p:xfrm>
          <a:off x="9720039" y="2404641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" name="Equation" r:id="rId8" imgW="241200" imgH="266400" progId="Equation.DSMT4">
                  <p:embed/>
                </p:oleObj>
              </mc:Choice>
              <mc:Fallback>
                <p:oleObj name="Equation" r:id="rId8" imgW="241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20039" y="2404641"/>
                        <a:ext cx="241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39220"/>
              </p:ext>
            </p:extLst>
          </p:nvPr>
        </p:nvGraphicFramePr>
        <p:xfrm>
          <a:off x="9700989" y="3811166"/>
          <a:ext cx="27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" name="Equation" r:id="rId10" imgW="279360" imgH="266400" progId="Equation.DSMT4">
                  <p:embed/>
                </p:oleObj>
              </mc:Choice>
              <mc:Fallback>
                <p:oleObj name="Equation" r:id="rId10" imgW="279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00989" y="3811166"/>
                        <a:ext cx="279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>
            <a:endCxn id="19" idx="1"/>
          </p:cNvCxnSpPr>
          <p:nvPr/>
        </p:nvCxnSpPr>
        <p:spPr>
          <a:xfrm flipV="1">
            <a:off x="9160221" y="2537991"/>
            <a:ext cx="559818" cy="481112"/>
          </a:xfrm>
          <a:prstGeom prst="line">
            <a:avLst/>
          </a:prstGeom>
          <a:noFill/>
          <a:ln w="12700" cap="flat" cmpd="sng" algn="ctr">
            <a:solidFill>
              <a:srgbClr val="00B0F0"/>
            </a:solidFill>
            <a:prstDash val="solid"/>
            <a:miter lim="800000"/>
            <a:headEnd type="stealth" w="med" len="lg"/>
            <a:tailEnd type="stealth" w="med" len="lg"/>
          </a:ln>
          <a:effectLst/>
        </p:spPr>
      </p:cxnSp>
      <p:cxnSp>
        <p:nvCxnSpPr>
          <p:cNvPr id="25" name="直接连接符 24"/>
          <p:cNvCxnSpPr/>
          <p:nvPr/>
        </p:nvCxnSpPr>
        <p:spPr>
          <a:xfrm>
            <a:off x="9957147" y="2566566"/>
            <a:ext cx="567034" cy="481112"/>
          </a:xfrm>
          <a:prstGeom prst="line">
            <a:avLst/>
          </a:prstGeom>
          <a:noFill/>
          <a:ln w="12700" cap="flat" cmpd="sng" algn="ctr">
            <a:solidFill>
              <a:srgbClr val="00B0F0"/>
            </a:solidFill>
            <a:prstDash val="solid"/>
            <a:miter lim="800000"/>
            <a:headEnd type="stealth" w="med" len="lg"/>
            <a:tailEnd type="stealth" w="med" len="lg"/>
          </a:ln>
          <a:effectLst/>
        </p:spPr>
      </p:cxnSp>
      <p:cxnSp>
        <p:nvCxnSpPr>
          <p:cNvPr id="28" name="直接连接符 27"/>
          <p:cNvCxnSpPr/>
          <p:nvPr/>
        </p:nvCxnSpPr>
        <p:spPr>
          <a:xfrm flipV="1">
            <a:off x="10024317" y="3307135"/>
            <a:ext cx="499864" cy="504056"/>
          </a:xfrm>
          <a:prstGeom prst="line">
            <a:avLst/>
          </a:prstGeom>
          <a:noFill/>
          <a:ln w="12700" cap="flat" cmpd="sng" algn="ctr">
            <a:solidFill>
              <a:srgbClr val="00B0F0"/>
            </a:solidFill>
            <a:prstDash val="solid"/>
            <a:miter lim="800000"/>
            <a:headEnd type="stealth" w="med" len="lg"/>
            <a:tailEnd type="none" w="med" len="lg"/>
          </a:ln>
          <a:effectLst/>
        </p:spPr>
      </p:cxnSp>
      <p:cxnSp>
        <p:nvCxnSpPr>
          <p:cNvPr id="33" name="直接连接符 32"/>
          <p:cNvCxnSpPr/>
          <p:nvPr/>
        </p:nvCxnSpPr>
        <p:spPr>
          <a:xfrm>
            <a:off x="9840639" y="2731071"/>
            <a:ext cx="0" cy="1052826"/>
          </a:xfrm>
          <a:prstGeom prst="line">
            <a:avLst/>
          </a:prstGeom>
          <a:noFill/>
          <a:ln w="12700" cap="flat" cmpd="sng" algn="ctr">
            <a:solidFill>
              <a:srgbClr val="00B0F0"/>
            </a:solidFill>
            <a:prstDash val="solid"/>
            <a:miter lim="800000"/>
            <a:headEnd type="stealth" w="med" len="lg"/>
            <a:tailEnd type="stealth" w="med" len="lg"/>
          </a:ln>
          <a:effectLst/>
        </p:spPr>
      </p:cxnSp>
      <p:cxnSp>
        <p:nvCxnSpPr>
          <p:cNvPr id="34" name="直接连接符 33"/>
          <p:cNvCxnSpPr/>
          <p:nvPr/>
        </p:nvCxnSpPr>
        <p:spPr>
          <a:xfrm flipH="1">
            <a:off x="9300417" y="3182169"/>
            <a:ext cx="1080443" cy="0"/>
          </a:xfrm>
          <a:prstGeom prst="line">
            <a:avLst/>
          </a:prstGeom>
          <a:noFill/>
          <a:ln w="12700" cap="flat" cmpd="sng" algn="ctr">
            <a:solidFill>
              <a:srgbClr val="00B0F0"/>
            </a:solidFill>
            <a:prstDash val="solid"/>
            <a:miter lim="800000"/>
            <a:headEnd type="stealth" w="med" len="lg"/>
            <a:tailEnd type="stealth" w="med" len="lg"/>
          </a:ln>
          <a:effectLst/>
        </p:spPr>
      </p:cxn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838622" y="4797946"/>
            <a:ext cx="64087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kumimoji="1" lang="zh-CN" altLang="en-US" sz="2400" u="none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√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表示有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航班。为了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便于研究，记表中</a:t>
            </a:r>
            <a:r>
              <a:rPr kumimoji="1" lang="zh-CN" altLang="en-US" sz="2400" u="none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√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，空白处为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，则得到一个数表：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461904"/>
              </p:ext>
            </p:extLst>
          </p:nvPr>
        </p:nvGraphicFramePr>
        <p:xfrm>
          <a:off x="7524750" y="4751388"/>
          <a:ext cx="1778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" name="Equation" r:id="rId12" imgW="1777680" imgH="1777680" progId="Equation.DSMT4">
                  <p:embed/>
                </p:oleObj>
              </mc:Choice>
              <mc:Fallback>
                <p:oleObj name="Equation" r:id="rId12" imgW="17776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24750" y="4751388"/>
                        <a:ext cx="17780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838622" y="5950074"/>
            <a:ext cx="640871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该数表反映了四城市间的交通连接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58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5" grpId="0"/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72351" y="1381252"/>
            <a:ext cx="1036915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方阵的幂满足下列运算规律：</a:t>
            </a:r>
            <a:endParaRPr kumimoji="1" lang="zh-CN" altLang="en-US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i="1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kumimoji="1" lang="en-US" altLang="zh-CN" sz="2400" i="1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kumimoji="1" lang="en-US" altLang="zh-CN" sz="2400" i="1" u="none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  (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i="1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τ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kumimoji="1" lang="en-US" altLang="zh-CN" sz="2400" i="1" u="none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kτ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21199" y="3217332"/>
            <a:ext cx="95718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但因为矩阵的乘法一般不满足交换律，所以对于两个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，一般来说，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kumimoji="1" lang="en-US" altLang="zh-CN" sz="2400" i="1" u="none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u="none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8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66100" y="1202329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875555" y="1740254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u="none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133341"/>
              </p:ext>
            </p:extLst>
          </p:nvPr>
        </p:nvGraphicFramePr>
        <p:xfrm>
          <a:off x="4514850" y="2386013"/>
          <a:ext cx="1993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6" name="Equation" r:id="rId4" imgW="1993680" imgH="1346040" progId="Equation.DSMT4">
                  <p:embed/>
                </p:oleObj>
              </mc:Choice>
              <mc:Fallback>
                <p:oleObj name="Equation" r:id="rId4" imgW="19936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2386013"/>
                        <a:ext cx="1993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875555" y="3792488"/>
            <a:ext cx="10369152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434817"/>
              </p:ext>
            </p:extLst>
          </p:nvPr>
        </p:nvGraphicFramePr>
        <p:xfrm>
          <a:off x="2834331" y="4219575"/>
          <a:ext cx="6451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7" name="Equation" r:id="rId6" imgW="6451560" imgH="2057400" progId="Equation.DSMT4">
                  <p:embed/>
                </p:oleObj>
              </mc:Choice>
              <mc:Fallback>
                <p:oleObj name="Equation" r:id="rId6" imgW="645156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34331" y="4219575"/>
                        <a:ext cx="64516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8320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766923"/>
              </p:ext>
            </p:extLst>
          </p:nvPr>
        </p:nvGraphicFramePr>
        <p:xfrm>
          <a:off x="3133725" y="1765300"/>
          <a:ext cx="5765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8" name="Equation" r:id="rId4" imgW="5765760" imgH="1422360" progId="Equation.DSMT4">
                  <p:embed/>
                </p:oleObj>
              </mc:Choice>
              <mc:Fallback>
                <p:oleObj name="Equation" r:id="rId4" imgW="576576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3725" y="1765300"/>
                        <a:ext cx="57658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2451" y="2871634"/>
            <a:ext cx="23627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成立。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2451" y="1191635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32451" y="3657578"/>
            <a:ext cx="10369152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假设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，结论成立，即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02287"/>
              </p:ext>
            </p:extLst>
          </p:nvPr>
        </p:nvGraphicFramePr>
        <p:xfrm>
          <a:off x="3738245" y="4472940"/>
          <a:ext cx="4038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9" name="Equation" r:id="rId6" imgW="4038480" imgH="2057400" progId="Equation.DSMT4">
                  <p:embed/>
                </p:oleObj>
              </mc:Choice>
              <mc:Fallback>
                <p:oleObj name="Equation" r:id="rId6" imgW="403848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8245" y="4472940"/>
                        <a:ext cx="40386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3594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矩阵与矩阵相乘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</a:t>
              </a:r>
              <a:r>
                <a:rPr lang="zh-CN" altLang="en-US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三</a:t>
              </a: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66614" y="1185419"/>
            <a:ext cx="1036915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723420"/>
              </p:ext>
            </p:extLst>
          </p:nvPr>
        </p:nvGraphicFramePr>
        <p:xfrm>
          <a:off x="1496735" y="1888296"/>
          <a:ext cx="6654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2" name="Equation" r:id="rId4" imgW="6654600" imgH="2057400" progId="Equation.DSMT4">
                  <p:embed/>
                </p:oleObj>
              </mc:Choice>
              <mc:Fallback>
                <p:oleObj name="Equation" r:id="rId4" imgW="665460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6735" y="1888296"/>
                        <a:ext cx="66548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22656" y="6016107"/>
            <a:ext cx="26270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等式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证。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63222"/>
              </p:ext>
            </p:extLst>
          </p:nvPr>
        </p:nvGraphicFramePr>
        <p:xfrm>
          <a:off x="3097133" y="4064527"/>
          <a:ext cx="4165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3" name="Equation" r:id="rId6" imgW="4165560" imgH="2057400" progId="Equation.DSMT4">
                  <p:embed/>
                </p:oleObj>
              </mc:Choice>
              <mc:Fallback>
                <p:oleObj name="Equation" r:id="rId6" imgW="416556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97133" y="4064527"/>
                        <a:ext cx="41656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058051"/>
              </p:ext>
            </p:extLst>
          </p:nvPr>
        </p:nvGraphicFramePr>
        <p:xfrm>
          <a:off x="7334484" y="4064527"/>
          <a:ext cx="3594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4" name="Equation" r:id="rId8" imgW="3593880" imgH="2057400" progId="Equation.DSMT4">
                  <p:embed/>
                </p:oleObj>
              </mc:Choice>
              <mc:Fallback>
                <p:oleObj name="Equation" r:id="rId8" imgW="359388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34484" y="4064527"/>
                        <a:ext cx="35941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019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矩阵的转置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四、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2451" y="1380877"/>
            <a:ext cx="105131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把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的行换成相应的列，得到的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矩阵称为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转置矩阵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记作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（或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 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10968" y="1442433"/>
            <a:ext cx="1384930" cy="523220"/>
            <a:chOff x="1414686" y="1053530"/>
            <a:chExt cx="1384930" cy="523220"/>
          </a:xfrm>
        </p:grpSpPr>
        <p:sp>
          <p:nvSpPr>
            <p:cNvPr id="7" name="椭圆 6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038595"/>
              </p:ext>
            </p:extLst>
          </p:nvPr>
        </p:nvGraphicFramePr>
        <p:xfrm>
          <a:off x="2895898" y="3434754"/>
          <a:ext cx="187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4" name="Equation" r:id="rId4" imgW="1879560" imgH="863280" progId="Equation.DSMT4">
                  <p:embed/>
                </p:oleObj>
              </mc:Choice>
              <mc:Fallback>
                <p:oleObj name="Equation" r:id="rId4" imgW="18795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898" y="3434754"/>
                        <a:ext cx="18796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55005"/>
              </p:ext>
            </p:extLst>
          </p:nvPr>
        </p:nvGraphicFramePr>
        <p:xfrm>
          <a:off x="6076950" y="3216275"/>
          <a:ext cx="1612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5" name="Equation" r:id="rId6" imgW="1612800" imgH="1346040" progId="Equation.DSMT4">
                  <p:embed/>
                </p:oleObj>
              </mc:Choice>
              <mc:Fallback>
                <p:oleObj name="Equation" r:id="rId6" imgW="16128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6950" y="3216275"/>
                        <a:ext cx="1612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271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矩阵的转置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四、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842814" y="1264898"/>
            <a:ext cx="10508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由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矩阵的定义，易得如下</a:t>
            </a:r>
            <a:r>
              <a:rPr kumimoji="1" lang="zh-CN" altLang="en-US" sz="2400" b="1" u="none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运算律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42814" y="1880290"/>
            <a:ext cx="10508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pt-BR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pt-BR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pt-BR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pt-BR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kumimoji="1" lang="zh-CN" altLang="en-US" sz="2400" b="1" i="1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842814" y="2456354"/>
            <a:ext cx="10508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pt-BR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pt-BR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pt-BR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pt-BR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pt-BR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pt-BR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pt-BR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842814" y="3032418"/>
            <a:ext cx="10508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l-G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l-G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l-GR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pt-BR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pt-BR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pt-B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kumimoji="1" lang="el-GR" altLang="zh-CN"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pt-BR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pt-BR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kumimoji="1" lang="zh-CN" altLang="en-US" sz="2400" u="none" baseline="300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842814" y="3667096"/>
            <a:ext cx="10508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同时，可以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endParaRPr kumimoji="1" lang="zh-CN" altLang="en-US" sz="2400" u="none" baseline="300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842814" y="4260769"/>
            <a:ext cx="10508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kumimoji="1" lang="zh-CN" altLang="en-US" sz="2400" i="1" u="none" baseline="300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832451" y="4813874"/>
            <a:ext cx="105089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事实上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kumimoji="1" lang="zh-CN" altLang="en-US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750973"/>
              </p:ext>
            </p:extLst>
          </p:nvPr>
        </p:nvGraphicFramePr>
        <p:xfrm>
          <a:off x="4995654" y="5626930"/>
          <a:ext cx="1638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1" name="Equation" r:id="rId4" imgW="1638000" imgH="787320" progId="Equation.DSMT4">
                  <p:embed/>
                </p:oleObj>
              </mc:Choice>
              <mc:Fallback>
                <p:oleObj name="Equation" r:id="rId4" imgW="16380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5654" y="5626930"/>
                        <a:ext cx="16383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3578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矩阵的转置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四、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89318" y="1393716"/>
            <a:ext cx="10225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行为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列为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904033"/>
              </p:ext>
            </p:extLst>
          </p:nvPr>
        </p:nvGraphicFramePr>
        <p:xfrm>
          <a:off x="3256280" y="2116455"/>
          <a:ext cx="5651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8" name="Equation" r:id="rId4" imgW="5651280" imgH="1828800" progId="Equation.DSMT4">
                  <p:embed/>
                </p:oleObj>
              </mc:Choice>
              <mc:Fallback>
                <p:oleObj name="Equation" r:id="rId4" imgW="565128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6280" y="2116455"/>
                        <a:ext cx="56515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41686"/>
              </p:ext>
            </p:extLst>
          </p:nvPr>
        </p:nvGraphicFramePr>
        <p:xfrm>
          <a:off x="3471930" y="4683591"/>
          <a:ext cx="436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9" name="Equation" r:id="rId6" imgW="4368600" imgH="419040" progId="Equation.DSMT4">
                  <p:embed/>
                </p:oleObj>
              </mc:Choice>
              <mc:Fallback>
                <p:oleObj name="Equation" r:id="rId6" imgW="4368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1930" y="4683591"/>
                        <a:ext cx="4368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72351" y="5591937"/>
            <a:ext cx="10225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，也就是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右箭头 9"/>
          <p:cNvSpPr/>
          <p:nvPr/>
        </p:nvSpPr>
        <p:spPr>
          <a:xfrm rot="5400000">
            <a:off x="4684973" y="4026487"/>
            <a:ext cx="654036" cy="171908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616532" y="5591937"/>
            <a:ext cx="34684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类推可证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u="none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34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utoUpdateAnimBg="0"/>
      <p:bldP spid="10" grpId="0" animBg="1"/>
      <p:bldP spid="1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矩阵的转置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四、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82638" y="1354235"/>
            <a:ext cx="6225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设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方阵，若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9827" y="2080472"/>
            <a:ext cx="10225136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i="1" u="none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i="1" u="none" baseline="-30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kumimoji="1" lang="en-US" altLang="zh-CN" sz="2400" i="1" u="none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i="1" u="none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ji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i="1" u="none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itchFamily="18" charset="0"/>
              </a:rPr>
              <a:t>j=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itchFamily="18" charset="0"/>
              </a:rPr>
              <a:t>1,2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en-US" altLang="zh-CN" sz="2400" u="none" dirty="0">
                <a:solidFill>
                  <a:srgbClr val="000000"/>
                </a:solidFill>
                <a:latin typeface="+mn-ea"/>
                <a:ea typeface="+mn-ea"/>
              </a:rPr>
              <a:t>…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itchFamily="18" charset="0"/>
              </a:rPr>
              <a:t> ,</a:t>
            </a:r>
            <a:r>
              <a:rPr kumimoji="1" lang="en-US" altLang="zh-CN" sz="2400" i="1" u="none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1" lang="en-US" altLang="zh-CN" sz="2400" u="none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70318" y="2699366"/>
            <a:ext cx="10225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对称矩阵</a:t>
            </a:r>
            <a:endParaRPr kumimoji="1" lang="zh-CN" altLang="en-US" sz="2400" u="none" dirty="0" smtClean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73913" y="4233357"/>
            <a:ext cx="774173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i="1" u="none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i="1" u="none" baseline="-30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kumimoji="1" lang="en-US" altLang="zh-CN" sz="2400" i="1" u="none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sz="2400" u="none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i="1" u="none" baseline="-30000" dirty="0" err="1" smtClean="0">
                <a:solidFill>
                  <a:srgbClr val="000000"/>
                </a:solidFill>
                <a:latin typeface="Times New Roman" pitchFamily="18" charset="0"/>
              </a:rPr>
              <a:t>ji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i="1" u="none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itchFamily="18" charset="0"/>
              </a:rPr>
              <a:t>j=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itchFamily="18" charset="0"/>
              </a:rPr>
              <a:t>1,2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en-US" altLang="zh-CN" sz="2400" u="none" dirty="0">
                <a:solidFill>
                  <a:srgbClr val="000000"/>
                </a:solidFill>
                <a:latin typeface="+mn-ea"/>
                <a:ea typeface="+mn-ea"/>
              </a:rPr>
              <a:t>…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itchFamily="18" charset="0"/>
              </a:rPr>
              <a:t> ,</a:t>
            </a:r>
            <a:r>
              <a:rPr kumimoji="1" lang="en-US" altLang="zh-CN" sz="2400" i="1" u="none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1" lang="en-US" altLang="zh-CN" sz="2400" u="none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63638" y="5032970"/>
            <a:ext cx="29340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反对称矩阵</a:t>
            </a:r>
            <a:endParaRPr kumimoji="1" lang="zh-CN" altLang="en-US" sz="2400" u="none" dirty="0" smtClean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470318" y="3553867"/>
            <a:ext cx="2522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3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矩阵的转置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四、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83590"/>
              </p:ext>
            </p:extLst>
          </p:nvPr>
        </p:nvGraphicFramePr>
        <p:xfrm>
          <a:off x="3336608" y="1422115"/>
          <a:ext cx="2006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6" name="Equation" r:id="rId4" imgW="2006280" imgH="1346040" progId="Equation.DSMT4">
                  <p:embed/>
                </p:oleObj>
              </mc:Choice>
              <mc:Fallback>
                <p:oleObj name="Equation" r:id="rId4" imgW="2006280" imgH="1346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608" y="1422115"/>
                        <a:ext cx="20066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352467" y="1986642"/>
            <a:ext cx="23495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kumimoji="1" lang="zh-CN" altLang="en-US" sz="2400" b="1" u="none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三阶对称矩阵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287910"/>
              </p:ext>
            </p:extLst>
          </p:nvPr>
        </p:nvGraphicFramePr>
        <p:xfrm>
          <a:off x="3334386" y="3099242"/>
          <a:ext cx="2222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7" name="Equation" r:id="rId6" imgW="2222280" imgH="1346040" progId="Equation.DSMT4">
                  <p:embed/>
                </p:oleObj>
              </mc:Choice>
              <mc:Fallback>
                <p:oleObj name="Equation" r:id="rId6" imgW="2222280" imgH="13460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386" y="3099242"/>
                        <a:ext cx="22225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459147" y="3483159"/>
            <a:ext cx="23495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kumimoji="1" lang="zh-CN" altLang="en-US" sz="2400" b="1" u="none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阶反对称矩阵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121199" y="4798582"/>
            <a:ext cx="8952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对称矩阵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的特点：它的元素以主对角线为对称轴对应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相等。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141871" y="5362462"/>
            <a:ext cx="94194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反对称矩阵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的特点：以主对角线为对称轴的对应元素的绝对值相等，符号相反，且主对角线上各元素均为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937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utoUpdateAnimBg="0"/>
      <p:bldP spid="1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矩阵的转置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四、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66100" y="1202329"/>
            <a:ext cx="9746163" cy="438150"/>
            <a:chOff x="1248939" y="1414502"/>
            <a:chExt cx="9746163" cy="438150"/>
          </a:xfrm>
        </p:grpSpPr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3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8" name="直角三角形 17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直角三角形 18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88020" y="1860550"/>
            <a:ext cx="10153128" cy="1346200"/>
            <a:chOff x="1054646" y="877974"/>
            <a:chExt cx="10153128" cy="1346200"/>
          </a:xfrm>
        </p:grpSpPr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1054646" y="1293870"/>
              <a:ext cx="101531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31641"/>
                </p:ext>
              </p:extLst>
            </p:nvPr>
          </p:nvGraphicFramePr>
          <p:xfrm>
            <a:off x="3024151" y="877974"/>
            <a:ext cx="44577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34" name="Equation" r:id="rId4" imgW="4457520" imgH="1346040" progId="Equation.DSMT4">
                    <p:embed/>
                  </p:oleObj>
                </mc:Choice>
                <mc:Fallback>
                  <p:oleObj name="Equation" r:id="rId4" imgW="445752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24151" y="877974"/>
                          <a:ext cx="44577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54697"/>
              </p:ext>
            </p:extLst>
          </p:nvPr>
        </p:nvGraphicFramePr>
        <p:xfrm>
          <a:off x="4088130" y="3533458"/>
          <a:ext cx="1968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35" name="Equation" r:id="rId6" imgW="1968480" imgH="1346040" progId="Equation.DSMT4">
                  <p:embed/>
                </p:oleObj>
              </mc:Choice>
              <mc:Fallback>
                <p:oleObj name="Equation" r:id="rId6" imgW="19684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88130" y="3533458"/>
                        <a:ext cx="19685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66200"/>
              </p:ext>
            </p:extLst>
          </p:nvPr>
        </p:nvGraphicFramePr>
        <p:xfrm>
          <a:off x="1287784" y="5133975"/>
          <a:ext cx="4953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36" name="Equation" r:id="rId8" imgW="4952880" imgH="1346040" progId="Equation.DSMT4">
                  <p:embed/>
                </p:oleObj>
              </mc:Choice>
              <mc:Fallback>
                <p:oleObj name="Equation" r:id="rId8" imgW="49528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87784" y="5133975"/>
                        <a:ext cx="49530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834411"/>
              </p:ext>
            </p:extLst>
          </p:nvPr>
        </p:nvGraphicFramePr>
        <p:xfrm>
          <a:off x="6630669" y="5375275"/>
          <a:ext cx="3771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37" name="Equation" r:id="rId10" imgW="3771720" imgH="863280" progId="Equation.DSMT4">
                  <p:embed/>
                </p:oleObj>
              </mc:Choice>
              <mc:Fallback>
                <p:oleObj name="Equation" r:id="rId10" imgW="37717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30669" y="5375275"/>
                        <a:ext cx="37719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828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60886" cy="556191"/>
            <a:chOff x="486158" y="414665"/>
            <a:chExt cx="476088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01379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矩阵的定义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79895" y="1189131"/>
            <a:ext cx="9746163" cy="438150"/>
            <a:chOff x="1248939" y="1414502"/>
            <a:chExt cx="9746163" cy="438150"/>
          </a:xfrm>
        </p:grpSpPr>
        <p:sp>
          <p:nvSpPr>
            <p:cNvPr id="30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1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50" name="直角三角形 49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直角三角形 50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矩形 48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774905" y="1699851"/>
            <a:ext cx="104411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u="none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u="none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u="none" kern="0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假设一个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经济系统由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煤炭、电力和钢铁三个部门组成，各部门之间的分配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如下表所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示，其中每一列中的数表示该部门总产出的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比例。如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表中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的第三列，电力部门分配总产出的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40%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煤炭部门，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50%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钢铁部门，剩下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10%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电力部门作为运转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费用。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30614"/>
              </p:ext>
            </p:extLst>
          </p:nvPr>
        </p:nvGraphicFramePr>
        <p:xfrm>
          <a:off x="1968018" y="4165522"/>
          <a:ext cx="8126944" cy="2377440"/>
        </p:xfrm>
        <a:graphic>
          <a:graphicData uri="http://schemas.openxmlformats.org/drawingml/2006/table">
            <a:tbl>
              <a:tblPr firstRow="1" bandRow="1"/>
              <a:tblGrid>
                <a:gridCol w="2031736"/>
                <a:gridCol w="2031736"/>
                <a:gridCol w="2031736"/>
                <a:gridCol w="2031736"/>
              </a:tblGrid>
              <a:tr h="37084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000" b="1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一个简单的经济问题</a:t>
                      </a:r>
                      <a:endParaRPr lang="zh-CN" altLang="en-US" sz="2000" b="1" dirty="0">
                        <a:ln>
                          <a:noFill/>
                        </a:ln>
                        <a:solidFill>
                          <a:srgbClr val="009999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00B050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00B050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00B050"/>
                          </a:solidFill>
                        </a:ln>
                      </a:endParaRPr>
                    </a:p>
                  </a:txBody>
                  <a:tcPr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采购部门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部分的产出分配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煤炭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电力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钢铁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煤炭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电力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钢铁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0.2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3917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矩阵的转置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四、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66100" y="1202329"/>
            <a:ext cx="9746163" cy="438150"/>
            <a:chOff x="1248939" y="1414502"/>
            <a:chExt cx="9746163" cy="438150"/>
          </a:xfrm>
        </p:grpSpPr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3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8" name="直角三角形 17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直角三角形 18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054646" y="3122488"/>
            <a:ext cx="10153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u="none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证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因为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1054646" y="1751070"/>
            <a:ext cx="101531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阶反对称矩阵，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阶对称矩阵，证明：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阶反对称矩阵。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054646" y="3886994"/>
            <a:ext cx="10153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+(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kumimoji="1" lang="zh-CN" altLang="en-US" sz="240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1054646" y="4535066"/>
            <a:ext cx="10153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=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)+(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054646" y="5255146"/>
            <a:ext cx="10153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所以结论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成立。</a:t>
            </a:r>
            <a:endParaRPr kumimoji="1" lang="en-US" altLang="zh-CN" sz="2400" u="none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56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30" grpId="0"/>
      <p:bldP spid="32" grpId="0"/>
      <p:bldP spid="3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五、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832451" y="1396434"/>
            <a:ext cx="102971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由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的元素构成的行列式（各元素位置不变），称为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 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记作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172351" y="4072756"/>
            <a:ext cx="99572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方阵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与行列式是两个不同的概念，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按一定方式排成的数表，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行列式则是这些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也就是数表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一定的运算法则所确定的一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555385" y="1488068"/>
            <a:ext cx="1384930" cy="523220"/>
            <a:chOff x="1414686" y="1053530"/>
            <a:chExt cx="1384930" cy="523220"/>
          </a:xfrm>
        </p:grpSpPr>
        <p:sp>
          <p:nvSpPr>
            <p:cNvPr id="25" name="椭圆 24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TextBox 28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29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807850" y="3042410"/>
            <a:ext cx="1747675" cy="841249"/>
            <a:chOff x="1990749" y="1147590"/>
            <a:chExt cx="1747675" cy="841249"/>
          </a:xfrm>
        </p:grpSpPr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36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7143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五、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41676" y="1622818"/>
            <a:ext cx="88234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设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阶方阵，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为实数，则有下列等式成立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41676" y="2398085"/>
            <a:ext cx="102554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41676" y="3148214"/>
            <a:ext cx="102554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l-GR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l-GR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l-GR" altLang="zh-CN"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l-GR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i="1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41676" y="3914014"/>
            <a:ext cx="102554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u="none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7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43704" y="312361"/>
            <a:ext cx="4674312" cy="556191"/>
            <a:chOff x="543704" y="414665"/>
            <a:chExt cx="4674312" cy="5561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方阵的行列式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43704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 五、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66100" y="1182265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910630" y="1727829"/>
            <a:ext cx="10297144" cy="53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方阵，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</a:t>
            </a:r>
            <a:r>
              <a:rPr kumimoji="1" lang="en-US" altLang="zh-CN" sz="2400" u="none" kern="0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925870" y="2325989"/>
            <a:ext cx="10297144" cy="52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185852"/>
              </p:ext>
            </p:extLst>
          </p:nvPr>
        </p:nvGraphicFramePr>
        <p:xfrm>
          <a:off x="3646934" y="2928341"/>
          <a:ext cx="408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6" name="Equation" r:id="rId4" imgW="4089240" imgH="507960" progId="Equation.DSMT4">
                  <p:embed/>
                </p:oleObj>
              </mc:Choice>
              <mc:Fallback>
                <p:oleObj name="Equation" r:id="rId4" imgW="4089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6934" y="2928341"/>
                        <a:ext cx="4089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997026"/>
              </p:ext>
            </p:extLst>
          </p:nvPr>
        </p:nvGraphicFramePr>
        <p:xfrm>
          <a:off x="4511030" y="3792437"/>
          <a:ext cx="3327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7" name="Equation" r:id="rId6" imgW="3327120" imgH="507960" progId="Equation.DSMT4">
                  <p:embed/>
                </p:oleObj>
              </mc:Choice>
              <mc:Fallback>
                <p:oleObj name="Equation" r:id="rId6" imgW="33271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1030" y="3792437"/>
                        <a:ext cx="3327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841140"/>
              </p:ext>
            </p:extLst>
          </p:nvPr>
        </p:nvGraphicFramePr>
        <p:xfrm>
          <a:off x="7863830" y="3798152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8" name="Equation" r:id="rId8" imgW="1320480" imgH="431640" progId="Equation.DSMT4">
                  <p:embed/>
                </p:oleObj>
              </mc:Choice>
              <mc:Fallback>
                <p:oleObj name="Equation" r:id="rId8" imgW="1320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63830" y="3798152"/>
                        <a:ext cx="1320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554571" y="4522673"/>
            <a:ext cx="10297144" cy="52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24310"/>
              </p:ext>
            </p:extLst>
          </p:nvPr>
        </p:nvGraphicFramePr>
        <p:xfrm>
          <a:off x="3706716" y="4785405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9" name="Equation" r:id="rId10" imgW="1511280" imgH="431640" progId="Equation.DSMT4">
                  <p:embed/>
                </p:oleObj>
              </mc:Choice>
              <mc:Fallback>
                <p:oleObj name="Equation" r:id="rId10" imgW="1511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06716" y="4785405"/>
                        <a:ext cx="1511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438642"/>
              </p:ext>
            </p:extLst>
          </p:nvPr>
        </p:nvGraphicFramePr>
        <p:xfrm>
          <a:off x="3851496" y="5602404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0" name="Equation" r:id="rId12" imgW="1320480" imgH="431640" progId="Equation.DSMT4">
                  <p:embed/>
                </p:oleObj>
              </mc:Choice>
              <mc:Fallback>
                <p:oleObj name="Equation" r:id="rId12" imgW="1320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51496" y="5602404"/>
                        <a:ext cx="1320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647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828563" y="2791523"/>
            <a:ext cx="73301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矩 阵 的 逆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§3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918950" y="3834249"/>
            <a:ext cx="5123777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10630" y="1423045"/>
            <a:ext cx="1008112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对于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，如果有一个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，满足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 </a:t>
            </a:r>
            <a:r>
              <a:rPr kumimoji="1" lang="en-US" altLang="zh-CN" sz="2400" b="1" i="1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且把方阵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逆矩阵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71590" y="3778914"/>
            <a:ext cx="10081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显然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逆矩阵，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89548" y="1500386"/>
            <a:ext cx="1384930" cy="523220"/>
            <a:chOff x="1414686" y="1053530"/>
            <a:chExt cx="1384930" cy="523220"/>
          </a:xfrm>
        </p:grpSpPr>
        <p:sp>
          <p:nvSpPr>
            <p:cNvPr id="17" name="椭圆 16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TextBox 25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61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74905" y="1462519"/>
            <a:ext cx="10081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例如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802586"/>
              </p:ext>
            </p:extLst>
          </p:nvPr>
        </p:nvGraphicFramePr>
        <p:xfrm>
          <a:off x="3556000" y="1997075"/>
          <a:ext cx="3810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7" name="Equation" r:id="rId4" imgW="3809880" imgH="1600200" progId="Equation.DSMT4">
                  <p:embed/>
                </p:oleObj>
              </mc:Choice>
              <mc:Fallback>
                <p:oleObj name="Equation" r:id="rId4" imgW="380988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00" y="1997075"/>
                        <a:ext cx="38100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0630" y="3554413"/>
            <a:ext cx="10081120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10630" y="4206776"/>
            <a:ext cx="10081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kumimoji="1" lang="zh-CN" altLang="en-US" sz="2400" b="1" i="1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063653" y="4936317"/>
            <a:ext cx="1008112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一个逆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矩阵。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726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  <p:bldP spid="1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84773" y="1502956"/>
            <a:ext cx="1747675" cy="841249"/>
            <a:chOff x="1990749" y="1147590"/>
            <a:chExt cx="1747675" cy="841249"/>
          </a:xfrm>
        </p:grpSpPr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8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08750" y="2488889"/>
            <a:ext cx="10081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如果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可逆的，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逆矩阵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唯一。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08750" y="3240460"/>
            <a:ext cx="1008112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事实上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逆矩阵，则一定有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108750" y="3999458"/>
            <a:ext cx="1008112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657390" y="4744980"/>
            <a:ext cx="10081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由逆矩阵的唯一性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，通常将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逆矩阵记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baseline="300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309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41110" y="1291418"/>
            <a:ext cx="100811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设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方阵，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行列式｜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｜的各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</a:t>
            </a:r>
            <a:r>
              <a:rPr kumimoji="1" lang="en-US" altLang="zh-CN" sz="2400" u="none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的代数余子式，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20028" y="1368759"/>
            <a:ext cx="1384930" cy="523220"/>
            <a:chOff x="1414686" y="1053530"/>
            <a:chExt cx="138493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407107"/>
              </p:ext>
            </p:extLst>
          </p:nvPr>
        </p:nvGraphicFramePr>
        <p:xfrm>
          <a:off x="4032568" y="2479993"/>
          <a:ext cx="32893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4" name="Equation" r:id="rId4" imgW="3288960" imgH="1803240" progId="Equation.DSMT4">
                  <p:embed/>
                </p:oleObj>
              </mc:Choice>
              <mc:Fallback>
                <p:oleObj name="Equation" r:id="rId4" imgW="32889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2568" y="2479993"/>
                        <a:ext cx="32893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41110" y="4283751"/>
            <a:ext cx="10081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伴随矩阵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41110" y="4941982"/>
            <a:ext cx="10081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利用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行列式的按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行（列）展开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760986" y="5640058"/>
            <a:ext cx="77182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kumimoji="1" lang="zh-CN" altLang="en-US" sz="2400" b="1" i="1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245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52909" y="2298248"/>
            <a:ext cx="104268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先证必要性。由于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是可逆的，则有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，故｜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，即｜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·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。所以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｜≠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852910" y="3490757"/>
            <a:ext cx="1042687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再证充分性。设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｜≠ 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由伴随矩阵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的性质，有</a:t>
            </a:r>
            <a:endParaRPr kumimoji="1" lang="zh-CN" altLang="en-US" sz="240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53448" y="1066201"/>
            <a:ext cx="1260140" cy="523220"/>
            <a:chOff x="1522698" y="4377511"/>
            <a:chExt cx="1260140" cy="523220"/>
          </a:xfrm>
        </p:grpSpPr>
        <p:sp>
          <p:nvSpPr>
            <p:cNvPr id="9" name="矩形 8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8000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2910" y="992531"/>
            <a:ext cx="10426872" cy="1457359"/>
            <a:chOff x="852910" y="1160171"/>
            <a:chExt cx="10426872" cy="1457359"/>
          </a:xfrm>
        </p:grpSpPr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852910" y="1160171"/>
              <a:ext cx="10426872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 </a:t>
              </a:r>
              <a:r>
                <a:rPr kumimoji="1" lang="en-US" altLang="zh-CN" sz="240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阶方阵，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可逆的充分必要条件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是｜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｜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，且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，其中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的伴随矩阵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4038508"/>
                </p:ext>
              </p:extLst>
            </p:nvPr>
          </p:nvGraphicFramePr>
          <p:xfrm>
            <a:off x="1311979" y="1779330"/>
            <a:ext cx="14859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38" name="Equation" r:id="rId4" imgW="1485720" imgH="838080" progId="Equation.DSMT4">
                    <p:embed/>
                  </p:oleObj>
                </mc:Choice>
                <mc:Fallback>
                  <p:oleObj name="Equation" r:id="rId4" imgW="1485720" imgH="838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11979" y="1779330"/>
                          <a:ext cx="1485900" cy="838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621243"/>
              </p:ext>
            </p:extLst>
          </p:nvPr>
        </p:nvGraphicFramePr>
        <p:xfrm>
          <a:off x="5167313" y="4066818"/>
          <a:ext cx="232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39" name="Equation" r:id="rId6" imgW="2323800" imgH="444240" progId="Equation.DSMT4">
                  <p:embed/>
                </p:oleObj>
              </mc:Choice>
              <mc:Fallback>
                <p:oleObj name="Equation" r:id="rId6" imgW="2323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67313" y="4066818"/>
                        <a:ext cx="232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049427"/>
              </p:ext>
            </p:extLst>
          </p:nvPr>
        </p:nvGraphicFramePr>
        <p:xfrm>
          <a:off x="4589463" y="4786898"/>
          <a:ext cx="3479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0" name="Equation" r:id="rId8" imgW="3479760" imgH="939600" progId="Equation.DSMT4">
                  <p:embed/>
                </p:oleObj>
              </mc:Choice>
              <mc:Fallback>
                <p:oleObj name="Equation" r:id="rId8" imgW="34797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89463" y="4786898"/>
                        <a:ext cx="34798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852910" y="4426858"/>
            <a:ext cx="10282409" cy="535531"/>
            <a:chOff x="852910" y="4653930"/>
            <a:chExt cx="10282409" cy="535531"/>
          </a:xfrm>
        </p:grpSpPr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852910" y="4653930"/>
              <a:ext cx="10282409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因             ，则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7174882"/>
                </p:ext>
              </p:extLst>
            </p:nvPr>
          </p:nvGraphicFramePr>
          <p:xfrm>
            <a:off x="1351429" y="4732338"/>
            <a:ext cx="812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41" name="Equation" r:id="rId10" imgW="812520" imgH="431640" progId="Equation.DSMT4">
                    <p:embed/>
                  </p:oleObj>
                </mc:Choice>
                <mc:Fallback>
                  <p:oleObj name="Equation" r:id="rId10" imgW="8125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351429" y="4732338"/>
                          <a:ext cx="8128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852909" y="5867018"/>
            <a:ext cx="10426871" cy="838200"/>
            <a:chOff x="852909" y="5973763"/>
            <a:chExt cx="10426871" cy="838200"/>
          </a:xfrm>
        </p:grpSpPr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852909" y="6094132"/>
              <a:ext cx="1042687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这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说明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可逆的，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且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。证毕。</a:t>
              </a: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715850"/>
                </p:ext>
              </p:extLst>
            </p:nvPr>
          </p:nvGraphicFramePr>
          <p:xfrm>
            <a:off x="4006974" y="5973763"/>
            <a:ext cx="14859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42" name="Equation" r:id="rId12" imgW="1485720" imgH="838080" progId="Equation.DSMT4">
                    <p:embed/>
                  </p:oleObj>
                </mc:Choice>
                <mc:Fallback>
                  <p:oleObj name="Equation" r:id="rId12" imgW="1485720" imgH="838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06974" y="5973763"/>
                          <a:ext cx="1485900" cy="838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9905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60886" cy="556191"/>
            <a:chOff x="486158" y="414665"/>
            <a:chExt cx="476088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01379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矩阵的定义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838622" y="1319362"/>
            <a:ext cx="104411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将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上述表格简单地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用数表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221323"/>
              </p:ext>
            </p:extLst>
          </p:nvPr>
        </p:nvGraphicFramePr>
        <p:xfrm>
          <a:off x="4600575" y="2314575"/>
          <a:ext cx="2032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8" name="Equation" r:id="rId4" imgW="2031840" imgH="1346040" progId="Equation.DSMT4">
                  <p:embed/>
                </p:oleObj>
              </mc:Choice>
              <mc:Fallback>
                <p:oleObj name="Equation" r:id="rId4" imgW="20318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00575" y="2314575"/>
                        <a:ext cx="20320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869690" y="4088706"/>
            <a:ext cx="1044116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，它具体描述了经济各部门产出的分配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8691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0630" y="1229910"/>
            <a:ext cx="100811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设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方阵，若｜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b="1" u="none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奇异矩阵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；否则，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b="1" u="none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非奇异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89548" y="1345754"/>
            <a:ext cx="1384930" cy="523220"/>
            <a:chOff x="1414686" y="1053530"/>
            <a:chExt cx="138493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10630" y="2471594"/>
            <a:ext cx="1008112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由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可知，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的充分必要条件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非奇异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矩阵。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910630" y="3239288"/>
            <a:ext cx="100811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，若</a:t>
            </a:r>
            <a:r>
              <a:rPr kumimoji="1" lang="zh-CN" altLang="en-US" sz="2400" b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b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kumimoji="1" lang="en-US" altLang="zh-CN" sz="2400" b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一定可逆，</a:t>
            </a:r>
            <a:r>
              <a:rPr kumimoji="1" lang="zh-CN" altLang="en-US" sz="2400" b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b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u="none" kern="0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910630" y="4583633"/>
            <a:ext cx="10441160" cy="131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u="none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证   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|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|=1≠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|≠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，故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endParaRPr kumimoji="1" lang="en-US" altLang="zh-CN" sz="2400" u="none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。证毕。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4" grpId="0" autoUpdateAnimBg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0630" y="1053530"/>
            <a:ext cx="1008112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方阵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的逆矩阵满足下面的运算法则：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0630" y="1680180"/>
            <a:ext cx="10081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亦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可逆，且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-</a:t>
            </a:r>
            <a:r>
              <a:rPr kumimoji="1" lang="en-US" altLang="zh-CN" sz="2400" u="none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10630" y="2347466"/>
            <a:ext cx="10081120" cy="736600"/>
            <a:chOff x="910630" y="2286506"/>
            <a:chExt cx="10081120" cy="736600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910630" y="2296031"/>
              <a:ext cx="1008112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）若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可逆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 0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 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λ</a:t>
              </a:r>
              <a:r>
                <a:rPr kumimoji="1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亦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可逆，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且    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1033709"/>
                </p:ext>
              </p:extLst>
            </p:nvPr>
          </p:nvGraphicFramePr>
          <p:xfrm>
            <a:off x="7378625" y="2286506"/>
            <a:ext cx="18415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2" name="Equation" r:id="rId4" imgW="1841400" imgH="736560" progId="Equation.DSMT4">
                    <p:embed/>
                  </p:oleObj>
                </mc:Choice>
                <mc:Fallback>
                  <p:oleObj name="Equation" r:id="rId4" imgW="1841400" imgH="736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78625" y="2286506"/>
                          <a:ext cx="1841500" cy="73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10630" y="3130714"/>
            <a:ext cx="10081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为同阶方阵且均可逆，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亦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可逆，且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10630" y="3792285"/>
            <a:ext cx="10081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亦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可逆，且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10630" y="4453856"/>
            <a:ext cx="10081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，则有｜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10630" y="5100187"/>
            <a:ext cx="10081120" cy="1200329"/>
            <a:chOff x="910630" y="5008747"/>
            <a:chExt cx="10081120" cy="1200329"/>
          </a:xfrm>
        </p:grpSpPr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910630" y="5008747"/>
              <a:ext cx="10081120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diag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是对角矩阵，则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可逆的充分必要条件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≠0(</a:t>
              </a:r>
              <a:r>
                <a:rPr kumimoji="1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=1,2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且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diag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3937904"/>
                </p:ext>
              </p:extLst>
            </p:nvPr>
          </p:nvGraphicFramePr>
          <p:xfrm>
            <a:off x="4803775" y="5691823"/>
            <a:ext cx="19558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3" name="Equation" r:id="rId6" imgW="1955520" imgH="419040" progId="Equation.DSMT4">
                    <p:embed/>
                  </p:oleObj>
                </mc:Choice>
                <mc:Fallback>
                  <p:oleObj name="Equation" r:id="rId6" imgW="195552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03775" y="5691823"/>
                          <a:ext cx="19558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9116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1" grpId="0"/>
      <p:bldP spid="12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0630" y="1225714"/>
            <a:ext cx="10081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为同阶方阵且均可逆，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亦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可逆，且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88615" y="2582802"/>
            <a:ext cx="1008112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证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34335" y="3229133"/>
            <a:ext cx="10081120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BB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AEA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</a:t>
            </a:r>
            <a:r>
              <a:rPr kumimoji="1" lang="en-US" altLang="zh-CN" sz="2400" u="none" baseline="300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kumimoji="1" lang="en-US" altLang="zh-CN" sz="2400" b="1" i="1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34335" y="4007048"/>
            <a:ext cx="1008112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根据推论，即有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0630" y="1889148"/>
            <a:ext cx="100811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亦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可逆，且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72351" y="5757179"/>
            <a:ext cx="10081120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300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。证毕。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55440" y="4654882"/>
            <a:ext cx="10081120" cy="1139291"/>
            <a:chOff x="1055440" y="4654882"/>
            <a:chExt cx="10081120" cy="1139291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321729" y="5147842"/>
              <a:ext cx="354854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400" b="1" i="1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u="none" baseline="30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u="none" baseline="300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u="none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en-US" altLang="zh-CN" sz="2400" u="none" baseline="30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=(</a:t>
              </a:r>
              <a:r>
                <a:rPr kumimoji="1" lang="en-US" altLang="zh-CN" sz="2400" b="1" i="1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u="none" baseline="300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u="none" baseline="30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i="1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en-US" altLang="zh-CN" sz="2400" u="none" baseline="30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1" i="1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400" u="none" baseline="30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1" i="1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kumimoji="1" lang="zh-CN" altLang="en-US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1055440" y="4654882"/>
              <a:ext cx="1008112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400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（</a:t>
              </a:r>
              <a:r>
                <a:rPr kumimoji="1" lang="en-US" altLang="zh-CN" sz="2400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2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  <p:bldP spid="9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66100" y="1060345"/>
            <a:ext cx="9746163" cy="438150"/>
            <a:chOff x="1248939" y="1414502"/>
            <a:chExt cx="9746163" cy="438150"/>
          </a:xfrm>
        </p:grpSpPr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20" name="直角三角形 19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直角三角形 20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3734657" y="3602683"/>
            <a:ext cx="4724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=3,</a:t>
            </a:r>
            <a:r>
              <a:rPr kumimoji="1" lang="en-US" altLang="zh-CN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3,  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6, 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=10,</a:t>
            </a:r>
            <a:r>
              <a:rPr kumimoji="1" lang="en-US" altLang="zh-CN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=2, </a:t>
            </a:r>
            <a:r>
              <a:rPr kumimoji="1" lang="en-US" altLang="zh-CN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4,</a:t>
            </a:r>
            <a:r>
              <a:rPr kumimoji="1" lang="en-US" altLang="zh-CN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33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endParaRPr kumimoji="1" lang="en-US" altLang="zh-CN" sz="2400" b="1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20293" y="1515428"/>
            <a:ext cx="10297144" cy="1346200"/>
            <a:chOff x="910630" y="633507"/>
            <a:chExt cx="10297144" cy="1346200"/>
          </a:xfrm>
        </p:grpSpPr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910630" y="1031355"/>
              <a:ext cx="102971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15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求方阵                          的逆矩阵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 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6841298"/>
                </p:ext>
              </p:extLst>
            </p:nvPr>
          </p:nvGraphicFramePr>
          <p:xfrm>
            <a:off x="3463482" y="633507"/>
            <a:ext cx="18923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54" name="Equation" r:id="rId4" imgW="1892160" imgH="1346040" progId="Equation.DSMT4">
                    <p:embed/>
                  </p:oleObj>
                </mc:Choice>
                <mc:Fallback>
                  <p:oleObj name="Equation" r:id="rId4" imgW="189216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63482" y="633507"/>
                          <a:ext cx="18923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1020293" y="2996506"/>
            <a:ext cx="10153128" cy="494645"/>
            <a:chOff x="910630" y="2099345"/>
            <a:chExt cx="10153128" cy="494645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910630" y="2099345"/>
              <a:ext cx="101531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因为                 ， 所以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存在。先求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的伴随矩阵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2562171"/>
                </p:ext>
              </p:extLst>
            </p:nvPr>
          </p:nvGraphicFramePr>
          <p:xfrm>
            <a:off x="2880990" y="2162190"/>
            <a:ext cx="1270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55" name="Equation" r:id="rId6" imgW="1269720" imgH="431640" progId="Equation.DSMT4">
                    <p:embed/>
                  </p:oleObj>
                </mc:Choice>
                <mc:Fallback>
                  <p:oleObj name="Equation" r:id="rId6" imgW="12697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80990" y="2162190"/>
                          <a:ext cx="12700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490934"/>
              </p:ext>
            </p:extLst>
          </p:nvPr>
        </p:nvGraphicFramePr>
        <p:xfrm>
          <a:off x="1913255" y="5372100"/>
          <a:ext cx="2489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6" name="Equation" r:id="rId8" imgW="2489040" imgH="1346040" progId="Equation.DSMT4">
                  <p:embed/>
                </p:oleObj>
              </mc:Choice>
              <mc:Fallback>
                <p:oleObj name="Equation" r:id="rId8" imgW="24890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13255" y="5372100"/>
                        <a:ext cx="24892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192554"/>
              </p:ext>
            </p:extLst>
          </p:nvPr>
        </p:nvGraphicFramePr>
        <p:xfrm>
          <a:off x="5839181" y="5267036"/>
          <a:ext cx="3873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7" name="Equation" r:id="rId10" imgW="3873240" imgH="1346040" progId="Equation.DSMT4">
                  <p:embed/>
                </p:oleObj>
              </mc:Choice>
              <mc:Fallback>
                <p:oleObj name="Equation" r:id="rId10" imgW="38732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39181" y="5267036"/>
                        <a:ext cx="38735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右箭头 35"/>
          <p:cNvSpPr/>
          <p:nvPr/>
        </p:nvSpPr>
        <p:spPr>
          <a:xfrm>
            <a:off x="4747070" y="5832124"/>
            <a:ext cx="879252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919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3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66100" y="1147429"/>
            <a:ext cx="9746163" cy="438150"/>
            <a:chOff x="1248939" y="1414502"/>
            <a:chExt cx="9746163" cy="438150"/>
          </a:xfrm>
        </p:grpSpPr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20" name="直角三角形 19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直角三角形 20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961560" y="1696617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  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在第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，令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961560" y="3746947"/>
            <a:ext cx="10153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206986"/>
              </p:ext>
            </p:extLst>
          </p:nvPr>
        </p:nvGraphicFramePr>
        <p:xfrm>
          <a:off x="4464050" y="4208463"/>
          <a:ext cx="2501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0" name="Equation" r:id="rId4" imgW="2501640" imgH="1346040" progId="Equation.DSMT4">
                  <p:embed/>
                </p:oleObj>
              </mc:Choice>
              <mc:Fallback>
                <p:oleObj name="Equation" r:id="rId4" imgW="25016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4050" y="4208463"/>
                        <a:ext cx="2501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162641"/>
              </p:ext>
            </p:extLst>
          </p:nvPr>
        </p:nvGraphicFramePr>
        <p:xfrm>
          <a:off x="3084513" y="2306638"/>
          <a:ext cx="5397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1" name="Equation" r:id="rId6" imgW="5397480" imgH="1346040" progId="Equation.DSMT4">
                  <p:embed/>
                </p:oleObj>
              </mc:Choice>
              <mc:Fallback>
                <p:oleObj name="Equation" r:id="rId6" imgW="53974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4513" y="2306638"/>
                        <a:ext cx="53975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961560" y="5691163"/>
            <a:ext cx="10153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可以写成矩阵形式：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1969820" y="6122676"/>
            <a:ext cx="82337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kumimoji="1" lang="zh-CN" altLang="en-US" sz="24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3018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910630" y="1025626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由于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|=60≠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，故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47658" y="3863955"/>
            <a:ext cx="2688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的解为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254529"/>
              </p:ext>
            </p:extLst>
          </p:nvPr>
        </p:nvGraphicFramePr>
        <p:xfrm>
          <a:off x="3652552" y="4181871"/>
          <a:ext cx="48133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6" name="Equation" r:id="rId4" imgW="4813200" imgH="2463480" progId="Equation.DSMT4">
                  <p:embed/>
                </p:oleObj>
              </mc:Choice>
              <mc:Fallback>
                <p:oleObj name="Equation" r:id="rId4" imgW="481320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2552" y="4181871"/>
                        <a:ext cx="48133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071753"/>
              </p:ext>
            </p:extLst>
          </p:nvPr>
        </p:nvGraphicFramePr>
        <p:xfrm>
          <a:off x="4129444" y="1530833"/>
          <a:ext cx="28702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7" name="Equation" r:id="rId6" imgW="2869920" imgH="2463480" progId="Equation.DSMT4">
                  <p:embed/>
                </p:oleObj>
              </mc:Choice>
              <mc:Fallback>
                <p:oleObj name="Equation" r:id="rId6" imgW="286992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9444" y="1530833"/>
                        <a:ext cx="28702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4621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66100" y="1161943"/>
            <a:ext cx="9746163" cy="438150"/>
            <a:chOff x="1248939" y="1414502"/>
            <a:chExt cx="9746163" cy="438150"/>
          </a:xfrm>
        </p:grpSpPr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20" name="直角三角形 19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直角三角形 20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1020119" y="1770736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1020293" y="4819926"/>
            <a:ext cx="1029697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若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baseline="30000" dirty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存在，则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乘上式，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baseline="30000" dirty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乘上式，有</a:t>
            </a: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395092"/>
              </p:ext>
            </p:extLst>
          </p:nvPr>
        </p:nvGraphicFramePr>
        <p:xfrm>
          <a:off x="3141663" y="2260821"/>
          <a:ext cx="5994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6" name="Equation" r:id="rId4" imgW="5994360" imgH="1346040" progId="Equation.DSMT4">
                  <p:embed/>
                </p:oleObj>
              </mc:Choice>
              <mc:Fallback>
                <p:oleObj name="Equation" r:id="rId4" imgW="59943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1663" y="2260821"/>
                        <a:ext cx="59944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020119" y="3788646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，并满足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1020119" y="4205618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AXB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kumimoji="1" lang="en-US" altLang="zh-CN" sz="24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575561"/>
              </p:ext>
            </p:extLst>
          </p:nvPr>
        </p:nvGraphicFramePr>
        <p:xfrm>
          <a:off x="4620519" y="5516838"/>
          <a:ext cx="283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7" name="Equation" r:id="rId6" imgW="2831760" imgH="342720" progId="Equation.DSMT4">
                  <p:embed/>
                </p:oleObj>
              </mc:Choice>
              <mc:Fallback>
                <p:oleObj name="Equation" r:id="rId6" imgW="2831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0519" y="5516838"/>
                        <a:ext cx="283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84209"/>
              </p:ext>
            </p:extLst>
          </p:nvPr>
        </p:nvGraphicFramePr>
        <p:xfrm>
          <a:off x="5026381" y="6127464"/>
          <a:ext cx="1625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8" name="Equation" r:id="rId8" imgW="1625400" imgH="342720" progId="Equation.DSMT4">
                  <p:embed/>
                </p:oleObj>
              </mc:Choice>
              <mc:Fallback>
                <p:oleObj name="Equation" r:id="rId8" imgW="1625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26381" y="6127464"/>
                        <a:ext cx="1625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1767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080747"/>
              </p:ext>
            </p:extLst>
          </p:nvPr>
        </p:nvGraphicFramePr>
        <p:xfrm>
          <a:off x="2992438" y="2168525"/>
          <a:ext cx="53213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0" name="Equation" r:id="rId4" imgW="5321160" imgH="1726920" progId="Equation.DSMT4">
                  <p:embed/>
                </p:oleObj>
              </mc:Choice>
              <mc:Fallback>
                <p:oleObj name="Equation" r:id="rId4" imgW="5321160" imgH="17269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2168525"/>
                        <a:ext cx="53213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027859"/>
              </p:ext>
            </p:extLst>
          </p:nvPr>
        </p:nvGraphicFramePr>
        <p:xfrm>
          <a:off x="887413" y="4302125"/>
          <a:ext cx="60833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1" name="Equation" r:id="rId6" imgW="6083280" imgH="1726920" progId="Equation.DSMT4">
                  <p:embed/>
                </p:oleObj>
              </mc:Choice>
              <mc:Fallback>
                <p:oleObj name="Equation" r:id="rId6" imgW="6083280" imgH="172692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302125"/>
                        <a:ext cx="60833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441002"/>
              </p:ext>
            </p:extLst>
          </p:nvPr>
        </p:nvGraphicFramePr>
        <p:xfrm>
          <a:off x="7012733" y="4514169"/>
          <a:ext cx="4305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2" name="Equation" r:id="rId8" imgW="4305240" imgH="1346040" progId="Equation.DSMT4">
                  <p:embed/>
                </p:oleObj>
              </mc:Choice>
              <mc:Fallback>
                <p:oleObj name="Equation" r:id="rId8" imgW="4305240" imgH="134604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733" y="4514169"/>
                        <a:ext cx="43053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56239" y="1247821"/>
            <a:ext cx="702821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由于｜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，｜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｜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baseline="30000" dirty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914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84773" y="1502956"/>
            <a:ext cx="1747675" cy="841249"/>
            <a:chOff x="1990749" y="1147590"/>
            <a:chExt cx="1747675" cy="841249"/>
          </a:xfrm>
        </p:grpSpPr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8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00616" y="2524864"/>
            <a:ext cx="99511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矩阵方程时，要区分矩阵的左乘与右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乘。因为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矩阵的乘法不满足交换律，所以不能混淆左乘与右乘。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91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66100" y="1103887"/>
            <a:ext cx="9746163" cy="438150"/>
            <a:chOff x="1248939" y="1414502"/>
            <a:chExt cx="9746163" cy="438150"/>
          </a:xfrm>
        </p:grpSpPr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8" name="直角三角形 17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直角三角形 18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933466" y="3260778"/>
            <a:ext cx="1029697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上式两边右乘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               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kern="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=6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kumimoji="1" lang="zh-CN" altLang="en-US" sz="2400" b="1" i="1" u="none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933292" y="2324674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kumimoji="1" lang="en-US" altLang="zh-CN" sz="2400" u="none" kern="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=6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933292" y="2756722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kern="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6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kumimoji="1" lang="en-US" altLang="zh-CN" sz="24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933466" y="3862861"/>
            <a:ext cx="1029697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|(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kern="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|=|6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|≠0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kern="0" dirty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≠0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kern="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33291" y="1547662"/>
            <a:ext cx="10503965" cy="812800"/>
            <a:chOff x="910629" y="909514"/>
            <a:chExt cx="10503965" cy="812800"/>
          </a:xfrm>
        </p:grpSpPr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910629" y="1053530"/>
              <a:ext cx="105039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18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设三阶方阵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满足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=6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且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diag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，求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6354421"/>
                </p:ext>
              </p:extLst>
            </p:nvPr>
          </p:nvGraphicFramePr>
          <p:xfrm>
            <a:off x="9152816" y="909514"/>
            <a:ext cx="12065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44" name="Equation" r:id="rId4" imgW="1206360" imgH="812520" progId="Equation.DSMT4">
                    <p:embed/>
                  </p:oleObj>
                </mc:Choice>
                <mc:Fallback>
                  <p:oleObj name="Equation" r:id="rId4" imgW="1206360" imgH="812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152816" y="909514"/>
                          <a:ext cx="1206500" cy="812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522288" y="4310063"/>
            <a:ext cx="11282362" cy="2387600"/>
            <a:chOff x="499626" y="3933167"/>
            <a:chExt cx="11282362" cy="2387600"/>
          </a:xfrm>
        </p:grpSpPr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7592208"/>
                </p:ext>
              </p:extLst>
            </p:nvPr>
          </p:nvGraphicFramePr>
          <p:xfrm>
            <a:off x="499626" y="4403067"/>
            <a:ext cx="79756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45" name="Equation" r:id="rId6" imgW="7975440" imgH="1447560" progId="Equation.DSMT4">
                    <p:embed/>
                  </p:oleObj>
                </mc:Choice>
                <mc:Fallback>
                  <p:oleObj name="Equation" r:id="rId6" imgW="7975440" imgH="1447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99626" y="4403067"/>
                          <a:ext cx="7975600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850964"/>
                </p:ext>
              </p:extLst>
            </p:nvPr>
          </p:nvGraphicFramePr>
          <p:xfrm>
            <a:off x="8302188" y="3933167"/>
            <a:ext cx="3479800" cy="238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46" name="Equation" r:id="rId8" imgW="3479760" imgH="2387520" progId="Equation.DSMT4">
                    <p:embed/>
                  </p:oleObj>
                </mc:Choice>
                <mc:Fallback>
                  <p:oleObj name="Equation" r:id="rId8" imgW="3479760" imgH="2387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02188" y="3933167"/>
                          <a:ext cx="3479800" cy="2387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4986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60886" cy="556191"/>
            <a:chOff x="486158" y="414665"/>
            <a:chExt cx="476088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01379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矩阵的定义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01379" y="1148478"/>
            <a:ext cx="9746163" cy="438150"/>
            <a:chOff x="1248939" y="1414502"/>
            <a:chExt cx="9746163" cy="438150"/>
          </a:xfrm>
        </p:grpSpPr>
        <p:sp>
          <p:nvSpPr>
            <p:cNvPr id="30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1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50" name="直角三角形 49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直角三角形 50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矩形 48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838622" y="1617014"/>
            <a:ext cx="104411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u="none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u="none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含有 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未知量、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方程的齐次线性方程组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697406"/>
              </p:ext>
            </p:extLst>
          </p:nvPr>
        </p:nvGraphicFramePr>
        <p:xfrm>
          <a:off x="3224211" y="2350429"/>
          <a:ext cx="36449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0" name="Equation" r:id="rId4" imgW="3644640" imgH="1803240" progId="Equation.DSMT4">
                  <p:embed/>
                </p:oleObj>
              </mc:Choice>
              <mc:Fallback>
                <p:oleObj name="Equation" r:id="rId4" imgW="364464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4211" y="2350429"/>
                        <a:ext cx="36449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838622" y="4249735"/>
            <a:ext cx="104411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的未知量的系数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可排列成一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 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的数表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05623"/>
              </p:ext>
            </p:extLst>
          </p:nvPr>
        </p:nvGraphicFramePr>
        <p:xfrm>
          <a:off x="2441575" y="5135563"/>
          <a:ext cx="1943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1" name="Equation" r:id="rId6" imgW="1942920" imgH="1346040" progId="Equation.DSMT4">
                  <p:embed/>
                </p:oleObj>
              </mc:Choice>
              <mc:Fallback>
                <p:oleObj name="Equation" r:id="rId6" imgW="19429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1575" y="5135563"/>
                        <a:ext cx="19431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703896" y="5485211"/>
            <a:ext cx="20307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defRPr/>
            </a:pPr>
            <a:r>
              <a:rPr kumimoji="1" lang="en-US" altLang="zh-CN" sz="2400" b="1" i="1" u="none" kern="0" dirty="0" err="1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u="none" kern="0" dirty="0" err="1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b="1" i="1" u="none" kern="0" dirty="0" err="1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kumimoji="1" lang="en-US" altLang="zh-CN" sz="2400" u="none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6871044" y="5208211"/>
            <a:ext cx="44766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defRPr/>
            </a:pPr>
            <a:r>
              <a:rPr kumimoji="1" lang="en-US" altLang="zh-CN" sz="2400" i="1" u="none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kern="0" baseline="-25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1" u="none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：矩阵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u="none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，位于矩阵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 </a:t>
            </a:r>
            <a:r>
              <a:rPr kumimoji="1" lang="en-US" altLang="zh-CN" sz="2400" i="1" u="none" kern="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的交叉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处。</a:t>
            </a:r>
            <a:endParaRPr kumimoji="1" lang="en-US" altLang="zh-CN" sz="2400" u="none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3157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66100" y="1176457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74905" y="4820838"/>
            <a:ext cx="1029697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于是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u="none" kern="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||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|=|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≠0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|≠0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可逆。再由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2-1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式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</a:t>
            </a:r>
            <a:endParaRPr kumimoji="1" lang="zh-CN" altLang="en-US" sz="2400" b="1" i="1" u="none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774731" y="3472953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74731" y="4122883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(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u="none" kern="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(2-1)</a:t>
            </a:r>
            <a:endParaRPr kumimoji="1" lang="en-US" altLang="zh-CN" sz="240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4731" y="1769613"/>
            <a:ext cx="10543302" cy="1494984"/>
            <a:chOff x="910630" y="758875"/>
            <a:chExt cx="10543302" cy="1494984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910630" y="1053530"/>
              <a:ext cx="10543302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19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可逆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且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证明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可逆。又当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      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时，求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1325221"/>
                </p:ext>
              </p:extLst>
            </p:nvPr>
          </p:nvGraphicFramePr>
          <p:xfrm>
            <a:off x="9250587" y="758875"/>
            <a:ext cx="13589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17" name="Equation" r:id="rId4" imgW="1358640" imgH="1346040" progId="Equation.DSMT4">
                    <p:embed/>
                  </p:oleObj>
                </mc:Choice>
                <mc:Fallback>
                  <p:oleObj name="Equation" r:id="rId4" imgW="135864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250587" y="758875"/>
                          <a:ext cx="13589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774905" y="5592660"/>
            <a:ext cx="1029697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u="none" kern="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kern="0" baseline="30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[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u="none" kern="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)]</a:t>
            </a:r>
            <a:r>
              <a:rPr kumimoji="1" lang="en-US" altLang="zh-CN" sz="2400" u="none" kern="0" baseline="300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(|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u="none" kern="0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kern="0" baseline="300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u="none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kumimoji="1" lang="en-US" altLang="zh-CN" sz="2400" u="none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888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31858" cy="556191"/>
            <a:chOff x="486158" y="414665"/>
            <a:chExt cx="4731858" cy="556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 阵 的 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53252"/>
              </p:ext>
            </p:extLst>
          </p:nvPr>
        </p:nvGraphicFramePr>
        <p:xfrm>
          <a:off x="2408238" y="1697038"/>
          <a:ext cx="6451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4" name="Equation" r:id="rId4" imgW="6451560" imgH="1346040" progId="Equation.DSMT4">
                  <p:embed/>
                </p:oleObj>
              </mc:Choice>
              <mc:Fallback>
                <p:oleObj name="Equation" r:id="rId4" imgW="64515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8238" y="1697038"/>
                        <a:ext cx="6451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54682" y="3485107"/>
            <a:ext cx="647663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按逆矩阵的运算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律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求逆公式，易得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318381"/>
              </p:ext>
            </p:extLst>
          </p:nvPr>
        </p:nvGraphicFramePr>
        <p:xfrm>
          <a:off x="4729617" y="4428671"/>
          <a:ext cx="2070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5" name="Equation" r:id="rId6" imgW="2070000" imgH="1346040" progId="Equation.DSMT4">
                  <p:embed/>
                </p:oleObj>
              </mc:Choice>
              <mc:Fallback>
                <p:oleObj name="Equation" r:id="rId6" imgW="20700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29617" y="4428671"/>
                        <a:ext cx="20701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4953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815779" y="2689923"/>
            <a:ext cx="73301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矩阵的分块 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§4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730171" y="3834249"/>
            <a:ext cx="5050972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509841" y="1852942"/>
            <a:ext cx="933268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对于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行数和列数比较多的矩阵</a:t>
            </a:r>
            <a:r>
              <a:rPr kumimoji="1" lang="en-US" altLang="zh-CN" sz="2400" b="1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，在计算过程中经常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矩阵分块法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大矩阵的运算化为小矩阵的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运算。将矩阵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若干条纵线和横线分成许多个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小矩阵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，每个小矩阵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u="none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子块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，以子块为元素的矩阵称为</a:t>
            </a:r>
            <a:r>
              <a:rPr kumimoji="1" lang="zh-CN" altLang="en-US" sz="2400" b="1" u="none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分块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297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855432"/>
              </p:ext>
            </p:extLst>
          </p:nvPr>
        </p:nvGraphicFramePr>
        <p:xfrm>
          <a:off x="4141788" y="1229360"/>
          <a:ext cx="3149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70" name="Equation" r:id="rId4" imgW="3149280" imgH="1346040" progId="Equation.DSMT4">
                  <p:embed/>
                </p:oleObj>
              </mc:Choice>
              <mc:Fallback>
                <p:oleObj name="Equation" r:id="rId4" imgW="3149280" imgH="1346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1229360"/>
                        <a:ext cx="31496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773083" y="3080385"/>
            <a:ext cx="10598410" cy="1346200"/>
            <a:chOff x="838200" y="5179411"/>
            <a:chExt cx="10598410" cy="1346200"/>
          </a:xfrm>
        </p:grpSpPr>
        <p:grpSp>
          <p:nvGrpSpPr>
            <p:cNvPr id="9" name="组合 8"/>
            <p:cNvGrpSpPr/>
            <p:nvPr/>
          </p:nvGrpSpPr>
          <p:grpSpPr>
            <a:xfrm>
              <a:off x="1762385" y="5179411"/>
              <a:ext cx="2628900" cy="1346200"/>
              <a:chOff x="1967197" y="4285946"/>
              <a:chExt cx="2628900" cy="1346200"/>
            </a:xfrm>
          </p:grpSpPr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5587606"/>
                  </p:ext>
                </p:extLst>
              </p:nvPr>
            </p:nvGraphicFramePr>
            <p:xfrm>
              <a:off x="1967197" y="4285946"/>
              <a:ext cx="2628900" cy="1346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571" name="Equation" r:id="rId6" imgW="2628720" imgH="1346040" progId="Equation.DSMT4">
                      <p:embed/>
                    </p:oleObj>
                  </mc:Choice>
                  <mc:Fallback>
                    <p:oleObj name="Equation" r:id="rId6" imgW="2628720" imgH="1346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967197" y="4285946"/>
                            <a:ext cx="2628900" cy="1346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2103239" y="5221733"/>
                <a:ext cx="2160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</a:endParaRPr>
              </a:p>
            </p:txBody>
          </p:sp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>
                <a:off x="3139951" y="4459013"/>
                <a:ext cx="0" cy="10801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410460" y="5179411"/>
              <a:ext cx="2628900" cy="1346200"/>
              <a:chOff x="1993873" y="4285946"/>
              <a:chExt cx="2628900" cy="1346200"/>
            </a:xfrm>
          </p:grpSpPr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1321996"/>
                  </p:ext>
                </p:extLst>
              </p:nvPr>
            </p:nvGraphicFramePr>
            <p:xfrm>
              <a:off x="1993873" y="4285946"/>
              <a:ext cx="2628900" cy="1346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572" name="Equation" r:id="rId8" imgW="2628720" imgH="1346040" progId="Equation.DSMT4">
                      <p:embed/>
                    </p:oleObj>
                  </mc:Choice>
                  <mc:Fallback>
                    <p:oleObj name="Equation" r:id="rId8" imgW="2628720" imgH="1346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993873" y="4285946"/>
                            <a:ext cx="2628900" cy="1346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103239" y="4754513"/>
                <a:ext cx="2160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</a:endParaRPr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2517887" y="4459013"/>
                <a:ext cx="0" cy="10801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</a:endParaRPr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>
                <a:off x="3814031" y="4459013"/>
                <a:ext cx="0" cy="10801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807710" y="5179411"/>
              <a:ext cx="2628900" cy="1346200"/>
              <a:chOff x="1942183" y="4285946"/>
              <a:chExt cx="2628900" cy="1346200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9115198"/>
                  </p:ext>
                </p:extLst>
              </p:nvPr>
            </p:nvGraphicFramePr>
            <p:xfrm>
              <a:off x="1942183" y="4285946"/>
              <a:ext cx="2628900" cy="1346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573" name="Equation" r:id="rId10" imgW="2628720" imgH="1346040" progId="Equation.DSMT4">
                      <p:embed/>
                    </p:oleObj>
                  </mc:Choice>
                  <mc:Fallback>
                    <p:oleObj name="Equation" r:id="rId10" imgW="2628720" imgH="1346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942183" y="4285946"/>
                            <a:ext cx="2628900" cy="1346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2517887" y="4459013"/>
                <a:ext cx="0" cy="10801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</a:endParaRPr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>
                <a:off x="3118111" y="4459013"/>
                <a:ext cx="0" cy="10801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</a:endParaRPr>
              </a:p>
            </p:txBody>
          </p:sp>
        </p:grp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838200" y="5647978"/>
              <a:ext cx="103695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                                    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                                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136458"/>
              </p:ext>
            </p:extLst>
          </p:nvPr>
        </p:nvGraphicFramePr>
        <p:xfrm>
          <a:off x="1558472" y="4815839"/>
          <a:ext cx="196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74" name="Equation" r:id="rId12" imgW="1968480" imgH="888840" progId="Equation.DSMT4">
                  <p:embed/>
                </p:oleObj>
              </mc:Choice>
              <mc:Fallback>
                <p:oleObj name="Equation" r:id="rId12" imgW="19684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472" y="4815839"/>
                        <a:ext cx="1968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284212"/>
              </p:ext>
            </p:extLst>
          </p:nvPr>
        </p:nvGraphicFramePr>
        <p:xfrm>
          <a:off x="4560888" y="4801553"/>
          <a:ext cx="201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75" name="Equation" r:id="rId14" imgW="2019240" imgH="888840" progId="Equation.DSMT4">
                  <p:embed/>
                </p:oleObj>
              </mc:Choice>
              <mc:Fallback>
                <p:oleObj name="Equation" r:id="rId14" imgW="20192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4801553"/>
                        <a:ext cx="201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 rot="16200000">
            <a:off x="1919398" y="1944069"/>
            <a:ext cx="1509485" cy="367961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363085"/>
              </p:ext>
            </p:extLst>
          </p:nvPr>
        </p:nvGraphicFramePr>
        <p:xfrm>
          <a:off x="7286625" y="4831715"/>
          <a:ext cx="204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76" name="Equation" r:id="rId16" imgW="2044440" imgH="888840" progId="Equation.DSMT4">
                  <p:embed/>
                </p:oleObj>
              </mc:Choice>
              <mc:Fallback>
                <p:oleObj name="Equation" r:id="rId16" imgW="20444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4831715"/>
                        <a:ext cx="2044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785370"/>
              </p:ext>
            </p:extLst>
          </p:nvPr>
        </p:nvGraphicFramePr>
        <p:xfrm>
          <a:off x="1660072" y="6075680"/>
          <a:ext cx="196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77" name="Equation" r:id="rId18" imgW="1968480" imgH="431640" progId="Equation.DSMT4">
                  <p:embed/>
                </p:oleObj>
              </mc:Choice>
              <mc:Fallback>
                <p:oleObj name="Equation" r:id="rId18" imgW="1968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072" y="6075680"/>
                        <a:ext cx="196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026882"/>
              </p:ext>
            </p:extLst>
          </p:nvPr>
        </p:nvGraphicFramePr>
        <p:xfrm>
          <a:off x="4506913" y="6015038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78" name="Equation" r:id="rId20" imgW="1981080" imgH="431640" progId="Equation.DSMT4">
                  <p:embed/>
                </p:oleObj>
              </mc:Choice>
              <mc:Fallback>
                <p:oleObj name="Equation" r:id="rId20" imgW="1981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6015038"/>
                        <a:ext cx="198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5838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61950" y="1084010"/>
            <a:ext cx="10173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分块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矩阵的运算与普通矩阵的运算法则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相类似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61950" y="1603123"/>
            <a:ext cx="10173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为同型矩阵，采用同样的分块法，有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36531"/>
              </p:ext>
            </p:extLst>
          </p:nvPr>
        </p:nvGraphicFramePr>
        <p:xfrm>
          <a:off x="2681144" y="2156228"/>
          <a:ext cx="6959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0" name="Equation" r:id="rId4" imgW="6959520" imgH="1803240" progId="Equation.DSMT4">
                  <p:embed/>
                </p:oleObj>
              </mc:Choice>
              <mc:Fallback>
                <p:oleObj name="Equation" r:id="rId4" imgW="695952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1144" y="2156228"/>
                        <a:ext cx="69596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961950" y="4180354"/>
            <a:ext cx="10173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kumimoji="1" lang="en-US" altLang="zh-CN" sz="2400" b="1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b="1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亦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为同型矩阵，则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826886"/>
              </p:ext>
            </p:extLst>
          </p:nvPr>
        </p:nvGraphicFramePr>
        <p:xfrm>
          <a:off x="3273425" y="4756150"/>
          <a:ext cx="57785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1" name="Equation" r:id="rId6" imgW="5778360" imgH="1803240" progId="Equation.DSMT4">
                  <p:embed/>
                </p:oleObj>
              </mc:Choice>
              <mc:Fallback>
                <p:oleObj name="Equation" r:id="rId6" imgW="57783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3425" y="4756150"/>
                        <a:ext cx="57785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4207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9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61950" y="1515195"/>
            <a:ext cx="10173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设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为数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627667"/>
              </p:ext>
            </p:extLst>
          </p:nvPr>
        </p:nvGraphicFramePr>
        <p:xfrm>
          <a:off x="3456705" y="2477729"/>
          <a:ext cx="43561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0" name="Equation" r:id="rId4" imgW="4356000" imgH="1803240" progId="Equation.DSMT4">
                  <p:embed/>
                </p:oleObj>
              </mc:Choice>
              <mc:Fallback>
                <p:oleObj name="Equation" r:id="rId4" imgW="43560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6705" y="2477729"/>
                        <a:ext cx="43561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1613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77152" y="1226751"/>
            <a:ext cx="10173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）设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矩阵，将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分成 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336681"/>
              </p:ext>
            </p:extLst>
          </p:nvPr>
        </p:nvGraphicFramePr>
        <p:xfrm>
          <a:off x="3051175" y="1867218"/>
          <a:ext cx="5435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1" name="Equation" r:id="rId4" imgW="5435280" imgH="1346040" progId="Equation.DSMT4">
                  <p:embed/>
                </p:oleObj>
              </mc:Choice>
              <mc:Fallback>
                <p:oleObj name="Equation" r:id="rId4" imgW="54352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1175" y="1867218"/>
                        <a:ext cx="5435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2545" y="3477642"/>
            <a:ext cx="1023771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kumimoji="1" lang="en-US" altLang="zh-CN" sz="2400" i="1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的列数分别等于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u="none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tj</a:t>
            </a:r>
            <a:r>
              <a:rPr kumimoji="1" lang="en-US" altLang="zh-CN" sz="2400" i="1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行数，则有 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943092"/>
              </p:ext>
            </p:extLst>
          </p:nvPr>
        </p:nvGraphicFramePr>
        <p:xfrm>
          <a:off x="4715201" y="4270375"/>
          <a:ext cx="2692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2" name="Equation" r:id="rId6" imgW="2692080" imgH="1346040" progId="Equation.DSMT4">
                  <p:embed/>
                </p:oleObj>
              </mc:Choice>
              <mc:Fallback>
                <p:oleObj name="Equation" r:id="rId6" imgW="26920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5201" y="4270375"/>
                        <a:ext cx="26924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453924"/>
              </p:ext>
            </p:extLst>
          </p:nvPr>
        </p:nvGraphicFramePr>
        <p:xfrm>
          <a:off x="1947863" y="5759450"/>
          <a:ext cx="5080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3" name="Equation" r:id="rId8" imgW="5079960" imgH="787320" progId="Equation.DSMT4">
                  <p:embed/>
                </p:oleObj>
              </mc:Choice>
              <mc:Fallback>
                <p:oleObj name="Equation" r:id="rId8" imgW="50799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7863" y="5759450"/>
                        <a:ext cx="50800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889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784773" y="1502956"/>
            <a:ext cx="1747675" cy="841249"/>
            <a:chOff x="1990749" y="1147590"/>
            <a:chExt cx="1747675" cy="841249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17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057328" y="2532815"/>
            <a:ext cx="102377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在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分块矩阵的乘法中，要求对左矩阵的列的分法与右矩阵的行的分法是一致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47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66100" y="1100257"/>
            <a:ext cx="9746163" cy="438150"/>
            <a:chOff x="1248939" y="1414502"/>
            <a:chExt cx="9746163" cy="43815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21" name="直角三角形 20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直角三角形 2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89807" y="1597135"/>
            <a:ext cx="10153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945897" y="3530653"/>
            <a:ext cx="10153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zh-CN" altLang="en-US" sz="24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5897" y="4106717"/>
            <a:ext cx="10153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u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</a:t>
            </a:r>
            <a:r>
              <a:rPr kumimoji="1" lang="zh-CN" altLang="en-US" sz="2400" b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分块成 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035175" y="4819650"/>
            <a:ext cx="3721100" cy="1778000"/>
            <a:chOff x="2346236" y="4651769"/>
            <a:chExt cx="3721100" cy="1778000"/>
          </a:xfrm>
        </p:grpSpPr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3562751"/>
                </p:ext>
              </p:extLst>
            </p:nvPr>
          </p:nvGraphicFramePr>
          <p:xfrm>
            <a:off x="2346236" y="4651769"/>
            <a:ext cx="37211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33" name="Equation" r:id="rId4" imgW="3720960" imgH="1777680" progId="Equation.DSMT4">
                    <p:embed/>
                  </p:oleObj>
                </mc:Choice>
                <mc:Fallback>
                  <p:oleObj name="Equation" r:id="rId4" imgW="3720960" imgH="1777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46236" y="4651769"/>
                          <a:ext cx="3721100" cy="177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连接符 30"/>
            <p:cNvCxnSpPr/>
            <p:nvPr/>
          </p:nvCxnSpPr>
          <p:spPr>
            <a:xfrm>
              <a:off x="2947830" y="5540509"/>
              <a:ext cx="1512168" cy="0"/>
            </a:xfrm>
            <a:prstGeom prst="line">
              <a:avLst/>
            </a:prstGeom>
            <a:noFill/>
            <a:ln w="9525" cap="flat" cmpd="sng" algn="ctr">
              <a:solidFill>
                <a:srgbClr val="285301"/>
              </a:solidFill>
              <a:prstDash val="dash"/>
              <a:miter lim="800000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>
              <a:off x="3811926" y="4820429"/>
              <a:ext cx="0" cy="1440160"/>
            </a:xfrm>
            <a:prstGeom prst="line">
              <a:avLst/>
            </a:prstGeom>
            <a:noFill/>
            <a:ln w="9525" cap="flat" cmpd="sng" algn="ctr">
              <a:solidFill>
                <a:srgbClr val="285301"/>
              </a:solidFill>
              <a:prstDash val="dash"/>
              <a:miter lim="800000"/>
            </a:ln>
            <a:effectLst/>
          </p:spPr>
        </p:cxnSp>
      </p:grpSp>
      <p:grpSp>
        <p:nvGrpSpPr>
          <p:cNvPr id="33" name="组合 32"/>
          <p:cNvGrpSpPr/>
          <p:nvPr/>
        </p:nvGrpSpPr>
        <p:grpSpPr>
          <a:xfrm>
            <a:off x="6330950" y="4819650"/>
            <a:ext cx="4330700" cy="1778000"/>
            <a:chOff x="6367691" y="4650975"/>
            <a:chExt cx="4330700" cy="1778000"/>
          </a:xfrm>
        </p:grpSpPr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0472716"/>
                </p:ext>
              </p:extLst>
            </p:nvPr>
          </p:nvGraphicFramePr>
          <p:xfrm>
            <a:off x="6367691" y="4650975"/>
            <a:ext cx="43307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34" name="Equation" r:id="rId6" imgW="4330440" imgH="1777680" progId="Equation.DSMT4">
                    <p:embed/>
                  </p:oleObj>
                </mc:Choice>
                <mc:Fallback>
                  <p:oleObj name="Equation" r:id="rId6" imgW="4330440" imgH="1777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367691" y="4650975"/>
                          <a:ext cx="4330700" cy="177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" name="直接连接符 34"/>
            <p:cNvCxnSpPr/>
            <p:nvPr/>
          </p:nvCxnSpPr>
          <p:spPr>
            <a:xfrm>
              <a:off x="7196379" y="5543832"/>
              <a:ext cx="1512168" cy="0"/>
            </a:xfrm>
            <a:prstGeom prst="line">
              <a:avLst/>
            </a:prstGeom>
            <a:noFill/>
            <a:ln w="9525" cap="flat" cmpd="sng" algn="ctr">
              <a:solidFill>
                <a:srgbClr val="285301"/>
              </a:solidFill>
              <a:prstDash val="dash"/>
              <a:miter lim="800000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>
            <a:xfrm>
              <a:off x="8060475" y="4823752"/>
              <a:ext cx="0" cy="1440160"/>
            </a:xfrm>
            <a:prstGeom prst="line">
              <a:avLst/>
            </a:prstGeom>
            <a:noFill/>
            <a:ln w="9525" cap="flat" cmpd="sng" algn="ctr">
              <a:solidFill>
                <a:srgbClr val="285301"/>
              </a:solidFill>
              <a:prstDash val="dash"/>
              <a:miter lim="800000"/>
            </a:ln>
            <a:effectLst/>
          </p:spPr>
        </p:cxnSp>
      </p:grp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087204"/>
              </p:ext>
            </p:extLst>
          </p:nvPr>
        </p:nvGraphicFramePr>
        <p:xfrm>
          <a:off x="3178175" y="1982788"/>
          <a:ext cx="5689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35" name="Equation" r:id="rId8" imgW="5689440" imgH="1777680" progId="Equation.DSMT4">
                  <p:embed/>
                </p:oleObj>
              </mc:Choice>
              <mc:Fallback>
                <p:oleObj name="Equation" r:id="rId8" imgW="568944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8175" y="1982788"/>
                        <a:ext cx="56896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50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60886" cy="556191"/>
            <a:chOff x="486158" y="414665"/>
            <a:chExt cx="476088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01379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矩阵的定义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838622" y="1284748"/>
            <a:ext cx="10513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kumimoji="1" lang="en-US" altLang="zh-CN" sz="240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个数按一定顺序排成 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行、</a:t>
            </a:r>
            <a:r>
              <a:rPr kumimoji="1" lang="en-US" altLang="zh-CN" sz="24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列的矩形数表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838622" y="3822427"/>
            <a:ext cx="103902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矩阵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一般用大写字母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表示，有时亦记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，或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，或 </a:t>
            </a:r>
            <a:r>
              <a:rPr kumimoji="1" lang="en-US" altLang="zh-CN" sz="2400" b="1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69916" y="1235695"/>
            <a:ext cx="1384930" cy="523220"/>
            <a:chOff x="1414686" y="1053530"/>
            <a:chExt cx="1384930" cy="523220"/>
          </a:xfrm>
        </p:grpSpPr>
        <p:sp>
          <p:nvSpPr>
            <p:cNvPr id="28" name="椭圆 2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TextBox 33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671625"/>
              </p:ext>
            </p:extLst>
          </p:nvPr>
        </p:nvGraphicFramePr>
        <p:xfrm>
          <a:off x="3402806" y="1920450"/>
          <a:ext cx="2692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5" name="Equation" r:id="rId4" imgW="2692080" imgH="1803240" progId="Equation.DSMT4">
                  <p:embed/>
                </p:oleObj>
              </mc:Choice>
              <mc:Fallback>
                <p:oleObj name="Equation" r:id="rId4" imgW="26920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02806" y="1920450"/>
                        <a:ext cx="26924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838622" y="5115514"/>
            <a:ext cx="105131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在 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b="1" i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。如果矩阵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实（复）矩阵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425606" y="2405107"/>
            <a:ext cx="44738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 </a:t>
            </a:r>
            <a:r>
              <a:rPr kumimoji="1" lang="en-US" altLang="zh-CN" sz="2400" b="1" i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列矩阵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简称 </a:t>
            </a:r>
            <a:r>
              <a:rPr kumimoji="1" lang="en-US" altLang="zh-CN" sz="2400" b="1" i="1" u="none" kern="0" dirty="0" err="1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u="none" kern="0" dirty="0" err="1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b="1" i="1" u="none" kern="0" dirty="0" err="1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989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9" grpId="0"/>
      <p:bldP spid="1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119817"/>
              </p:ext>
            </p:extLst>
          </p:nvPr>
        </p:nvGraphicFramePr>
        <p:xfrm>
          <a:off x="2600325" y="1342760"/>
          <a:ext cx="626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8" name="Equation" r:id="rId4" imgW="6260760" imgH="888840" progId="Equation.DSMT4">
                  <p:embed/>
                </p:oleObj>
              </mc:Choice>
              <mc:Fallback>
                <p:oleObj name="Equation" r:id="rId4" imgW="6260760" imgH="8888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1342760"/>
                        <a:ext cx="6261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384876"/>
              </p:ext>
            </p:extLst>
          </p:nvPr>
        </p:nvGraphicFramePr>
        <p:xfrm>
          <a:off x="1719580" y="2527670"/>
          <a:ext cx="5003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59" name="Equation" r:id="rId6" imgW="5003640" imgH="863280" progId="Equation.DSMT4">
                  <p:embed/>
                </p:oleObj>
              </mc:Choice>
              <mc:Fallback>
                <p:oleObj name="Equation" r:id="rId6" imgW="5003640" imgH="86328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580" y="2527670"/>
                        <a:ext cx="5003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196865"/>
              </p:ext>
            </p:extLst>
          </p:nvPr>
        </p:nvGraphicFramePr>
        <p:xfrm>
          <a:off x="6760210" y="2540688"/>
          <a:ext cx="393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0" name="Equation" r:id="rId8" imgW="3936960" imgH="863280" progId="Equation.DSMT4">
                  <p:embed/>
                </p:oleObj>
              </mc:Choice>
              <mc:Fallback>
                <p:oleObj name="Equation" r:id="rId8" imgW="3936960" imgH="8632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210" y="2540688"/>
                        <a:ext cx="3937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554362"/>
              </p:ext>
            </p:extLst>
          </p:nvPr>
        </p:nvGraphicFramePr>
        <p:xfrm>
          <a:off x="2761933" y="3700198"/>
          <a:ext cx="4673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61" name="Equation" r:id="rId10" imgW="4673520" imgH="863280" progId="Equation.DSMT4">
                  <p:embed/>
                </p:oleObj>
              </mc:Choice>
              <mc:Fallback>
                <p:oleObj name="Equation" r:id="rId10" imgW="4673520" imgH="8632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933" y="3700198"/>
                        <a:ext cx="4673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744913" y="4851453"/>
            <a:ext cx="2705100" cy="1778000"/>
            <a:chOff x="5218659" y="3703221"/>
            <a:chExt cx="2705100" cy="177800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5723959"/>
                </p:ext>
              </p:extLst>
            </p:nvPr>
          </p:nvGraphicFramePr>
          <p:xfrm>
            <a:off x="5218659" y="3703221"/>
            <a:ext cx="27051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62" name="Equation" r:id="rId12" imgW="2705040" imgH="1777680" progId="Equation.DSMT4">
                    <p:embed/>
                  </p:oleObj>
                </mc:Choice>
                <mc:Fallback>
                  <p:oleObj name="Equation" r:id="rId12" imgW="2705040" imgH="1777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18659" y="3703221"/>
                          <a:ext cx="2705100" cy="177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接连接符 11"/>
            <p:cNvCxnSpPr/>
            <p:nvPr/>
          </p:nvCxnSpPr>
          <p:spPr>
            <a:xfrm>
              <a:off x="6167214" y="4581922"/>
              <a:ext cx="1512168" cy="0"/>
            </a:xfrm>
            <a:prstGeom prst="line">
              <a:avLst/>
            </a:prstGeom>
            <a:noFill/>
            <a:ln w="9525" cap="flat" cmpd="sng" algn="ctr">
              <a:solidFill>
                <a:srgbClr val="285301"/>
              </a:solidFill>
              <a:prstDash val="dash"/>
              <a:miter lim="800000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>
            <a:xfrm>
              <a:off x="7031310" y="3861842"/>
              <a:ext cx="0" cy="1440160"/>
            </a:xfrm>
            <a:prstGeom prst="line">
              <a:avLst/>
            </a:prstGeom>
            <a:noFill/>
            <a:ln w="9525" cap="flat" cmpd="sng" algn="ctr">
              <a:solidFill>
                <a:srgbClr val="285301"/>
              </a:solidFill>
              <a:prstDash val="dash"/>
              <a:miter lim="800000"/>
            </a:ln>
            <a:effectLst/>
          </p:spPr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40594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34335" y="1328504"/>
            <a:ext cx="10009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28998"/>
              </p:ext>
            </p:extLst>
          </p:nvPr>
        </p:nvGraphicFramePr>
        <p:xfrm>
          <a:off x="4143785" y="1790169"/>
          <a:ext cx="3225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0" name="Equation" r:id="rId4" imgW="3225600" imgH="1803240" progId="Equation.DSMT4">
                  <p:embed/>
                </p:oleObj>
              </mc:Choice>
              <mc:Fallback>
                <p:oleObj name="Equation" r:id="rId4" imgW="32256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3785" y="1790169"/>
                        <a:ext cx="32258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652349"/>
              </p:ext>
            </p:extLst>
          </p:nvPr>
        </p:nvGraphicFramePr>
        <p:xfrm>
          <a:off x="4111625" y="4335206"/>
          <a:ext cx="3365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1" name="Equation" r:id="rId6" imgW="3365280" imgH="1828800" progId="Equation.DSMT4">
                  <p:embed/>
                </p:oleObj>
              </mc:Choice>
              <mc:Fallback>
                <p:oleObj name="Equation" r:id="rId6" imgW="336528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1625" y="4335206"/>
                        <a:ext cx="33655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2104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83596" y="1432397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）设方阵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的分块矩阵为 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43268"/>
              </p:ext>
            </p:extLst>
          </p:nvPr>
        </p:nvGraphicFramePr>
        <p:xfrm>
          <a:off x="4620880" y="2273618"/>
          <a:ext cx="2822575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1" name="Equation" r:id="rId4" imgW="2171520" imgH="1358640" progId="Equation.DSMT4">
                  <p:embed/>
                </p:oleObj>
              </mc:Choice>
              <mc:Fallback>
                <p:oleObj name="Equation" r:id="rId4" imgW="217152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880" y="2273618"/>
                        <a:ext cx="2822575" cy="17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83596" y="4359534"/>
            <a:ext cx="105851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除主对角线上的子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外，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其余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子块都为零矩阵，且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1,2,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方阵，则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分块对角矩阵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准对角矩阵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，简记为</a:t>
            </a:r>
            <a:r>
              <a:rPr kumimoji="1" lang="en-US" altLang="zh-CN" sz="2400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diag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483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034335" y="1419902"/>
            <a:ext cx="57450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准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行列式的性质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722827"/>
              </p:ext>
            </p:extLst>
          </p:nvPr>
        </p:nvGraphicFramePr>
        <p:xfrm>
          <a:off x="4035453" y="2183130"/>
          <a:ext cx="2825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1" name="Equation" r:id="rId4" imgW="2628720" imgH="431640" progId="Equation.DSMT4">
                  <p:embed/>
                </p:oleObj>
              </mc:Choice>
              <mc:Fallback>
                <p:oleObj name="Equation" r:id="rId4" imgW="26287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53" y="2183130"/>
                        <a:ext cx="28257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063653" y="2987100"/>
            <a:ext cx="6589685" cy="2477075"/>
            <a:chOff x="924644" y="1269554"/>
            <a:chExt cx="6589685" cy="2477075"/>
          </a:xfrm>
        </p:grpSpPr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924644" y="1269554"/>
              <a:ext cx="5943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若有与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同阶的准对角矩阵 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0187032"/>
                </p:ext>
              </p:extLst>
            </p:nvPr>
          </p:nvGraphicFramePr>
          <p:xfrm>
            <a:off x="4618729" y="1943229"/>
            <a:ext cx="2895600" cy="180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82" name="Equation" r:id="rId6" imgW="2895480" imgH="1803240" progId="Equation.DSMT4">
                    <p:embed/>
                  </p:oleObj>
                </mc:Choice>
                <mc:Fallback>
                  <p:oleObj name="Equation" r:id="rId6" imgW="2895480" imgH="1803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18729" y="1943229"/>
                          <a:ext cx="2895600" cy="180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37828" y="5794857"/>
            <a:ext cx="1028313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u="none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1,2,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亦为同阶方阵，则有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450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1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310403"/>
              </p:ext>
            </p:extLst>
          </p:nvPr>
        </p:nvGraphicFramePr>
        <p:xfrm>
          <a:off x="3628572" y="1359218"/>
          <a:ext cx="43053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9" name="Equation" r:id="rId4" imgW="4305240" imgH="1803240" progId="Equation.DSMT4">
                  <p:embed/>
                </p:oleObj>
              </mc:Choice>
              <mc:Fallback>
                <p:oleObj name="Equation" r:id="rId4" imgW="4305240" imgH="18032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572" y="1359218"/>
                        <a:ext cx="43053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1156255" y="3710459"/>
            <a:ext cx="10283130" cy="2585566"/>
            <a:chOff x="924644" y="5341903"/>
            <a:chExt cx="10283130" cy="2585566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924644" y="5341903"/>
              <a:ext cx="102831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若｜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｜≠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0(</a:t>
              </a:r>
              <a:r>
                <a:rPr kumimoji="1" lang="en-US" altLang="zh-CN" sz="2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=1,2,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｜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｜≠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，并有</a:t>
              </a: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2945660"/>
                </p:ext>
              </p:extLst>
            </p:nvPr>
          </p:nvGraphicFramePr>
          <p:xfrm>
            <a:off x="4356264" y="6098669"/>
            <a:ext cx="3670300" cy="18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00" name="Equation" r:id="rId6" imgW="3670200" imgH="1828800" progId="Equation.DSMT4">
                    <p:embed/>
                  </p:oleObj>
                </mc:Choice>
                <mc:Fallback>
                  <p:oleObj name="Equation" r:id="rId6" imgW="3670200" imgH="1828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356264" y="6098669"/>
                          <a:ext cx="3670300" cy="182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33991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66100" y="1191697"/>
            <a:ext cx="9746163" cy="438150"/>
            <a:chOff x="1248939" y="1414502"/>
            <a:chExt cx="9746163" cy="43815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12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21" name="直角三角形 20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直角三角形 2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698358" y="1823720"/>
            <a:ext cx="9687172" cy="1346200"/>
            <a:chOff x="1592610" y="787400"/>
            <a:chExt cx="9687172" cy="1346200"/>
          </a:xfrm>
        </p:grpSpPr>
        <p:sp>
          <p:nvSpPr>
            <p:cNvPr id="52" name="Text Box 5"/>
            <p:cNvSpPr txBox="1">
              <a:spLocks noChangeArrowheads="1"/>
            </p:cNvSpPr>
            <p:nvPr/>
          </p:nvSpPr>
          <p:spPr bwMode="auto">
            <a:xfrm>
              <a:off x="1592610" y="1181597"/>
              <a:ext cx="9687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                    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，求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/>
                  <a:ea typeface="宋体" pitchFamily="2" charset="-122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3605360"/>
                </p:ext>
              </p:extLst>
            </p:nvPr>
          </p:nvGraphicFramePr>
          <p:xfrm>
            <a:off x="2928917" y="787400"/>
            <a:ext cx="18796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74" name="Equation" r:id="rId4" imgW="1879560" imgH="1346040" progId="Equation.DSMT4">
                    <p:embed/>
                  </p:oleObj>
                </mc:Choice>
                <mc:Fallback>
                  <p:oleObj name="Equation" r:id="rId4" imgW="187956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28917" y="787400"/>
                          <a:ext cx="18796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合 53"/>
          <p:cNvGrpSpPr/>
          <p:nvPr/>
        </p:nvGrpSpPr>
        <p:grpSpPr>
          <a:xfrm>
            <a:off x="1592528" y="3442198"/>
            <a:ext cx="6124154" cy="1336675"/>
            <a:chOff x="1592610" y="2095997"/>
            <a:chExt cx="6124154" cy="1336675"/>
          </a:xfrm>
        </p:grpSpPr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1592610" y="2492227"/>
              <a:ext cx="32784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把矩阵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分块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oup 8"/>
            <p:cNvGrpSpPr>
              <a:grpSpLocks/>
            </p:cNvGrpSpPr>
            <p:nvPr/>
          </p:nvGrpSpPr>
          <p:grpSpPr bwMode="auto">
            <a:xfrm>
              <a:off x="4548113" y="2095997"/>
              <a:ext cx="3168651" cy="1336675"/>
              <a:chOff x="879" y="1267"/>
              <a:chExt cx="1996" cy="842"/>
            </a:xfrm>
          </p:grpSpPr>
          <p:graphicFrame>
            <p:nvGraphicFramePr>
              <p:cNvPr id="58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3885099"/>
                  </p:ext>
                </p:extLst>
              </p:nvPr>
            </p:nvGraphicFramePr>
            <p:xfrm>
              <a:off x="879" y="1267"/>
              <a:ext cx="1996" cy="8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675" name="Equation" r:id="rId6" imgW="2438280" imgH="1028520" progId="Equation.DSMT4">
                      <p:embed/>
                    </p:oleObj>
                  </mc:Choice>
                  <mc:Fallback>
                    <p:oleObj name="Equation" r:id="rId6" imgW="2438280" imgH="10285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bright="-100000" contrast="-10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9" y="1267"/>
                            <a:ext cx="1996" cy="8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Line 10"/>
              <p:cNvSpPr>
                <a:spLocks noChangeShapeType="1"/>
              </p:cNvSpPr>
              <p:nvPr/>
            </p:nvSpPr>
            <p:spPr bwMode="auto">
              <a:xfrm>
                <a:off x="1248" y="1536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</a:endParaRPr>
              </a:p>
            </p:txBody>
          </p:sp>
          <p:sp>
            <p:nvSpPr>
              <p:cNvPr id="60" name="Line 11"/>
              <p:cNvSpPr>
                <a:spLocks noChangeShapeType="1"/>
              </p:cNvSpPr>
              <p:nvPr/>
            </p:nvSpPr>
            <p:spPr bwMode="auto">
              <a:xfrm>
                <a:off x="1440" y="1296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</a:endParaRPr>
              </a:p>
            </p:txBody>
          </p:sp>
        </p:grpSp>
      </p:grpSp>
      <p:graphicFrame>
        <p:nvGraphicFramePr>
          <p:cNvPr id="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85192"/>
              </p:ext>
            </p:extLst>
          </p:nvPr>
        </p:nvGraphicFramePr>
        <p:xfrm>
          <a:off x="1562926" y="5142402"/>
          <a:ext cx="57959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6" name="Equation" r:id="rId8" imgW="4457520" imgH="672840" progId="Equation.DSMT4">
                  <p:embed/>
                </p:oleObj>
              </mc:Choice>
              <mc:Fallback>
                <p:oleObj name="Equation" r:id="rId8" imgW="44575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 contras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926" y="5142402"/>
                        <a:ext cx="579596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组合 65"/>
          <p:cNvGrpSpPr/>
          <p:nvPr/>
        </p:nvGrpSpPr>
        <p:grpSpPr>
          <a:xfrm>
            <a:off x="8168323" y="4796155"/>
            <a:ext cx="2325687" cy="1800225"/>
            <a:chOff x="2505908" y="4619947"/>
            <a:chExt cx="2325687" cy="1800225"/>
          </a:xfrm>
        </p:grpSpPr>
        <p:graphicFrame>
          <p:nvGraphicFramePr>
            <p:cNvPr id="6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100711"/>
                </p:ext>
              </p:extLst>
            </p:nvPr>
          </p:nvGraphicFramePr>
          <p:xfrm>
            <a:off x="2505908" y="4619947"/>
            <a:ext cx="2325687" cy="180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77" name="Equation" r:id="rId10" imgW="1790640" imgH="1384200" progId="Equation.DSMT4">
                    <p:embed/>
                  </p:oleObj>
                </mc:Choice>
                <mc:Fallback>
                  <p:oleObj name="Equation" r:id="rId10" imgW="1790640" imgH="1384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908" y="4619947"/>
                          <a:ext cx="2325687" cy="180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3279647" y="5293990"/>
              <a:ext cx="1296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>
              <a:off x="3584447" y="4912990"/>
              <a:ext cx="0" cy="1219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1035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66100" y="1115497"/>
            <a:ext cx="9746163" cy="438150"/>
            <a:chOff x="1248939" y="1414502"/>
            <a:chExt cx="9746163" cy="43815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12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21" name="直角三角形 20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直角三角形 2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910630" y="1653457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   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 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可逆的矩阵，求分块矩阵</a:t>
            </a:r>
            <a:endParaRPr kumimoji="1" lang="en-US" altLang="zh-CN" sz="2400" u="none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43102"/>
              </p:ext>
            </p:extLst>
          </p:nvPr>
        </p:nvGraphicFramePr>
        <p:xfrm>
          <a:off x="5013325" y="2246313"/>
          <a:ext cx="165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5" name="Equation" r:id="rId4" imgW="1650960" imgH="863280" progId="Equation.DSMT4">
                  <p:embed/>
                </p:oleObj>
              </mc:Choice>
              <mc:Fallback>
                <p:oleObj name="Equation" r:id="rId4" imgW="16509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3325" y="2246313"/>
                        <a:ext cx="1651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910630" y="3109566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矩阵。</a:t>
            </a:r>
            <a:endParaRPr kumimoji="1" lang="en-US" altLang="zh-CN" sz="2400" u="none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910630" y="3746590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设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分块矩阵（各子分块符合分块矩阵乘法要求）</a:t>
            </a:r>
            <a:endParaRPr kumimoji="1" lang="en-US" altLang="zh-CN" sz="2400" u="none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857418"/>
              </p:ext>
            </p:extLst>
          </p:nvPr>
        </p:nvGraphicFramePr>
        <p:xfrm>
          <a:off x="4676775" y="4376738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6" name="Equation" r:id="rId6" imgW="2323800" imgH="888840" progId="Equation.DSMT4">
                  <p:embed/>
                </p:oleObj>
              </mc:Choice>
              <mc:Fallback>
                <p:oleObj name="Equation" r:id="rId6" imgW="23238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6775" y="4376738"/>
                        <a:ext cx="23241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516538" y="5146180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endParaRPr kumimoji="1" lang="en-US" altLang="zh-CN" sz="2400" u="none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465291"/>
              </p:ext>
            </p:extLst>
          </p:nvPr>
        </p:nvGraphicFramePr>
        <p:xfrm>
          <a:off x="3762375" y="5588000"/>
          <a:ext cx="4152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7" name="Equation" r:id="rId8" imgW="4152600" imgH="888840" progId="Equation.DSMT4">
                  <p:embed/>
                </p:oleObj>
              </mc:Choice>
              <mc:Fallback>
                <p:oleObj name="Equation" r:id="rId8" imgW="41526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2375" y="5588000"/>
                        <a:ext cx="41529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24689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3030" y="1181597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  <a:endParaRPr kumimoji="1" lang="en-US" altLang="zh-CN" sz="2400" u="none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7239"/>
              </p:ext>
            </p:extLst>
          </p:nvPr>
        </p:nvGraphicFramePr>
        <p:xfrm>
          <a:off x="3422650" y="1398588"/>
          <a:ext cx="525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6" name="Equation" r:id="rId4" imgW="5257800" imgH="888840" progId="Equation.DSMT4">
                  <p:embed/>
                </p:oleObj>
              </mc:Choice>
              <mc:Fallback>
                <p:oleObj name="Equation" r:id="rId4" imgW="52578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2650" y="1398588"/>
                        <a:ext cx="5257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063030" y="2531026"/>
            <a:ext cx="673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比较等式两边对应的子块，可得矩阵方程组</a:t>
            </a:r>
            <a:endParaRPr kumimoji="1" lang="en-US" altLang="zh-CN" sz="2400" u="none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063030" y="4984353"/>
            <a:ext cx="4682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，可解得</a:t>
            </a:r>
            <a:endParaRPr kumimoji="1" lang="en-US" altLang="zh-CN" sz="2400" u="none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2056"/>
              </p:ext>
            </p:extLst>
          </p:nvPr>
        </p:nvGraphicFramePr>
        <p:xfrm>
          <a:off x="4857750" y="3137570"/>
          <a:ext cx="2387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7" name="Equation" r:id="rId6" imgW="2387520" imgH="1803240" progId="Equation.DSMT4">
                  <p:embed/>
                </p:oleObj>
              </mc:Choice>
              <mc:Fallback>
                <p:oleObj name="Equation" r:id="rId6" imgW="238752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57750" y="3137570"/>
                        <a:ext cx="23876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659964"/>
              </p:ext>
            </p:extLst>
          </p:nvPr>
        </p:nvGraphicFramePr>
        <p:xfrm>
          <a:off x="4197350" y="5539730"/>
          <a:ext cx="370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8" name="Equation" r:id="rId8" imgW="3708360" imgH="914400" progId="Equation.DSMT4">
                  <p:embed/>
                </p:oleObj>
              </mc:Choice>
              <mc:Fallback>
                <p:oleObj name="Equation" r:id="rId8" imgW="37083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7350" y="5539730"/>
                        <a:ext cx="3708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262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781872"/>
              </p:ext>
            </p:extLst>
          </p:nvPr>
        </p:nvGraphicFramePr>
        <p:xfrm>
          <a:off x="4362450" y="1524000"/>
          <a:ext cx="30734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6" name="Equation" r:id="rId4" imgW="3073320" imgH="914400" progId="Equation.DSMT4">
                  <p:embed/>
                </p:oleObj>
              </mc:Choice>
              <mc:Fallback>
                <p:oleObj name="Equation" r:id="rId4" imgW="30733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2450" y="1524000"/>
                        <a:ext cx="3073400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34335" y="2873388"/>
            <a:ext cx="44673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特别</a:t>
            </a: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地，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 </a:t>
            </a:r>
            <a:r>
              <a:rPr kumimoji="1" lang="zh-CN" altLang="en-US" sz="2400" u="none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endParaRPr kumimoji="1" lang="en-US" altLang="zh-CN" sz="2400" u="none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971019"/>
              </p:ext>
            </p:extLst>
          </p:nvPr>
        </p:nvGraphicFramePr>
        <p:xfrm>
          <a:off x="4584700" y="3789363"/>
          <a:ext cx="30226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7" name="Equation" r:id="rId6" imgW="3022560" imgH="952200" progId="Equation.DSMT4">
                  <p:embed/>
                </p:oleObj>
              </mc:Choice>
              <mc:Fallback>
                <p:oleObj name="Equation" r:id="rId6" imgW="302256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4700" y="3789363"/>
                        <a:ext cx="3022600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809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3142414" cy="556191"/>
            <a:chOff x="486158" y="414665"/>
            <a:chExt cx="3142414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24562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矩阵的分块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§4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07493" y="1236528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这一结论还可推广到一般情形，即分块矩阵</a:t>
            </a:r>
            <a:endParaRPr kumimoji="1" lang="en-US" altLang="zh-CN" sz="2400" u="none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097860"/>
              </p:ext>
            </p:extLst>
          </p:nvPr>
        </p:nvGraphicFramePr>
        <p:xfrm>
          <a:off x="4635500" y="1870075"/>
          <a:ext cx="29210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6" name="Equation" r:id="rId4" imgW="2920680" imgH="1803240" progId="Equation.DSMT4">
                  <p:embed/>
                </p:oleObj>
              </mc:Choice>
              <mc:Fallback>
                <p:oleObj name="Equation" r:id="rId4" imgW="29206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5500" y="1870075"/>
                        <a:ext cx="29210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34335" y="4106092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子矩阵 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u="none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都可逆，则</a:t>
            </a:r>
            <a:endParaRPr kumimoji="1" lang="en-US" altLang="zh-CN" sz="2400" u="none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930618"/>
              </p:ext>
            </p:extLst>
          </p:nvPr>
        </p:nvGraphicFramePr>
        <p:xfrm>
          <a:off x="4324350" y="4724400"/>
          <a:ext cx="35433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7" name="Equation" r:id="rId6" imgW="3543120" imgH="1828800" progId="Equation.DSMT4">
                  <p:embed/>
                </p:oleObj>
              </mc:Choice>
              <mc:Fallback>
                <p:oleObj name="Equation" r:id="rId6" imgW="354312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24350" y="4724400"/>
                        <a:ext cx="35433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9921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4760886" cy="556191"/>
            <a:chOff x="486158" y="414665"/>
            <a:chExt cx="4760886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201379" y="414665"/>
              <a:ext cx="40456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矩阵的定义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81259" y="1331032"/>
            <a:ext cx="15562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algn="just" eaLnBrk="1" hangingPunct="1">
              <a:defRPr/>
            </a:pPr>
            <a:r>
              <a:rPr kumimoji="1" lang="zh-CN" altLang="en-US" sz="2400" b="1" u="none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行矩阵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505876"/>
              </p:ext>
            </p:extLst>
          </p:nvPr>
        </p:nvGraphicFramePr>
        <p:xfrm>
          <a:off x="4839782" y="1561864"/>
          <a:ext cx="217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8" name="Equation" r:id="rId4" imgW="2171520" imgH="380880" progId="Equation.DSMT4">
                  <p:embed/>
                </p:oleObj>
              </mc:Choice>
              <mc:Fallback>
                <p:oleObj name="Equation" r:id="rId4" imgW="2171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9782" y="1561864"/>
                        <a:ext cx="2171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51279" y="2477512"/>
            <a:ext cx="32507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列矩阵</a:t>
            </a:r>
            <a:endParaRPr kumimoji="1" lang="en-US" altLang="zh-CN" sz="2400" u="none" kern="0" dirty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201541"/>
              </p:ext>
            </p:extLst>
          </p:nvPr>
        </p:nvGraphicFramePr>
        <p:xfrm>
          <a:off x="4967288" y="2478088"/>
          <a:ext cx="11557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9" name="Equation" r:id="rId6" imgW="1155600" imgH="1803240" progId="Equation.DSMT4">
                  <p:embed/>
                </p:oleObj>
              </mc:Choice>
              <mc:Fallback>
                <p:oleObj name="Equation" r:id="rId6" imgW="11556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7288" y="2478088"/>
                        <a:ext cx="11557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18502" y="4697862"/>
            <a:ext cx="105131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两个矩阵的行数相等、列数也相等时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，为</a:t>
            </a:r>
            <a:r>
              <a:rPr kumimoji="1" lang="zh-CN" altLang="en-US" sz="2400" b="1" u="none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同型矩阵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07834" y="5517796"/>
            <a:ext cx="105131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元素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都是零的矩阵称为</a:t>
            </a:r>
            <a:r>
              <a:rPr kumimoji="1" lang="zh-CN" altLang="en-US" sz="2400" b="1" u="none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零矩阵</a:t>
            </a:r>
            <a:r>
              <a:rPr kumimoji="1"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，记作</a:t>
            </a:r>
            <a:r>
              <a:rPr kumimoji="1"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2727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043144" y="2689923"/>
            <a:ext cx="8823695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矩阵的初等变换与初等矩阵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§5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2222205" y="3834249"/>
            <a:ext cx="8488201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7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13470" y="4630698"/>
            <a:ext cx="10466312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初等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行变换与初等列变换统称为</a:t>
            </a:r>
            <a:r>
              <a:rPr kumimoji="1" lang="zh-CN" altLang="en-US" sz="2400" b="1" u="none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初等变换</a:t>
            </a:r>
            <a:r>
              <a:rPr kumimoji="1" lang="zh-CN" altLang="en-US" sz="2400" u="none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13470" y="1390651"/>
            <a:ext cx="10466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对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矩阵施行以下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种变换称为矩阵的</a:t>
            </a:r>
            <a:r>
              <a:rPr kumimoji="1" lang="zh-CN" altLang="en-US" sz="2400" b="1" u="none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b="1" u="none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b="1" u="none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13470" y="2092625"/>
            <a:ext cx="10466312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）交换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和第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u="none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u="none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↔ </a:t>
            </a:r>
            <a:r>
              <a:rPr kumimoji="1" lang="en-US" altLang="zh-CN" sz="2400" i="1" u="none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u="none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u="none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↔ </a:t>
            </a:r>
            <a:r>
              <a:rPr kumimoji="1" lang="en-US" altLang="zh-CN" sz="2400" i="1" u="none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u="none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13470" y="2795826"/>
            <a:ext cx="1046631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）以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一个非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零常数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以矩阵的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u="none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u="none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13470" y="3489618"/>
            <a:ext cx="1046631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）把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倍加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的元素上，记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u="none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u="none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u="none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u="none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i="1" u="none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u="none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58702" y="1362731"/>
            <a:ext cx="1512168" cy="523220"/>
            <a:chOff x="1414686" y="1053530"/>
            <a:chExt cx="1512168" cy="523220"/>
          </a:xfrm>
        </p:grpSpPr>
        <p:sp>
          <p:nvSpPr>
            <p:cNvPr id="12" name="椭圆 11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7" name="TextBox 16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>
              <a:spLocks noChangeAspect="1"/>
            </p:cNvSpPr>
            <p:nvPr/>
          </p:nvSpPr>
          <p:spPr>
            <a:xfrm>
              <a:off x="2344960" y="1053530"/>
              <a:ext cx="5818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266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/>
      <p:bldP spid="8" grpId="0"/>
      <p:bldP spid="9" grpId="0"/>
      <p:bldP spid="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26724" y="1476862"/>
            <a:ext cx="872311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初等变换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都是可逆的，且逆变换也是同类的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初等变换。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54543" y="2445396"/>
            <a:ext cx="5995156" cy="52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i="1" u="none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u="none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↔ </a:t>
            </a:r>
            <a:r>
              <a:rPr kumimoji="1" lang="en-US" altLang="zh-CN" sz="2400" i="1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u="none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i="1" u="none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逆变换仍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i="1" u="none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u="none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u="none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↔ </a:t>
            </a:r>
            <a:r>
              <a:rPr kumimoji="1" lang="en-US" altLang="zh-CN" sz="2400" i="1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u="none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kumimoji="1"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54543" y="3321884"/>
            <a:ext cx="2820720" cy="572464"/>
            <a:chOff x="1554543" y="3321884"/>
            <a:chExt cx="2820720" cy="572464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1223512"/>
                </p:ext>
              </p:extLst>
            </p:nvPr>
          </p:nvGraphicFramePr>
          <p:xfrm>
            <a:off x="3838688" y="3321884"/>
            <a:ext cx="536575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24" name="Equation" r:id="rId4" imgW="444240" imgH="469800" progId="Equation.DSMT4">
                    <p:embed/>
                  </p:oleObj>
                </mc:Choice>
                <mc:Fallback>
                  <p:oleObj name="Equation" r:id="rId4" imgW="44424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838688" y="3321884"/>
                          <a:ext cx="536575" cy="568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554543" y="3321884"/>
              <a:ext cx="2323474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400" i="1" u="none" dirty="0" err="1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400" u="none" dirty="0" err="1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×</a:t>
              </a:r>
              <a:r>
                <a:rPr kumimoji="1" lang="en-US" altLang="zh-CN" sz="2400" i="1" u="none" dirty="0" err="1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u="none" baseline="-25000" dirty="0" err="1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i="1" u="none" baseline="-250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u="none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逆变换</a:t>
              </a:r>
              <a:r>
                <a:rPr kumimoji="1" lang="zh-CN" altLang="en-US" sz="2400" u="none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  <a:endPara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554543" y="4264360"/>
            <a:ext cx="5995156" cy="52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i="1" u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u="none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u="none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u="none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逆变换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i="1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u="none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u="none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u="none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u="none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u="none" baseline="-25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9277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0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10630" y="2628186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容易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验证，矩阵的等价关系具有下列</a:t>
            </a:r>
            <a:r>
              <a:rPr kumimoji="1" lang="zh-CN" altLang="en-US" sz="2400" b="1" u="none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性质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10630" y="3348266"/>
            <a:ext cx="5089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反身性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≌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10631" y="4125596"/>
            <a:ext cx="8366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对称性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：若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≌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≌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910631" y="4775552"/>
            <a:ext cx="87849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传递性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：若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≌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≌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endParaRPr kumimoji="1" lang="zh-CN" altLang="en-US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则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≌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58702" y="1332251"/>
            <a:ext cx="1512168" cy="523220"/>
            <a:chOff x="1414686" y="1053530"/>
            <a:chExt cx="1512168" cy="523220"/>
          </a:xfrm>
        </p:grpSpPr>
        <p:sp>
          <p:nvSpPr>
            <p:cNvPr id="11" name="椭圆 10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6" name="TextBox 15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TextBox 12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2344960" y="1053530"/>
              <a:ext cx="5818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10630" y="1216055"/>
            <a:ext cx="10369152" cy="1200329"/>
            <a:chOff x="910630" y="865535"/>
            <a:chExt cx="10369152" cy="1200329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910630" y="865535"/>
              <a:ext cx="10369152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如果矩阵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经有限次初等变换化成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，则称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矩阵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 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等价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，记为           。 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940522"/>
                </p:ext>
              </p:extLst>
            </p:nvPr>
          </p:nvGraphicFramePr>
          <p:xfrm>
            <a:off x="1658938" y="1640840"/>
            <a:ext cx="7620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19" name="Equation" r:id="rId4" imgW="761760" imgH="266400" progId="Equation.DSMT4">
                    <p:embed/>
                  </p:oleObj>
                </mc:Choice>
                <mc:Fallback>
                  <p:oleObj name="Equation" r:id="rId4" imgW="7617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58938" y="1640840"/>
                          <a:ext cx="7620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55121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95150" y="1314844"/>
            <a:ext cx="9746163" cy="438150"/>
            <a:chOff x="1248939" y="1414502"/>
            <a:chExt cx="9746163" cy="43815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8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直角三角形 13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95150" y="1950771"/>
            <a:ext cx="436833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507478"/>
              </p:ext>
            </p:extLst>
          </p:nvPr>
        </p:nvGraphicFramePr>
        <p:xfrm>
          <a:off x="3902075" y="2486025"/>
          <a:ext cx="3062288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1" name="Equation" r:id="rId4" imgW="1600200" imgH="914400" progId="Equation.DSMT4">
                  <p:embed/>
                </p:oleObj>
              </mc:Choice>
              <mc:Fallback>
                <p:oleObj name="Equation" r:id="rId4" imgW="1600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2486025"/>
                        <a:ext cx="3062288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1472522" y="4894274"/>
            <a:ext cx="481098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对其做如下初等行变换：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248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25588" y="1519040"/>
            <a:ext cx="8344847" cy="1954212"/>
            <a:chOff x="1497653" y="2535238"/>
            <a:chExt cx="8344847" cy="1954212"/>
          </a:xfrm>
        </p:grpSpPr>
        <p:graphicFrame>
          <p:nvGraphicFramePr>
            <p:cNvPr id="1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8788906"/>
                </p:ext>
              </p:extLst>
            </p:nvPr>
          </p:nvGraphicFramePr>
          <p:xfrm>
            <a:off x="1497653" y="2574171"/>
            <a:ext cx="4064000" cy="187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30" name="Equation" r:id="rId4" imgW="2019240" imgH="914400" progId="Equation.DSMT4">
                    <p:embed/>
                  </p:oleObj>
                </mc:Choice>
                <mc:Fallback>
                  <p:oleObj name="Equation" r:id="rId4" imgW="201924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653" y="2574171"/>
                          <a:ext cx="4064000" cy="1876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362424"/>
                </p:ext>
              </p:extLst>
            </p:nvPr>
          </p:nvGraphicFramePr>
          <p:xfrm>
            <a:off x="5564188" y="2535238"/>
            <a:ext cx="4278312" cy="1954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31" name="Equation" r:id="rId6" imgW="2044440" imgH="914400" progId="Equation.DSMT4">
                    <p:embed/>
                  </p:oleObj>
                </mc:Choice>
                <mc:Fallback>
                  <p:oleObj name="Equation" r:id="rId6" imgW="204444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4188" y="2535238"/>
                          <a:ext cx="4278312" cy="1954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2120265" y="3875723"/>
            <a:ext cx="4352925" cy="1882775"/>
            <a:chOff x="2044065" y="4271963"/>
            <a:chExt cx="4352925" cy="1882775"/>
          </a:xfrm>
        </p:grpSpPr>
        <p:graphicFrame>
          <p:nvGraphicFramePr>
            <p:cNvPr id="2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5738991"/>
                </p:ext>
              </p:extLst>
            </p:nvPr>
          </p:nvGraphicFramePr>
          <p:xfrm>
            <a:off x="2044065" y="4271963"/>
            <a:ext cx="4352925" cy="188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32" name="Equation" r:id="rId8" imgW="2158920" imgH="914400" progId="Equation.DSMT4">
                    <p:embed/>
                  </p:oleObj>
                </mc:Choice>
                <mc:Fallback>
                  <p:oleObj name="Equation" r:id="rId8" imgW="215892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065" y="4271963"/>
                          <a:ext cx="4352925" cy="188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>
              <a:off x="3473952" y="4744095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>
              <a:off x="3833992" y="4744095"/>
              <a:ext cx="0" cy="43204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3833992" y="5176143"/>
              <a:ext cx="1152128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>
              <a:off x="4986120" y="5176143"/>
              <a:ext cx="0" cy="50405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>
              <a:off x="4986120" y="5680199"/>
              <a:ext cx="64807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6918960" y="4667885"/>
            <a:ext cx="1521460" cy="266700"/>
            <a:chOff x="4954895" y="5524237"/>
            <a:chExt cx="1521460" cy="266700"/>
          </a:xfrm>
        </p:grpSpPr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3118972"/>
                </p:ext>
              </p:extLst>
            </p:nvPr>
          </p:nvGraphicFramePr>
          <p:xfrm>
            <a:off x="5714355" y="5524237"/>
            <a:ext cx="7620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33" name="Equation" r:id="rId10" imgW="761760" imgH="266400" progId="Equation.DSMT4">
                    <p:embed/>
                  </p:oleObj>
                </mc:Choice>
                <mc:Fallback>
                  <p:oleObj name="Equation" r:id="rId10" imgW="7617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4355" y="5524237"/>
                          <a:ext cx="76200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右箭头 33"/>
            <p:cNvSpPr/>
            <p:nvPr/>
          </p:nvSpPr>
          <p:spPr>
            <a:xfrm>
              <a:off x="4954895" y="5554032"/>
              <a:ext cx="657927" cy="207452"/>
            </a:xfrm>
            <a:prstGeom prst="rightArrow">
              <a:avLst/>
            </a:prstGeom>
            <a:solidFill>
              <a:srgbClr val="00B0F0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3575080" y="5822568"/>
            <a:ext cx="21353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行阶梯形矩阵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7910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65832" y="3507601"/>
            <a:ext cx="10225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u="none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行阶梯形矩阵的特征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65832" y="4294707"/>
            <a:ext cx="1022513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）元素全为零的行（简称为零行）位于非零行的下方；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65832" y="5048121"/>
            <a:ext cx="102251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（</a:t>
            </a:r>
            <a:r>
              <a:rPr kumimoji="1"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）各非零行的首非零元（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即该行从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左至右的第一个不为零的元素）的列标随着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行标的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增大而严格增大（即首非零元的列标一定不小于行标）。</a:t>
            </a:r>
            <a:endParaRPr kumimoji="1" lang="en-US" altLang="zh-CN" sz="2400" u="none" dirty="0" smtClean="0">
              <a:solidFill>
                <a:srgbClr val="FF66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79850" y="1270000"/>
            <a:ext cx="3046413" cy="1882775"/>
            <a:chOff x="2848530" y="4272280"/>
            <a:chExt cx="3046413" cy="1882775"/>
          </a:xfrm>
        </p:grpSpPr>
        <p:graphicFrame>
          <p:nvGraphicFramePr>
            <p:cNvPr id="1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9724141"/>
                </p:ext>
              </p:extLst>
            </p:nvPr>
          </p:nvGraphicFramePr>
          <p:xfrm>
            <a:off x="2848530" y="4272280"/>
            <a:ext cx="3046413" cy="188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90" name="Equation" r:id="rId4" imgW="1511280" imgH="914400" progId="Equation.DSMT4">
                    <p:embed/>
                  </p:oleObj>
                </mc:Choice>
                <mc:Fallback>
                  <p:oleObj name="Equation" r:id="rId4" imgW="151128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530" y="4272280"/>
                          <a:ext cx="3046413" cy="188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直接连接符 10"/>
            <p:cNvCxnSpPr/>
            <p:nvPr/>
          </p:nvCxnSpPr>
          <p:spPr>
            <a:xfrm>
              <a:off x="3473952" y="4744095"/>
              <a:ext cx="36004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3833992" y="4744095"/>
              <a:ext cx="0" cy="43204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>
            <a:xfrm>
              <a:off x="3833992" y="5176143"/>
              <a:ext cx="1152128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4986120" y="5176143"/>
              <a:ext cx="0" cy="50405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>
              <a:off x="4986120" y="5680199"/>
              <a:ext cx="64807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23779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66604" y="1293133"/>
            <a:ext cx="10225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对矩阵 </a:t>
            </a:r>
            <a:r>
              <a:rPr kumimoji="1" lang="en-US" altLang="zh-CN" sz="2400" b="1" i="1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再作初等行变换：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57375" y="2035810"/>
            <a:ext cx="8015288" cy="1989138"/>
            <a:chOff x="1929393" y="1744018"/>
            <a:chExt cx="8015288" cy="1989138"/>
          </a:xfrm>
        </p:grpSpPr>
        <p:graphicFrame>
          <p:nvGraphicFramePr>
            <p:cNvPr id="1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8301877"/>
                </p:ext>
              </p:extLst>
            </p:nvPr>
          </p:nvGraphicFramePr>
          <p:xfrm>
            <a:off x="1929393" y="1810693"/>
            <a:ext cx="3838575" cy="185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94" name="Equation" r:id="rId4" imgW="1930320" imgH="914400" progId="Equation.DSMT4">
                    <p:embed/>
                  </p:oleObj>
                </mc:Choice>
                <mc:Fallback>
                  <p:oleObj name="Equation" r:id="rId4" imgW="193032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9393" y="1810693"/>
                          <a:ext cx="3838575" cy="185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294355"/>
                </p:ext>
              </p:extLst>
            </p:nvPr>
          </p:nvGraphicFramePr>
          <p:xfrm>
            <a:off x="5917193" y="1744018"/>
            <a:ext cx="4027488" cy="1989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95" name="Equation" r:id="rId6" imgW="1879560" imgH="914400" progId="Equation.DSMT4">
                    <p:embed/>
                  </p:oleObj>
                </mc:Choice>
                <mc:Fallback>
                  <p:oleObj name="Equation" r:id="rId6" imgW="187956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7193" y="1744018"/>
                          <a:ext cx="4027488" cy="1989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069993"/>
              </p:ext>
            </p:extLst>
          </p:nvPr>
        </p:nvGraphicFramePr>
        <p:xfrm>
          <a:off x="6918008" y="4972258"/>
          <a:ext cx="83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6" name="Equation" r:id="rId8" imgW="419040" imgH="177480" progId="Equation.DSMT4">
                  <p:embed/>
                </p:oleObj>
              </mc:Choice>
              <mc:Fallback>
                <p:oleObj name="Equation" r:id="rId8" imgW="419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 contras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008" y="4972258"/>
                        <a:ext cx="838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871082" y="4219585"/>
            <a:ext cx="4008438" cy="1851025"/>
            <a:chOff x="1943100" y="4049713"/>
            <a:chExt cx="4008438" cy="1851025"/>
          </a:xfrm>
        </p:grpSpPr>
        <p:graphicFrame>
          <p:nvGraphicFramePr>
            <p:cNvPr id="2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1882877"/>
                </p:ext>
              </p:extLst>
            </p:nvPr>
          </p:nvGraphicFramePr>
          <p:xfrm>
            <a:off x="1943100" y="4049713"/>
            <a:ext cx="4008438" cy="185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97" name="Equation" r:id="rId10" imgW="2019240" imgH="914400" progId="Equation.DSMT4">
                    <p:embed/>
                  </p:oleObj>
                </mc:Choice>
                <mc:Fallback>
                  <p:oleObj name="Equation" r:id="rId10" imgW="201924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100" y="4049713"/>
                          <a:ext cx="4008438" cy="185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直接连接符 24"/>
            <p:cNvCxnSpPr/>
            <p:nvPr/>
          </p:nvCxnSpPr>
          <p:spPr>
            <a:xfrm>
              <a:off x="3646934" y="4509914"/>
              <a:ext cx="28803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>
              <a:off x="3934966" y="4509914"/>
              <a:ext cx="0" cy="43204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H="1">
              <a:off x="3934966" y="4941962"/>
              <a:ext cx="100811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943078" y="4941962"/>
              <a:ext cx="0" cy="43204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>
              <a:off x="4953322" y="5380484"/>
              <a:ext cx="349796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</p:grpSp>
      <p:sp>
        <p:nvSpPr>
          <p:cNvPr id="31" name="右箭头 30"/>
          <p:cNvSpPr/>
          <p:nvPr/>
        </p:nvSpPr>
        <p:spPr>
          <a:xfrm>
            <a:off x="6020967" y="5073880"/>
            <a:ext cx="668226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042554"/>
              </p:ext>
            </p:extLst>
          </p:nvPr>
        </p:nvGraphicFramePr>
        <p:xfrm>
          <a:off x="8639175" y="4997680"/>
          <a:ext cx="83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8" name="Equation" r:id="rId12" imgW="419040" imgH="177480" progId="Equation.DSMT4">
                  <p:embed/>
                </p:oleObj>
              </mc:Choice>
              <mc:Fallback>
                <p:oleObj name="Equation" r:id="rId12" imgW="419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 contras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9175" y="4997680"/>
                        <a:ext cx="838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右箭头 32"/>
          <p:cNvSpPr/>
          <p:nvPr/>
        </p:nvSpPr>
        <p:spPr>
          <a:xfrm>
            <a:off x="7804047" y="5073880"/>
            <a:ext cx="668226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3505772" y="5990208"/>
            <a:ext cx="2135312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行最简形矩阵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4590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31" grpId="0" animBg="1"/>
      <p:bldP spid="33" grpId="0" animBg="1"/>
      <p:bldP spid="3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98938" y="1400175"/>
            <a:ext cx="2520950" cy="1851025"/>
            <a:chOff x="2915157" y="4049703"/>
            <a:chExt cx="2520950" cy="1851025"/>
          </a:xfrm>
        </p:grpSpPr>
        <p:graphicFrame>
          <p:nvGraphicFramePr>
            <p:cNvPr id="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851005"/>
                </p:ext>
              </p:extLst>
            </p:nvPr>
          </p:nvGraphicFramePr>
          <p:xfrm>
            <a:off x="2915157" y="4049703"/>
            <a:ext cx="2520950" cy="185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39" name="Equation" r:id="rId4" imgW="1269720" imgH="914400" progId="Equation.DSMT4">
                    <p:embed/>
                  </p:oleObj>
                </mc:Choice>
                <mc:Fallback>
                  <p:oleObj name="Equation" r:id="rId4" imgW="126972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 contras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157" y="4049703"/>
                          <a:ext cx="2520950" cy="185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连接符 7"/>
            <p:cNvCxnSpPr/>
            <p:nvPr/>
          </p:nvCxnSpPr>
          <p:spPr>
            <a:xfrm>
              <a:off x="3646934" y="4509914"/>
              <a:ext cx="28803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3934966" y="4509914"/>
              <a:ext cx="0" cy="43204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>
            <a:xfrm flipH="1">
              <a:off x="3934966" y="4941962"/>
              <a:ext cx="100811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 flipV="1">
              <a:off x="4943078" y="4941962"/>
              <a:ext cx="0" cy="43204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4953322" y="5380484"/>
              <a:ext cx="349796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146184" y="3651227"/>
            <a:ext cx="3758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行最简形矩阵的特征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460384" y="4204332"/>
            <a:ext cx="823072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（</a:t>
            </a:r>
            <a:r>
              <a:rPr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）是行阶梯形矩阵；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（</a:t>
            </a:r>
            <a:r>
              <a:rPr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）各非零行的首非零元都是</a:t>
            </a:r>
            <a:r>
              <a:rPr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（</a:t>
            </a:r>
            <a:r>
              <a:rPr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）每个首非零元所在列的其余元素都是</a:t>
            </a:r>
            <a:r>
              <a:rPr lang="en-US" altLang="zh-CN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u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u="none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703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6097522" cy="556191"/>
            <a:chOff x="486158" y="414665"/>
            <a:chExt cx="6097522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2" y="414665"/>
              <a:ext cx="54113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矩阵的初等变换与初等矩阵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§5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74905" y="1332328"/>
            <a:ext cx="10153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如果</a:t>
            </a:r>
            <a:r>
              <a:rPr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lang="en-US" altLang="zh-CN" sz="2400" b="1" i="1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400" u="none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</a:t>
            </a:r>
            <a:r>
              <a:rPr lang="zh-CN" altLang="en-US" sz="2400" u="none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作初等列变换：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56116"/>
              </p:ext>
            </p:extLst>
          </p:nvPr>
        </p:nvGraphicFramePr>
        <p:xfrm>
          <a:off x="2644719" y="2208530"/>
          <a:ext cx="6413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8" name="Equation" r:id="rId4" imgW="6413400" imgH="1777680" progId="Equation.DSMT4">
                  <p:embed/>
                </p:oleObj>
              </mc:Choice>
              <mc:Fallback>
                <p:oleObj name="Equation" r:id="rId4" imgW="64134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4719" y="2208530"/>
                        <a:ext cx="64135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685375"/>
              </p:ext>
            </p:extLst>
          </p:nvPr>
        </p:nvGraphicFramePr>
        <p:xfrm>
          <a:off x="2520315" y="4586173"/>
          <a:ext cx="1968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9" name="Equation" r:id="rId6" imgW="1968480" imgH="863280" progId="Equation.DSMT4">
                  <p:embed/>
                </p:oleObj>
              </mc:Choice>
              <mc:Fallback>
                <p:oleObj name="Equation" r:id="rId6" imgW="19684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20315" y="4586173"/>
                        <a:ext cx="1968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783812" y="4694808"/>
            <a:ext cx="32476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 smtClean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矩阵 </a:t>
            </a:r>
            <a:r>
              <a:rPr lang="en-US" altLang="zh-CN" sz="2400" b="1" i="1" kern="0" dirty="0" smtClean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 </a:t>
            </a:r>
            <a:r>
              <a:rPr lang="zh-CN" altLang="en-US" sz="2400" b="1" kern="0" dirty="0" smtClean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的</a:t>
            </a:r>
            <a:r>
              <a:rPr lang="zh-CN" altLang="en-US" sz="2400" b="1" kern="0" dirty="0">
                <a:solidFill>
                  <a:srgbClr val="00808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等价标准形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333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5B7"/>
      </a:accent1>
      <a:accent2>
        <a:srgbClr val="F0BD64"/>
      </a:accent2>
      <a:accent3>
        <a:srgbClr val="008DE7"/>
      </a:accent3>
      <a:accent4>
        <a:srgbClr val="FF1528"/>
      </a:accent4>
      <a:accent5>
        <a:srgbClr val="FF0037"/>
      </a:accent5>
      <a:accent6>
        <a:srgbClr val="E68F34"/>
      </a:accent6>
      <a:hlink>
        <a:srgbClr val="0563C1"/>
      </a:hlink>
      <a:folHlink>
        <a:srgbClr val="954F72"/>
      </a:folHlink>
    </a:clrScheme>
    <a:fontScheme name="自定义 1">
      <a:majorFont>
        <a:latin typeface="思源黑体 CN Medium"/>
        <a:ea typeface="思源黑体 CN Bold"/>
        <a:cs typeface=""/>
      </a:majorFont>
      <a:minorFont>
        <a:latin typeface="思源黑体 CN Medium"/>
        <a:ea typeface="思源黑体 CN Medium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7031</Words>
  <Application>Microsoft Office PowerPoint</Application>
  <PresentationFormat>自定义</PresentationFormat>
  <Paragraphs>823</Paragraphs>
  <Slides>136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136</vt:i4>
      </vt:variant>
    </vt:vector>
  </HeadingPairs>
  <TitlesOfParts>
    <vt:vector size="140" baseType="lpstr">
      <vt:lpstr>Office 主题​​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橘子 设计</dc:creator>
  <cp:lastModifiedBy>高琨展</cp:lastModifiedBy>
  <cp:revision>229</cp:revision>
  <dcterms:created xsi:type="dcterms:W3CDTF">2020-09-02T02:22:10Z</dcterms:created>
  <dcterms:modified xsi:type="dcterms:W3CDTF">2023-01-12T08:43:51Z</dcterms:modified>
</cp:coreProperties>
</file>