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3" r:id="rId3"/>
  </p:sldMasterIdLst>
  <p:notesMasterIdLst>
    <p:notesMasterId r:id="rId115"/>
  </p:notesMasterIdLst>
  <p:sldIdLst>
    <p:sldId id="388" r:id="rId4"/>
    <p:sldId id="321" r:id="rId5"/>
    <p:sldId id="304" r:id="rId6"/>
    <p:sldId id="265" r:id="rId7"/>
    <p:sldId id="413" r:id="rId8"/>
    <p:sldId id="417" r:id="rId9"/>
    <p:sldId id="418" r:id="rId10"/>
    <p:sldId id="414" r:id="rId11"/>
    <p:sldId id="415" r:id="rId12"/>
    <p:sldId id="419" r:id="rId13"/>
    <p:sldId id="416" r:id="rId14"/>
    <p:sldId id="420" r:id="rId15"/>
    <p:sldId id="421" r:id="rId16"/>
    <p:sldId id="422" r:id="rId17"/>
    <p:sldId id="423" r:id="rId18"/>
    <p:sldId id="424" r:id="rId19"/>
    <p:sldId id="426" r:id="rId20"/>
    <p:sldId id="425" r:id="rId21"/>
    <p:sldId id="427" r:id="rId22"/>
    <p:sldId id="429" r:id="rId23"/>
    <p:sldId id="428" r:id="rId24"/>
    <p:sldId id="430" r:id="rId25"/>
    <p:sldId id="431" r:id="rId26"/>
    <p:sldId id="433" r:id="rId27"/>
    <p:sldId id="434" r:id="rId28"/>
    <p:sldId id="324" r:id="rId29"/>
    <p:sldId id="432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5" r:id="rId40"/>
    <p:sldId id="444" r:id="rId41"/>
    <p:sldId id="446" r:id="rId42"/>
    <p:sldId id="447" r:id="rId43"/>
    <p:sldId id="448" r:id="rId44"/>
    <p:sldId id="449" r:id="rId45"/>
    <p:sldId id="451" r:id="rId46"/>
    <p:sldId id="368" r:id="rId47"/>
    <p:sldId id="450" r:id="rId48"/>
    <p:sldId id="453" r:id="rId49"/>
    <p:sldId id="454" r:id="rId50"/>
    <p:sldId id="455" r:id="rId51"/>
    <p:sldId id="456" r:id="rId52"/>
    <p:sldId id="457" r:id="rId53"/>
    <p:sldId id="459" r:id="rId54"/>
    <p:sldId id="460" r:id="rId55"/>
    <p:sldId id="458" r:id="rId56"/>
    <p:sldId id="461" r:id="rId57"/>
    <p:sldId id="462" r:id="rId58"/>
    <p:sldId id="463" r:id="rId59"/>
    <p:sldId id="464" r:id="rId60"/>
    <p:sldId id="466" r:id="rId61"/>
    <p:sldId id="465" r:id="rId62"/>
    <p:sldId id="467" r:id="rId63"/>
    <p:sldId id="468" r:id="rId64"/>
    <p:sldId id="469" r:id="rId65"/>
    <p:sldId id="471" r:id="rId66"/>
    <p:sldId id="470" r:id="rId67"/>
    <p:sldId id="472" r:id="rId68"/>
    <p:sldId id="473" r:id="rId69"/>
    <p:sldId id="474" r:id="rId70"/>
    <p:sldId id="475" r:id="rId71"/>
    <p:sldId id="476" r:id="rId72"/>
    <p:sldId id="477" r:id="rId73"/>
    <p:sldId id="478" r:id="rId74"/>
    <p:sldId id="479" r:id="rId75"/>
    <p:sldId id="480" r:id="rId76"/>
    <p:sldId id="481" r:id="rId77"/>
    <p:sldId id="482" r:id="rId78"/>
    <p:sldId id="483" r:id="rId79"/>
    <p:sldId id="484" r:id="rId80"/>
    <p:sldId id="485" r:id="rId81"/>
    <p:sldId id="486" r:id="rId82"/>
    <p:sldId id="487" r:id="rId83"/>
    <p:sldId id="488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96" r:id="rId92"/>
    <p:sldId id="497" r:id="rId93"/>
    <p:sldId id="498" r:id="rId94"/>
    <p:sldId id="499" r:id="rId95"/>
    <p:sldId id="500" r:id="rId96"/>
    <p:sldId id="501" r:id="rId97"/>
    <p:sldId id="502" r:id="rId98"/>
    <p:sldId id="503" r:id="rId99"/>
    <p:sldId id="504" r:id="rId100"/>
    <p:sldId id="505" r:id="rId101"/>
    <p:sldId id="308" r:id="rId102"/>
    <p:sldId id="506" r:id="rId103"/>
    <p:sldId id="507" r:id="rId104"/>
    <p:sldId id="508" r:id="rId105"/>
    <p:sldId id="509" r:id="rId106"/>
    <p:sldId id="510" r:id="rId107"/>
    <p:sldId id="511" r:id="rId108"/>
    <p:sldId id="512" r:id="rId109"/>
    <p:sldId id="513" r:id="rId110"/>
    <p:sldId id="514" r:id="rId111"/>
    <p:sldId id="515" r:id="rId112"/>
    <p:sldId id="516" r:id="rId113"/>
    <p:sldId id="517" r:id="rId1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橘子 设计" initials="橘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0BD64"/>
    <a:srgbClr val="F2C340"/>
    <a:srgbClr val="FF9900"/>
    <a:srgbClr val="FF9933"/>
    <a:srgbClr val="33CCCC"/>
    <a:srgbClr val="9CC425"/>
    <a:srgbClr val="333333"/>
    <a:srgbClr val="1C4C4F"/>
    <a:srgbClr val="17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661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4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presProps" Target="pres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EA7A-BD71-44C1-97C9-512F79FE33DA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8539-268A-428E-A96A-D4EF9E18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2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ED7E08-476A-404F-9561-F8E263B011F3}"/>
              </a:ext>
            </a:extLst>
          </p:cNvPr>
          <p:cNvSpPr/>
          <p:nvPr/>
        </p:nvSpPr>
        <p:spPr>
          <a:xfrm>
            <a:off x="254744" y="188409"/>
            <a:ext cx="577495" cy="519566"/>
          </a:xfrm>
          <a:prstGeom prst="rect">
            <a:avLst/>
          </a:prstGeom>
          <a:solidFill>
            <a:srgbClr val="F0B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7C31F8-25CF-440C-BDB5-4F6E8B4A26B7}"/>
              </a:ext>
            </a:extLst>
          </p:cNvPr>
          <p:cNvSpPr/>
          <p:nvPr/>
        </p:nvSpPr>
        <p:spPr>
          <a:xfrm>
            <a:off x="456840" y="355218"/>
            <a:ext cx="577495" cy="51956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317186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6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="" xmlns:a16="http://schemas.microsoft.com/office/drawing/2014/main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0"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3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72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72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77.bin"/><Relationship Id="rId2" Type="http://schemas.openxmlformats.org/officeDocument/2006/relationships/tags" Target="../tags/tag94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0.wm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4.wmf"/><Relationship Id="rId2" Type="http://schemas.openxmlformats.org/officeDocument/2006/relationships/tags" Target="../tags/tag96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78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180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7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81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83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0.wmf"/><Relationship Id="rId2" Type="http://schemas.openxmlformats.org/officeDocument/2006/relationships/tags" Target="../tags/tag10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8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2.wmf"/><Relationship Id="rId2" Type="http://schemas.openxmlformats.org/officeDocument/2006/relationships/tags" Target="../tags/tag103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3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w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w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4.wmf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wmf"/><Relationship Id="rId2" Type="http://schemas.openxmlformats.org/officeDocument/2006/relationships/tags" Target="../tags/tag3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wmf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3.wmf"/><Relationship Id="rId2" Type="http://schemas.openxmlformats.org/officeDocument/2006/relationships/tags" Target="../tags/tag3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6.wmf"/><Relationship Id="rId2" Type="http://schemas.openxmlformats.org/officeDocument/2006/relationships/tags" Target="../tags/tag3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1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5.bin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1.bin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2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7.bin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6.wmf"/><Relationship Id="rId2" Type="http://schemas.openxmlformats.org/officeDocument/2006/relationships/tags" Target="../tags/tag4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0.wmf"/><Relationship Id="rId2" Type="http://schemas.openxmlformats.org/officeDocument/2006/relationships/tags" Target="../tags/tag49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2.wmf"/><Relationship Id="rId2" Type="http://schemas.openxmlformats.org/officeDocument/2006/relationships/tags" Target="../tags/tag5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5.wmf"/><Relationship Id="rId2" Type="http://schemas.openxmlformats.org/officeDocument/2006/relationships/tags" Target="../tags/tag5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9.wmf"/><Relationship Id="rId2" Type="http://schemas.openxmlformats.org/officeDocument/2006/relationships/tags" Target="../tags/tag5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1.wmf"/><Relationship Id="rId2" Type="http://schemas.openxmlformats.org/officeDocument/2006/relationships/tags" Target="../tags/tag5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89.wmf"/><Relationship Id="rId2" Type="http://schemas.openxmlformats.org/officeDocument/2006/relationships/tags" Target="../tags/tag54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1.wmf"/><Relationship Id="rId2" Type="http://schemas.openxmlformats.org/officeDocument/2006/relationships/tags" Target="../tags/tag55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4.wmf"/><Relationship Id="rId2" Type="http://schemas.openxmlformats.org/officeDocument/2006/relationships/tags" Target="../tags/tag5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6.wmf"/><Relationship Id="rId2" Type="http://schemas.openxmlformats.org/officeDocument/2006/relationships/tags" Target="../tags/tag5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7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9.wmf"/><Relationship Id="rId2" Type="http://schemas.openxmlformats.org/officeDocument/2006/relationships/tags" Target="../tags/tag5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2.wmf"/><Relationship Id="rId2" Type="http://schemas.openxmlformats.org/officeDocument/2006/relationships/tags" Target="../tags/tag59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6.wmf"/><Relationship Id="rId2" Type="http://schemas.openxmlformats.org/officeDocument/2006/relationships/tags" Target="../tags/tag60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2.wmf"/><Relationship Id="rId2" Type="http://schemas.openxmlformats.org/officeDocument/2006/relationships/tags" Target="../tags/tag6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4.wmf"/><Relationship Id="rId2" Type="http://schemas.openxmlformats.org/officeDocument/2006/relationships/tags" Target="../tags/tag6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7.wmf"/><Relationship Id="rId2" Type="http://schemas.openxmlformats.org/officeDocument/2006/relationships/tags" Target="../tags/tag70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2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9.wmf"/><Relationship Id="rId2" Type="http://schemas.openxmlformats.org/officeDocument/2006/relationships/tags" Target="../tags/tag7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23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1.wmf"/><Relationship Id="rId2" Type="http://schemas.openxmlformats.org/officeDocument/2006/relationships/tags" Target="../tags/tag7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2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9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6.wmf"/><Relationship Id="rId2" Type="http://schemas.openxmlformats.org/officeDocument/2006/relationships/tags" Target="../tags/tag75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2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7.bin"/><Relationship Id="rId2" Type="http://schemas.openxmlformats.org/officeDocument/2006/relationships/tags" Target="../tags/tag7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8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4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7.wmf"/><Relationship Id="rId2" Type="http://schemas.openxmlformats.org/officeDocument/2006/relationships/tags" Target="../tags/tag81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8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4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9.bin"/><Relationship Id="rId2" Type="http://schemas.openxmlformats.org/officeDocument/2006/relationships/tags" Target="../tags/tag8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2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6.wmf"/><Relationship Id="rId2" Type="http://schemas.openxmlformats.org/officeDocument/2006/relationships/tags" Target="../tags/tag83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9.wmf"/><Relationship Id="rId2" Type="http://schemas.openxmlformats.org/officeDocument/2006/relationships/tags" Target="../tags/tag84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0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3.wmf"/><Relationship Id="rId2" Type="http://schemas.openxmlformats.org/officeDocument/2006/relationships/tags" Target="../tags/tag85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4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60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7.wmf"/><Relationship Id="rId2" Type="http://schemas.openxmlformats.org/officeDocument/2006/relationships/tags" Target="../tags/tag8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61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9.wmf"/><Relationship Id="rId2" Type="http://schemas.openxmlformats.org/officeDocument/2006/relationships/tags" Target="../tags/tag88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63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65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2.wmf"/><Relationship Id="rId2" Type="http://schemas.openxmlformats.org/officeDocument/2006/relationships/tags" Target="../tags/tag90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166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4.wmf"/><Relationship Id="rId2" Type="http://schemas.openxmlformats.org/officeDocument/2006/relationships/tags" Target="../tags/tag91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68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6.wmf"/><Relationship Id="rId2" Type="http://schemas.openxmlformats.org/officeDocument/2006/relationships/tags" Target="../tags/tag9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5501894" y="2782734"/>
            <a:ext cx="5950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线 性 代 数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D1D37CB0-B9FB-4EED-BF10-27E259BEEBD0}"/>
              </a:ext>
            </a:extLst>
          </p:cNvPr>
          <p:cNvSpPr/>
          <p:nvPr/>
        </p:nvSpPr>
        <p:spPr>
          <a:xfrm>
            <a:off x="8929830" y="5476349"/>
            <a:ext cx="280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戴斌祥  杨蕊  主编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0928F35-9EDB-4BB0-826F-0F02B03401AF}"/>
              </a:ext>
            </a:extLst>
          </p:cNvPr>
          <p:cNvGrpSpPr/>
          <p:nvPr/>
        </p:nvGrpSpPr>
        <p:grpSpPr>
          <a:xfrm>
            <a:off x="10029371" y="1429215"/>
            <a:ext cx="2162630" cy="526107"/>
            <a:chOff x="10029371" y="1429215"/>
            <a:chExt cx="2162630" cy="526107"/>
          </a:xfrm>
        </p:grpSpPr>
        <p:sp>
          <p:nvSpPr>
            <p:cNvPr id="56" name="任意多边形: 形状 27">
              <a:extLst>
                <a:ext uri="{FF2B5EF4-FFF2-40B4-BE49-F238E27FC236}">
                  <a16:creationId xmlns:a16="http://schemas.microsoft.com/office/drawing/2014/main" xmlns="" id="{923BDE01-0FD9-4384-A9B8-165A4890C4B6}"/>
                </a:ext>
              </a:extLst>
            </p:cNvPr>
            <p:cNvSpPr/>
            <p:nvPr/>
          </p:nvSpPr>
          <p:spPr>
            <a:xfrm>
              <a:off x="10029371" y="1429215"/>
              <a:ext cx="2162630" cy="521109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B036EB58-C2B5-4FEE-A06B-FFCC592929E3}"/>
                </a:ext>
              </a:extLst>
            </p:cNvPr>
            <p:cNvSpPr/>
            <p:nvPr/>
          </p:nvSpPr>
          <p:spPr>
            <a:xfrm>
              <a:off x="10501701" y="1493657"/>
              <a:ext cx="1376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（第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267444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622" y="306842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427" y="174249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4361"/>
              </p:ext>
            </p:extLst>
          </p:nvPr>
        </p:nvGraphicFramePr>
        <p:xfrm>
          <a:off x="5018088" y="1957388"/>
          <a:ext cx="2057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4" name="Equation" r:id="rId4" imgW="2057400" imgH="1346040" progId="Equation.DSMT4">
                  <p:embed/>
                </p:oleObj>
              </mc:Choice>
              <mc:Fallback>
                <p:oleObj name="Equation" r:id="rId4" imgW="20574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8088" y="1957388"/>
                        <a:ext cx="2057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38622" y="372803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特征方程为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82240"/>
              </p:ext>
            </p:extLst>
          </p:nvPr>
        </p:nvGraphicFramePr>
        <p:xfrm>
          <a:off x="2926854" y="4652598"/>
          <a:ext cx="3962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Equation" r:id="rId6" imgW="3962160" imgH="1346040" progId="Equation.DSMT4">
                  <p:embed/>
                </p:oleObj>
              </mc:Choice>
              <mc:Fallback>
                <p:oleObj name="Equation" r:id="rId6" imgW="3962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6854" y="4652598"/>
                        <a:ext cx="3962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4025"/>
              </p:ext>
            </p:extLst>
          </p:nvPr>
        </p:nvGraphicFramePr>
        <p:xfrm>
          <a:off x="6923484" y="5026645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6" name="Equation" r:id="rId8" imgW="2425680" imgH="406080" progId="Equation.DSMT4">
                  <p:embed/>
                </p:oleObj>
              </mc:Choice>
              <mc:Fallback>
                <p:oleObj name="Equation" r:id="rId8" imgW="2425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3484" y="5026645"/>
                        <a:ext cx="24257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71427" y="6072807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37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622" y="1168330"/>
            <a:ext cx="1051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的标准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，系数为正的平方项的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此二次型的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正惯性指数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，系数为负的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称为此二次型的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惯性指数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符号差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为二次型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的秩。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622" y="302223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正惯性指数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，秩为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74629"/>
              </p:ext>
            </p:extLst>
          </p:nvPr>
        </p:nvGraphicFramePr>
        <p:xfrm>
          <a:off x="4325938" y="3963626"/>
          <a:ext cx="368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Equation" r:id="rId4" imgW="3682800" imgH="457200" progId="Equation.DSMT4">
                  <p:embed/>
                </p:oleObj>
              </mc:Choice>
              <mc:Fallback>
                <p:oleObj name="Equation" r:id="rId4" imgW="368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3963626"/>
                        <a:ext cx="368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622" y="461169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1924" y="1240338"/>
            <a:ext cx="1528946" cy="523220"/>
            <a:chOff x="1414686" y="1053530"/>
            <a:chExt cx="1528946" cy="523220"/>
          </a:xfrm>
        </p:grpSpPr>
        <p:sp>
          <p:nvSpPr>
            <p:cNvPr id="11" name="椭圆 10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TextBox 15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1924" y="3080366"/>
            <a:ext cx="1528946" cy="523220"/>
            <a:chOff x="1414686" y="1053530"/>
            <a:chExt cx="1528946" cy="523220"/>
          </a:xfrm>
        </p:grpSpPr>
        <p:sp>
          <p:nvSpPr>
            <p:cNvPr id="18" name="椭圆 1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9600" y="538190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任何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一个二次型都可以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通过可逆线性变换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化为规范形，且二次型的规范形是唯一确定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57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265" y="1106848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9286" y="145357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的二次型化为规范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9286" y="199349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99089"/>
              </p:ext>
            </p:extLst>
          </p:nvPr>
        </p:nvGraphicFramePr>
        <p:xfrm>
          <a:off x="2657475" y="2654300"/>
          <a:ext cx="2159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5" name="Equation" r:id="rId4" imgW="2158920" imgH="1346040" progId="Equation.DSMT4">
                  <p:embed/>
                </p:oleObj>
              </mc:Choice>
              <mc:Fallback>
                <p:oleObj name="Equation" r:id="rId4" imgW="21589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654300"/>
                        <a:ext cx="2159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355746" y="2798596"/>
            <a:ext cx="4392488" cy="646331"/>
            <a:chOff x="838622" y="4003457"/>
            <a:chExt cx="4392488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838622" y="4003457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化为标准形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206437"/>
                </p:ext>
              </p:extLst>
            </p:nvPr>
          </p:nvGraphicFramePr>
          <p:xfrm>
            <a:off x="2422798" y="4117072"/>
            <a:ext cx="2362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6" name="Equation" r:id="rId6" imgW="2361960" imgH="419040" progId="Equation.DSMT4">
                    <p:embed/>
                  </p:oleObj>
                </mc:Choice>
                <mc:Fallback>
                  <p:oleObj name="Equation" r:id="rId6" imgW="23619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798" y="4117072"/>
                          <a:ext cx="2362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1035266" y="438277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3426" y="6110964"/>
            <a:ext cx="10513168" cy="646331"/>
            <a:chOff x="838622" y="4003457"/>
            <a:chExt cx="10513168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838622" y="4003457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则将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化为规范形                             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265128"/>
                </p:ext>
              </p:extLst>
            </p:nvPr>
          </p:nvGraphicFramePr>
          <p:xfrm>
            <a:off x="3411336" y="4117072"/>
            <a:ext cx="2070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7" name="Equation" r:id="rId8" imgW="2070000" imgH="419040" progId="Equation.DSMT4">
                    <p:embed/>
                  </p:oleObj>
                </mc:Choice>
                <mc:Fallback>
                  <p:oleObj name="Equation" r:id="rId8" imgW="2070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336" y="4117072"/>
                          <a:ext cx="20701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12462"/>
              </p:ext>
            </p:extLst>
          </p:nvPr>
        </p:nvGraphicFramePr>
        <p:xfrm>
          <a:off x="2397125" y="4229100"/>
          <a:ext cx="1435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8" name="Equation" r:id="rId10" imgW="1434960" imgH="1600200" progId="Equation.DSMT4">
                  <p:embed/>
                </p:oleObj>
              </mc:Choice>
              <mc:Fallback>
                <p:oleObj name="Equation" r:id="rId10" imgW="14349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229100"/>
                        <a:ext cx="14351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65391"/>
              </p:ext>
            </p:extLst>
          </p:nvPr>
        </p:nvGraphicFramePr>
        <p:xfrm>
          <a:off x="6022975" y="3713163"/>
          <a:ext cx="15367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9" name="Equation" r:id="rId12" imgW="1536480" imgH="2565360" progId="Equation.DSMT4">
                  <p:embed/>
                </p:oleObj>
              </mc:Choice>
              <mc:Fallback>
                <p:oleObj name="Equation" r:id="rId12" imgW="153648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713163"/>
                        <a:ext cx="15367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77956" y="4705937"/>
            <a:ext cx="10801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65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83317" y="1625158"/>
            <a:ext cx="9866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设有二次型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，如果对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］，则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正定二次型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；如果对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负定二次型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负定矩阵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86619" y="1697166"/>
            <a:ext cx="1528946" cy="523220"/>
            <a:chOff x="1414686" y="1053530"/>
            <a:chExt cx="1528946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9600" y="1356045"/>
            <a:ext cx="1020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为正定二次型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的正惯性指数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3160" y="1459564"/>
            <a:ext cx="1394672" cy="523220"/>
            <a:chOff x="1522698" y="4377511"/>
            <a:chExt cx="1394672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19600" y="259570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充分性。设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56617"/>
              </p:ext>
            </p:extLst>
          </p:nvPr>
        </p:nvGraphicFramePr>
        <p:xfrm>
          <a:off x="3984625" y="3313113"/>
          <a:ext cx="290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4" imgW="2908080" imgH="787320" progId="Equation.DSMT4">
                  <p:embed/>
                </p:oleObj>
              </mc:Choice>
              <mc:Fallback>
                <p:oleObj name="Equation" r:id="rId4" imgW="29080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4625" y="3313113"/>
                        <a:ext cx="2908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9600" y="411897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，任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306284"/>
              </p:ext>
            </p:extLst>
          </p:nvPr>
        </p:nvGraphicFramePr>
        <p:xfrm>
          <a:off x="4337050" y="4987925"/>
          <a:ext cx="3365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6" imgW="3365280" imgH="787320" progId="Equation.DSMT4">
                  <p:embed/>
                </p:oleObj>
              </mc:Choice>
              <mc:Fallback>
                <p:oleObj name="Equation" r:id="rId6" imgW="33652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7050" y="4987925"/>
                        <a:ext cx="33655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34335" y="5774889"/>
            <a:ext cx="35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是正定二次型。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767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3653" y="1386251"/>
            <a:ext cx="9918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必要性。假设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某个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。则当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（基本单位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向量）时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995" y="273155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335" y="362641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正定二次型相矛盾，故必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4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2455" y="2188876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地，有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为负定二次型，当且仅当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它的负惯性指数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为负定矩阵，当且仅当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它的所有特征值全为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98" y="1360211"/>
            <a:ext cx="1094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正定矩阵），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特征值全为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4560" y="152469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17862" y="1578827"/>
            <a:ext cx="1528946" cy="523220"/>
            <a:chOff x="1414686" y="1053530"/>
            <a:chExt cx="1528946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3691"/>
              </p:ext>
            </p:extLst>
          </p:nvPr>
        </p:nvGraphicFramePr>
        <p:xfrm>
          <a:off x="4407792" y="2631414"/>
          <a:ext cx="233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5" name="Equation" r:id="rId4" imgW="2336760" imgH="1346040" progId="Equation.DSMT4">
                  <p:embed/>
                </p:oleObj>
              </mc:Choice>
              <mc:Fallback>
                <p:oleObj name="Equation" r:id="rId4" imgW="2336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792" y="2631414"/>
                        <a:ext cx="2336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4560" y="4364376"/>
            <a:ext cx="391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主子式。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97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4905" y="104735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各阶顺序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主子式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全为正，即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9588"/>
              </p:ext>
            </p:extLst>
          </p:nvPr>
        </p:nvGraphicFramePr>
        <p:xfrm>
          <a:off x="3512588" y="1703520"/>
          <a:ext cx="476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4" name="Equation" r:id="rId4" imgW="4762440" imgH="1803240" progId="Equation.DSMT4">
                  <p:embed/>
                </p:oleObj>
              </mc:Choice>
              <mc:Fallback>
                <p:oleObj name="Equation" r:id="rId4" imgW="47624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2588" y="1703520"/>
                        <a:ext cx="47625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905" y="3590765"/>
            <a:ext cx="10513168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奇数阶顺序主子式为负，偶数阶顺序主子式为正，即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68465" y="1126022"/>
            <a:ext cx="1394672" cy="523220"/>
            <a:chOff x="1522698" y="4377511"/>
            <a:chExt cx="1394672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89338"/>
              </p:ext>
            </p:extLst>
          </p:nvPr>
        </p:nvGraphicFramePr>
        <p:xfrm>
          <a:off x="2686530" y="4751012"/>
          <a:ext cx="5588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5" name="Equation" r:id="rId6" imgW="5587920" imgH="1803240" progId="Equation.DSMT4">
                  <p:embed/>
                </p:oleObj>
              </mc:Choice>
              <mc:Fallback>
                <p:oleObj name="Equation" r:id="rId6" imgW="55879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6530" y="4751012"/>
                        <a:ext cx="5588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71886" y="5290601"/>
            <a:ext cx="214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赫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尔维茨定理</a:t>
            </a:r>
            <a:endParaRPr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53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265" y="1303488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1762" y="1984525"/>
            <a:ext cx="10513168" cy="1346200"/>
            <a:chOff x="838622" y="1076162"/>
            <a:chExt cx="10513168" cy="1346200"/>
          </a:xfrm>
        </p:grpSpPr>
        <p:sp>
          <p:nvSpPr>
            <p:cNvPr id="16" name="TextBox 15"/>
            <p:cNvSpPr txBox="1"/>
            <p:nvPr/>
          </p:nvSpPr>
          <p:spPr>
            <a:xfrm>
              <a:off x="838622" y="1373773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判定                                                                  的正定性。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440521"/>
                </p:ext>
              </p:extLst>
            </p:nvPr>
          </p:nvGraphicFramePr>
          <p:xfrm>
            <a:off x="3092010" y="1076162"/>
            <a:ext cx="48895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5" name="Equation" r:id="rId4" imgW="4889160" imgH="1346040" progId="Equation.DSMT4">
                    <p:embed/>
                  </p:oleObj>
                </mc:Choice>
                <mc:Fallback>
                  <p:oleObj name="Equation" r:id="rId4" imgW="48891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92010" y="1076162"/>
                          <a:ext cx="48895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851762" y="3546069"/>
            <a:ext cx="1023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。根据推论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为正定矩阵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为正定二次型。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265" y="1126512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31079" y="3570296"/>
            <a:ext cx="291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85654"/>
              </p:ext>
            </p:extLst>
          </p:nvPr>
        </p:nvGraphicFramePr>
        <p:xfrm>
          <a:off x="4282766" y="3334991"/>
          <a:ext cx="2387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4" name="Equation" r:id="rId4" imgW="2387520" imgH="1346040" progId="Equation.DSMT4">
                  <p:embed/>
                </p:oleObj>
              </mc:Choice>
              <mc:Fallback>
                <p:oleObj name="Equation" r:id="rId4" imgW="2387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2766" y="3334991"/>
                        <a:ext cx="2387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34575" y="4917005"/>
            <a:ext cx="9051642" cy="889000"/>
            <a:chOff x="838622" y="3586510"/>
            <a:chExt cx="9051642" cy="889000"/>
          </a:xfrm>
        </p:grpSpPr>
        <p:sp>
          <p:nvSpPr>
            <p:cNvPr id="18" name="TextBox 17"/>
            <p:cNvSpPr txBox="1"/>
            <p:nvPr/>
          </p:nvSpPr>
          <p:spPr>
            <a:xfrm>
              <a:off x="838622" y="3647769"/>
              <a:ext cx="9051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338895"/>
                </p:ext>
              </p:extLst>
            </p:nvPr>
          </p:nvGraphicFramePr>
          <p:xfrm>
            <a:off x="1846734" y="3586510"/>
            <a:ext cx="75184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25" name="Equation" r:id="rId6" imgW="7518240" imgH="888840" progId="Equation.DSMT4">
                    <p:embed/>
                  </p:oleObj>
                </mc:Choice>
                <mc:Fallback>
                  <p:oleObj name="Equation" r:id="rId6" imgW="7518240" imgH="888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46734" y="3586510"/>
                          <a:ext cx="7518400" cy="889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1125212" y="5977896"/>
            <a:ext cx="495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为负定二次型。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7099" y="1580040"/>
            <a:ext cx="422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判别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0476" y="2165358"/>
            <a:ext cx="83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+ 4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+ 4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xz</a:t>
            </a:r>
            <a:endParaRPr lang="en-US" altLang="zh-CN" sz="2400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5091" y="2727988"/>
            <a:ext cx="213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126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4590" y="3445493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得基础解系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590" y="127195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79411"/>
              </p:ext>
            </p:extLst>
          </p:nvPr>
        </p:nvGraphicFramePr>
        <p:xfrm>
          <a:off x="4103118" y="2057655"/>
          <a:ext cx="4457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2" name="Equation" r:id="rId4" imgW="4457520" imgH="1346040" progId="Equation.DSMT4">
                  <p:embed/>
                </p:oleObj>
              </mc:Choice>
              <mc:Fallback>
                <p:oleObj name="Equation" r:id="rId4" imgW="4457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118" y="2057655"/>
                        <a:ext cx="4457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61211"/>
              </p:ext>
            </p:extLst>
          </p:nvPr>
        </p:nvGraphicFramePr>
        <p:xfrm>
          <a:off x="5473950" y="4026358"/>
          <a:ext cx="106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Equation" r:id="rId6" imgW="1066680" imgH="1346040" progId="Equation.DSMT4">
                  <p:embed/>
                </p:oleObj>
              </mc:Choice>
              <mc:Fallback>
                <p:oleObj name="Equation" r:id="rId6" imgW="1066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3950" y="4026358"/>
                        <a:ext cx="1066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4590" y="5536127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308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264" y="1176745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8737" y="1571321"/>
            <a:ext cx="10513168" cy="1200329"/>
            <a:chOff x="838622" y="1125538"/>
            <a:chExt cx="10513168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838622" y="1125538"/>
              <a:ext cx="10513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22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，问：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取何值时，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为正定二次型？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30613"/>
                </p:ext>
              </p:extLst>
            </p:nvPr>
          </p:nvGraphicFramePr>
          <p:xfrm>
            <a:off x="2782838" y="1270000"/>
            <a:ext cx="5181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82" name="Equation" r:id="rId4" imgW="5181480" imgH="419040" progId="Equation.DSMT4">
                    <p:embed/>
                  </p:oleObj>
                </mc:Choice>
                <mc:Fallback>
                  <p:oleObj name="Equation" r:id="rId4" imgW="51814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82838" y="1270000"/>
                          <a:ext cx="51816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992753" y="2864281"/>
            <a:ext cx="272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03572"/>
              </p:ext>
            </p:extLst>
          </p:nvPr>
        </p:nvGraphicFramePr>
        <p:xfrm>
          <a:off x="4221163" y="2551113"/>
          <a:ext cx="2209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3" name="Equation" r:id="rId6" imgW="2209680" imgH="1346040" progId="Equation.DSMT4">
                  <p:embed/>
                </p:oleObj>
              </mc:Choice>
              <mc:Fallback>
                <p:oleObj name="Equation" r:id="rId6" imgW="220968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2551113"/>
                        <a:ext cx="2209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11554"/>
              </p:ext>
            </p:extLst>
          </p:nvPr>
        </p:nvGraphicFramePr>
        <p:xfrm>
          <a:off x="2297040" y="3977803"/>
          <a:ext cx="697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4" name="Equation" r:id="rId8" imgW="6972120" imgH="888840" progId="Equation.DSMT4">
                  <p:embed/>
                </p:oleObj>
              </mc:Choice>
              <mc:Fallback>
                <p:oleObj name="Equation" r:id="rId8" imgW="69721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040" y="3977803"/>
                        <a:ext cx="697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1890" y="507312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86282"/>
              </p:ext>
            </p:extLst>
          </p:nvPr>
        </p:nvGraphicFramePr>
        <p:xfrm>
          <a:off x="3552621" y="5073121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5" name="Equation" r:id="rId10" imgW="2552400" imgH="914400" progId="Equation.DSMT4">
                  <p:embed/>
                </p:oleObj>
              </mc:Choice>
              <mc:Fallback>
                <p:oleObj name="Equation" r:id="rId10" imgW="2552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621" y="5073121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2753" y="610232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时，所给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正定。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05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="" xmlns:a16="http://schemas.microsoft.com/office/drawing/2014/main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="" xmlns:a16="http://schemas.microsoft.com/office/drawing/2014/main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任意多边形: 形状 1110">
            <a:extLst>
              <a:ext uri="{FF2B5EF4-FFF2-40B4-BE49-F238E27FC236}">
                <a16:creationId xmlns="" xmlns:a16="http://schemas.microsoft.com/office/drawing/2014/main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zh-CN" altLang="en-US" kern="0" smtClean="0">
              <a:solidFill>
                <a:prstClr val="white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任意多边形: 形状 11">
            <a:extLst>
              <a:ext uri="{FF2B5EF4-FFF2-40B4-BE49-F238E27FC236}">
                <a16:creationId xmlns="" xmlns:a16="http://schemas.microsoft.com/office/drawing/2014/main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E9F027FA-62B7-4847-A812-B75DEDD48BC5}"/>
              </a:ext>
            </a:extLst>
          </p:cNvPr>
          <p:cNvSpPr/>
          <p:nvPr/>
        </p:nvSpPr>
        <p:spPr>
          <a:xfrm>
            <a:off x="6114830" y="2823931"/>
            <a:ext cx="5103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谢谢观看！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0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7448" y="113573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60818"/>
              </p:ext>
            </p:extLst>
          </p:nvPr>
        </p:nvGraphicFramePr>
        <p:xfrm>
          <a:off x="2984500" y="2089099"/>
          <a:ext cx="6223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4" imgW="6222960" imgH="1346040" progId="Equation.DSMT4">
                  <p:embed/>
                </p:oleObj>
              </mc:Choice>
              <mc:Fallback>
                <p:oleObj name="Equation" r:id="rId4" imgW="6222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500" y="2089099"/>
                        <a:ext cx="6223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00232"/>
              </p:ext>
            </p:extLst>
          </p:nvPr>
        </p:nvGraphicFramePr>
        <p:xfrm>
          <a:off x="5184874" y="4107714"/>
          <a:ext cx="124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Equation" r:id="rId6" imgW="1244520" imgH="1346040" progId="Equation.DSMT4">
                  <p:embed/>
                </p:oleObj>
              </mc:Choice>
              <mc:Fallback>
                <p:oleObj name="Equation" r:id="rId6" imgW="1244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4874" y="4107714"/>
                        <a:ext cx="124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6654" y="3526849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得基础解系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448" y="5676971"/>
            <a:ext cx="762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0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是对应于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的全部特征向量。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50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918427" y="1221962"/>
            <a:ext cx="5816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kern="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计算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特征值、特征向量的具体步骤</a:t>
            </a:r>
            <a:endParaRPr lang="zh-CN" altLang="en-US" sz="2400" b="1" kern="0" dirty="0" smtClean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317" y="179638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特征多项式｜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4317" y="249447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的全部根，它们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全部特征值；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4316" y="3133575"/>
            <a:ext cx="10243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）对于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求相应的齐次线性方程组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一个基础解系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2400" i="1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4317" y="4914476"/>
            <a:ext cx="841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则对于不同时为零的任意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2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198620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05766" y="169571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04046"/>
              </p:ext>
            </p:extLst>
          </p:nvPr>
        </p:nvGraphicFramePr>
        <p:xfrm>
          <a:off x="5157788" y="2111375"/>
          <a:ext cx="2209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6" name="Equation" r:id="rId4" imgW="2209680" imgH="1346040" progId="Equation.DSMT4">
                  <p:embed/>
                </p:oleObj>
              </mc:Choice>
              <mc:Fallback>
                <p:oleObj name="Equation" r:id="rId4" imgW="2209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7788" y="2111375"/>
                        <a:ext cx="2209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5766" y="330910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5766" y="394416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特征多项式为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648409"/>
              </p:ext>
            </p:extLst>
          </p:nvPr>
        </p:nvGraphicFramePr>
        <p:xfrm>
          <a:off x="3644900" y="4702175"/>
          <a:ext cx="4140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7" name="Equation" r:id="rId6" imgW="4140000" imgH="1346040" progId="Equation.DSMT4">
                  <p:embed/>
                </p:oleObj>
              </mc:Choice>
              <mc:Fallback>
                <p:oleObj name="Equation" r:id="rId6" imgW="41400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4900" y="4702175"/>
                        <a:ext cx="4140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86413"/>
              </p:ext>
            </p:extLst>
          </p:nvPr>
        </p:nvGraphicFramePr>
        <p:xfrm>
          <a:off x="7801744" y="510348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8" name="Equation" r:id="rId8" imgW="2171520" imgH="406080" progId="Equation.DSMT4">
                  <p:embed/>
                </p:oleObj>
              </mc:Choice>
              <mc:Fallback>
                <p:oleObj name="Equation" r:id="rId8" imgW="2171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01744" y="5103485"/>
                        <a:ext cx="21717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038570" y="607838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303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05766" y="104051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08418"/>
              </p:ext>
            </p:extLst>
          </p:nvPr>
        </p:nvGraphicFramePr>
        <p:xfrm>
          <a:off x="3594557" y="1902132"/>
          <a:ext cx="533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7" name="Equation" r:id="rId4" imgW="5333760" imgH="1346040" progId="Equation.DSMT4">
                  <p:embed/>
                </p:oleObj>
              </mc:Choice>
              <mc:Fallback>
                <p:oleObj name="Equation" r:id="rId4" imgW="5333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557" y="1902132"/>
                        <a:ext cx="5334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05766" y="3248577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得基础解系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93486"/>
              </p:ext>
            </p:extLst>
          </p:nvPr>
        </p:nvGraphicFramePr>
        <p:xfrm>
          <a:off x="4834394" y="3992870"/>
          <a:ext cx="2857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8" name="Equation" r:id="rId6" imgW="2857320" imgH="1346040" progId="Equation.DSMT4">
                  <p:embed/>
                </p:oleObj>
              </mc:Choice>
              <mc:Fallback>
                <p:oleObj name="Equation" r:id="rId6" imgW="28573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4394" y="3992870"/>
                        <a:ext cx="2857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1005766" y="5721034"/>
            <a:ext cx="8039907" cy="646331"/>
            <a:chOff x="838622" y="5662042"/>
            <a:chExt cx="8039907" cy="646331"/>
          </a:xfrm>
        </p:grpSpPr>
        <p:sp>
          <p:nvSpPr>
            <p:cNvPr id="44" name="TextBox 43"/>
            <p:cNvSpPr txBox="1"/>
            <p:nvPr/>
          </p:nvSpPr>
          <p:spPr>
            <a:xfrm>
              <a:off x="838622" y="5662042"/>
              <a:ext cx="8039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≠0)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为对应于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的全部特征向量。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978357"/>
                </p:ext>
              </p:extLst>
            </p:nvPr>
          </p:nvGraphicFramePr>
          <p:xfrm>
            <a:off x="2411823" y="5817809"/>
            <a:ext cx="86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9" name="Equation" r:id="rId8" imgW="863280" imgH="419040" progId="Equation.DSMT4">
                    <p:embed/>
                  </p:oleObj>
                </mc:Choice>
                <mc:Fallback>
                  <p:oleObj name="Equation" r:id="rId8" imgW="8632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11823" y="5817809"/>
                          <a:ext cx="8636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164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08967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4277"/>
              </p:ext>
            </p:extLst>
          </p:nvPr>
        </p:nvGraphicFramePr>
        <p:xfrm>
          <a:off x="3180556" y="1965836"/>
          <a:ext cx="5829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0" name="Equation" r:id="rId4" imgW="5829120" imgH="1346040" progId="Equation.DSMT4">
                  <p:embed/>
                </p:oleObj>
              </mc:Choice>
              <mc:Fallback>
                <p:oleObj name="Equation" r:id="rId4" imgW="5829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0556" y="1965836"/>
                        <a:ext cx="5829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622" y="322891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得基础解系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92569"/>
              </p:ext>
            </p:extLst>
          </p:nvPr>
        </p:nvGraphicFramePr>
        <p:xfrm>
          <a:off x="5110163" y="4061746"/>
          <a:ext cx="124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" name="Equation" r:id="rId6" imgW="1244520" imgH="1346040" progId="Equation.DSMT4">
                  <p:embed/>
                </p:oleObj>
              </mc:Choice>
              <mc:Fallback>
                <p:oleObj name="Equation" r:id="rId6" imgW="1244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0163" y="4061746"/>
                        <a:ext cx="124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7448" y="565221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0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18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247780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622" y="182121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622" y="268530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，于是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622" y="347739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8622" y="414447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622" y="4797345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此例类推，不难证明：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［其中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1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499502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主对角线上的元素之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迹，记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22" y="295467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408903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全部特征值都不为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41924" y="1580081"/>
            <a:ext cx="1384930" cy="523220"/>
            <a:chOff x="1414686" y="1053530"/>
            <a:chExt cx="1384930" cy="523220"/>
          </a:xfrm>
        </p:grpSpPr>
        <p:sp>
          <p:nvSpPr>
            <p:cNvPr id="10" name="椭圆 9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5" name="TextBox 14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41924" y="3016981"/>
            <a:ext cx="1384930" cy="523220"/>
            <a:chOff x="1414686" y="1053530"/>
            <a:chExt cx="1384930" cy="523220"/>
          </a:xfrm>
        </p:grpSpPr>
        <p:sp>
          <p:nvSpPr>
            <p:cNvPr id="17" name="椭圆 1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TextBox 24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528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187994"/>
            <a:ext cx="1051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特征向量，则它们的任何非零线性组合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为不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全为零的常数，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）也是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22" y="297181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622" y="3708274"/>
            <a:ext cx="105131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4500362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的解，则易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是上述方程组的解，故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的特征向量。证毕。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53448" y="1260002"/>
            <a:ext cx="1260140" cy="523220"/>
            <a:chOff x="1522698" y="4377511"/>
            <a:chExt cx="1260140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7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2">
            <a:extLst>
              <a:ext uri="{FF2B5EF4-FFF2-40B4-BE49-F238E27FC236}">
                <a16:creationId xmlns:a16="http://schemas.microsoft.com/office/drawing/2014/main" xmlns="" id="{CAEB3A08-8C89-4296-BFE7-5453AD7EDEF7}"/>
              </a:ext>
            </a:extLst>
          </p:cNvPr>
          <p:cNvSpPr/>
          <p:nvPr/>
        </p:nvSpPr>
        <p:spPr>
          <a:xfrm flipH="1">
            <a:off x="6117232" y="0"/>
            <a:ext cx="7143399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A35C35AD-2997-4948-A7B7-9163F4C5E613}"/>
              </a:ext>
            </a:extLst>
          </p:cNvPr>
          <p:cNvGrpSpPr/>
          <p:nvPr/>
        </p:nvGrpSpPr>
        <p:grpSpPr>
          <a:xfrm>
            <a:off x="-2" y="505743"/>
            <a:ext cx="2122100" cy="828754"/>
            <a:chOff x="-2" y="505742"/>
            <a:chExt cx="2292536" cy="940565"/>
          </a:xfrm>
          <a:solidFill>
            <a:srgbClr val="009999"/>
          </a:solidFill>
        </p:grpSpPr>
        <p:sp>
          <p:nvSpPr>
            <p:cNvPr id="52" name="任意多边形: 形状 4">
              <a:extLst>
                <a:ext uri="{FF2B5EF4-FFF2-40B4-BE49-F238E27FC236}">
                  <a16:creationId xmlns:a16="http://schemas.microsoft.com/office/drawing/2014/main" xmlns="" id="{B2B511CE-3927-410C-A8B8-C6559F15F8B1}"/>
                </a:ext>
              </a:extLst>
            </p:cNvPr>
            <p:cNvSpPr/>
            <p:nvPr/>
          </p:nvSpPr>
          <p:spPr>
            <a:xfrm flipH="1">
              <a:off x="-2" y="505742"/>
              <a:ext cx="2292536" cy="940565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40C38AF8-9C3B-4149-A43B-4326D684B0B7}"/>
                </a:ext>
              </a:extLst>
            </p:cNvPr>
            <p:cNvSpPr/>
            <p:nvPr/>
          </p:nvSpPr>
          <p:spPr>
            <a:xfrm>
              <a:off x="250573" y="630961"/>
              <a:ext cx="1601674" cy="733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第</a:t>
              </a: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5</a:t>
              </a: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章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060609" y="233413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方阵的特征值和特征向量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9309C90-4800-47DC-BA08-FF2ACB94F169}"/>
              </a:ext>
            </a:extLst>
          </p:cNvPr>
          <p:cNvSpPr/>
          <p:nvPr/>
        </p:nvSpPr>
        <p:spPr>
          <a:xfrm>
            <a:off x="2060609" y="316042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相似矩阵与矩阵的对角化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1367170-A640-4BDC-94F4-4D1113159C46}"/>
              </a:ext>
            </a:extLst>
          </p:cNvPr>
          <p:cNvSpPr/>
          <p:nvPr/>
        </p:nvSpPr>
        <p:spPr>
          <a:xfrm>
            <a:off x="2060609" y="39867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实对称矩阵的对角化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B2631CC0-28EE-4709-A254-9AED3AA5B96A}"/>
              </a:ext>
            </a:extLst>
          </p:cNvPr>
          <p:cNvSpPr/>
          <p:nvPr/>
        </p:nvSpPr>
        <p:spPr>
          <a:xfrm>
            <a:off x="2060609" y="481299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二次型及化二次型为标准形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E648DAB-FE1D-472E-AC5F-F885B9B4CD1D}"/>
              </a:ext>
            </a:extLst>
          </p:cNvPr>
          <p:cNvSpPr/>
          <p:nvPr/>
        </p:nvSpPr>
        <p:spPr>
          <a:xfrm>
            <a:off x="2060610" y="5648612"/>
            <a:ext cx="1785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正定二次型</a:t>
            </a:r>
            <a:endParaRPr lang="zh-CN" altLang="en-US" sz="2400" b="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1F9F263-564E-4F77-9275-6C69101498CD}"/>
              </a:ext>
            </a:extLst>
          </p:cNvPr>
          <p:cNvGrpSpPr/>
          <p:nvPr/>
        </p:nvGrpSpPr>
        <p:grpSpPr>
          <a:xfrm>
            <a:off x="1245766" y="2334135"/>
            <a:ext cx="707837" cy="485523"/>
            <a:chOff x="601927" y="2334135"/>
            <a:chExt cx="707837" cy="485523"/>
          </a:xfrm>
        </p:grpSpPr>
        <p:sp>
          <p:nvSpPr>
            <p:cNvPr id="60" name="矩形: 圆角 12">
              <a:extLst>
                <a:ext uri="{FF2B5EF4-FFF2-40B4-BE49-F238E27FC236}">
                  <a16:creationId xmlns:a16="http://schemas.microsoft.com/office/drawing/2014/main" xmlns="" id="{C4395804-F95D-4F2F-A45D-E7D6AE75393D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72060640-D39B-4481-A59F-649AEAAED3C2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974E84C2-EC56-4BEB-9E28-4F5C7FD3EC96}"/>
              </a:ext>
            </a:extLst>
          </p:cNvPr>
          <p:cNvGrpSpPr/>
          <p:nvPr/>
        </p:nvGrpSpPr>
        <p:grpSpPr>
          <a:xfrm>
            <a:off x="1245766" y="3160421"/>
            <a:ext cx="707837" cy="461666"/>
            <a:chOff x="601927" y="3160421"/>
            <a:chExt cx="707837" cy="461666"/>
          </a:xfrm>
        </p:grpSpPr>
        <p:sp>
          <p:nvSpPr>
            <p:cNvPr id="63" name="矩形: 圆角 16">
              <a:extLst>
                <a:ext uri="{FF2B5EF4-FFF2-40B4-BE49-F238E27FC236}">
                  <a16:creationId xmlns:a16="http://schemas.microsoft.com/office/drawing/2014/main" xmlns="" id="{FC100B3A-D4FB-424C-9AC3-E2240B9F5AFB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DF7A8357-6E2E-4148-8922-2EB45DBCA1BB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397A8446-C961-4DF7-B4C7-0ACA72C30795}"/>
              </a:ext>
            </a:extLst>
          </p:cNvPr>
          <p:cNvGrpSpPr/>
          <p:nvPr/>
        </p:nvGrpSpPr>
        <p:grpSpPr>
          <a:xfrm>
            <a:off x="1245766" y="3986708"/>
            <a:ext cx="707837" cy="485523"/>
            <a:chOff x="601927" y="2334135"/>
            <a:chExt cx="707837" cy="485523"/>
          </a:xfrm>
        </p:grpSpPr>
        <p:sp>
          <p:nvSpPr>
            <p:cNvPr id="66" name="矩形: 圆角 22">
              <a:extLst>
                <a:ext uri="{FF2B5EF4-FFF2-40B4-BE49-F238E27FC236}">
                  <a16:creationId xmlns:a16="http://schemas.microsoft.com/office/drawing/2014/main" xmlns="" id="{32F1D054-BA3C-4EF1-9E45-7C0771AC5E10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CB145F82-407F-4A91-88EB-0149C3C70B5A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B89AFB4F-4B92-4513-AED0-D72F56D9207C}"/>
              </a:ext>
            </a:extLst>
          </p:cNvPr>
          <p:cNvGrpSpPr/>
          <p:nvPr/>
        </p:nvGrpSpPr>
        <p:grpSpPr>
          <a:xfrm>
            <a:off x="1245766" y="4812994"/>
            <a:ext cx="707837" cy="461666"/>
            <a:chOff x="601927" y="3160421"/>
            <a:chExt cx="707837" cy="461666"/>
          </a:xfrm>
        </p:grpSpPr>
        <p:sp>
          <p:nvSpPr>
            <p:cNvPr id="69" name="矩形: 圆角 25">
              <a:extLst>
                <a:ext uri="{FF2B5EF4-FFF2-40B4-BE49-F238E27FC236}">
                  <a16:creationId xmlns:a16="http://schemas.microsoft.com/office/drawing/2014/main" xmlns="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566A360E-374F-4525-9119-2D5A50964688}"/>
              </a:ext>
            </a:extLst>
          </p:cNvPr>
          <p:cNvGrpSpPr/>
          <p:nvPr/>
        </p:nvGrpSpPr>
        <p:grpSpPr>
          <a:xfrm>
            <a:off x="1245766" y="5639281"/>
            <a:ext cx="707837" cy="485523"/>
            <a:chOff x="601927" y="2334135"/>
            <a:chExt cx="707837" cy="485523"/>
          </a:xfrm>
        </p:grpSpPr>
        <p:sp>
          <p:nvSpPr>
            <p:cNvPr id="72" name="矩形: 圆角 28">
              <a:extLst>
                <a:ext uri="{FF2B5EF4-FFF2-40B4-BE49-F238E27FC236}">
                  <a16:creationId xmlns:a16="http://schemas.microsoft.com/office/drawing/2014/main" xmlns="" id="{2947237F-4207-4A24-8157-9F00C8945117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CB550C7A-FD4D-454A-B976-8729816B3877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74" name="平行四边形 73">
            <a:extLst>
              <a:ext uri="{FF2B5EF4-FFF2-40B4-BE49-F238E27FC236}">
                <a16:creationId xmlns:a16="http://schemas.microsoft.com/office/drawing/2014/main" xmlns="" id="{846DEABA-E5CA-42E2-A269-0C0F64BC15C8}"/>
              </a:ext>
            </a:extLst>
          </p:cNvPr>
          <p:cNvSpPr/>
          <p:nvPr/>
        </p:nvSpPr>
        <p:spPr>
          <a:xfrm>
            <a:off x="7058429" y="-173390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1748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xmlns="" id="{FDF45A37-CB61-487D-A0D0-4C0DA40AD3BC}"/>
              </a:ext>
            </a:extLst>
          </p:cNvPr>
          <p:cNvSpPr/>
          <p:nvPr/>
        </p:nvSpPr>
        <p:spPr>
          <a:xfrm>
            <a:off x="5226180" y="259741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3333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6" name="Picture 3" descr="F:\2022\线性代数（第4版）（戴斌祥）\5c75d32cde8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32" y="2597418"/>
            <a:ext cx="5016847" cy="36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368643" y="69421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矩阵的对角化与二次型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5" grpId="0"/>
      <p:bldP spid="56" grpId="0"/>
      <p:bldP spid="57" grpId="0"/>
      <p:bldP spid="58" grpId="0"/>
      <p:bldP spid="74" grpId="0" animBg="1"/>
      <p:bldP spid="75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277276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10754" y="1787087"/>
            <a:ext cx="10199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1,2,0)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1,0,1)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特征向量，又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Aβ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0754" y="3044183"/>
            <a:ext cx="10199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由于 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 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特征向量，故有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0754" y="4330775"/>
            <a:ext cx="105131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2, 4,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400" baseline="30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2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36944" y="1266411"/>
            <a:ext cx="1022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它的转置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相同的特征多项式，因而有相同的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0504" y="1349070"/>
            <a:ext cx="1260140" cy="523220"/>
            <a:chOff x="1522698" y="4377511"/>
            <a:chExt cx="1260140" cy="523220"/>
          </a:xfrm>
        </p:grpSpPr>
        <p:sp>
          <p:nvSpPr>
            <p:cNvPr id="7" name="矩形 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6944" y="243501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6944" y="314873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944" y="389043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相同的特征多项式，所以它们有相同的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特征值。证毕。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3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129002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互不相同的特征值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是与之对应的特征向量，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2182" y="1211661"/>
            <a:ext cx="1260140" cy="523220"/>
            <a:chOff x="1522698" y="4377511"/>
            <a:chExt cx="1260140" cy="523220"/>
          </a:xfrm>
        </p:grpSpPr>
        <p:sp>
          <p:nvSpPr>
            <p:cNvPr id="7" name="矩形 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622" y="229761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设有常数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622" y="2934109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622" y="366960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622" y="441542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622" y="5074720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类推有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13808"/>
              </p:ext>
            </p:extLst>
          </p:nvPr>
        </p:nvGraphicFramePr>
        <p:xfrm>
          <a:off x="2792322" y="5890952"/>
          <a:ext cx="674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Equation" r:id="rId4" imgW="6743520" imgH="419040" progId="Equation.DSMT4">
                  <p:embed/>
                </p:oleObj>
              </mc:Choice>
              <mc:Fallback>
                <p:oleObj name="Equation" r:id="rId4" imgW="6743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2322" y="5890952"/>
                        <a:ext cx="6743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074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2889" y="1056998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把上列各式合写成矩阵形式，得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06109"/>
              </p:ext>
            </p:extLst>
          </p:nvPr>
        </p:nvGraphicFramePr>
        <p:xfrm>
          <a:off x="2943629" y="1918621"/>
          <a:ext cx="5397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Equation" r:id="rId4" imgW="5397480" imgH="1828800" progId="Equation.DSMT4">
                  <p:embed/>
                </p:oleObj>
              </mc:Choice>
              <mc:Fallback>
                <p:oleObj name="Equation" r:id="rId4" imgW="53974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3629" y="1918621"/>
                        <a:ext cx="53975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 rot="16200000">
            <a:off x="5689810" y="1609425"/>
            <a:ext cx="1980000" cy="239164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3816" y="3819862"/>
            <a:ext cx="238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范德蒙德行列式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446" y="490372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889" y="4290507"/>
            <a:ext cx="532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不相同时，该矩阵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889" y="5537736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。但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。所以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，向量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线性无关。证毕。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617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188788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5472" y="162523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特征值，证明：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5472" y="321323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35472" y="2341815"/>
            <a:ext cx="10513168" cy="736600"/>
            <a:chOff x="838622" y="3600683"/>
            <a:chExt cx="10513168" cy="736600"/>
          </a:xfrm>
        </p:grpSpPr>
        <p:sp>
          <p:nvSpPr>
            <p:cNvPr id="25" name="TextBox 24"/>
            <p:cNvSpPr txBox="1"/>
            <p:nvPr/>
          </p:nvSpPr>
          <p:spPr>
            <a:xfrm>
              <a:off x="838622" y="3645818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的特征值；（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831747"/>
                </p:ext>
              </p:extLst>
            </p:nvPr>
          </p:nvGraphicFramePr>
          <p:xfrm>
            <a:off x="2012082" y="3600683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6" name="Equation" r:id="rId4" imgW="266400" imgH="736560" progId="Equation.DSMT4">
                    <p:embed/>
                  </p:oleObj>
                </mc:Choice>
                <mc:Fallback>
                  <p:oleObj name="Equation" r:id="rId4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12082" y="3600683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547217"/>
                </p:ext>
              </p:extLst>
            </p:nvPr>
          </p:nvGraphicFramePr>
          <p:xfrm>
            <a:off x="5468466" y="3600683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7" name="Equation" r:id="rId6" imgW="266400" imgH="736560" progId="Equation.DSMT4">
                    <p:embed/>
                  </p:oleObj>
                </mc:Choice>
                <mc:Fallback>
                  <p:oleObj name="Equation" r:id="rId6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68466" y="3600683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035472" y="3970065"/>
            <a:ext cx="10513168" cy="1295504"/>
            <a:chOff x="838622" y="3645818"/>
            <a:chExt cx="10513168" cy="1295504"/>
          </a:xfrm>
        </p:grpSpPr>
        <p:sp>
          <p:nvSpPr>
            <p:cNvPr id="39" name="TextBox 38"/>
            <p:cNvSpPr txBox="1"/>
            <p:nvPr/>
          </p:nvSpPr>
          <p:spPr>
            <a:xfrm>
              <a:off x="838622" y="3645818"/>
              <a:ext cx="10513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）由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的特征值，则存在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 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，两边左乘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，得 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  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。故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598914"/>
                </p:ext>
              </p:extLst>
            </p:nvPr>
          </p:nvGraphicFramePr>
          <p:xfrm>
            <a:off x="4007040" y="4172601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8" name="Equation" r:id="rId7" imgW="266400" imgH="736560" progId="Equation.DSMT4">
                    <p:embed/>
                  </p:oleObj>
                </mc:Choice>
                <mc:Fallback>
                  <p:oleObj name="Equation" r:id="rId7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07040" y="4172601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733858"/>
                </p:ext>
              </p:extLst>
            </p:nvPr>
          </p:nvGraphicFramePr>
          <p:xfrm>
            <a:off x="5108426" y="4204722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9" name="Equation" r:id="rId8" imgW="266400" imgH="736560" progId="Equation.DSMT4">
                    <p:embed/>
                  </p:oleObj>
                </mc:Choice>
                <mc:Fallback>
                  <p:oleObj name="Equation" r:id="rId8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8426" y="4204722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1035472" y="5298007"/>
            <a:ext cx="10513168" cy="1304031"/>
            <a:chOff x="838622" y="3645818"/>
            <a:chExt cx="10513168" cy="1304031"/>
          </a:xfrm>
        </p:grpSpPr>
        <p:sp>
          <p:nvSpPr>
            <p:cNvPr id="43" name="TextBox 42"/>
            <p:cNvSpPr txBox="1"/>
            <p:nvPr/>
          </p:nvSpPr>
          <p:spPr>
            <a:xfrm>
              <a:off x="838622" y="3645818"/>
              <a:ext cx="10513168" cy="113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）由 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两边左乘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，得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。从而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   |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。故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|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107369"/>
                </p:ext>
              </p:extLst>
            </p:nvPr>
          </p:nvGraphicFramePr>
          <p:xfrm>
            <a:off x="2972016" y="4213249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0" name="Equation" r:id="rId9" imgW="266400" imgH="736560" progId="Equation.DSMT4">
                    <p:embed/>
                  </p:oleObj>
                </mc:Choice>
                <mc:Fallback>
                  <p:oleObj name="Equation" r:id="rId9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2016" y="4213249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381680"/>
                </p:ext>
              </p:extLst>
            </p:nvPr>
          </p:nvGraphicFramePr>
          <p:xfrm>
            <a:off x="1580653" y="4193585"/>
            <a:ext cx="266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1" name="Equation" r:id="rId10" imgW="266400" imgH="736560" progId="Equation.DSMT4">
                    <p:embed/>
                  </p:oleObj>
                </mc:Choice>
                <mc:Fallback>
                  <p:oleObj name="Equation" r:id="rId10" imgW="266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80653" y="4193585"/>
                          <a:ext cx="266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6969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54929" y="1188788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38622" y="169377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设三阶方阵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，试求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622" y="2436699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根据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特征值的特点，令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。从而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的三个特征值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(1)=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dirty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。于是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622" y="375250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|=(</a:t>
            </a:r>
            <a:r>
              <a:rPr lang="es-E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s-E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1)×(</a:t>
            </a:r>
            <a:r>
              <a:rPr lang="es-E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s-E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1)×2=2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8622" y="4482419"/>
            <a:ext cx="10513168" cy="1278591"/>
            <a:chOff x="838622" y="3645818"/>
            <a:chExt cx="10513168" cy="1278591"/>
          </a:xfrm>
        </p:grpSpPr>
        <p:sp>
          <p:nvSpPr>
            <p:cNvPr id="49" name="TextBox 48"/>
            <p:cNvSpPr txBox="1"/>
            <p:nvPr/>
          </p:nvSpPr>
          <p:spPr>
            <a:xfrm>
              <a:off x="838622" y="3645818"/>
              <a:ext cx="10513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由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|=1×(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1)×2=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2≠0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可逆，且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=|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的三个特征值为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。从而有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238965"/>
                </p:ext>
              </p:extLst>
            </p:nvPr>
          </p:nvGraphicFramePr>
          <p:xfrm>
            <a:off x="1923720" y="4200509"/>
            <a:ext cx="241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8" name="Equation" r:id="rId4" imgW="241200" imgH="723600" progId="Equation.DSMT4">
                    <p:embed/>
                  </p:oleObj>
                </mc:Choice>
                <mc:Fallback>
                  <p:oleObj name="Equation" r:id="rId4" imgW="24120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23720" y="4200509"/>
                          <a:ext cx="241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1843400" y="5765555"/>
            <a:ext cx="419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+4</a:t>
            </a:r>
            <a:r>
              <a:rPr lang="es-E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s-E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|=|5</a:t>
            </a:r>
            <a:r>
              <a:rPr lang="es-E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s-E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415989" y="5736687"/>
            <a:ext cx="4232796" cy="743394"/>
            <a:chOff x="838622" y="3607246"/>
            <a:chExt cx="4232796" cy="743394"/>
          </a:xfrm>
        </p:grpSpPr>
        <p:sp>
          <p:nvSpPr>
            <p:cNvPr id="53" name="TextBox 52"/>
            <p:cNvSpPr txBox="1"/>
            <p:nvPr/>
          </p:nvSpPr>
          <p:spPr>
            <a:xfrm>
              <a:off x="838622" y="3645818"/>
              <a:ext cx="42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0" lang="es-E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s-E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kumimoji="0" lang="es-E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|=5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×1×(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1)×    =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908242"/>
                </p:ext>
              </p:extLst>
            </p:nvPr>
          </p:nvGraphicFramePr>
          <p:xfrm>
            <a:off x="3683446" y="3607246"/>
            <a:ext cx="241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9" name="Equation" r:id="rId6" imgW="241200" imgH="723600" progId="Equation.DSMT4">
                    <p:embed/>
                  </p:oleObj>
                </mc:Choice>
                <mc:Fallback>
                  <p:oleObj name="Equation" r:id="rId6" imgW="24120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83446" y="3607246"/>
                          <a:ext cx="241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037869"/>
                </p:ext>
              </p:extLst>
            </p:nvPr>
          </p:nvGraphicFramePr>
          <p:xfrm>
            <a:off x="4320924" y="3626740"/>
            <a:ext cx="5080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90" name="Equation" r:id="rId7" imgW="507960" imgH="723600" progId="Equation.DSMT4">
                    <p:embed/>
                  </p:oleObj>
                </mc:Choice>
                <mc:Fallback>
                  <p:oleObj name="Equation" r:id="rId7" imgW="50796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20924" y="3626740"/>
                          <a:ext cx="5080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6098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660612" y="2689923"/>
            <a:ext cx="776158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相似矩阵与矩阵的对角化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508643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§2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710232" y="3834249"/>
            <a:ext cx="775275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07448" y="2242702"/>
            <a:ext cx="10513167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b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endParaRPr kumimoji="1" lang="en-US" altLang="zh-CN" sz="2400" i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448" y="159463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方阵，如果存在一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10750" y="1688767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07448" y="306978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相似矩阵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（或称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是相似的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6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95130"/>
              </p:ext>
            </p:extLst>
          </p:nvPr>
        </p:nvGraphicFramePr>
        <p:xfrm>
          <a:off x="3946525" y="1485900"/>
          <a:ext cx="3721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Equation" r:id="rId4" imgW="3720960" imgH="863280" progId="Equation.DSMT4">
                  <p:embed/>
                </p:oleObj>
              </mc:Choice>
              <mc:Fallback>
                <p:oleObj name="Equation" r:id="rId4" imgW="37209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6525" y="1485900"/>
                        <a:ext cx="3721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358620" y="3024188"/>
            <a:ext cx="2073555" cy="863600"/>
            <a:chOff x="1358620" y="3024188"/>
            <a:chExt cx="2073555" cy="863600"/>
          </a:xfrm>
        </p:grpSpPr>
        <p:sp>
          <p:nvSpPr>
            <p:cNvPr id="8" name="TextBox 7"/>
            <p:cNvSpPr txBox="1"/>
            <p:nvPr/>
          </p:nvSpPr>
          <p:spPr>
            <a:xfrm>
              <a:off x="1358620" y="3070005"/>
              <a:ext cx="637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                      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865973"/>
                </p:ext>
              </p:extLst>
            </p:nvPr>
          </p:nvGraphicFramePr>
          <p:xfrm>
            <a:off x="1870075" y="3024188"/>
            <a:ext cx="15621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8" name="Equation" r:id="rId6" imgW="1562040" imgH="863280" progId="Equation.DSMT4">
                    <p:embed/>
                  </p:oleObj>
                </mc:Choice>
                <mc:Fallback>
                  <p:oleObj name="Equation" r:id="rId6" imgW="156204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70075" y="3024188"/>
                          <a:ext cx="15621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03177"/>
              </p:ext>
            </p:extLst>
          </p:nvPr>
        </p:nvGraphicFramePr>
        <p:xfrm>
          <a:off x="4429125" y="2700338"/>
          <a:ext cx="1955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8" imgW="1955520" imgH="1600200" progId="Equation.DSMT4">
                  <p:embed/>
                </p:oleObj>
              </mc:Choice>
              <mc:Fallback>
                <p:oleObj name="Equation" r:id="rId8" imgW="19555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29125" y="2700338"/>
                        <a:ext cx="1955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70730"/>
              </p:ext>
            </p:extLst>
          </p:nvPr>
        </p:nvGraphicFramePr>
        <p:xfrm>
          <a:off x="1298575" y="4549775"/>
          <a:ext cx="6350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Equation" r:id="rId10" imgW="6349680" imgH="1600200" progId="Equation.DSMT4">
                  <p:embed/>
                </p:oleObj>
              </mc:Choice>
              <mc:Fallback>
                <p:oleObj name="Equation" r:id="rId10" imgW="6349680" imgH="1600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549775"/>
                        <a:ext cx="6350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489762" y="3285158"/>
            <a:ext cx="816767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7724708" y="5251610"/>
            <a:ext cx="816767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5598" y="5036456"/>
            <a:ext cx="10786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47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172351" y="1476629"/>
            <a:ext cx="105131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矩阵的相似关系满足下列</a:t>
            </a:r>
            <a:r>
              <a:rPr kumimoji="1" lang="zh-CN" altLang="en-US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kumimoji="1"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反身性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与本身相似。</a:t>
            </a:r>
            <a:endParaRPr kumimoji="1" lang="en-US" altLang="zh-CN" sz="24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kumimoji="1"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对称性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相似，则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相似。</a:t>
            </a:r>
            <a:endParaRPr kumimoji="1" lang="en-US" altLang="zh-CN" sz="24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kumimoji="1"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相似，则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相似。</a:t>
            </a:r>
            <a:endParaRPr kumimoji="1"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2350" y="388327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以可逆矩阵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进行运算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，称为对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相似变换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5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949403" y="2689923"/>
            <a:ext cx="703003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方阵的特征值和特征向量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72358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§1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938454" y="3834249"/>
            <a:ext cx="714737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838624" y="1576451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有相同的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秩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23" y="234901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由于可逆矩阵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看成若干个初等矩阵的乘积，从而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了有限次初等变换，而初等变换不改变矩阵的秩，所以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40612" y="1656015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623" y="362074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pt-B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pt-B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pt-B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pt-B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623" y="4288305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85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015599" y="1271295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的行列式相等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598" y="204385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，则存在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17587" y="1350859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15598" y="271512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pt-B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pt-B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pt-B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5598" y="336146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｜，即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5598" y="420251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5598" y="499286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3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838623" y="1132466"/>
            <a:ext cx="10261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同时可逆或同时不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可逆。当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它们可逆时，其逆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矩阵也相似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40611" y="1212030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622" y="2248730"/>
            <a:ext cx="10513168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｜，所以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｜与｜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｜同时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不可逆或同时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332" y="4053837"/>
            <a:ext cx="178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622" y="340750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，且都可逆，则存在可逆矩阵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6516" y="4732789"/>
            <a:ext cx="90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7315" y="5392942"/>
            <a:ext cx="666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494" y="5870080"/>
            <a:ext cx="183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7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86107" y="1389890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有相同的特征多项式，从而有相同的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kumimoji="1"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88095" y="1469454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6106" y="212645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6106" y="353393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＝｜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｜＝｜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106" y="2813850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｜＝｜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｜＝｜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6106" y="4398306"/>
            <a:ext cx="99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相同的特征多项式，从而它们有相同的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特征值。证毕。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7280" y="1379575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与对角矩阵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diag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相似，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7280" y="266376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易知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diag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个特征值。由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也就是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的特征值。证毕。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4929" y="113962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621" y="318597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。而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特征方程为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621" y="383230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+2)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8622" y="1681163"/>
            <a:ext cx="10513168" cy="1350962"/>
            <a:chOff x="838623" y="1060888"/>
            <a:chExt cx="10513168" cy="1350962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838623" y="1343303"/>
              <a:ext cx="1051316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-45720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 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相似。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048919"/>
                </p:ext>
              </p:extLst>
            </p:nvPr>
          </p:nvGraphicFramePr>
          <p:xfrm>
            <a:off x="4772026" y="1060888"/>
            <a:ext cx="20701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0" name="Equation" r:id="rId4" imgW="2070000" imgH="1346040" progId="Equation.DSMT4">
                    <p:embed/>
                  </p:oleObj>
                </mc:Choice>
                <mc:Fallback>
                  <p:oleObj name="Equation" r:id="rId4" imgW="20700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72026" y="1060888"/>
                          <a:ext cx="20701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695570"/>
                </p:ext>
              </p:extLst>
            </p:nvPr>
          </p:nvGraphicFramePr>
          <p:xfrm>
            <a:off x="7286626" y="1065650"/>
            <a:ext cx="20574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1" name="Equation" r:id="rId6" imgW="2057400" imgH="1346040" progId="Equation.DSMT4">
                    <p:embed/>
                  </p:oleObj>
                </mc:Choice>
                <mc:Fallback>
                  <p:oleObj name="Equation" r:id="rId6" imgW="20574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86626" y="1065650"/>
                          <a:ext cx="20574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838621" y="455586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代入上式，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。从而知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特征方程为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621" y="526940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+2)(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2)=0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621" y="595669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特征值为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98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6910" y="1011242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，则由性质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6910" y="1642170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910" y="2163370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6910" y="242017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+2)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910" y="3081016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上面的等式对任意的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都成立。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6910" y="374928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令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910" y="406643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6910" y="471925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令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6910" y="508299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0918" y="572863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2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5133" y="1161128"/>
            <a:ext cx="776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相似于对角矩阵，则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可对角化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622" y="2049679"/>
            <a:ext cx="10362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对角化的充分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必要条件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以它们为列向量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，能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为对角矩阵。而且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的主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对角线上的元素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依次是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622" y="455851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互异的特征值，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可对角化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32182" y="2121687"/>
            <a:ext cx="1260140" cy="523220"/>
            <a:chOff x="1522698" y="4377511"/>
            <a:chExt cx="1260140" cy="523220"/>
          </a:xfrm>
        </p:grpSpPr>
        <p:sp>
          <p:nvSpPr>
            <p:cNvPr id="31" name="矩形 30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2" name="TextBox 31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7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546475"/>
            <a:ext cx="1036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对角化的充分必要条件是对应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每个特征值的线性无关的特征向量的个数恰好等于该特征值的重数，即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22" y="2729499"/>
            <a:ext cx="105131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622" y="347324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为特征值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2182" y="1618483"/>
            <a:ext cx="1260140" cy="523220"/>
            <a:chOff x="1522698" y="4377511"/>
            <a:chExt cx="1260140" cy="523220"/>
          </a:xfrm>
        </p:grpSpPr>
        <p:sp>
          <p:nvSpPr>
            <p:cNvPr id="9" name="矩形 8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93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4929" y="116706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85510" y="1652674"/>
            <a:ext cx="67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15564"/>
              </p:ext>
            </p:extLst>
          </p:nvPr>
        </p:nvGraphicFramePr>
        <p:xfrm>
          <a:off x="4702175" y="1774825"/>
          <a:ext cx="2209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4" imgW="2209680" imgH="1346040" progId="Equation.DSMT4">
                  <p:embed/>
                </p:oleObj>
              </mc:Choice>
              <mc:Fallback>
                <p:oleObj name="Equation" r:id="rId4" imgW="2209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2175" y="1774825"/>
                        <a:ext cx="2209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653" y="319490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可以对角化？如果可以，试求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成为对角矩阵。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426" y="386866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属于二重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线性无关的特征向量恰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16620"/>
              </p:ext>
            </p:extLst>
          </p:nvPr>
        </p:nvGraphicFramePr>
        <p:xfrm>
          <a:off x="4378325" y="4859338"/>
          <a:ext cx="2857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Equation" r:id="rId6" imgW="2857320" imgH="1346040" progId="Equation.DSMT4">
                  <p:embed/>
                </p:oleObj>
              </mc:Choice>
              <mc:Fallback>
                <p:oleObj name="Equation" r:id="rId6" imgW="28573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8325" y="4859338"/>
                        <a:ext cx="2857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52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29478" y="114497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方阵，若存在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32780" y="1239107"/>
            <a:ext cx="1384930" cy="523220"/>
            <a:chOff x="1414686" y="1053530"/>
            <a:chExt cx="1384930" cy="523220"/>
          </a:xfrm>
        </p:grpSpPr>
        <p:sp>
          <p:nvSpPr>
            <p:cNvPr id="16" name="椭圆 15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9478" y="1762327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Ax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9478" y="2410399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478" y="3145669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也可写成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478" y="374094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                     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478" y="438707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未知量、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方程的齐次线性方程组，它有非零解的充分必要条件是系数行列式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478" y="553919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                       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5-3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8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8" grpId="0"/>
      <p:bldP spid="33" grpId="0"/>
      <p:bldP spid="34" grpId="0"/>
      <p:bldP spid="35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3653" y="1356531"/>
            <a:ext cx="533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9516"/>
              </p:ext>
            </p:extLst>
          </p:nvPr>
        </p:nvGraphicFramePr>
        <p:xfrm>
          <a:off x="6519368" y="1022350"/>
          <a:ext cx="124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0" name="Equation" r:id="rId4" imgW="1244520" imgH="1346040" progId="Equation.DSMT4">
                  <p:embed/>
                </p:oleObj>
              </mc:Choice>
              <mc:Fallback>
                <p:oleObj name="Equation" r:id="rId4" imgW="1244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9368" y="1022350"/>
                        <a:ext cx="124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996" y="236896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可对角化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05532"/>
              </p:ext>
            </p:extLst>
          </p:nvPr>
        </p:nvGraphicFramePr>
        <p:xfrm>
          <a:off x="3476625" y="3270250"/>
          <a:ext cx="3822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1" name="Equation" r:id="rId6" imgW="3822480" imgH="1346040" progId="Equation.DSMT4">
                  <p:embed/>
                </p:oleObj>
              </mc:Choice>
              <mc:Fallback>
                <p:oleObj name="Equation" r:id="rId6" imgW="3822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6625" y="3270250"/>
                        <a:ext cx="3822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02785"/>
              </p:ext>
            </p:extLst>
          </p:nvPr>
        </p:nvGraphicFramePr>
        <p:xfrm>
          <a:off x="4403725" y="5203825"/>
          <a:ext cx="2679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2" name="Equation" r:id="rId8" imgW="2679480" imgH="1346040" progId="Equation.DSMT4">
                  <p:embed/>
                </p:oleObj>
              </mc:Choice>
              <mc:Fallback>
                <p:oleObj name="Equation" r:id="rId8" imgW="2679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03725" y="5203825"/>
                        <a:ext cx="2679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4836" y="3319813"/>
            <a:ext cx="216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5040821" y="4852335"/>
            <a:ext cx="604555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94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4929" y="130194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3653" y="3436216"/>
            <a:ext cx="881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）求参数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的特征值； 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对角矩阵是否相似？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35262" y="1893940"/>
            <a:ext cx="9190281" cy="1393773"/>
            <a:chOff x="838622" y="657986"/>
            <a:chExt cx="9190281" cy="1393773"/>
          </a:xfrm>
        </p:grpSpPr>
        <p:sp>
          <p:nvSpPr>
            <p:cNvPr id="16" name="TextBox 15"/>
            <p:cNvSpPr txBox="1"/>
            <p:nvPr/>
          </p:nvSpPr>
          <p:spPr>
            <a:xfrm>
              <a:off x="838622" y="981522"/>
              <a:ext cx="9190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的一个特征向量为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069479"/>
                </p:ext>
              </p:extLst>
            </p:nvPr>
          </p:nvGraphicFramePr>
          <p:xfrm>
            <a:off x="2770188" y="705559"/>
            <a:ext cx="23495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8" name="Equation" r:id="rId4" imgW="2349360" imgH="1346040" progId="Equation.DSMT4">
                    <p:embed/>
                  </p:oleObj>
                </mc:Choice>
                <mc:Fallback>
                  <p:oleObj name="Equation" r:id="rId4" imgW="23493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70188" y="705559"/>
                          <a:ext cx="23495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46949"/>
                </p:ext>
              </p:extLst>
            </p:nvPr>
          </p:nvGraphicFramePr>
          <p:xfrm>
            <a:off x="7672388" y="657986"/>
            <a:ext cx="11303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9" name="Equation" r:id="rId6" imgW="1130040" imgH="1346040" progId="Equation.DSMT4">
                    <p:embed/>
                  </p:oleObj>
                </mc:Choice>
                <mc:Fallback>
                  <p:oleObj name="Equation" r:id="rId6" imgW="11300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72388" y="657986"/>
                          <a:ext cx="11303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94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1887"/>
              </p:ext>
            </p:extLst>
          </p:nvPr>
        </p:nvGraphicFramePr>
        <p:xfrm>
          <a:off x="2983718" y="2075629"/>
          <a:ext cx="4279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0" name="Equation" r:id="rId4" imgW="4279680" imgH="1346040" progId="Equation.DSMT4">
                  <p:embed/>
                </p:oleObj>
              </mc:Choice>
              <mc:Fallback>
                <p:oleObj name="Equation" r:id="rId4" imgW="4279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3718" y="2075629"/>
                        <a:ext cx="4279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312" y="1165848"/>
            <a:ext cx="1116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，可得方程组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65096"/>
              </p:ext>
            </p:extLst>
          </p:nvPr>
        </p:nvGraphicFramePr>
        <p:xfrm>
          <a:off x="4099021" y="4203365"/>
          <a:ext cx="1943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6" imgW="1942920" imgH="1346040" progId="Equation.DSMT4">
                  <p:embed/>
                </p:oleObj>
              </mc:Choice>
              <mc:Fallback>
                <p:oleObj name="Equation" r:id="rId6" imgW="1942920" imgH="13460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21" y="4203365"/>
                        <a:ext cx="1943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4657918" y="3657817"/>
            <a:ext cx="604555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6916"/>
              </p:ext>
            </p:extLst>
          </p:nvPr>
        </p:nvGraphicFramePr>
        <p:xfrm>
          <a:off x="7203449" y="4214572"/>
          <a:ext cx="1054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8" imgW="1054080" imgH="1346040" progId="Equation.DSMT4">
                  <p:embed/>
                </p:oleObj>
              </mc:Choice>
              <mc:Fallback>
                <p:oleObj name="Equation" r:id="rId8" imgW="1054080" imgH="1346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449" y="4214572"/>
                        <a:ext cx="1054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6263377" y="4779660"/>
            <a:ext cx="816767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499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相似矩阵与矩阵的对角化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622" y="1173115"/>
            <a:ext cx="8187391" cy="1346200"/>
            <a:chOff x="838622" y="5086350"/>
            <a:chExt cx="8187391" cy="1346200"/>
          </a:xfrm>
        </p:grpSpPr>
        <p:sp>
          <p:nvSpPr>
            <p:cNvPr id="20" name="TextBox 19"/>
            <p:cNvSpPr txBox="1"/>
            <p:nvPr/>
          </p:nvSpPr>
          <p:spPr>
            <a:xfrm>
              <a:off x="838622" y="5370107"/>
              <a:ext cx="818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）由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5460906"/>
                </p:ext>
              </p:extLst>
            </p:nvPr>
          </p:nvGraphicFramePr>
          <p:xfrm>
            <a:off x="2622049" y="5086350"/>
            <a:ext cx="5981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6" name="Equation" r:id="rId4" imgW="5981400" imgH="1346040" progId="Equation.DSMT4">
                    <p:embed/>
                  </p:oleObj>
                </mc:Choice>
                <mc:Fallback>
                  <p:oleObj name="Equation" r:id="rId4" imgW="59814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22049" y="5086350"/>
                          <a:ext cx="5981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1329117" y="2499165"/>
            <a:ext cx="476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01704"/>
              </p:ext>
            </p:extLst>
          </p:nvPr>
        </p:nvGraphicFramePr>
        <p:xfrm>
          <a:off x="1584325" y="3284538"/>
          <a:ext cx="8255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6" imgW="8254800" imgH="1346040" progId="Equation.DSMT4">
                  <p:embed/>
                </p:oleObj>
              </mc:Choice>
              <mc:Fallback>
                <p:oleObj name="Equation" r:id="rId6" imgW="8254800" imgH="1346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284538"/>
                        <a:ext cx="8255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928769" y="4954690"/>
            <a:ext cx="7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)=3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2=1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5171061" y="4835075"/>
            <a:ext cx="501389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905" y="5533872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与三重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对应的线性无关的特征向量只有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个。所以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与对角矩阵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89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28563" y="27915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实对称矩阵的对角化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§3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215148" y="3834249"/>
            <a:ext cx="6626942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09950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对称矩阵的特征值都是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2182" y="1171514"/>
            <a:ext cx="1260140" cy="523220"/>
            <a:chOff x="1522698" y="4377511"/>
            <a:chExt cx="1260140" cy="523220"/>
          </a:xfrm>
        </p:grpSpPr>
        <p:sp>
          <p:nvSpPr>
            <p:cNvPr id="7" name="矩形 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622" y="1747578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设复数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特征向量，即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622" y="2393909"/>
            <a:ext cx="1065718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8622" y="2974774"/>
            <a:ext cx="10657184" cy="580865"/>
            <a:chOff x="838622" y="2856790"/>
            <a:chExt cx="10657184" cy="580865"/>
          </a:xfrm>
        </p:grpSpPr>
        <p:sp>
          <p:nvSpPr>
            <p:cNvPr id="13" name="TextBox 12"/>
            <p:cNvSpPr txBox="1"/>
            <p:nvPr/>
          </p:nvSpPr>
          <p:spPr>
            <a:xfrm>
              <a:off x="838622" y="2856790"/>
              <a:ext cx="10657184" cy="58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用    表示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的共轭复数，     表示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的共轭复向量，则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527217"/>
                </p:ext>
              </p:extLst>
            </p:nvPr>
          </p:nvGraphicFramePr>
          <p:xfrm>
            <a:off x="1875062" y="3022587"/>
            <a:ext cx="228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6" name="Equation" r:id="rId4" imgW="228600" imgH="355320" progId="Equation.DSMT4">
                    <p:embed/>
                  </p:oleObj>
                </mc:Choice>
                <mc:Fallback>
                  <p:oleObj name="Equation" r:id="rId4" imgW="2286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75062" y="3022587"/>
                          <a:ext cx="2286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395244"/>
                </p:ext>
              </p:extLst>
            </p:nvPr>
          </p:nvGraphicFramePr>
          <p:xfrm>
            <a:off x="4924425" y="3022600"/>
            <a:ext cx="228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7" name="Equation" r:id="rId6" imgW="228600" imgH="355320" progId="Equation.DSMT4">
                    <p:embed/>
                  </p:oleObj>
                </mc:Choice>
                <mc:Fallback>
                  <p:oleObj name="Equation" r:id="rId6" imgW="2286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24425" y="3022600"/>
                          <a:ext cx="2286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61594"/>
              </p:ext>
            </p:extLst>
          </p:nvPr>
        </p:nvGraphicFramePr>
        <p:xfrm>
          <a:off x="4489450" y="3763963"/>
          <a:ext cx="321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8" name="Equation" r:id="rId8" imgW="3213000" imgH="355320" progId="Equation.DSMT4">
                  <p:embed/>
                </p:oleObj>
              </mc:Choice>
              <mc:Fallback>
                <p:oleObj name="Equation" r:id="rId8" imgW="3213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89450" y="3763963"/>
                        <a:ext cx="3213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49610" y="4284340"/>
            <a:ext cx="10657184" cy="646331"/>
            <a:chOff x="838622" y="2856790"/>
            <a:chExt cx="10657184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838622" y="2856790"/>
              <a:ext cx="10657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Ax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两端左乘</a:t>
              </a:r>
              <a:r>
                <a:rPr kumimoji="0" lang="zh-CN" altLang="en-US" sz="24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，得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606006"/>
                </p:ext>
              </p:extLst>
            </p:nvPr>
          </p:nvGraphicFramePr>
          <p:xfrm>
            <a:off x="3608426" y="2980237"/>
            <a:ext cx="355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9" name="Equation" r:id="rId10" imgW="355320" imgH="419040" progId="Equation.DSMT4">
                    <p:embed/>
                  </p:oleObj>
                </mc:Choice>
                <mc:Fallback>
                  <p:oleObj name="Equation" r:id="rId10" imgW="3553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08426" y="2980237"/>
                          <a:ext cx="3556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31227"/>
              </p:ext>
            </p:extLst>
          </p:nvPr>
        </p:nvGraphicFramePr>
        <p:xfrm>
          <a:off x="4508193" y="5059770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0" name="Equation" r:id="rId12" imgW="2768400" imgH="419040" progId="Equation.DSMT4">
                  <p:embed/>
                </p:oleObj>
              </mc:Choice>
              <mc:Fallback>
                <p:oleObj name="Equation" r:id="rId12" imgW="2768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8193" y="5059770"/>
                        <a:ext cx="2768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38622" y="5347978"/>
            <a:ext cx="1065718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17613"/>
              </p:ext>
            </p:extLst>
          </p:nvPr>
        </p:nvGraphicFramePr>
        <p:xfrm>
          <a:off x="3103819" y="5927945"/>
          <a:ext cx="571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1" name="Equation" r:id="rId14" imgW="5715000" imgH="482400" progId="Equation.DSMT4">
                  <p:embed/>
                </p:oleObj>
              </mc:Choice>
              <mc:Fallback>
                <p:oleObj name="Equation" r:id="rId14" imgW="571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3819" y="5927945"/>
                        <a:ext cx="5715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382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27538"/>
              </p:ext>
            </p:extLst>
          </p:nvPr>
        </p:nvGraphicFramePr>
        <p:xfrm>
          <a:off x="1509660" y="1401763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0" name="Equation" r:id="rId4" imgW="2768400" imgH="419040" progId="Equation.DSMT4">
                  <p:embed/>
                </p:oleObj>
              </mc:Choice>
              <mc:Fallback>
                <p:oleObj name="Equation" r:id="rId4" imgW="2768400" imgH="4190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660" y="1401763"/>
                        <a:ext cx="276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99046"/>
              </p:ext>
            </p:extLst>
          </p:nvPr>
        </p:nvGraphicFramePr>
        <p:xfrm>
          <a:off x="5227334" y="1404885"/>
          <a:ext cx="571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1" name="Equation" r:id="rId6" imgW="5715000" imgH="482400" progId="Equation.DSMT4">
                  <p:embed/>
                </p:oleObj>
              </mc:Choice>
              <mc:Fallback>
                <p:oleObj name="Equation" r:id="rId6" imgW="5715000" imgH="4824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334" y="1404885"/>
                        <a:ext cx="5715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减号 3"/>
          <p:cNvSpPr/>
          <p:nvPr/>
        </p:nvSpPr>
        <p:spPr>
          <a:xfrm>
            <a:off x="4552334" y="1587910"/>
            <a:ext cx="540775" cy="245806"/>
          </a:xfrm>
          <a:prstGeom prst="mathMinu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4557035" y="2067385"/>
            <a:ext cx="604555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97487"/>
              </p:ext>
            </p:extLst>
          </p:nvPr>
        </p:nvGraphicFramePr>
        <p:xfrm>
          <a:off x="4166009" y="2540564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2" name="Equation" r:id="rId8" imgW="1854000" imgH="482400" progId="Equation.DSMT4">
                  <p:embed/>
                </p:oleObj>
              </mc:Choice>
              <mc:Fallback>
                <p:oleObj name="Equation" r:id="rId8" imgW="1854000" imgH="4824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009" y="2540564"/>
                        <a:ext cx="185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5099" y="3059311"/>
            <a:ext cx="1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4387419" y="3359953"/>
            <a:ext cx="690603" cy="180000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84951"/>
              </p:ext>
            </p:extLst>
          </p:nvPr>
        </p:nvGraphicFramePr>
        <p:xfrm>
          <a:off x="3631279" y="3824751"/>
          <a:ext cx="3263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3" name="Equation" r:id="rId10" imgW="3263760" imgH="787320" progId="Equation.DSMT4">
                  <p:embed/>
                </p:oleObj>
              </mc:Choice>
              <mc:Fallback>
                <p:oleObj name="Equation" r:id="rId10" imgW="3263760" imgH="78732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79" y="3824751"/>
                        <a:ext cx="3263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201301" y="4798186"/>
            <a:ext cx="6929973" cy="646331"/>
            <a:chOff x="838622" y="4613108"/>
            <a:chExt cx="6929973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838622" y="4613108"/>
              <a:ext cx="692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400" dirty="0" smtClean="0">
                  <a:latin typeface="+mn-ea"/>
                  <a:ea typeface="+mn-ea"/>
                  <a:cs typeface="Times New Roman" panose="02020603050405020304" pitchFamily="18" charset="0"/>
                </a:rPr>
                <a:t>-  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 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表明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 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是实数。证毕。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825960"/>
                </p:ext>
              </p:extLst>
            </p:nvPr>
          </p:nvGraphicFramePr>
          <p:xfrm>
            <a:off x="1668876" y="4758473"/>
            <a:ext cx="228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4" name="Equation" r:id="rId12" imgW="228600" imgH="355320" progId="Equation.DSMT4">
                    <p:embed/>
                  </p:oleObj>
                </mc:Choice>
                <mc:Fallback>
                  <p:oleObj name="Equation" r:id="rId12" imgW="2286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68876" y="4758473"/>
                          <a:ext cx="2286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781757"/>
                </p:ext>
              </p:extLst>
            </p:nvPr>
          </p:nvGraphicFramePr>
          <p:xfrm>
            <a:off x="3430910" y="4758473"/>
            <a:ext cx="228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5" name="Equation" r:id="rId14" imgW="228600" imgH="355320" progId="Equation.DSMT4">
                    <p:embed/>
                  </p:oleObj>
                </mc:Choice>
                <mc:Fallback>
                  <p:oleObj name="Equation" r:id="rId14" imgW="2286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30910" y="4758473"/>
                          <a:ext cx="2286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5570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3653" y="1426339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显然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实数时，齐次线性方程组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297" y="2253851"/>
            <a:ext cx="7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3653" y="3045905"/>
            <a:ext cx="1021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是实系数线性方程组，从而必有实的基础解系，即对应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特征向量必可取实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8118" y="113883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实对称矩阵的两个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对应的特征向量，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118" y="4379194"/>
            <a:ext cx="105131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移向得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61678" y="1210842"/>
            <a:ext cx="1394672" cy="523220"/>
            <a:chOff x="1522698" y="4377511"/>
            <a:chExt cx="1394672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8118" y="2434978"/>
            <a:ext cx="10657184" cy="1200329"/>
            <a:chOff x="838622" y="2277666"/>
            <a:chExt cx="10657184" cy="1200329"/>
          </a:xfrm>
        </p:grpSpPr>
        <p:grpSp>
          <p:nvGrpSpPr>
            <p:cNvPr id="12" name="组合 11"/>
            <p:cNvGrpSpPr/>
            <p:nvPr/>
          </p:nvGrpSpPr>
          <p:grpSpPr>
            <a:xfrm>
              <a:off x="838622" y="2277666"/>
              <a:ext cx="10657184" cy="1200329"/>
              <a:chOff x="838622" y="4613108"/>
              <a:chExt cx="10657184" cy="120032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38622" y="4613108"/>
                <a:ext cx="10657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由已知，</a:t>
                </a: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Ap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Ap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≠</a:t>
                </a: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λ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 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对称，故 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，两端右乘 </a:t>
                </a:r>
                <a:r>
                  <a:rPr kumimoji="0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，得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2916357"/>
                  </p:ext>
                </p:extLst>
              </p:nvPr>
            </p:nvGraphicFramePr>
            <p:xfrm>
              <a:off x="838622" y="5300892"/>
              <a:ext cx="2743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4" name="Equation" r:id="rId4" imgW="2743200" imgH="419040" progId="Equation.DSMT4">
                      <p:embed/>
                    </p:oleObj>
                  </mc:Choice>
                  <mc:Fallback>
                    <p:oleObj name="Equation" r:id="rId4" imgW="2743200" imgH="419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38622" y="5300892"/>
                            <a:ext cx="27432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2170567"/>
                </p:ext>
              </p:extLst>
            </p:nvPr>
          </p:nvGraphicFramePr>
          <p:xfrm>
            <a:off x="9318150" y="2432050"/>
            <a:ext cx="2032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5" name="Equation" r:id="rId6" imgW="2031840" imgH="419040" progId="Equation.DSMT4">
                    <p:embed/>
                  </p:oleObj>
                </mc:Choice>
                <mc:Fallback>
                  <p:oleObj name="Equation" r:id="rId6" imgW="20318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318150" y="2432050"/>
                          <a:ext cx="2032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93979"/>
              </p:ext>
            </p:extLst>
          </p:nvPr>
        </p:nvGraphicFramePr>
        <p:xfrm>
          <a:off x="3641059" y="3803800"/>
          <a:ext cx="468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8" imgW="4686120" imgH="419040" progId="Equation.DSMT4">
                  <p:embed/>
                </p:oleObj>
              </mc:Choice>
              <mc:Fallback>
                <p:oleObj name="Equation" r:id="rId8" imgW="468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1059" y="3803800"/>
                        <a:ext cx="4686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80304"/>
              </p:ext>
            </p:extLst>
          </p:nvPr>
        </p:nvGraphicFramePr>
        <p:xfrm>
          <a:off x="4758659" y="4745892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10" imgW="2450880" imgH="419040" progId="Equation.DSMT4">
                  <p:embed/>
                </p:oleObj>
              </mc:Choice>
              <mc:Fallback>
                <p:oleObj name="Equation" r:id="rId10" imgW="245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58659" y="4745892"/>
                        <a:ext cx="2451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897614" y="5475234"/>
            <a:ext cx="6565068" cy="646331"/>
            <a:chOff x="838622" y="5662042"/>
            <a:chExt cx="6565068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838622" y="5662042"/>
              <a:ext cx="6565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但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，故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正交。证毕。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87208"/>
                </p:ext>
              </p:extLst>
            </p:nvPr>
          </p:nvGraphicFramePr>
          <p:xfrm>
            <a:off x="2554486" y="5806058"/>
            <a:ext cx="660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8" name="Equation" r:id="rId12" imgW="660240" imgH="419040" progId="Equation.DSMT4">
                    <p:embed/>
                  </p:oleObj>
                </mc:Choice>
                <mc:Fallback>
                  <p:oleObj name="Equation" r:id="rId12" imgW="6602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54486" y="5806058"/>
                          <a:ext cx="6604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2006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18799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实对称矩阵，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特征值，则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2182" y="1260002"/>
            <a:ext cx="1394672" cy="523220"/>
            <a:chOff x="1522698" y="4377511"/>
            <a:chExt cx="1394672" cy="523220"/>
          </a:xfrm>
        </p:grpSpPr>
        <p:sp>
          <p:nvSpPr>
            <p:cNvPr id="7" name="矩形 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622" y="260899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实对称矩阵，则必存在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2182" y="2680998"/>
            <a:ext cx="1394672" cy="523220"/>
            <a:chOff x="1522698" y="4377511"/>
            <a:chExt cx="1394672" cy="523220"/>
          </a:xfrm>
        </p:grpSpPr>
        <p:sp>
          <p:nvSpPr>
            <p:cNvPr id="12" name="矩形 11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75465"/>
              </p:ext>
            </p:extLst>
          </p:nvPr>
        </p:nvGraphicFramePr>
        <p:xfrm>
          <a:off x="5591150" y="349225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3" name="Equation" r:id="rId4" imgW="1422360" imgH="330120" progId="Equation.DSMT4">
                  <p:embed/>
                </p:oleObj>
              </mc:Choice>
              <mc:Fallback>
                <p:oleObj name="Equation" r:id="rId4" imgW="142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1150" y="3492250"/>
                        <a:ext cx="1422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622" y="406831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特征值为对角元素的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22" y="481220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互不相同的特征值为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，它们的重数依次为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874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6040" y="1250663"/>
            <a:ext cx="522122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72640" y="1826330"/>
            <a:ext cx="1004616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5738" y="1902218"/>
            <a:ext cx="247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次多项式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4741" y="2668324"/>
            <a:ext cx="2478419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特征多项式</a:t>
            </a:r>
            <a:endParaRPr lang="en-US" altLang="zh-CN" sz="240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6320" y="2683613"/>
            <a:ext cx="24784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＝｜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4157" y="1220769"/>
            <a:ext cx="247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lang="en-US" altLang="zh-CN" sz="240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8281" y="3472996"/>
            <a:ext cx="62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的特征值即为其特征多项式的根</a:t>
            </a:r>
            <a:endParaRPr lang="en-US" altLang="zh-CN" sz="240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0166" y="4328405"/>
            <a:ext cx="935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特征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方程在复数范围内恒有解，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其解的个数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为方程的次数（重根按重数计算），因此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特征值。</a:t>
            </a:r>
            <a:endParaRPr lang="en-US" altLang="zh-CN" sz="240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5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7614" y="1168330"/>
            <a:ext cx="10271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由定理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线性无关的实特征向量，利用格拉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施密特正交化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方法把它们正交化并单位化，即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正交的单位特征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向量。这样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76662"/>
              </p:ext>
            </p:extLst>
          </p:nvPr>
        </p:nvGraphicFramePr>
        <p:xfrm>
          <a:off x="4952052" y="4523494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Equation" r:id="rId4" imgW="1422360" imgH="330120" progId="Equation.DSMT4">
                  <p:embed/>
                </p:oleObj>
              </mc:Choice>
              <mc:Fallback>
                <p:oleObj name="Equation" r:id="rId4" imgW="142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2052" y="4523494"/>
                        <a:ext cx="1422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7614" y="2986273"/>
            <a:ext cx="102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由定理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于不同特征值的特征向量正交，故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单位特征向量两两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正交。于是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以它们为列向量构成的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正交矩阵，且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614" y="510716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对角元素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个特征值。证毕。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810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18724" y="1078134"/>
            <a:ext cx="58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求出正交矩阵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成为对角矩阵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0048" y="1884217"/>
            <a:ext cx="620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所有不同的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653" y="403610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）利用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施密特正交化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方法，把此组基础解系规范正交化；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83078" y="1950226"/>
            <a:ext cx="1240451" cy="488177"/>
          </a:xfrm>
          <a:prstGeom prst="roundRect">
            <a:avLst>
              <a:gd name="adj" fmla="val 16109"/>
            </a:avLst>
          </a:prstGeom>
          <a:solidFill>
            <a:srgbClr val="009999"/>
          </a:solidFill>
          <a:ln w="25400" cap="flat" cmpd="sng" algn="ctr">
            <a:solidFill>
              <a:srgbClr val="00999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724" y="2782389"/>
            <a:ext cx="937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）求出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对应于每个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一组线性无关的特征向量，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λ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一个基础解系；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94066" y="2825297"/>
            <a:ext cx="1240451" cy="488177"/>
          </a:xfrm>
          <a:prstGeom prst="roundRect">
            <a:avLst>
              <a:gd name="adj" fmla="val 16109"/>
            </a:avLst>
          </a:prstGeom>
          <a:solidFill>
            <a:srgbClr val="009999"/>
          </a:solidFill>
          <a:ln w="25400" cap="flat" cmpd="sng" algn="ctr">
            <a:solidFill>
              <a:srgbClr val="00999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3653" y="4724362"/>
            <a:ext cx="1024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）将对应于不同特征值的特征向量单位化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个两两正交的单位特征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18724" y="1166622"/>
            <a:ext cx="58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求出正交矩阵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成为对角矩阵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723" y="2064634"/>
            <a:ext cx="9370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上面求出的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个两两正交的单位特征向量为列向量所得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；以相应的特征值为主对角线元素的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，即为所求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94065" y="2107542"/>
            <a:ext cx="1240451" cy="488177"/>
          </a:xfrm>
          <a:prstGeom prst="roundRect">
            <a:avLst>
              <a:gd name="adj" fmla="val 16109"/>
            </a:avLst>
          </a:prstGeom>
          <a:solidFill>
            <a:srgbClr val="009999"/>
          </a:solidFill>
          <a:ln w="25400" cap="flat" cmpd="sng" algn="ctr">
            <a:solidFill>
              <a:srgbClr val="00999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60678" y="4196802"/>
            <a:ext cx="1747675" cy="841249"/>
            <a:chOff x="1990749" y="1147590"/>
            <a:chExt cx="1747675" cy="841249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6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172351" y="5189223"/>
            <a:ext cx="950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中列向量的次序与矩阵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对角线上的特征值的次序相对应。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6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4929" y="116706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0232"/>
              </p:ext>
            </p:extLst>
          </p:nvPr>
        </p:nvGraphicFramePr>
        <p:xfrm>
          <a:off x="1172351" y="4582654"/>
          <a:ext cx="632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3" name="Equation" r:id="rId4" imgW="6324480" imgH="1346040" progId="Equation.DSMT4">
                  <p:embed/>
                </p:oleObj>
              </mc:Choice>
              <mc:Fallback>
                <p:oleObj name="Equation" r:id="rId4" imgW="6324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2351" y="4582654"/>
                        <a:ext cx="632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5615" y="303637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显然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一定存在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615" y="367575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的特征值。由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25615" y="1697240"/>
            <a:ext cx="10513168" cy="1346200"/>
            <a:chOff x="838622" y="717186"/>
            <a:chExt cx="10513168" cy="1346200"/>
          </a:xfrm>
        </p:grpSpPr>
        <p:sp>
          <p:nvSpPr>
            <p:cNvPr id="18" name="TextBox 17"/>
            <p:cNvSpPr txBox="1"/>
            <p:nvPr/>
          </p:nvSpPr>
          <p:spPr>
            <a:xfrm>
              <a:off x="838622" y="981522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，求正交矩阵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AT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为对角矩阵。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353366"/>
                </p:ext>
              </p:extLst>
            </p:nvPr>
          </p:nvGraphicFramePr>
          <p:xfrm>
            <a:off x="2770495" y="717186"/>
            <a:ext cx="18923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4" name="Equation" r:id="rId6" imgW="1892160" imgH="1346040" progId="Equation.DSMT4">
                    <p:embed/>
                  </p:oleObj>
                </mc:Choice>
                <mc:Fallback>
                  <p:oleObj name="Equation" r:id="rId6" imgW="18921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70495" y="717186"/>
                          <a:ext cx="18923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0626"/>
              </p:ext>
            </p:extLst>
          </p:nvPr>
        </p:nvGraphicFramePr>
        <p:xfrm>
          <a:off x="7451341" y="4587305"/>
          <a:ext cx="3810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5" name="Equation" r:id="rId8" imgW="3809880" imgH="1346040" progId="Equation.DSMT4">
                  <p:embed/>
                </p:oleObj>
              </mc:Choice>
              <mc:Fallback>
                <p:oleObj name="Equation" r:id="rId8" imgW="3809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1341" y="4587305"/>
                        <a:ext cx="3810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39862"/>
              </p:ext>
            </p:extLst>
          </p:nvPr>
        </p:nvGraphicFramePr>
        <p:xfrm>
          <a:off x="2257711" y="6162265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6" name="Equation" r:id="rId10" imgW="2425680" imgH="406080" progId="Equation.DSMT4">
                  <p:embed/>
                </p:oleObj>
              </mc:Choice>
              <mc:Fallback>
                <p:oleObj name="Equation" r:id="rId10" imgW="2425680" imgH="4060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711" y="6162265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68170" y="5998300"/>
            <a:ext cx="557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163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684892"/>
              </p:ext>
            </p:extLst>
          </p:nvPr>
        </p:nvGraphicFramePr>
        <p:xfrm>
          <a:off x="3694830" y="2101438"/>
          <a:ext cx="4152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Equation" r:id="rId4" imgW="4152600" imgH="1346040" progId="Equation.DSMT4">
                  <p:embed/>
                </p:oleObj>
              </mc:Choice>
              <mc:Fallback>
                <p:oleObj name="Equation" r:id="rId4" imgW="41526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4830" y="2101438"/>
                        <a:ext cx="4152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306" y="121722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0235" y="3540361"/>
            <a:ext cx="346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求得一基础解系为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00580"/>
              </p:ext>
            </p:extLst>
          </p:nvPr>
        </p:nvGraphicFramePr>
        <p:xfrm>
          <a:off x="4445640" y="4297258"/>
          <a:ext cx="2984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6" imgW="2984400" imgH="1346040" progId="Equation.DSMT4">
                  <p:embed/>
                </p:oleObj>
              </mc:Choice>
              <mc:Fallback>
                <p:oleObj name="Equation" r:id="rId6" imgW="29844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5640" y="4297258"/>
                        <a:ext cx="2984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02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41620"/>
              </p:ext>
            </p:extLst>
          </p:nvPr>
        </p:nvGraphicFramePr>
        <p:xfrm>
          <a:off x="2193925" y="1929250"/>
          <a:ext cx="1803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0" name="Equation" r:id="rId4" imgW="1803240" imgH="1346040" progId="Equation.DSMT4">
                  <p:embed/>
                </p:oleObj>
              </mc:Choice>
              <mc:Fallback>
                <p:oleObj name="Equation" r:id="rId4" imgW="18032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3925" y="1929250"/>
                        <a:ext cx="1803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622" y="114867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正交化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905" y="365363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再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单位化：令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83380"/>
              </p:ext>
            </p:extLst>
          </p:nvPr>
        </p:nvGraphicFramePr>
        <p:xfrm>
          <a:off x="4949825" y="1573650"/>
          <a:ext cx="5461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1" name="Equation" r:id="rId6" imgW="5460840" imgH="2057400" progId="Equation.DSMT4">
                  <p:embed/>
                </p:oleObj>
              </mc:Choice>
              <mc:Fallback>
                <p:oleObj name="Equation" r:id="rId6" imgW="546084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9825" y="1573650"/>
                        <a:ext cx="54610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04727"/>
              </p:ext>
            </p:extLst>
          </p:nvPr>
        </p:nvGraphicFramePr>
        <p:xfrm>
          <a:off x="3894138" y="3871257"/>
          <a:ext cx="5232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2" name="Equation" r:id="rId8" imgW="5232240" imgH="2717640" progId="Equation.DSMT4">
                  <p:embed/>
                </p:oleObj>
              </mc:Choice>
              <mc:Fallback>
                <p:oleObj name="Equation" r:id="rId8" imgW="5232240" imgH="2717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3871257"/>
                        <a:ext cx="5232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335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6158" y="1342050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3653"/>
              </p:ext>
            </p:extLst>
          </p:nvPr>
        </p:nvGraphicFramePr>
        <p:xfrm>
          <a:off x="253721" y="2322418"/>
          <a:ext cx="5905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4" name="Equation" r:id="rId4" imgW="5905440" imgH="1346040" progId="Equation.DSMT4">
                  <p:embed/>
                </p:oleObj>
              </mc:Choice>
              <mc:Fallback>
                <p:oleObj name="Equation" r:id="rId4" imgW="59054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721" y="2322418"/>
                        <a:ext cx="5905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08536"/>
              </p:ext>
            </p:extLst>
          </p:nvPr>
        </p:nvGraphicFramePr>
        <p:xfrm>
          <a:off x="6177423" y="2153676"/>
          <a:ext cx="5600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5" name="Equation" r:id="rId6" imgW="5600520" imgH="1485720" progId="Equation.DSMT4">
                  <p:embed/>
                </p:oleObj>
              </mc:Choice>
              <mc:Fallback>
                <p:oleObj name="Equation" r:id="rId6" imgW="5600520" imgH="1485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423" y="2153676"/>
                        <a:ext cx="5600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905" y="3980200"/>
            <a:ext cx="3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求得它的一基础解系为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2433"/>
              </p:ext>
            </p:extLst>
          </p:nvPr>
        </p:nvGraphicFramePr>
        <p:xfrm>
          <a:off x="4087545" y="4141965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Equation" r:id="rId8" imgW="1473120" imgH="419040" progId="Equation.DSMT4">
                  <p:embed/>
                </p:oleObj>
              </mc:Choice>
              <mc:Fallback>
                <p:oleObj name="Equation" r:id="rId8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7545" y="4141965"/>
                        <a:ext cx="1473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4234" y="4762691"/>
            <a:ext cx="492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这里只有一个向量，单位化，得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20393"/>
              </p:ext>
            </p:extLst>
          </p:nvPr>
        </p:nvGraphicFramePr>
        <p:xfrm>
          <a:off x="4052888" y="5502275"/>
          <a:ext cx="3378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7" name="Equation" r:id="rId10" imgW="3377880" imgH="1002960" progId="Equation.DSMT4">
                  <p:embed/>
                </p:oleObj>
              </mc:Choice>
              <mc:Fallback>
                <p:oleObj name="Equation" r:id="rId10" imgW="33778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2888" y="5502275"/>
                        <a:ext cx="33782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476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46777" y="112965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，以正交单位向量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列向量的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，即令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31950"/>
              </p:ext>
            </p:extLst>
          </p:nvPr>
        </p:nvGraphicFramePr>
        <p:xfrm>
          <a:off x="3176975" y="2145942"/>
          <a:ext cx="46228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Equation" r:id="rId4" imgW="4622760" imgH="2717640" progId="Equation.DSMT4">
                  <p:embed/>
                </p:oleObj>
              </mc:Choice>
              <mc:Fallback>
                <p:oleObj name="Equation" r:id="rId4" imgW="4622760" imgH="2717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975" y="2145942"/>
                        <a:ext cx="46228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96132"/>
              </p:ext>
            </p:extLst>
          </p:nvPr>
        </p:nvGraphicFramePr>
        <p:xfrm>
          <a:off x="3396661" y="5227638"/>
          <a:ext cx="2806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3" name="Equation" r:id="rId6" imgW="2806560" imgH="1346040" progId="Equation.DSMT4">
                  <p:embed/>
                </p:oleObj>
              </mc:Choice>
              <mc:Fallback>
                <p:oleObj name="Equation" r:id="rId6" imgW="2806560" imgH="1346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661" y="5227638"/>
                        <a:ext cx="2806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171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186724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46198" y="1872479"/>
            <a:ext cx="10513168" cy="1778000"/>
            <a:chOff x="838622" y="624098"/>
            <a:chExt cx="10513168" cy="1778000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031173"/>
                </p:ext>
              </p:extLst>
            </p:nvPr>
          </p:nvGraphicFramePr>
          <p:xfrm>
            <a:off x="2789599" y="624098"/>
            <a:ext cx="29591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4" name="Equation" r:id="rId4" imgW="2958840" imgH="1777680" progId="Equation.DSMT4">
                    <p:embed/>
                  </p:oleObj>
                </mc:Choice>
                <mc:Fallback>
                  <p:oleObj name="Equation" r:id="rId4" imgW="295884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89599" y="624098"/>
                          <a:ext cx="29591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838622" y="1125538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，求正交矩阵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AT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对角矩阵。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71286" y="3674986"/>
            <a:ext cx="10513168" cy="2749968"/>
            <a:chOff x="816372" y="1113839"/>
            <a:chExt cx="10513168" cy="2749968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960249"/>
                </p:ext>
              </p:extLst>
            </p:nvPr>
          </p:nvGraphicFramePr>
          <p:xfrm>
            <a:off x="1464444" y="2085807"/>
            <a:ext cx="47244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5" name="Equation" r:id="rId6" imgW="4724280" imgH="1777680" progId="Equation.DSMT4">
                    <p:embed/>
                  </p:oleObj>
                </mc:Choice>
                <mc:Fallback>
                  <p:oleObj name="Equation" r:id="rId6" imgW="472428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64444" y="2085807"/>
                          <a:ext cx="47244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816372" y="1113839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由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628916"/>
              </p:ext>
            </p:extLst>
          </p:nvPr>
        </p:nvGraphicFramePr>
        <p:xfrm>
          <a:off x="6210930" y="4641904"/>
          <a:ext cx="4191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6" name="Equation" r:id="rId8" imgW="4190760" imgH="1777680" progId="Equation.DSMT4">
                  <p:embed/>
                </p:oleObj>
              </mc:Choice>
              <mc:Fallback>
                <p:oleObj name="Equation" r:id="rId8" imgW="4190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0930" y="4641904"/>
                        <a:ext cx="4191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101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08833"/>
              </p:ext>
            </p:extLst>
          </p:nvPr>
        </p:nvGraphicFramePr>
        <p:xfrm>
          <a:off x="1193800" y="1135656"/>
          <a:ext cx="3987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8" name="Equation" r:id="rId4" imgW="3987720" imgH="1777680" progId="Equation.DSMT4">
                  <p:embed/>
                </p:oleObj>
              </mc:Choice>
              <mc:Fallback>
                <p:oleObj name="Equation" r:id="rId4" imgW="39877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1135656"/>
                        <a:ext cx="3987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32443"/>
              </p:ext>
            </p:extLst>
          </p:nvPr>
        </p:nvGraphicFramePr>
        <p:xfrm>
          <a:off x="5237163" y="1073150"/>
          <a:ext cx="5334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9" name="Equation" r:id="rId6" imgW="5333760" imgH="1777680" progId="Equation.DSMT4">
                  <p:embed/>
                </p:oleObj>
              </mc:Choice>
              <mc:Fallback>
                <p:oleObj name="Equation" r:id="rId6" imgW="5333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7163" y="1073150"/>
                        <a:ext cx="5334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79240"/>
              </p:ext>
            </p:extLst>
          </p:nvPr>
        </p:nvGraphicFramePr>
        <p:xfrm>
          <a:off x="988677" y="3079872"/>
          <a:ext cx="5130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0" name="Equation" r:id="rId8" imgW="5130720" imgH="1346040" progId="Equation.DSMT4">
                  <p:embed/>
                </p:oleObj>
              </mc:Choice>
              <mc:Fallback>
                <p:oleObj name="Equation" r:id="rId8" imgW="51307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8677" y="3079872"/>
                        <a:ext cx="5130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04585"/>
              </p:ext>
            </p:extLst>
          </p:nvPr>
        </p:nvGraphicFramePr>
        <p:xfrm>
          <a:off x="6201692" y="3089582"/>
          <a:ext cx="4241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1" name="Equation" r:id="rId10" imgW="4241520" imgH="1346040" progId="Equation.DSMT4">
                  <p:embed/>
                </p:oleObj>
              </mc:Choice>
              <mc:Fallback>
                <p:oleObj name="Equation" r:id="rId10" imgW="42415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692" y="3089582"/>
                        <a:ext cx="4241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56217"/>
              </p:ext>
            </p:extLst>
          </p:nvPr>
        </p:nvGraphicFramePr>
        <p:xfrm>
          <a:off x="946224" y="4664048"/>
          <a:ext cx="406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2" name="Equation" r:id="rId12" imgW="4063680" imgH="1346040" progId="Equation.DSMT4">
                  <p:embed/>
                </p:oleObj>
              </mc:Choice>
              <mc:Fallback>
                <p:oleObj name="Equation" r:id="rId12" imgW="406368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24" y="4664048"/>
                        <a:ext cx="4064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51786"/>
              </p:ext>
            </p:extLst>
          </p:nvPr>
        </p:nvGraphicFramePr>
        <p:xfrm>
          <a:off x="4962525" y="4613275"/>
          <a:ext cx="5283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3" name="Equation" r:id="rId14" imgW="5283000" imgH="1346040" progId="Equation.DSMT4">
                  <p:embed/>
                </p:oleObj>
              </mc:Choice>
              <mc:Fallback>
                <p:oleObj name="Equation" r:id="rId14" imgW="52830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613275"/>
                        <a:ext cx="5283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47682"/>
              </p:ext>
            </p:extLst>
          </p:nvPr>
        </p:nvGraphicFramePr>
        <p:xfrm>
          <a:off x="977776" y="6129856"/>
          <a:ext cx="340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4" name="Equation" r:id="rId16" imgW="3403440" imgH="406080" progId="Equation.DSMT4">
                  <p:embed/>
                </p:oleObj>
              </mc:Choice>
              <mc:Fallback>
                <p:oleObj name="Equation" r:id="rId16" imgW="340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76" y="6129856"/>
                        <a:ext cx="340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8176" y="596038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l-GR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（二重），</a:t>
            </a:r>
            <a:r>
              <a:rPr lang="el-GR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l-G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024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36944" y="1406737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其中的一个特征值，则由方程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44" y="2167227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      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5-4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6944" y="2936467"/>
            <a:ext cx="10370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可求得非零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便是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特征向量的全体是齐次线性方程组（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）的全体非零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944" y="4293318"/>
            <a:ext cx="10370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齐次线性方程组解的结构定理，设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为方程组（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）的基础解系，则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的对应于特征值 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的特征向量全体是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不同时为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1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38868"/>
              </p:ext>
            </p:extLst>
          </p:nvPr>
        </p:nvGraphicFramePr>
        <p:xfrm>
          <a:off x="1919288" y="2212975"/>
          <a:ext cx="7112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3" name="Equation" r:id="rId4" imgW="7111800" imgH="1777680" progId="Equation.DSMT4">
                  <p:embed/>
                </p:oleObj>
              </mc:Choice>
              <mc:Fallback>
                <p:oleObj name="Equation" r:id="rId4" imgW="71118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9288" y="2212975"/>
                        <a:ext cx="7112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549556"/>
              </p:ext>
            </p:extLst>
          </p:nvPr>
        </p:nvGraphicFramePr>
        <p:xfrm>
          <a:off x="930275" y="4457700"/>
          <a:ext cx="703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4" name="Equation" r:id="rId6" imgW="7035480" imgH="1777680" progId="Equation.DSMT4">
                  <p:embed/>
                </p:oleObj>
              </mc:Choice>
              <mc:Fallback>
                <p:oleObj name="Equation" r:id="rId6" imgW="70354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0275" y="4457700"/>
                        <a:ext cx="7035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6945" y="1260007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68154"/>
              </p:ext>
            </p:extLst>
          </p:nvPr>
        </p:nvGraphicFramePr>
        <p:xfrm>
          <a:off x="8038846" y="4448175"/>
          <a:ext cx="325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5" name="Equation" r:id="rId8" imgW="3251160" imgH="1777680" progId="Equation.DSMT4">
                  <p:embed/>
                </p:oleObj>
              </mc:Choice>
              <mc:Fallback>
                <p:oleObj name="Equation" r:id="rId8" imgW="32511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846" y="4448175"/>
                        <a:ext cx="3251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51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9245" y="114640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求得一组基础解系为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245" y="168221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45" y="238422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，只要单位化，即令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92167"/>
              </p:ext>
            </p:extLst>
          </p:nvPr>
        </p:nvGraphicFramePr>
        <p:xfrm>
          <a:off x="2451879" y="3178186"/>
          <a:ext cx="732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6" name="Equation" r:id="rId4" imgW="7327800" imgH="1002960" progId="Equation.DSMT4">
                  <p:embed/>
                </p:oleObj>
              </mc:Choice>
              <mc:Fallback>
                <p:oleObj name="Equation" r:id="rId4" imgW="7327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879" y="3178186"/>
                        <a:ext cx="7327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245" y="4349978"/>
            <a:ext cx="10513168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，类似地可求得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一组单位化的基础解系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72151"/>
              </p:ext>
            </p:extLst>
          </p:nvPr>
        </p:nvGraphicFramePr>
        <p:xfrm>
          <a:off x="4788679" y="5484840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7" name="Equation" r:id="rId6" imgW="2654280" imgH="876240" progId="Equation.DSMT4">
                  <p:embed/>
                </p:oleObj>
              </mc:Choice>
              <mc:Fallback>
                <p:oleObj name="Equation" r:id="rId6" imgW="26542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8679" y="5484840"/>
                        <a:ext cx="26543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219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695442" cy="556191"/>
            <a:chOff x="486158" y="414665"/>
            <a:chExt cx="469544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092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实对称矩阵的对角化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2598" y="1121287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，类似地可求得对应的单位特征向量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131"/>
              </p:ext>
            </p:extLst>
          </p:nvPr>
        </p:nvGraphicFramePr>
        <p:xfrm>
          <a:off x="4194359" y="186049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name="Equation" r:id="rId4" imgW="2654280" imgH="876240" progId="Equation.DSMT4">
                  <p:embed/>
                </p:oleObj>
              </mc:Choice>
              <mc:Fallback>
                <p:oleObj name="Equation" r:id="rId4" imgW="26542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4359" y="1860495"/>
                        <a:ext cx="26543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15807"/>
              </p:ext>
            </p:extLst>
          </p:nvPr>
        </p:nvGraphicFramePr>
        <p:xfrm>
          <a:off x="970270" y="2974310"/>
          <a:ext cx="52959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Equation" r:id="rId6" imgW="5295600" imgH="3479760" progId="Equation.DSMT4">
                  <p:embed/>
                </p:oleObj>
              </mc:Choice>
              <mc:Fallback>
                <p:oleObj name="Equation" r:id="rId6" imgW="5295600" imgH="3479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70" y="2974310"/>
                        <a:ext cx="5295900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75681" y="3210545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即为所求的正交矩阵，且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570401"/>
              </p:ext>
            </p:extLst>
          </p:nvPr>
        </p:nvGraphicFramePr>
        <p:xfrm>
          <a:off x="7169150" y="4162425"/>
          <a:ext cx="3073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name="Equation" r:id="rId8" imgW="3073320" imgH="1777680" progId="Equation.DSMT4">
                  <p:embed/>
                </p:oleObj>
              </mc:Choice>
              <mc:Fallback>
                <p:oleObj name="Equation" r:id="rId8" imgW="30733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4162425"/>
                        <a:ext cx="3073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614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699127" y="2788243"/>
            <a:ext cx="752542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二次型及化二次型为标准形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§4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660613" y="3834249"/>
            <a:ext cx="7564935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76718"/>
              </p:ext>
            </p:extLst>
          </p:nvPr>
        </p:nvGraphicFramePr>
        <p:xfrm>
          <a:off x="1929606" y="2176994"/>
          <a:ext cx="833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Equation" r:id="rId4" imgW="8331120" imgH="419040" progId="Equation.DSMT4">
                  <p:embed/>
                </p:oleObj>
              </mc:Choice>
              <mc:Fallback>
                <p:oleObj name="Equation" r:id="rId4" imgW="8331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9606" y="2176994"/>
                        <a:ext cx="8331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622" y="127675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元变量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齐次多项式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41924" y="1370888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8577" y="380424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。当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复数时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；当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实二次型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88814" y="2969785"/>
            <a:ext cx="6200700" cy="406400"/>
            <a:chOff x="4078982" y="2644775"/>
            <a:chExt cx="6200700" cy="4064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499913"/>
                </p:ext>
              </p:extLst>
            </p:nvPr>
          </p:nvGraphicFramePr>
          <p:xfrm>
            <a:off x="4078982" y="2644775"/>
            <a:ext cx="322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3" name="Equation" r:id="rId6" imgW="3225600" imgH="406080" progId="Equation.DSMT4">
                    <p:embed/>
                  </p:oleObj>
                </mc:Choice>
                <mc:Fallback>
                  <p:oleObj name="Equation" r:id="rId6" imgW="32256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78982" y="2644775"/>
                          <a:ext cx="3225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344207"/>
                </p:ext>
              </p:extLst>
            </p:nvPr>
          </p:nvGraphicFramePr>
          <p:xfrm>
            <a:off x="9479582" y="2676525"/>
            <a:ext cx="800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4" name="Equation" r:id="rId8" imgW="799920" imgH="342720" progId="Equation.DSMT4">
                    <p:embed/>
                  </p:oleObj>
                </mc:Choice>
                <mc:Fallback>
                  <p:oleObj name="Equation" r:id="rId8" imgW="79992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479582" y="2676525"/>
                          <a:ext cx="8001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3812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8577" y="107593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仅讨论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二次型。取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5-9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可写成对称形式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75712"/>
              </p:ext>
            </p:extLst>
          </p:nvPr>
        </p:nvGraphicFramePr>
        <p:xfrm>
          <a:off x="2842368" y="2280040"/>
          <a:ext cx="660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9" name="Equation" r:id="rId4" imgW="6603840" imgH="419040" progId="Equation.DSMT4">
                  <p:embed/>
                </p:oleObj>
              </mc:Choice>
              <mc:Fallback>
                <p:oleObj name="Equation" r:id="rId4" imgW="6603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2368" y="2280040"/>
                        <a:ext cx="6604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44483"/>
              </p:ext>
            </p:extLst>
          </p:nvPr>
        </p:nvGraphicFramePr>
        <p:xfrm>
          <a:off x="3346885" y="2914404"/>
          <a:ext cx="509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Equation" r:id="rId6" imgW="5092560" imgH="419040" progId="Equation.DSMT4">
                  <p:embed/>
                </p:oleObj>
              </mc:Choice>
              <mc:Fallback>
                <p:oleObj name="Equation" r:id="rId6" imgW="5092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6885" y="2914404"/>
                        <a:ext cx="5092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44253"/>
              </p:ext>
            </p:extLst>
          </p:nvPr>
        </p:nvGraphicFramePr>
        <p:xfrm>
          <a:off x="3017531" y="3517346"/>
          <a:ext cx="368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Equation" r:id="rId8" imgW="3682800" imgH="825480" progId="Equation.DSMT4">
                  <p:embed/>
                </p:oleObj>
              </mc:Choice>
              <mc:Fallback>
                <p:oleObj name="Equation" r:id="rId8" imgW="3682800" imgH="82548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31" y="3517346"/>
                        <a:ext cx="3683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1821" y="4585069"/>
            <a:ext cx="83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66837"/>
              </p:ext>
            </p:extLst>
          </p:nvPr>
        </p:nvGraphicFramePr>
        <p:xfrm>
          <a:off x="3047795" y="4705964"/>
          <a:ext cx="6870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" name="Equation" r:id="rId10" imgW="6870600" imgH="1803240" progId="Equation.DSMT4">
                  <p:embed/>
                </p:oleObj>
              </mc:Choice>
              <mc:Fallback>
                <p:oleObj name="Equation" r:id="rId10" imgW="68706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7795" y="4705964"/>
                        <a:ext cx="6870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168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50882"/>
              </p:ext>
            </p:extLst>
          </p:nvPr>
        </p:nvGraphicFramePr>
        <p:xfrm>
          <a:off x="3163478" y="1374417"/>
          <a:ext cx="396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4" name="Equation" r:id="rId4" imgW="3962160" imgH="825480" progId="Equation.DSMT4">
                  <p:embed/>
                </p:oleObj>
              </mc:Choice>
              <mc:Fallback>
                <p:oleObj name="Equation" r:id="rId4" imgW="3962160" imgH="825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478" y="1374417"/>
                        <a:ext cx="396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1577" y="234249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5-10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可以用矩阵形式简单表示为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6705" y="4677194"/>
            <a:ext cx="18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实对称矩阵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80416"/>
              </p:ext>
            </p:extLst>
          </p:nvPr>
        </p:nvGraphicFramePr>
        <p:xfrm>
          <a:off x="1350963" y="3252788"/>
          <a:ext cx="7086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5" name="Equation" r:id="rId6" imgW="7086600" imgH="1803240" progId="Equation.DSMT4">
                  <p:embed/>
                </p:oleObj>
              </mc:Choice>
              <mc:Fallback>
                <p:oleObj name="Equation" r:id="rId6" imgW="70866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0963" y="3252788"/>
                        <a:ext cx="70866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96336"/>
              </p:ext>
            </p:extLst>
          </p:nvPr>
        </p:nvGraphicFramePr>
        <p:xfrm>
          <a:off x="8527742" y="3983038"/>
          <a:ext cx="99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" name="Equation" r:id="rId8" imgW="990360" imgH="342720" progId="Equation.DSMT4">
                  <p:embed/>
                </p:oleObj>
              </mc:Choice>
              <mc:Fallback>
                <p:oleObj name="Equation" r:id="rId8" imgW="990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27742" y="3983038"/>
                        <a:ext cx="990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 rot="16200000">
            <a:off x="8863113" y="4255349"/>
            <a:ext cx="713001" cy="288000"/>
            <a:chOff x="3826127" y="2084668"/>
            <a:chExt cx="713001" cy="288000"/>
          </a:xfrm>
        </p:grpSpPr>
        <p:sp>
          <p:nvSpPr>
            <p:cNvPr id="13" name="矩形 12"/>
            <p:cNvSpPr/>
            <p:nvPr/>
          </p:nvSpPr>
          <p:spPr>
            <a:xfrm>
              <a:off x="4251128" y="2084668"/>
              <a:ext cx="288000" cy="288000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4012357" y="2003210"/>
              <a:ext cx="52539" cy="42500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72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2351" y="122071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+ 4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xz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yz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+5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矩阵表示即为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28302"/>
              </p:ext>
            </p:extLst>
          </p:nvPr>
        </p:nvGraphicFramePr>
        <p:xfrm>
          <a:off x="3658756" y="2218866"/>
          <a:ext cx="378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Equation" r:id="rId4" imgW="3784320" imgH="1346040" progId="Equation.DSMT4">
                  <p:embed/>
                </p:oleObj>
              </mc:Choice>
              <mc:Fallback>
                <p:oleObj name="Equation" r:id="rId4" imgW="37843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8756" y="2218866"/>
                        <a:ext cx="378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3653" y="3872206"/>
            <a:ext cx="10263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显然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，这种矩阵表示是唯一的，即任给一个二次型就唯一确定一个对称矩阵；反之，任给一个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也可唯一确定一个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二次型。即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两者之间存在一一对应关系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秩称为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的秩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的二次型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835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7112" y="1381901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平面解析几何中讨论二次曲线时，经常采用的是把二次曲线的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一般方程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112" y="2025905"/>
            <a:ext cx="1065718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12" y="2793578"/>
            <a:ext cx="1065718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通过坐标变换化成标准形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112" y="3430201"/>
            <a:ext cx="1065718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mx′ 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+ny′ 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112" y="4227139"/>
            <a:ext cx="1065718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再根据标准形作出曲线形状的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8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7112" y="1229653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一般的二次型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112" y="2753326"/>
            <a:ext cx="45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阶可逆矩阵，令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4544" y="3477624"/>
            <a:ext cx="12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50" y="4581142"/>
            <a:ext cx="255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3833" y="5808628"/>
            <a:ext cx="502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5590"/>
              </p:ext>
            </p:extLst>
          </p:nvPr>
        </p:nvGraphicFramePr>
        <p:xfrm>
          <a:off x="3658756" y="2002076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Equation" r:id="rId4" imgW="4647960" imgH="825480" progId="Equation.DSMT4">
                  <p:embed/>
                </p:oleObj>
              </mc:Choice>
              <mc:Fallback>
                <p:oleObj name="Equation" r:id="rId4" imgW="46479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8756" y="2002076"/>
                        <a:ext cx="4648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50904" y="3494287"/>
            <a:ext cx="495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退化的线性变换或可逆线性变换</a:t>
            </a:r>
          </a:p>
        </p:txBody>
      </p:sp>
      <p:sp>
        <p:nvSpPr>
          <p:cNvPr id="12" name="右箭头 11"/>
          <p:cNvSpPr/>
          <p:nvPr/>
        </p:nvSpPr>
        <p:spPr>
          <a:xfrm rot="5400000">
            <a:off x="4716800" y="4210448"/>
            <a:ext cx="582447" cy="180000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4716798" y="5400435"/>
            <a:ext cx="582447" cy="180000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132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54928" y="1125011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      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5-4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4928" y="1764927"/>
            <a:ext cx="9976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于某个特征值的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特征向量有无穷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多个。但不同的特征值所对应的特征向量是不同的，也即一个特征向量只能属于一个特征值。事实上，如果设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同时是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特征向量，即有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822" y="3482105"/>
            <a:ext cx="313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4822" y="4096343"/>
            <a:ext cx="218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822" y="4739522"/>
            <a:ext cx="220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5869" y="5238466"/>
            <a:ext cx="11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085" y="5884797"/>
            <a:ext cx="113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4412202" y="5602178"/>
            <a:ext cx="570313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5" grpId="0"/>
      <p:bldP spid="11" grpId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3653" y="1562437"/>
            <a:ext cx="9877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对于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合同于</a:t>
            </a:r>
            <a:r>
              <a:rPr lang="zh-CN" altLang="en-US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。对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，称对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合同变换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6955" y="1647180"/>
            <a:ext cx="1528946" cy="523220"/>
            <a:chOff x="1414686" y="1053530"/>
            <a:chExt cx="1528946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1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622" y="1268229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。如果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为对称矩阵，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622" y="2492365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为对称矩阵。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622" y="3232109"/>
            <a:ext cx="10657184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又因为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为可逆矩阵，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32182" y="1363182"/>
            <a:ext cx="1394672" cy="523220"/>
            <a:chOff x="1522698" y="4377511"/>
            <a:chExt cx="1394672" cy="523220"/>
          </a:xfrm>
        </p:grpSpPr>
        <p:sp>
          <p:nvSpPr>
            <p:cNvPr id="17" name="矩形 1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46777" y="4598087"/>
            <a:ext cx="10045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变为与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且二次型的秩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不变。矩阵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的合同关系与相似关系一样，都满足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反身性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对称性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51577" y="132626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含平方项的二次型，即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54879" y="1397601"/>
            <a:ext cx="1528946" cy="523220"/>
            <a:chOff x="1414686" y="1053530"/>
            <a:chExt cx="1528946" cy="523220"/>
          </a:xfrm>
        </p:grpSpPr>
        <p:sp>
          <p:nvSpPr>
            <p:cNvPr id="15" name="椭圆 14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TextBox 19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2344960" y="1053530"/>
              <a:ext cx="598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63427"/>
              </p:ext>
            </p:extLst>
          </p:nvPr>
        </p:nvGraphicFramePr>
        <p:xfrm>
          <a:off x="4236504" y="2239518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4" imgW="3225600" imgH="419040" progId="Equation.DSMT4">
                  <p:embed/>
                </p:oleObj>
              </mc:Choice>
              <mc:Fallback>
                <p:oleObj name="Equation" r:id="rId4" imgW="322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6504" y="2239518"/>
                        <a:ext cx="3225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51577" y="2879498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二次型的标准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38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7133" y="4429991"/>
            <a:ext cx="1019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也就是要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成为对角矩阵。因此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，化二次型为标准形就是对于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，寻求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为对角矩阵。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19572"/>
              </p:ext>
            </p:extLst>
          </p:nvPr>
        </p:nvGraphicFramePr>
        <p:xfrm>
          <a:off x="5589588" y="2235200"/>
          <a:ext cx="476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4" imgW="4762440" imgH="1803240" progId="Equation.DSMT4">
                  <p:embed/>
                </p:oleObj>
              </mc:Choice>
              <mc:Fallback>
                <p:oleObj name="Equation" r:id="rId4" imgW="47624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9588" y="2235200"/>
                        <a:ext cx="47625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158" y="1332301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要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变成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标准形，就是要使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19830"/>
              </p:ext>
            </p:extLst>
          </p:nvPr>
        </p:nvGraphicFramePr>
        <p:xfrm>
          <a:off x="1295165" y="2897077"/>
          <a:ext cx="426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6" imgW="4267080" imgH="419040" progId="Equation.DSMT4">
                  <p:embed/>
                </p:oleObj>
              </mc:Choice>
              <mc:Fallback>
                <p:oleObj name="Equation" r:id="rId6" imgW="4267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165" y="2897077"/>
                        <a:ext cx="4267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047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8577" y="1458061"/>
            <a:ext cx="10513168" cy="1229347"/>
            <a:chOff x="838622" y="1312544"/>
            <a:chExt cx="10513168" cy="1229347"/>
          </a:xfrm>
        </p:grpSpPr>
        <p:sp>
          <p:nvSpPr>
            <p:cNvPr id="6" name="TextBox 5"/>
            <p:cNvSpPr txBox="1"/>
            <p:nvPr/>
          </p:nvSpPr>
          <p:spPr>
            <a:xfrm>
              <a:off x="838622" y="1341562"/>
              <a:ext cx="10513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任给实二次型                         ，总有正交变换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Ty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是正交矩阵），使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化成标准形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993431"/>
                </p:ext>
              </p:extLst>
            </p:nvPr>
          </p:nvGraphicFramePr>
          <p:xfrm>
            <a:off x="5025622" y="1312544"/>
            <a:ext cx="20320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32" name="Equation" r:id="rId4" imgW="2031840" imgH="825480" progId="Equation.DSMT4">
                    <p:embed/>
                  </p:oleObj>
                </mc:Choice>
                <mc:Fallback>
                  <p:oleObj name="Equation" r:id="rId4" imgW="2031840" imgH="825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25622" y="1312544"/>
                          <a:ext cx="2032000" cy="82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172351" y="377531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82137" y="1571101"/>
            <a:ext cx="1394672" cy="523220"/>
            <a:chOff x="1522698" y="4377511"/>
            <a:chExt cx="1394672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672"/>
              </p:ext>
            </p:extLst>
          </p:nvPr>
        </p:nvGraphicFramePr>
        <p:xfrm>
          <a:off x="3987417" y="3028924"/>
          <a:ext cx="327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6" imgW="3276360" imgH="419040" progId="Equation.DSMT4">
                  <p:embed/>
                </p:oleObj>
              </mc:Choice>
              <mc:Fallback>
                <p:oleObj name="Equation" r:id="rId6" imgW="3276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7417" y="3028924"/>
                        <a:ext cx="3276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994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24158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3653" y="184791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正交变换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，把二次型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3653" y="2494245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653" y="314405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化为标准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3653" y="385828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矩阵是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56968"/>
              </p:ext>
            </p:extLst>
          </p:nvPr>
        </p:nvGraphicFramePr>
        <p:xfrm>
          <a:off x="4432554" y="4590288"/>
          <a:ext cx="2908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Equation" r:id="rId4" imgW="2908080" imgH="1777680" progId="Equation.DSMT4">
                  <p:embed/>
                </p:oleObj>
              </mc:Choice>
              <mc:Fallback>
                <p:oleObj name="Equation" r:id="rId4" imgW="2908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2554" y="4590288"/>
                        <a:ext cx="2908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524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72351" y="1255778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特征多项式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46141"/>
              </p:ext>
            </p:extLst>
          </p:nvPr>
        </p:nvGraphicFramePr>
        <p:xfrm>
          <a:off x="2779713" y="2131759"/>
          <a:ext cx="375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0" name="Equation" r:id="rId4" imgW="3759120" imgH="1777680" progId="Equation.DSMT4">
                  <p:embed/>
                </p:oleObj>
              </mc:Choice>
              <mc:Fallback>
                <p:oleObj name="Equation" r:id="rId4" imgW="37591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2131759"/>
                        <a:ext cx="3759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2110" y="4232186"/>
            <a:ext cx="649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（三重），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21256"/>
              </p:ext>
            </p:extLst>
          </p:nvPr>
        </p:nvGraphicFramePr>
        <p:xfrm>
          <a:off x="6607455" y="2890322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Equation" r:id="rId6" imgW="2133360" imgH="406080" progId="Equation.DSMT4">
                  <p:embed/>
                </p:oleObj>
              </mc:Choice>
              <mc:Fallback>
                <p:oleObj name="Equation" r:id="rId6" imgW="2133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7455" y="2890322"/>
                        <a:ext cx="2133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736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3653" y="1170911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37082"/>
              </p:ext>
            </p:extLst>
          </p:nvPr>
        </p:nvGraphicFramePr>
        <p:xfrm>
          <a:off x="2740914" y="2000250"/>
          <a:ext cx="5880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6" name="Equation" r:id="rId4" imgW="5879880" imgH="1777680" progId="Equation.DSMT4">
                  <p:embed/>
                </p:oleObj>
              </mc:Choice>
              <mc:Fallback>
                <p:oleObj name="Equation" r:id="rId4" imgW="5879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0914" y="2000250"/>
                        <a:ext cx="5880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03871" y="3979610"/>
            <a:ext cx="269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求得一组基础解系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43578"/>
              </p:ext>
            </p:extLst>
          </p:nvPr>
        </p:nvGraphicFramePr>
        <p:xfrm>
          <a:off x="3510534" y="4735894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7" name="Equation" r:id="rId6" imgW="4431960" imgH="1777680" progId="Equation.DSMT4">
                  <p:embed/>
                </p:oleObj>
              </mc:Choice>
              <mc:Fallback>
                <p:oleObj name="Equation" r:id="rId6" imgW="4431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0534" y="4735894"/>
                        <a:ext cx="4432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818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8577" y="1518158"/>
            <a:ext cx="10513168" cy="1778000"/>
            <a:chOff x="838622" y="3772146"/>
            <a:chExt cx="10513168" cy="1778000"/>
          </a:xfrm>
        </p:grpSpPr>
        <p:sp>
          <p:nvSpPr>
            <p:cNvPr id="6" name="TextBox 5"/>
            <p:cNvSpPr txBox="1"/>
            <p:nvPr/>
          </p:nvSpPr>
          <p:spPr>
            <a:xfrm>
              <a:off x="838622" y="4289089"/>
              <a:ext cx="10513168" cy="58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令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97210"/>
                </p:ext>
              </p:extLst>
            </p:nvPr>
          </p:nvGraphicFramePr>
          <p:xfrm>
            <a:off x="1977283" y="3772146"/>
            <a:ext cx="1651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49" name="Equation" r:id="rId4" imgW="1650960" imgH="1777680" progId="Equation.DSMT4">
                    <p:embed/>
                  </p:oleObj>
                </mc:Choice>
                <mc:Fallback>
                  <p:oleObj name="Equation" r:id="rId4" imgW="165096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77283" y="3772146"/>
                          <a:ext cx="16510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71855"/>
              </p:ext>
            </p:extLst>
          </p:nvPr>
        </p:nvGraphicFramePr>
        <p:xfrm>
          <a:off x="1660398" y="3785299"/>
          <a:ext cx="8077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Equation" r:id="rId6" imgW="8076960" imgH="2869920" progId="Equation.DSMT4">
                  <p:embed/>
                </p:oleObj>
              </mc:Choice>
              <mc:Fallback>
                <p:oleObj name="Equation" r:id="rId6" imgW="8076960" imgH="286992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98" y="3785299"/>
                        <a:ext cx="80772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90096"/>
              </p:ext>
            </p:extLst>
          </p:nvPr>
        </p:nvGraphicFramePr>
        <p:xfrm>
          <a:off x="5008819" y="1068233"/>
          <a:ext cx="5194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Equation" r:id="rId8" imgW="5194080" imgH="2514600" progId="Equation.DSMT4">
                  <p:embed/>
                </p:oleObj>
              </mc:Choice>
              <mc:Fallback>
                <p:oleObj name="Equation" r:id="rId8" imgW="5194080" imgH="2514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819" y="1068233"/>
                        <a:ext cx="51943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188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66048" y="1343962"/>
            <a:ext cx="18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78041"/>
              </p:ext>
            </p:extLst>
          </p:nvPr>
        </p:nvGraphicFramePr>
        <p:xfrm>
          <a:off x="2040319" y="2088615"/>
          <a:ext cx="79629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Equation" r:id="rId4" imgW="7962840" imgH="3504960" progId="Equation.DSMT4">
                  <p:embed/>
                </p:oleObj>
              </mc:Choice>
              <mc:Fallback>
                <p:oleObj name="Equation" r:id="rId4" imgW="7962840" imgH="350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0319" y="2088615"/>
                        <a:ext cx="79629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430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8709" y="1326779"/>
            <a:ext cx="9746163" cy="438150"/>
            <a:chOff x="1248939" y="1414502"/>
            <a:chExt cx="9746163" cy="438150"/>
          </a:xfrm>
        </p:grpSpPr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直角三角形 3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3246" y="299821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特征方程为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3246" y="4827911"/>
            <a:ext cx="105131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53246" y="2011363"/>
            <a:ext cx="10513168" cy="863600"/>
            <a:chOff x="838622" y="1146798"/>
            <a:chExt cx="10513168" cy="863600"/>
          </a:xfrm>
        </p:grpSpPr>
        <p:sp>
          <p:nvSpPr>
            <p:cNvPr id="38" name="TextBox 37"/>
            <p:cNvSpPr txBox="1"/>
            <p:nvPr/>
          </p:nvSpPr>
          <p:spPr>
            <a:xfrm>
              <a:off x="838622" y="1199287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                        的特征值和特征向量。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004869"/>
                </p:ext>
              </p:extLst>
            </p:nvPr>
          </p:nvGraphicFramePr>
          <p:xfrm>
            <a:off x="2625426" y="1146798"/>
            <a:ext cx="17399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8" name="Equation" r:id="rId4" imgW="1739880" imgH="863280" progId="Equation.DSMT4">
                    <p:embed/>
                  </p:oleObj>
                </mc:Choice>
                <mc:Fallback>
                  <p:oleObj name="Equation" r:id="rId4" imgW="173988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25426" y="1146798"/>
                          <a:ext cx="17399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23903"/>
              </p:ext>
            </p:extLst>
          </p:nvPr>
        </p:nvGraphicFramePr>
        <p:xfrm>
          <a:off x="2961784" y="3819824"/>
          <a:ext cx="689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Equation" r:id="rId6" imgW="6895800" imgH="863280" progId="Equation.DSMT4">
                  <p:embed/>
                </p:oleObj>
              </mc:Choice>
              <mc:Fallback>
                <p:oleObj name="Equation" r:id="rId6" imgW="6895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1784" y="3819824"/>
                        <a:ext cx="6896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687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72351" y="133007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l-GR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解齐次线性方程组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41937"/>
              </p:ext>
            </p:extLst>
          </p:nvPr>
        </p:nvGraphicFramePr>
        <p:xfrm>
          <a:off x="2865438" y="2325688"/>
          <a:ext cx="6184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Equation" r:id="rId4" imgW="6184800" imgH="1777680" progId="Equation.DSMT4">
                  <p:embed/>
                </p:oleObj>
              </mc:Choice>
              <mc:Fallback>
                <p:oleObj name="Equation" r:id="rId4" imgW="61848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5438" y="2325688"/>
                        <a:ext cx="6184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2351" y="4376992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求得一组基础解系为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8736" y="5157988"/>
            <a:ext cx="7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l-GR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400" baseline="30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200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92974"/>
              </p:ext>
            </p:extLst>
          </p:nvPr>
        </p:nvGraphicFramePr>
        <p:xfrm>
          <a:off x="3884613" y="1049771"/>
          <a:ext cx="350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9" name="Equation" r:id="rId4" imgW="3504960" imgH="927000" progId="Equation.DSMT4">
                  <p:embed/>
                </p:oleObj>
              </mc:Choice>
              <mc:Fallback>
                <p:oleObj name="Equation" r:id="rId4" imgW="3504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4613" y="1049771"/>
                        <a:ext cx="3505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6990" y="1130052"/>
            <a:ext cx="12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626" y="1839712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71248"/>
              </p:ext>
            </p:extLst>
          </p:nvPr>
        </p:nvGraphicFramePr>
        <p:xfrm>
          <a:off x="2432050" y="2346325"/>
          <a:ext cx="5715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0" name="Equation" r:id="rId6" imgW="5715000" imgH="3504960" progId="Equation.DSMT4">
                  <p:embed/>
                </p:oleObj>
              </mc:Choice>
              <mc:Fallback>
                <p:oleObj name="Equation" r:id="rId6" imgW="5715000" imgH="350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2050" y="2346325"/>
                        <a:ext cx="57150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3653" y="592217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14223"/>
              </p:ext>
            </p:extLst>
          </p:nvPr>
        </p:nvGraphicFramePr>
        <p:xfrm>
          <a:off x="4008854" y="6083941"/>
          <a:ext cx="556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1" name="Equation" r:id="rId8" imgW="5562360" imgH="419040" progId="Equation.DSMT4">
                  <p:embed/>
                </p:oleObj>
              </mc:Choice>
              <mc:Fallback>
                <p:oleObj name="Equation" r:id="rId8" imgW="556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8854" y="6083941"/>
                        <a:ext cx="556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78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11244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74905" y="1551977"/>
            <a:ext cx="10513168" cy="1200329"/>
            <a:chOff x="838622" y="909514"/>
            <a:chExt cx="10513168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838622" y="909514"/>
              <a:ext cx="10513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已知二次型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，通过正交变换可化为标准形                              ，求参数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及所用的正交变换。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608473"/>
                </p:ext>
              </p:extLst>
            </p:nvPr>
          </p:nvGraphicFramePr>
          <p:xfrm>
            <a:off x="4028182" y="1044392"/>
            <a:ext cx="5499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1" name="Equation" r:id="rId4" imgW="5499000" imgH="419040" progId="Equation.DSMT4">
                    <p:embed/>
                  </p:oleObj>
                </mc:Choice>
                <mc:Fallback>
                  <p:oleObj name="Equation" r:id="rId4" imgW="54990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28182" y="1044392"/>
                          <a:ext cx="54991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019518"/>
                </p:ext>
              </p:extLst>
            </p:nvPr>
          </p:nvGraphicFramePr>
          <p:xfrm>
            <a:off x="3384302" y="1582986"/>
            <a:ext cx="2286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2" name="Equation" r:id="rId6" imgW="2286000" imgH="419040" progId="Equation.DSMT4">
                    <p:embed/>
                  </p:oleObj>
                </mc:Choice>
                <mc:Fallback>
                  <p:oleObj name="Equation" r:id="rId6" imgW="22860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84302" y="1582986"/>
                          <a:ext cx="2286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774905" y="2785968"/>
            <a:ext cx="10911296" cy="1754326"/>
            <a:chOff x="838622" y="2170937"/>
            <a:chExt cx="10911296" cy="1754326"/>
          </a:xfrm>
        </p:grpSpPr>
        <p:sp>
          <p:nvSpPr>
            <p:cNvPr id="19" name="TextBox 18"/>
            <p:cNvSpPr txBox="1"/>
            <p:nvPr/>
          </p:nvSpPr>
          <p:spPr>
            <a:xfrm>
              <a:off x="838622" y="2170937"/>
              <a:ext cx="105131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由于二次型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0" cap="none" spc="0" normalizeH="0" baseline="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通过正交变换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Ty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化成的标准形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中的平方项系数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0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的特征值，而且变换前后两个二次型的矩阵有下面的关系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663077"/>
                </p:ext>
              </p:extLst>
            </p:nvPr>
          </p:nvGraphicFramePr>
          <p:xfrm>
            <a:off x="9590918" y="2298700"/>
            <a:ext cx="2159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3" name="Equation" r:id="rId8" imgW="2158920" imgH="419040" progId="Equation.DSMT4">
                    <p:embed/>
                  </p:oleObj>
                </mc:Choice>
                <mc:Fallback>
                  <p:oleObj name="Equation" r:id="rId8" imgW="21589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90918" y="2298700"/>
                          <a:ext cx="2159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145656"/>
                </p:ext>
              </p:extLst>
            </p:nvPr>
          </p:nvGraphicFramePr>
          <p:xfrm>
            <a:off x="940222" y="2843917"/>
            <a:ext cx="1104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4" name="Equation" r:id="rId10" imgW="1104840" imgH="419040" progId="Equation.DSMT4">
                    <p:embed/>
                  </p:oleObj>
                </mc:Choice>
                <mc:Fallback>
                  <p:oleObj name="Equation" r:id="rId10" imgW="11048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0222" y="2843917"/>
                          <a:ext cx="11049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369085"/>
              </p:ext>
            </p:extLst>
          </p:nvPr>
        </p:nvGraphicFramePr>
        <p:xfrm>
          <a:off x="4406900" y="4265613"/>
          <a:ext cx="3403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5" name="Equation" r:id="rId12" imgW="3403440" imgH="1803240" progId="Equation.DSMT4">
                  <p:embed/>
                </p:oleObj>
              </mc:Choice>
              <mc:Fallback>
                <p:oleObj name="Equation" r:id="rId12" imgW="340344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265613"/>
                        <a:ext cx="3403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94361" y="604831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所以上式两边取行列式，即可求得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13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004394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变换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前后二次型的矩阵分别为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773428"/>
              </p:ext>
            </p:extLst>
          </p:nvPr>
        </p:nvGraphicFramePr>
        <p:xfrm>
          <a:off x="3658756" y="1788912"/>
          <a:ext cx="4318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0" name="Equation" r:id="rId4" imgW="4317840" imgH="1346040" progId="Equation.DSMT4">
                  <p:embed/>
                </p:oleObj>
              </mc:Choice>
              <mc:Fallback>
                <p:oleObj name="Equation" r:id="rId4" imgW="431784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756" y="1788912"/>
                        <a:ext cx="4318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622" y="321058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所求正交矩阵为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。此时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|=±1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2864" y="3810505"/>
            <a:ext cx="35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4533" y="4836689"/>
            <a:ext cx="177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2(9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570" y="5332662"/>
            <a:ext cx="9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8938" y="5996060"/>
            <a:ext cx="11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5168035" y="4647134"/>
            <a:ext cx="552504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5192896" y="5673318"/>
            <a:ext cx="552504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25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8622" y="1298335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根据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分析可知，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22" y="209042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，解齐次方程组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，得特征向量为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1254" y="2848296"/>
            <a:ext cx="218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=(0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400" baseline="30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54" y="3586391"/>
            <a:ext cx="82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同理，可求得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的特征向量分别为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622" y="4373733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1,0,0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0,1,1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66442" y="1267594"/>
            <a:ext cx="10271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又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因为对应于不同特征值的特征向量是相互正交的，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正交向量组，将它们单位化得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94257"/>
              </p:ext>
            </p:extLst>
          </p:nvPr>
        </p:nvGraphicFramePr>
        <p:xfrm>
          <a:off x="1943106" y="3007596"/>
          <a:ext cx="83185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2" name="Equation" r:id="rId4" imgW="8318160" imgH="2514600" progId="Equation.DSMT4">
                  <p:embed/>
                </p:oleObj>
              </mc:Choice>
              <mc:Fallback>
                <p:oleObj name="Equation" r:id="rId4" imgW="8318160" imgH="2514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6" y="3007596"/>
                        <a:ext cx="83185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96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26312" y="1481342"/>
            <a:ext cx="767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列向量，即得所求的正交矩阵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092800"/>
              </p:ext>
            </p:extLst>
          </p:nvPr>
        </p:nvGraphicFramePr>
        <p:xfrm>
          <a:off x="3237402" y="2693372"/>
          <a:ext cx="42545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Equation" r:id="rId4" imgW="4254480" imgH="2514600" progId="Equation.DSMT4">
                  <p:embed/>
                </p:oleObj>
              </mc:Choice>
              <mc:Fallback>
                <p:oleObj name="Equation" r:id="rId4" imgW="4254480" imgH="251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402" y="2693372"/>
                        <a:ext cx="42545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726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21028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622" y="167910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05260"/>
              </p:ext>
            </p:extLst>
          </p:nvPr>
        </p:nvGraphicFramePr>
        <p:xfrm>
          <a:off x="3671888" y="2317064"/>
          <a:ext cx="499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2" name="Equation" r:id="rId4" imgW="4991040" imgH="419040" progId="Equation.DSMT4">
                  <p:embed/>
                </p:oleObj>
              </mc:Choice>
              <mc:Fallback>
                <p:oleObj name="Equation" r:id="rId4" imgW="4991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1888" y="2317064"/>
                        <a:ext cx="4991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622" y="2821120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成标准形，并求所用的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变换矩阵。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22" y="348700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由于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平方项，故把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项归并起来，配方可得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7190"/>
              </p:ext>
            </p:extLst>
          </p:nvPr>
        </p:nvGraphicFramePr>
        <p:xfrm>
          <a:off x="3324488" y="4218463"/>
          <a:ext cx="519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3" name="Equation" r:id="rId6" imgW="5194080" imgH="419040" progId="Equation.DSMT4">
                  <p:embed/>
                </p:oleObj>
              </mc:Choice>
              <mc:Fallback>
                <p:oleObj name="Equation" r:id="rId6" imgW="519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4488" y="4218463"/>
                        <a:ext cx="5194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31206"/>
              </p:ext>
            </p:extLst>
          </p:nvPr>
        </p:nvGraphicFramePr>
        <p:xfrm>
          <a:off x="3646654" y="5478488"/>
          <a:ext cx="411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4" name="Equation" r:id="rId8" imgW="4114800" imgH="419040" progId="Equation.DSMT4">
                  <p:embed/>
                </p:oleObj>
              </mc:Choice>
              <mc:Fallback>
                <p:oleObj name="Equation" r:id="rId8" imgW="4114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6654" y="5478488"/>
                        <a:ext cx="4114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20765"/>
              </p:ext>
            </p:extLst>
          </p:nvPr>
        </p:nvGraphicFramePr>
        <p:xfrm>
          <a:off x="3617592" y="4866163"/>
          <a:ext cx="628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5" name="Equation" r:id="rId10" imgW="6286320" imgH="419040" progId="Equation.DSMT4">
                  <p:embed/>
                </p:oleObj>
              </mc:Choice>
              <mc:Fallback>
                <p:oleObj name="Equation" r:id="rId10" imgW="6286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7592" y="4866163"/>
                        <a:ext cx="6286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38622" y="5985992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上式右端除第一项外已不再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，继续配方，得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256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17699"/>
              </p:ext>
            </p:extLst>
          </p:nvPr>
        </p:nvGraphicFramePr>
        <p:xfrm>
          <a:off x="4222750" y="1308882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1" name="Equation" r:id="rId4" imgW="3746160" imgH="419040" progId="Equation.DSMT4">
                  <p:embed/>
                </p:oleObj>
              </mc:Choice>
              <mc:Fallback>
                <p:oleObj name="Equation" r:id="rId4" imgW="374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2750" y="1308882"/>
                        <a:ext cx="3746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1566" y="2533018"/>
            <a:ext cx="65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04338"/>
              </p:ext>
            </p:extLst>
          </p:nvPr>
        </p:nvGraphicFramePr>
        <p:xfrm>
          <a:off x="1907450" y="2183083"/>
          <a:ext cx="2413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" name="Equation" r:id="rId6" imgW="2412720" imgH="1346040" progId="Equation.DSMT4">
                  <p:embed/>
                </p:oleObj>
              </mc:Choice>
              <mc:Fallback>
                <p:oleObj name="Equation" r:id="rId6" imgW="24127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7450" y="2183083"/>
                        <a:ext cx="2413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70022"/>
              </p:ext>
            </p:extLst>
          </p:nvPr>
        </p:nvGraphicFramePr>
        <p:xfrm>
          <a:off x="5870209" y="2239802"/>
          <a:ext cx="2425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3" name="Equation" r:id="rId8" imgW="2425680" imgH="1346040" progId="Equation.DSMT4">
                  <p:embed/>
                </p:oleObj>
              </mc:Choice>
              <mc:Fallback>
                <p:oleObj name="Equation" r:id="rId8" imgW="2425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0209" y="2239802"/>
                        <a:ext cx="2425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251566" y="3829162"/>
            <a:ext cx="10513168" cy="580865"/>
            <a:chOff x="838622" y="3789834"/>
            <a:chExt cx="10513168" cy="580865"/>
          </a:xfrm>
        </p:grpSpPr>
        <p:sp>
          <p:nvSpPr>
            <p:cNvPr id="11" name="TextBox 10"/>
            <p:cNvSpPr txBox="1"/>
            <p:nvPr/>
          </p:nvSpPr>
          <p:spPr>
            <a:xfrm>
              <a:off x="838622" y="3789834"/>
              <a:ext cx="10513168" cy="58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就把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化成标准形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。所用变换矩阵为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103337"/>
                </p:ext>
              </p:extLst>
            </p:nvPr>
          </p:nvGraphicFramePr>
          <p:xfrm>
            <a:off x="3388494" y="3938899"/>
            <a:ext cx="1409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14" name="Equation" r:id="rId10" imgW="1409400" imgH="419040" progId="Equation.DSMT4">
                    <p:embed/>
                  </p:oleObj>
                </mc:Choice>
                <mc:Fallback>
                  <p:oleObj name="Equation" r:id="rId10" imgW="14094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88494" y="3938899"/>
                          <a:ext cx="14097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37977"/>
              </p:ext>
            </p:extLst>
          </p:nvPr>
        </p:nvGraphicFramePr>
        <p:xfrm>
          <a:off x="3705225" y="4811713"/>
          <a:ext cx="4038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5" name="Equation" r:id="rId12" imgW="4038480" imgH="1346040" progId="Equation.DSMT4">
                  <p:embed/>
                </p:oleObj>
              </mc:Choice>
              <mc:Fallback>
                <p:oleObj name="Equation" r:id="rId12" imgW="4038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5225" y="4811713"/>
                        <a:ext cx="4038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4748152" y="2804890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225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26416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66441" y="178429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19685"/>
              </p:ext>
            </p:extLst>
          </p:nvPr>
        </p:nvGraphicFramePr>
        <p:xfrm>
          <a:off x="4229869" y="2572920"/>
          <a:ext cx="300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3" name="Equation" r:id="rId4" imgW="3009600" imgH="380880" progId="Equation.DSMT4">
                  <p:embed/>
                </p:oleObj>
              </mc:Choice>
              <mc:Fallback>
                <p:oleObj name="Equation" r:id="rId4" imgW="300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869" y="2572920"/>
                        <a:ext cx="3009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66441" y="318037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为标准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形，并求所用的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变换矩阵。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441" y="390682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在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不含平方项，由于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项，故令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92618"/>
              </p:ext>
            </p:extLst>
          </p:nvPr>
        </p:nvGraphicFramePr>
        <p:xfrm>
          <a:off x="2553735" y="4884679"/>
          <a:ext cx="1651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4" name="Equation" r:id="rId6" imgW="1650960" imgH="1346040" progId="Equation.DSMT4">
                  <p:embed/>
                </p:oleObj>
              </mc:Choice>
              <mc:Fallback>
                <p:oleObj name="Equation" r:id="rId6" imgW="1650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3735" y="4884679"/>
                        <a:ext cx="1651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15931"/>
              </p:ext>
            </p:extLst>
          </p:nvPr>
        </p:nvGraphicFramePr>
        <p:xfrm>
          <a:off x="5641975" y="4884738"/>
          <a:ext cx="2997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5" name="Equation" r:id="rId8" imgW="2997000" imgH="1346040" progId="Equation.DSMT4">
                  <p:embed/>
                </p:oleObj>
              </mc:Choice>
              <mc:Fallback>
                <p:oleObj name="Equation" r:id="rId8" imgW="29970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4884738"/>
                        <a:ext cx="2997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4541675" y="5341755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00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方阵的特征值和特征向量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4737" y="1130801"/>
            <a:ext cx="230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45404"/>
              </p:ext>
            </p:extLst>
          </p:nvPr>
        </p:nvGraphicFramePr>
        <p:xfrm>
          <a:off x="3089275" y="1888907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0" name="Equation" r:id="rId4" imgW="3073320" imgH="888840" progId="Equation.DSMT4">
                  <p:embed/>
                </p:oleObj>
              </mc:Choice>
              <mc:Fallback>
                <p:oleObj name="Equation" r:id="rId4" imgW="3073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9275" y="1888907"/>
                        <a:ext cx="3073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6232764" y="2245545"/>
            <a:ext cx="767781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3212" y="1961567"/>
            <a:ext cx="11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8847" y="3012926"/>
            <a:ext cx="393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的特征向量可取为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02272"/>
              </p:ext>
            </p:extLst>
          </p:nvPr>
        </p:nvGraphicFramePr>
        <p:xfrm>
          <a:off x="4881111" y="2948279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1" name="Equation" r:id="rId6" imgW="1015920" imgH="863280" progId="Equation.DSMT4">
                  <p:embed/>
                </p:oleObj>
              </mc:Choice>
              <mc:Fallback>
                <p:oleObj name="Equation" r:id="rId6" imgW="1015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1111" y="2948279"/>
                        <a:ext cx="1016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622" y="3736893"/>
            <a:ext cx="297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45115"/>
              </p:ext>
            </p:extLst>
          </p:nvPr>
        </p:nvGraphicFramePr>
        <p:xfrm>
          <a:off x="3860800" y="4383088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2" name="Equation" r:id="rId8" imgW="3073320" imgH="888840" progId="Equation.DSMT4">
                  <p:embed/>
                </p:oleObj>
              </mc:Choice>
              <mc:Fallback>
                <p:oleObj name="Equation" r:id="rId8" imgW="3073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0800" y="4383088"/>
                        <a:ext cx="3073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8847" y="5609101"/>
            <a:ext cx="329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的特征向量可取为</a:t>
            </a:r>
            <a:endParaRPr lang="en-US" altLang="zh-CN" sz="2400" baseline="-25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3046"/>
              </p:ext>
            </p:extLst>
          </p:nvPr>
        </p:nvGraphicFramePr>
        <p:xfrm>
          <a:off x="4910138" y="5517291"/>
          <a:ext cx="124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3" name="Equation" r:id="rId10" imgW="1244520" imgH="863280" progId="Equation.DSMT4">
                  <p:embed/>
                </p:oleObj>
              </mc:Choice>
              <mc:Fallback>
                <p:oleObj name="Equation" r:id="rId10" imgW="1244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0138" y="5517291"/>
                        <a:ext cx="1244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6996459" y="4766662"/>
            <a:ext cx="767781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6907" y="4482824"/>
            <a:ext cx="173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78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1" grpId="0"/>
      <p:bldP spid="13" grpId="0"/>
      <p:bldP spid="15" grpId="0" animBg="1"/>
      <p:bldP spid="1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85942" y="1425982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40416"/>
              </p:ext>
            </p:extLst>
          </p:nvPr>
        </p:nvGraphicFramePr>
        <p:xfrm>
          <a:off x="4454294" y="1556655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0" name="Equation" r:id="rId4" imgW="3619440" imgH="419040" progId="Equation.DSMT4">
                  <p:embed/>
                </p:oleObj>
              </mc:Choice>
              <mc:Fallback>
                <p:oleObj name="Equation" r:id="rId4" imgW="3619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4294" y="1556655"/>
                        <a:ext cx="3619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942" y="2585560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再配方，得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59324"/>
              </p:ext>
            </p:extLst>
          </p:nvPr>
        </p:nvGraphicFramePr>
        <p:xfrm>
          <a:off x="4383526" y="2745177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1" name="Equation" r:id="rId6" imgW="4317840" imgH="419040" progId="Equation.DSMT4">
                  <p:embed/>
                </p:oleObj>
              </mc:Choice>
              <mc:Fallback>
                <p:oleObj name="Equation" r:id="rId6" imgW="431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3526" y="2745177"/>
                        <a:ext cx="4318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85942" y="4097926"/>
            <a:ext cx="106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故令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60707"/>
              </p:ext>
            </p:extLst>
          </p:nvPr>
        </p:nvGraphicFramePr>
        <p:xfrm>
          <a:off x="2816297" y="3859055"/>
          <a:ext cx="1828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2" name="Equation" r:id="rId8" imgW="1828800" imgH="1346040" progId="Equation.DSMT4">
                  <p:embed/>
                </p:oleObj>
              </mc:Choice>
              <mc:Fallback>
                <p:oleObj name="Equation" r:id="rId8" imgW="18288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297" y="3859055"/>
                        <a:ext cx="1828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51936"/>
              </p:ext>
            </p:extLst>
          </p:nvPr>
        </p:nvGraphicFramePr>
        <p:xfrm>
          <a:off x="6021416" y="3964015"/>
          <a:ext cx="1803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3" name="Equation" r:id="rId10" imgW="1803240" imgH="1346040" progId="Equation.DSMT4">
                  <p:embed/>
                </p:oleObj>
              </mc:Choice>
              <mc:Fallback>
                <p:oleObj name="Equation" r:id="rId10" imgW="18032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21416" y="3964015"/>
                        <a:ext cx="1803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994781" y="4421091"/>
            <a:ext cx="789933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989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042174"/>
              </p:ext>
            </p:extLst>
          </p:nvPr>
        </p:nvGraphicFramePr>
        <p:xfrm>
          <a:off x="3863975" y="1455738"/>
          <a:ext cx="2844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1" name="Equation" r:id="rId4" imgW="2844720" imgH="1346040" progId="Equation.DSMT4">
                  <p:embed/>
                </p:oleObj>
              </mc:Choice>
              <mc:Fallback>
                <p:oleObj name="Equation" r:id="rId4" imgW="2844720" imgH="1346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455738"/>
                        <a:ext cx="2844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63653" y="3316859"/>
            <a:ext cx="10513168" cy="646331"/>
            <a:chOff x="838622" y="5446018"/>
            <a:chExt cx="1051316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622" y="5446018"/>
              <a:ext cx="1051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就有                                 。因为经过两次代换，所以所用变换矩阵为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783313"/>
                </p:ext>
              </p:extLst>
            </p:nvPr>
          </p:nvGraphicFramePr>
          <p:xfrm>
            <a:off x="1572580" y="5596037"/>
            <a:ext cx="2362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32" name="Equation" r:id="rId6" imgW="2361960" imgH="419040" progId="Equation.DSMT4">
                    <p:embed/>
                  </p:oleObj>
                </mc:Choice>
                <mc:Fallback>
                  <p:oleObj name="Equation" r:id="rId6" imgW="23619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72580" y="5596037"/>
                          <a:ext cx="23622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37618"/>
              </p:ext>
            </p:extLst>
          </p:nvPr>
        </p:nvGraphicFramePr>
        <p:xfrm>
          <a:off x="2314114" y="4362450"/>
          <a:ext cx="6934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3" name="Equation" r:id="rId8" imgW="6933960" imgH="1346040" progId="Equation.DSMT4">
                  <p:embed/>
                </p:oleObj>
              </mc:Choice>
              <mc:Fallback>
                <p:oleObj name="Equation" r:id="rId8" imgW="6933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14114" y="4362450"/>
                        <a:ext cx="6934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839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38798" y="1132186"/>
            <a:ext cx="108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对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，一定存在一系列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38847"/>
              </p:ext>
            </p:extLst>
          </p:nvPr>
        </p:nvGraphicFramePr>
        <p:xfrm>
          <a:off x="3326020" y="1960135"/>
          <a:ext cx="528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Equation" r:id="rId4" imgW="5283000" imgH="419040" progId="Equation.DSMT4">
                  <p:embed/>
                </p:oleObj>
              </mc:Choice>
              <mc:Fallback>
                <p:oleObj name="Equation" r:id="rId4" imgW="528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6020" y="1960135"/>
                        <a:ext cx="5283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32358" y="1223130"/>
            <a:ext cx="1394672" cy="523220"/>
            <a:chOff x="1522698" y="4377511"/>
            <a:chExt cx="1394672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1510" y="2464191"/>
            <a:ext cx="10513168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关于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初等矩阵，易见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473" y="318745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466" y="399164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记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118" y="4746459"/>
            <a:ext cx="1040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施行一系列同类的初等行和列的变换得到对角矩阵，而相应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地，将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这一系列的初等列变换施加于单位矩阵，就得到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变换矩阵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。类似于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用初等变换求逆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578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10684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6345" y="155101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初等变换法将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的二次型化为标准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5445"/>
              </p:ext>
            </p:extLst>
          </p:nvPr>
        </p:nvGraphicFramePr>
        <p:xfrm>
          <a:off x="5764213" y="2239963"/>
          <a:ext cx="1816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8" name="Equation" r:id="rId4" imgW="1815840" imgH="1346040" progId="Equation.DSMT4">
                  <p:embed/>
                </p:oleObj>
              </mc:Choice>
              <mc:Fallback>
                <p:oleObj name="Equation" r:id="rId4" imgW="18158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4213" y="2239963"/>
                        <a:ext cx="1816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6345" y="2495186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319294"/>
              </p:ext>
            </p:extLst>
          </p:nvPr>
        </p:nvGraphicFramePr>
        <p:xfrm>
          <a:off x="1804988" y="3884613"/>
          <a:ext cx="84328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9" name="Equation" r:id="rId6" imgW="8432640" imgH="2692080" progId="Equation.DSMT4">
                  <p:embed/>
                </p:oleObj>
              </mc:Choice>
              <mc:Fallback>
                <p:oleObj name="Equation" r:id="rId6" imgW="843264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4988" y="3884613"/>
                        <a:ext cx="843280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459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30569" y="1462296"/>
            <a:ext cx="109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故令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008249"/>
              </p:ext>
            </p:extLst>
          </p:nvPr>
        </p:nvGraphicFramePr>
        <p:xfrm>
          <a:off x="3944331" y="2376488"/>
          <a:ext cx="3162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0" name="Equation" r:id="rId4" imgW="3162240" imgH="1346040" progId="Equation.DSMT4">
                  <p:embed/>
                </p:oleObj>
              </mc:Choice>
              <mc:Fallback>
                <p:oleObj name="Equation" r:id="rId4" imgW="31622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331" y="2376488"/>
                        <a:ext cx="3162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00852"/>
              </p:ext>
            </p:extLst>
          </p:nvPr>
        </p:nvGraphicFramePr>
        <p:xfrm>
          <a:off x="4820631" y="4525662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Equation" r:id="rId6" imgW="1409400" imgH="419040" progId="Equation.DSMT4">
                  <p:embed/>
                </p:oleObj>
              </mc:Choice>
              <mc:Fallback>
                <p:oleObj name="Equation" r:id="rId6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0631" y="4525662"/>
                        <a:ext cx="1409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5163275" y="4074966"/>
            <a:ext cx="552504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3208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5265" y="125432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3653" y="185022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初等变换法将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的二次型化为标准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9258" y="2610250"/>
            <a:ext cx="583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二次型 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矩阵为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64427"/>
              </p:ext>
            </p:extLst>
          </p:nvPr>
        </p:nvGraphicFramePr>
        <p:xfrm>
          <a:off x="4244975" y="3611563"/>
          <a:ext cx="2197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0" name="Equation" r:id="rId4" imgW="2197080" imgH="1346040" progId="Equation.DSMT4">
                  <p:embed/>
                </p:oleObj>
              </mc:Choice>
              <mc:Fallback>
                <p:oleObj name="Equation" r:id="rId4" imgW="21970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4975" y="3611563"/>
                        <a:ext cx="2197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595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10719"/>
              </p:ext>
            </p:extLst>
          </p:nvPr>
        </p:nvGraphicFramePr>
        <p:xfrm>
          <a:off x="598488" y="2082800"/>
          <a:ext cx="54229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0" name="Equation" r:id="rId4" imgW="5422680" imgH="2692080" progId="Equation.DSMT4">
                  <p:embed/>
                </p:oleObj>
              </mc:Choice>
              <mc:Fallback>
                <p:oleObj name="Equation" r:id="rId4" imgW="5422680" imgH="26920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082800"/>
                        <a:ext cx="54229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1425"/>
              </p:ext>
            </p:extLst>
          </p:nvPr>
        </p:nvGraphicFramePr>
        <p:xfrm>
          <a:off x="6053291" y="1833870"/>
          <a:ext cx="5551488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1" name="Equation" r:id="rId6" imgW="6540480" imgH="3784320" progId="Equation.DSMT4">
                  <p:embed/>
                </p:oleObj>
              </mc:Choice>
              <mc:Fallback>
                <p:oleObj name="Equation" r:id="rId6" imgW="6540480" imgH="3784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291" y="1833870"/>
                        <a:ext cx="5551488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269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59003" cy="556191"/>
            <a:chOff x="486158" y="414665"/>
            <a:chExt cx="5659003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72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二次型及化二次型为标准形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95922" y="1363177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故令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08229"/>
              </p:ext>
            </p:extLst>
          </p:nvPr>
        </p:nvGraphicFramePr>
        <p:xfrm>
          <a:off x="2317750" y="2373313"/>
          <a:ext cx="325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6" name="Equation" r:id="rId4" imgW="3251160" imgH="2438280" progId="Equation.DSMT4">
                  <p:embed/>
                </p:oleObj>
              </mc:Choice>
              <mc:Fallback>
                <p:oleObj name="Equation" r:id="rId4" imgW="325116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373313"/>
                        <a:ext cx="3251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9215"/>
              </p:ext>
            </p:extLst>
          </p:nvPr>
        </p:nvGraphicFramePr>
        <p:xfrm>
          <a:off x="6866394" y="3122217"/>
          <a:ext cx="252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7" name="Equation" r:id="rId6" imgW="2527200" imgH="723600" progId="Equation.DSMT4">
                  <p:embed/>
                </p:oleObj>
              </mc:Choice>
              <mc:Fallback>
                <p:oleObj name="Equation" r:id="rId6" imgW="2527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394" y="3122217"/>
                        <a:ext cx="2527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4"/>
          <p:cNvSpPr>
            <a:spLocks noChangeArrowheads="1"/>
          </p:cNvSpPr>
          <p:nvPr/>
        </p:nvSpPr>
        <p:spPr bwMode="auto">
          <a:xfrm>
            <a:off x="5873246" y="3376217"/>
            <a:ext cx="849132" cy="215900"/>
          </a:xfrm>
          <a:prstGeom prst="rightArrow">
            <a:avLst>
              <a:gd name="adj1" fmla="val 50000"/>
              <a:gd name="adj2" fmla="val 75276"/>
            </a:avLst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772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628563" y="2689923"/>
            <a:ext cx="545736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 smtClean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正定二次型</a:t>
            </a:r>
            <a:endParaRPr lang="zh-CN" altLang="en-US" sz="5400" b="1" dirty="0">
              <a:gradFill>
                <a:gsLst>
                  <a:gs pos="44000">
                    <a:prstClr val="white"/>
                  </a:gs>
                  <a:gs pos="100000">
                    <a:srgbClr val="51B5B7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MiSans Medium" panose="00000600000000000000" charset="-122"/>
              <a:sym typeface="Arial" panose="020B0604020202020204" pitchFamily="34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§5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831521" y="3834249"/>
            <a:ext cx="5254406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正定二次型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0475" y="1391276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（</a:t>
            </a:r>
            <a:r>
              <a:rPr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惯性定理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设有二次型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，它的秩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若有两个实的非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退化（可逆）线性变换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Pz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44035" y="1482220"/>
            <a:ext cx="1394672" cy="523220"/>
            <a:chOff x="1522698" y="4377511"/>
            <a:chExt cx="1394672" cy="523220"/>
          </a:xfrm>
        </p:grpSpPr>
        <p:sp>
          <p:nvSpPr>
            <p:cNvPr id="16" name="矩形 15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2328182" y="4377511"/>
              <a:ext cx="5891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17190"/>
              </p:ext>
            </p:extLst>
          </p:nvPr>
        </p:nvGraphicFramePr>
        <p:xfrm>
          <a:off x="3132138" y="2903717"/>
          <a:ext cx="607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4" imgW="6070320" imgH="419040" progId="Equation.DSMT4">
                  <p:embed/>
                </p:oleObj>
              </mc:Choice>
              <mc:Fallback>
                <p:oleObj name="Equation" r:id="rId4" imgW="6070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03717"/>
                        <a:ext cx="607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38622" y="3479508"/>
            <a:ext cx="1051316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27304"/>
              </p:ext>
            </p:extLst>
          </p:nvPr>
        </p:nvGraphicFramePr>
        <p:xfrm>
          <a:off x="3147234" y="4309744"/>
          <a:ext cx="605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6" imgW="6057720" imgH="419040" progId="Equation.DSMT4">
                  <p:embed/>
                </p:oleObj>
              </mc:Choice>
              <mc:Fallback>
                <p:oleObj name="Equation" r:id="rId6" imgW="6057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234" y="4309744"/>
                        <a:ext cx="605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8622" y="5209441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正数的个数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正数的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个数相同。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61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6179</Words>
  <Application>Microsoft Office PowerPoint</Application>
  <PresentationFormat>自定义</PresentationFormat>
  <Paragraphs>698</Paragraphs>
  <Slides>111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16" baseType="lpstr">
      <vt:lpstr>Office 主题​​</vt:lpstr>
      <vt:lpstr>Office 主题</vt:lpstr>
      <vt:lpstr>1_Office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橘子 设计</dc:creator>
  <cp:lastModifiedBy>高琨展</cp:lastModifiedBy>
  <cp:revision>208</cp:revision>
  <dcterms:created xsi:type="dcterms:W3CDTF">2020-09-02T02:22:10Z</dcterms:created>
  <dcterms:modified xsi:type="dcterms:W3CDTF">2023-01-10T11:10:36Z</dcterms:modified>
</cp:coreProperties>
</file>