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3" r:id="rId3"/>
  </p:sldMasterIdLst>
  <p:notesMasterIdLst>
    <p:notesMasterId r:id="rId65"/>
  </p:notesMasterIdLst>
  <p:sldIdLst>
    <p:sldId id="388" r:id="rId4"/>
    <p:sldId id="321" r:id="rId5"/>
    <p:sldId id="304" r:id="rId6"/>
    <p:sldId id="265" r:id="rId7"/>
    <p:sldId id="518" r:id="rId8"/>
    <p:sldId id="519" r:id="rId9"/>
    <p:sldId id="520" r:id="rId10"/>
    <p:sldId id="522" r:id="rId11"/>
    <p:sldId id="523" r:id="rId12"/>
    <p:sldId id="524" r:id="rId13"/>
    <p:sldId id="525" r:id="rId14"/>
    <p:sldId id="521" r:id="rId15"/>
    <p:sldId id="526" r:id="rId16"/>
    <p:sldId id="527" r:id="rId17"/>
    <p:sldId id="528" r:id="rId18"/>
    <p:sldId id="529" r:id="rId19"/>
    <p:sldId id="530" r:id="rId20"/>
    <p:sldId id="531" r:id="rId21"/>
    <p:sldId id="324" r:id="rId22"/>
    <p:sldId id="413" r:id="rId23"/>
    <p:sldId id="532" r:id="rId24"/>
    <p:sldId id="533" r:id="rId25"/>
    <p:sldId id="534" r:id="rId26"/>
    <p:sldId id="535" r:id="rId27"/>
    <p:sldId id="368" r:id="rId28"/>
    <p:sldId id="536" r:id="rId29"/>
    <p:sldId id="537" r:id="rId30"/>
    <p:sldId id="538" r:id="rId31"/>
    <p:sldId id="539" r:id="rId32"/>
    <p:sldId id="540" r:id="rId33"/>
    <p:sldId id="541" r:id="rId34"/>
    <p:sldId id="471" r:id="rId35"/>
    <p:sldId id="417" r:id="rId36"/>
    <p:sldId id="543" r:id="rId37"/>
    <p:sldId id="542" r:id="rId38"/>
    <p:sldId id="545" r:id="rId39"/>
    <p:sldId id="546" r:id="rId40"/>
    <p:sldId id="547" r:id="rId41"/>
    <p:sldId id="544" r:id="rId42"/>
    <p:sldId id="548" r:id="rId43"/>
    <p:sldId id="549" r:id="rId44"/>
    <p:sldId id="550" r:id="rId45"/>
    <p:sldId id="551" r:id="rId46"/>
    <p:sldId id="552" r:id="rId47"/>
    <p:sldId id="553" r:id="rId48"/>
    <p:sldId id="418" r:id="rId49"/>
    <p:sldId id="554" r:id="rId50"/>
    <p:sldId id="555" r:id="rId51"/>
    <p:sldId id="556" r:id="rId52"/>
    <p:sldId id="557" r:id="rId53"/>
    <p:sldId id="558" r:id="rId54"/>
    <p:sldId id="560" r:id="rId55"/>
    <p:sldId id="559" r:id="rId56"/>
    <p:sldId id="561" r:id="rId57"/>
    <p:sldId id="562" r:id="rId58"/>
    <p:sldId id="563" r:id="rId59"/>
    <p:sldId id="564" r:id="rId60"/>
    <p:sldId id="565" r:id="rId61"/>
    <p:sldId id="566" r:id="rId62"/>
    <p:sldId id="567" r:id="rId63"/>
    <p:sldId id="517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橘子 设计" initials="橘子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0BD64"/>
    <a:srgbClr val="F2C340"/>
    <a:srgbClr val="FF9900"/>
    <a:srgbClr val="FF9933"/>
    <a:srgbClr val="33CCCC"/>
    <a:srgbClr val="9CC425"/>
    <a:srgbClr val="333333"/>
    <a:srgbClr val="1C4C4F"/>
    <a:srgbClr val="174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0897" autoAdjust="0"/>
    <p:restoredTop sz="94660"/>
  </p:normalViewPr>
  <p:slideViewPr>
    <p:cSldViewPr snapToGrid="0">
      <p:cViewPr>
        <p:scale>
          <a:sx n="110" d="100"/>
          <a:sy n="110" d="100"/>
        </p:scale>
        <p:origin x="-26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1EA7A-BD71-44C1-97C9-512F79FE33DA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28539-268A-428E-A96A-D4EF9E18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4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3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19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25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32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45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61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FED7E08-476A-404F-9561-F8E263B011F3}"/>
              </a:ext>
            </a:extLst>
          </p:cNvPr>
          <p:cNvSpPr/>
          <p:nvPr/>
        </p:nvSpPr>
        <p:spPr>
          <a:xfrm>
            <a:off x="254744" y="188409"/>
            <a:ext cx="577495" cy="519566"/>
          </a:xfrm>
          <a:prstGeom prst="rect">
            <a:avLst/>
          </a:prstGeom>
          <a:solidFill>
            <a:srgbClr val="F0B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497C31F8-25CF-440C-BDB5-4F6E8B4A26B7}"/>
              </a:ext>
            </a:extLst>
          </p:cNvPr>
          <p:cNvSpPr/>
          <p:nvPr/>
        </p:nvSpPr>
        <p:spPr>
          <a:xfrm>
            <a:off x="456840" y="355218"/>
            <a:ext cx="577495" cy="519566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任意多边形: 形状 156">
            <a:extLst>
              <a:ext uri="{FF2B5EF4-FFF2-40B4-BE49-F238E27FC236}">
                <a16:creationId xmlns="" xmlns:a16="http://schemas.microsoft.com/office/drawing/2014/main" id="{C5F1C794-B46F-408A-9226-132BCE708A90}"/>
              </a:ext>
            </a:extLst>
          </p:cNvPr>
          <p:cNvSpPr/>
          <p:nvPr/>
        </p:nvSpPr>
        <p:spPr>
          <a:xfrm rot="16200000" flipH="1" flipV="1">
            <a:off x="11638587" y="240056"/>
            <a:ext cx="439308" cy="406533"/>
          </a:xfrm>
          <a:custGeom>
            <a:avLst/>
            <a:gdLst>
              <a:gd name="connsiteX0" fmla="*/ 71236 w 795450"/>
              <a:gd name="connsiteY0" fmla="*/ 35618 h 736104"/>
              <a:gd name="connsiteX1" fmla="*/ 35618 w 795450"/>
              <a:gd name="connsiteY1" fmla="*/ 0 h 736104"/>
              <a:gd name="connsiteX2" fmla="*/ 0 w 795450"/>
              <a:gd name="connsiteY2" fmla="*/ 35618 h 736104"/>
              <a:gd name="connsiteX3" fmla="*/ 35618 w 795450"/>
              <a:gd name="connsiteY3" fmla="*/ 71236 h 736104"/>
              <a:gd name="connsiteX4" fmla="*/ 71236 w 795450"/>
              <a:gd name="connsiteY4" fmla="*/ 35618 h 736104"/>
              <a:gd name="connsiteX5" fmla="*/ 71236 w 795450"/>
              <a:gd name="connsiteY5" fmla="*/ 201835 h 736104"/>
              <a:gd name="connsiteX6" fmla="*/ 35618 w 795450"/>
              <a:gd name="connsiteY6" fmla="*/ 166217 h 736104"/>
              <a:gd name="connsiteX7" fmla="*/ 0 w 795450"/>
              <a:gd name="connsiteY7" fmla="*/ 201835 h 736104"/>
              <a:gd name="connsiteX8" fmla="*/ 35618 w 795450"/>
              <a:gd name="connsiteY8" fmla="*/ 237453 h 736104"/>
              <a:gd name="connsiteX9" fmla="*/ 71236 w 795450"/>
              <a:gd name="connsiteY9" fmla="*/ 201835 h 736104"/>
              <a:gd name="connsiteX10" fmla="*/ 71236 w 795450"/>
              <a:gd name="connsiteY10" fmla="*/ 368051 h 736104"/>
              <a:gd name="connsiteX11" fmla="*/ 35618 w 795450"/>
              <a:gd name="connsiteY11" fmla="*/ 332433 h 736104"/>
              <a:gd name="connsiteX12" fmla="*/ 0 w 795450"/>
              <a:gd name="connsiteY12" fmla="*/ 368052 h 736104"/>
              <a:gd name="connsiteX13" fmla="*/ 35618 w 795450"/>
              <a:gd name="connsiteY13" fmla="*/ 403669 h 736104"/>
              <a:gd name="connsiteX14" fmla="*/ 71236 w 795450"/>
              <a:gd name="connsiteY14" fmla="*/ 368051 h 736104"/>
              <a:gd name="connsiteX15" fmla="*/ 71236 w 795450"/>
              <a:gd name="connsiteY15" fmla="*/ 534267 h 736104"/>
              <a:gd name="connsiteX16" fmla="*/ 35618 w 795450"/>
              <a:gd name="connsiteY16" fmla="*/ 498649 h 736104"/>
              <a:gd name="connsiteX17" fmla="*/ 0 w 795450"/>
              <a:gd name="connsiteY17" fmla="*/ 534267 h 736104"/>
              <a:gd name="connsiteX18" fmla="*/ 35618 w 795450"/>
              <a:gd name="connsiteY18" fmla="*/ 569885 h 736104"/>
              <a:gd name="connsiteX19" fmla="*/ 71236 w 795450"/>
              <a:gd name="connsiteY19" fmla="*/ 534267 h 736104"/>
              <a:gd name="connsiteX20" fmla="*/ 71236 w 795450"/>
              <a:gd name="connsiteY20" fmla="*/ 700484 h 736104"/>
              <a:gd name="connsiteX21" fmla="*/ 35618 w 795450"/>
              <a:gd name="connsiteY21" fmla="*/ 664866 h 736104"/>
              <a:gd name="connsiteX22" fmla="*/ 0 w 795450"/>
              <a:gd name="connsiteY22" fmla="*/ 700484 h 736104"/>
              <a:gd name="connsiteX23" fmla="*/ 35618 w 795450"/>
              <a:gd name="connsiteY23" fmla="*/ 736102 h 736104"/>
              <a:gd name="connsiteX24" fmla="*/ 71236 w 795450"/>
              <a:gd name="connsiteY24" fmla="*/ 700484 h 736104"/>
              <a:gd name="connsiteX25" fmla="*/ 252296 w 795450"/>
              <a:gd name="connsiteY25" fmla="*/ 35619 h 736104"/>
              <a:gd name="connsiteX26" fmla="*/ 216678 w 795450"/>
              <a:gd name="connsiteY26" fmla="*/ 1 h 736104"/>
              <a:gd name="connsiteX27" fmla="*/ 181060 w 795450"/>
              <a:gd name="connsiteY27" fmla="*/ 35619 h 736104"/>
              <a:gd name="connsiteX28" fmla="*/ 216678 w 795450"/>
              <a:gd name="connsiteY28" fmla="*/ 71237 h 736104"/>
              <a:gd name="connsiteX29" fmla="*/ 252296 w 795450"/>
              <a:gd name="connsiteY29" fmla="*/ 35619 h 736104"/>
              <a:gd name="connsiteX30" fmla="*/ 252296 w 795450"/>
              <a:gd name="connsiteY30" fmla="*/ 201836 h 736104"/>
              <a:gd name="connsiteX31" fmla="*/ 216678 w 795450"/>
              <a:gd name="connsiteY31" fmla="*/ 166218 h 736104"/>
              <a:gd name="connsiteX32" fmla="*/ 181060 w 795450"/>
              <a:gd name="connsiteY32" fmla="*/ 201836 h 736104"/>
              <a:gd name="connsiteX33" fmla="*/ 216678 w 795450"/>
              <a:gd name="connsiteY33" fmla="*/ 237454 h 736104"/>
              <a:gd name="connsiteX34" fmla="*/ 252296 w 795450"/>
              <a:gd name="connsiteY34" fmla="*/ 201836 h 736104"/>
              <a:gd name="connsiteX35" fmla="*/ 252296 w 795450"/>
              <a:gd name="connsiteY35" fmla="*/ 368052 h 736104"/>
              <a:gd name="connsiteX36" fmla="*/ 216678 w 795450"/>
              <a:gd name="connsiteY36" fmla="*/ 332434 h 736104"/>
              <a:gd name="connsiteX37" fmla="*/ 181060 w 795450"/>
              <a:gd name="connsiteY37" fmla="*/ 368052 h 736104"/>
              <a:gd name="connsiteX38" fmla="*/ 216678 w 795450"/>
              <a:gd name="connsiteY38" fmla="*/ 403670 h 736104"/>
              <a:gd name="connsiteX39" fmla="*/ 252296 w 795450"/>
              <a:gd name="connsiteY39" fmla="*/ 368052 h 736104"/>
              <a:gd name="connsiteX40" fmla="*/ 252296 w 795450"/>
              <a:gd name="connsiteY40" fmla="*/ 534268 h 736104"/>
              <a:gd name="connsiteX41" fmla="*/ 216678 w 795450"/>
              <a:gd name="connsiteY41" fmla="*/ 498650 h 736104"/>
              <a:gd name="connsiteX42" fmla="*/ 181060 w 795450"/>
              <a:gd name="connsiteY42" fmla="*/ 534268 h 736104"/>
              <a:gd name="connsiteX43" fmla="*/ 216678 w 795450"/>
              <a:gd name="connsiteY43" fmla="*/ 569886 h 736104"/>
              <a:gd name="connsiteX44" fmla="*/ 252296 w 795450"/>
              <a:gd name="connsiteY44" fmla="*/ 534268 h 736104"/>
              <a:gd name="connsiteX45" fmla="*/ 252296 w 795450"/>
              <a:gd name="connsiteY45" fmla="*/ 700485 h 736104"/>
              <a:gd name="connsiteX46" fmla="*/ 216678 w 795450"/>
              <a:gd name="connsiteY46" fmla="*/ 664867 h 736104"/>
              <a:gd name="connsiteX47" fmla="*/ 181060 w 795450"/>
              <a:gd name="connsiteY47" fmla="*/ 700485 h 736104"/>
              <a:gd name="connsiteX48" fmla="*/ 216678 w 795450"/>
              <a:gd name="connsiteY48" fmla="*/ 736103 h 736104"/>
              <a:gd name="connsiteX49" fmla="*/ 252296 w 795450"/>
              <a:gd name="connsiteY49" fmla="*/ 700485 h 736104"/>
              <a:gd name="connsiteX50" fmla="*/ 433352 w 795450"/>
              <a:gd name="connsiteY50" fmla="*/ 35620 h 736104"/>
              <a:gd name="connsiteX51" fmla="*/ 397734 w 795450"/>
              <a:gd name="connsiteY51" fmla="*/ 2 h 736104"/>
              <a:gd name="connsiteX52" fmla="*/ 362116 w 795450"/>
              <a:gd name="connsiteY52" fmla="*/ 35620 h 736104"/>
              <a:gd name="connsiteX53" fmla="*/ 397734 w 795450"/>
              <a:gd name="connsiteY53" fmla="*/ 71238 h 736104"/>
              <a:gd name="connsiteX54" fmla="*/ 433352 w 795450"/>
              <a:gd name="connsiteY54" fmla="*/ 35620 h 736104"/>
              <a:gd name="connsiteX55" fmla="*/ 433352 w 795450"/>
              <a:gd name="connsiteY55" fmla="*/ 201837 h 736104"/>
              <a:gd name="connsiteX56" fmla="*/ 397734 w 795450"/>
              <a:gd name="connsiteY56" fmla="*/ 166219 h 736104"/>
              <a:gd name="connsiteX57" fmla="*/ 362116 w 795450"/>
              <a:gd name="connsiteY57" fmla="*/ 201837 h 736104"/>
              <a:gd name="connsiteX58" fmla="*/ 397734 w 795450"/>
              <a:gd name="connsiteY58" fmla="*/ 237455 h 736104"/>
              <a:gd name="connsiteX59" fmla="*/ 433352 w 795450"/>
              <a:gd name="connsiteY59" fmla="*/ 201837 h 736104"/>
              <a:gd name="connsiteX60" fmla="*/ 433352 w 795450"/>
              <a:gd name="connsiteY60" fmla="*/ 368053 h 736104"/>
              <a:gd name="connsiteX61" fmla="*/ 397734 w 795450"/>
              <a:gd name="connsiteY61" fmla="*/ 332435 h 736104"/>
              <a:gd name="connsiteX62" fmla="*/ 362116 w 795450"/>
              <a:gd name="connsiteY62" fmla="*/ 368053 h 736104"/>
              <a:gd name="connsiteX63" fmla="*/ 397734 w 795450"/>
              <a:gd name="connsiteY63" fmla="*/ 403671 h 736104"/>
              <a:gd name="connsiteX64" fmla="*/ 433352 w 795450"/>
              <a:gd name="connsiteY64" fmla="*/ 368053 h 736104"/>
              <a:gd name="connsiteX65" fmla="*/ 433352 w 795450"/>
              <a:gd name="connsiteY65" fmla="*/ 534268 h 736104"/>
              <a:gd name="connsiteX66" fmla="*/ 397734 w 795450"/>
              <a:gd name="connsiteY66" fmla="*/ 498650 h 736104"/>
              <a:gd name="connsiteX67" fmla="*/ 362116 w 795450"/>
              <a:gd name="connsiteY67" fmla="*/ 534268 h 736104"/>
              <a:gd name="connsiteX68" fmla="*/ 397734 w 795450"/>
              <a:gd name="connsiteY68" fmla="*/ 569886 h 736104"/>
              <a:gd name="connsiteX69" fmla="*/ 433352 w 795450"/>
              <a:gd name="connsiteY69" fmla="*/ 534268 h 736104"/>
              <a:gd name="connsiteX70" fmla="*/ 433352 w 795450"/>
              <a:gd name="connsiteY70" fmla="*/ 700485 h 736104"/>
              <a:gd name="connsiteX71" fmla="*/ 397734 w 795450"/>
              <a:gd name="connsiteY71" fmla="*/ 664867 h 736104"/>
              <a:gd name="connsiteX72" fmla="*/ 362116 w 795450"/>
              <a:gd name="connsiteY72" fmla="*/ 700485 h 736104"/>
              <a:gd name="connsiteX73" fmla="*/ 397734 w 795450"/>
              <a:gd name="connsiteY73" fmla="*/ 736103 h 736104"/>
              <a:gd name="connsiteX74" fmla="*/ 433352 w 795450"/>
              <a:gd name="connsiteY74" fmla="*/ 700485 h 736104"/>
              <a:gd name="connsiteX75" fmla="*/ 614408 w 795450"/>
              <a:gd name="connsiteY75" fmla="*/ 35619 h 736104"/>
              <a:gd name="connsiteX76" fmla="*/ 578790 w 795450"/>
              <a:gd name="connsiteY76" fmla="*/ 1 h 736104"/>
              <a:gd name="connsiteX77" fmla="*/ 543172 w 795450"/>
              <a:gd name="connsiteY77" fmla="*/ 35619 h 736104"/>
              <a:gd name="connsiteX78" fmla="*/ 578790 w 795450"/>
              <a:gd name="connsiteY78" fmla="*/ 71237 h 736104"/>
              <a:gd name="connsiteX79" fmla="*/ 614408 w 795450"/>
              <a:gd name="connsiteY79" fmla="*/ 35619 h 736104"/>
              <a:gd name="connsiteX80" fmla="*/ 614408 w 795450"/>
              <a:gd name="connsiteY80" fmla="*/ 201836 h 736104"/>
              <a:gd name="connsiteX81" fmla="*/ 578790 w 795450"/>
              <a:gd name="connsiteY81" fmla="*/ 166218 h 736104"/>
              <a:gd name="connsiteX82" fmla="*/ 543172 w 795450"/>
              <a:gd name="connsiteY82" fmla="*/ 201836 h 736104"/>
              <a:gd name="connsiteX83" fmla="*/ 578790 w 795450"/>
              <a:gd name="connsiteY83" fmla="*/ 237454 h 736104"/>
              <a:gd name="connsiteX84" fmla="*/ 614408 w 795450"/>
              <a:gd name="connsiteY84" fmla="*/ 201836 h 736104"/>
              <a:gd name="connsiteX85" fmla="*/ 614408 w 795450"/>
              <a:gd name="connsiteY85" fmla="*/ 368052 h 736104"/>
              <a:gd name="connsiteX86" fmla="*/ 578790 w 795450"/>
              <a:gd name="connsiteY86" fmla="*/ 332434 h 736104"/>
              <a:gd name="connsiteX87" fmla="*/ 543172 w 795450"/>
              <a:gd name="connsiteY87" fmla="*/ 368052 h 736104"/>
              <a:gd name="connsiteX88" fmla="*/ 578790 w 795450"/>
              <a:gd name="connsiteY88" fmla="*/ 403670 h 736104"/>
              <a:gd name="connsiteX89" fmla="*/ 614408 w 795450"/>
              <a:gd name="connsiteY89" fmla="*/ 368052 h 736104"/>
              <a:gd name="connsiteX90" fmla="*/ 614408 w 795450"/>
              <a:gd name="connsiteY90" fmla="*/ 534269 h 736104"/>
              <a:gd name="connsiteX91" fmla="*/ 578790 w 795450"/>
              <a:gd name="connsiteY91" fmla="*/ 498651 h 736104"/>
              <a:gd name="connsiteX92" fmla="*/ 543172 w 795450"/>
              <a:gd name="connsiteY92" fmla="*/ 534269 h 736104"/>
              <a:gd name="connsiteX93" fmla="*/ 578790 w 795450"/>
              <a:gd name="connsiteY93" fmla="*/ 569887 h 736104"/>
              <a:gd name="connsiteX94" fmla="*/ 614408 w 795450"/>
              <a:gd name="connsiteY94" fmla="*/ 534269 h 736104"/>
              <a:gd name="connsiteX95" fmla="*/ 614408 w 795450"/>
              <a:gd name="connsiteY95" fmla="*/ 700486 h 736104"/>
              <a:gd name="connsiteX96" fmla="*/ 578790 w 795450"/>
              <a:gd name="connsiteY96" fmla="*/ 664868 h 736104"/>
              <a:gd name="connsiteX97" fmla="*/ 543172 w 795450"/>
              <a:gd name="connsiteY97" fmla="*/ 700486 h 736104"/>
              <a:gd name="connsiteX98" fmla="*/ 578790 w 795450"/>
              <a:gd name="connsiteY98" fmla="*/ 736104 h 736104"/>
              <a:gd name="connsiteX99" fmla="*/ 614408 w 795450"/>
              <a:gd name="connsiteY99" fmla="*/ 700486 h 736104"/>
              <a:gd name="connsiteX100" fmla="*/ 795450 w 795450"/>
              <a:gd name="connsiteY100" fmla="*/ 35619 h 736104"/>
              <a:gd name="connsiteX101" fmla="*/ 759832 w 795450"/>
              <a:gd name="connsiteY101" fmla="*/ 1 h 736104"/>
              <a:gd name="connsiteX102" fmla="*/ 724214 w 795450"/>
              <a:gd name="connsiteY102" fmla="*/ 35619 h 736104"/>
              <a:gd name="connsiteX103" fmla="*/ 759832 w 795450"/>
              <a:gd name="connsiteY103" fmla="*/ 71237 h 736104"/>
              <a:gd name="connsiteX104" fmla="*/ 795450 w 795450"/>
              <a:gd name="connsiteY104" fmla="*/ 35619 h 736104"/>
              <a:gd name="connsiteX105" fmla="*/ 795450 w 795450"/>
              <a:gd name="connsiteY105" fmla="*/ 201836 h 736104"/>
              <a:gd name="connsiteX106" fmla="*/ 759832 w 795450"/>
              <a:gd name="connsiteY106" fmla="*/ 166218 h 736104"/>
              <a:gd name="connsiteX107" fmla="*/ 724214 w 795450"/>
              <a:gd name="connsiteY107" fmla="*/ 201836 h 736104"/>
              <a:gd name="connsiteX108" fmla="*/ 759832 w 795450"/>
              <a:gd name="connsiteY108" fmla="*/ 237454 h 736104"/>
              <a:gd name="connsiteX109" fmla="*/ 795450 w 795450"/>
              <a:gd name="connsiteY109" fmla="*/ 201836 h 736104"/>
              <a:gd name="connsiteX110" fmla="*/ 795450 w 795450"/>
              <a:gd name="connsiteY110" fmla="*/ 368052 h 736104"/>
              <a:gd name="connsiteX111" fmla="*/ 759832 w 795450"/>
              <a:gd name="connsiteY111" fmla="*/ 332434 h 736104"/>
              <a:gd name="connsiteX112" fmla="*/ 724214 w 795450"/>
              <a:gd name="connsiteY112" fmla="*/ 368052 h 736104"/>
              <a:gd name="connsiteX113" fmla="*/ 759832 w 795450"/>
              <a:gd name="connsiteY113" fmla="*/ 403670 h 736104"/>
              <a:gd name="connsiteX114" fmla="*/ 795450 w 795450"/>
              <a:gd name="connsiteY114" fmla="*/ 368052 h 736104"/>
              <a:gd name="connsiteX115" fmla="*/ 795450 w 795450"/>
              <a:gd name="connsiteY115" fmla="*/ 534269 h 736104"/>
              <a:gd name="connsiteX116" fmla="*/ 759832 w 795450"/>
              <a:gd name="connsiteY116" fmla="*/ 498651 h 736104"/>
              <a:gd name="connsiteX117" fmla="*/ 724214 w 795450"/>
              <a:gd name="connsiteY117" fmla="*/ 534269 h 736104"/>
              <a:gd name="connsiteX118" fmla="*/ 759832 w 795450"/>
              <a:gd name="connsiteY118" fmla="*/ 569887 h 736104"/>
              <a:gd name="connsiteX119" fmla="*/ 795450 w 795450"/>
              <a:gd name="connsiteY119" fmla="*/ 534269 h 736104"/>
              <a:gd name="connsiteX120" fmla="*/ 795450 w 795450"/>
              <a:gd name="connsiteY120" fmla="*/ 700486 h 736104"/>
              <a:gd name="connsiteX121" fmla="*/ 759832 w 795450"/>
              <a:gd name="connsiteY121" fmla="*/ 664868 h 736104"/>
              <a:gd name="connsiteX122" fmla="*/ 724214 w 795450"/>
              <a:gd name="connsiteY122" fmla="*/ 700486 h 736104"/>
              <a:gd name="connsiteX123" fmla="*/ 759832 w 795450"/>
              <a:gd name="connsiteY123" fmla="*/ 736104 h 736104"/>
              <a:gd name="connsiteX124" fmla="*/ 795450 w 795450"/>
              <a:gd name="connsiteY124" fmla="*/ 700486 h 7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795450" h="736104">
                <a:moveTo>
                  <a:pt x="71236" y="35618"/>
                </a:moveTo>
                <a:cubicBezTo>
                  <a:pt x="71236" y="15947"/>
                  <a:pt x="55289" y="0"/>
                  <a:pt x="35618" y="0"/>
                </a:cubicBezTo>
                <a:cubicBezTo>
                  <a:pt x="15947" y="0"/>
                  <a:pt x="0" y="15947"/>
                  <a:pt x="0" y="35618"/>
                </a:cubicBezTo>
                <a:cubicBezTo>
                  <a:pt x="0" y="55289"/>
                  <a:pt x="15947" y="71236"/>
                  <a:pt x="35618" y="71236"/>
                </a:cubicBezTo>
                <a:cubicBezTo>
                  <a:pt x="55289" y="71236"/>
                  <a:pt x="71236" y="55289"/>
                  <a:pt x="71236" y="35618"/>
                </a:cubicBezTo>
                <a:close/>
                <a:moveTo>
                  <a:pt x="71236" y="201835"/>
                </a:moveTo>
                <a:cubicBezTo>
                  <a:pt x="71236" y="182164"/>
                  <a:pt x="55289" y="166217"/>
                  <a:pt x="35618" y="166217"/>
                </a:cubicBezTo>
                <a:cubicBezTo>
                  <a:pt x="15947" y="166217"/>
                  <a:pt x="0" y="182164"/>
                  <a:pt x="0" y="201835"/>
                </a:cubicBezTo>
                <a:cubicBezTo>
                  <a:pt x="0" y="221506"/>
                  <a:pt x="15947" y="237453"/>
                  <a:pt x="35618" y="237453"/>
                </a:cubicBezTo>
                <a:cubicBezTo>
                  <a:pt x="55289" y="237453"/>
                  <a:pt x="71236" y="221506"/>
                  <a:pt x="71236" y="201835"/>
                </a:cubicBezTo>
                <a:close/>
                <a:moveTo>
                  <a:pt x="71236" y="368051"/>
                </a:moveTo>
                <a:cubicBezTo>
                  <a:pt x="71236" y="348380"/>
                  <a:pt x="55289" y="332433"/>
                  <a:pt x="35618" y="332433"/>
                </a:cubicBezTo>
                <a:cubicBezTo>
                  <a:pt x="15947" y="332434"/>
                  <a:pt x="0" y="348381"/>
                  <a:pt x="0" y="368052"/>
                </a:cubicBezTo>
                <a:cubicBezTo>
                  <a:pt x="0" y="387722"/>
                  <a:pt x="15947" y="403669"/>
                  <a:pt x="35618" y="403669"/>
                </a:cubicBezTo>
                <a:cubicBezTo>
                  <a:pt x="55289" y="403669"/>
                  <a:pt x="71236" y="387722"/>
                  <a:pt x="71236" y="368051"/>
                </a:cubicBezTo>
                <a:close/>
                <a:moveTo>
                  <a:pt x="71236" y="534267"/>
                </a:moveTo>
                <a:cubicBezTo>
                  <a:pt x="71236" y="514596"/>
                  <a:pt x="55289" y="498649"/>
                  <a:pt x="35618" y="498649"/>
                </a:cubicBezTo>
                <a:cubicBezTo>
                  <a:pt x="15947" y="498649"/>
                  <a:pt x="0" y="514596"/>
                  <a:pt x="0" y="534267"/>
                </a:cubicBezTo>
                <a:cubicBezTo>
                  <a:pt x="0" y="553938"/>
                  <a:pt x="15947" y="569885"/>
                  <a:pt x="35618" y="569885"/>
                </a:cubicBezTo>
                <a:cubicBezTo>
                  <a:pt x="55289" y="569885"/>
                  <a:pt x="71236" y="553938"/>
                  <a:pt x="71236" y="534267"/>
                </a:cubicBezTo>
                <a:close/>
                <a:moveTo>
                  <a:pt x="71236" y="700484"/>
                </a:moveTo>
                <a:cubicBezTo>
                  <a:pt x="71236" y="680813"/>
                  <a:pt x="55289" y="664866"/>
                  <a:pt x="35618" y="664866"/>
                </a:cubicBezTo>
                <a:cubicBezTo>
                  <a:pt x="15947" y="664866"/>
                  <a:pt x="0" y="680813"/>
                  <a:pt x="0" y="700484"/>
                </a:cubicBezTo>
                <a:cubicBezTo>
                  <a:pt x="0" y="720155"/>
                  <a:pt x="15947" y="736102"/>
                  <a:pt x="35618" y="736102"/>
                </a:cubicBezTo>
                <a:cubicBezTo>
                  <a:pt x="55289" y="736102"/>
                  <a:pt x="71236" y="720155"/>
                  <a:pt x="71236" y="700484"/>
                </a:cubicBezTo>
                <a:close/>
                <a:moveTo>
                  <a:pt x="252296" y="35619"/>
                </a:moveTo>
                <a:cubicBezTo>
                  <a:pt x="252296" y="15948"/>
                  <a:pt x="236349" y="1"/>
                  <a:pt x="216678" y="1"/>
                </a:cubicBezTo>
                <a:cubicBezTo>
                  <a:pt x="197007" y="1"/>
                  <a:pt x="181060" y="15948"/>
                  <a:pt x="181060" y="35619"/>
                </a:cubicBezTo>
                <a:cubicBezTo>
                  <a:pt x="181060" y="55290"/>
                  <a:pt x="197007" y="71237"/>
                  <a:pt x="216678" y="71237"/>
                </a:cubicBezTo>
                <a:cubicBezTo>
                  <a:pt x="236349" y="71237"/>
                  <a:pt x="252296" y="55290"/>
                  <a:pt x="252296" y="35619"/>
                </a:cubicBezTo>
                <a:close/>
                <a:moveTo>
                  <a:pt x="252296" y="201836"/>
                </a:moveTo>
                <a:cubicBezTo>
                  <a:pt x="252296" y="182165"/>
                  <a:pt x="236349" y="166218"/>
                  <a:pt x="216678" y="166218"/>
                </a:cubicBezTo>
                <a:cubicBezTo>
                  <a:pt x="197007" y="166218"/>
                  <a:pt x="181060" y="182165"/>
                  <a:pt x="181060" y="201836"/>
                </a:cubicBezTo>
                <a:cubicBezTo>
                  <a:pt x="181060" y="221507"/>
                  <a:pt x="197007" y="237454"/>
                  <a:pt x="216678" y="237454"/>
                </a:cubicBezTo>
                <a:cubicBezTo>
                  <a:pt x="236349" y="237454"/>
                  <a:pt x="252296" y="221507"/>
                  <a:pt x="252296" y="201836"/>
                </a:cubicBezTo>
                <a:close/>
                <a:moveTo>
                  <a:pt x="252296" y="368052"/>
                </a:moveTo>
                <a:cubicBezTo>
                  <a:pt x="252296" y="348381"/>
                  <a:pt x="236349" y="332434"/>
                  <a:pt x="216678" y="332434"/>
                </a:cubicBezTo>
                <a:cubicBezTo>
                  <a:pt x="197007" y="332434"/>
                  <a:pt x="181060" y="348381"/>
                  <a:pt x="181060" y="368052"/>
                </a:cubicBezTo>
                <a:cubicBezTo>
                  <a:pt x="181060" y="387723"/>
                  <a:pt x="197007" y="403670"/>
                  <a:pt x="216678" y="403670"/>
                </a:cubicBezTo>
                <a:cubicBezTo>
                  <a:pt x="236349" y="403670"/>
                  <a:pt x="252296" y="387723"/>
                  <a:pt x="252296" y="368052"/>
                </a:cubicBezTo>
                <a:close/>
                <a:moveTo>
                  <a:pt x="252296" y="534268"/>
                </a:moveTo>
                <a:cubicBezTo>
                  <a:pt x="252296" y="514597"/>
                  <a:pt x="236349" y="498650"/>
                  <a:pt x="216678" y="498650"/>
                </a:cubicBezTo>
                <a:cubicBezTo>
                  <a:pt x="197007" y="498650"/>
                  <a:pt x="181060" y="514597"/>
                  <a:pt x="181060" y="534268"/>
                </a:cubicBezTo>
                <a:cubicBezTo>
                  <a:pt x="181060" y="553939"/>
                  <a:pt x="197007" y="569886"/>
                  <a:pt x="216678" y="569886"/>
                </a:cubicBezTo>
                <a:cubicBezTo>
                  <a:pt x="236349" y="569886"/>
                  <a:pt x="252296" y="553939"/>
                  <a:pt x="252296" y="534268"/>
                </a:cubicBezTo>
                <a:close/>
                <a:moveTo>
                  <a:pt x="252296" y="700485"/>
                </a:moveTo>
                <a:cubicBezTo>
                  <a:pt x="252296" y="680814"/>
                  <a:pt x="236349" y="664867"/>
                  <a:pt x="216678" y="664867"/>
                </a:cubicBezTo>
                <a:cubicBezTo>
                  <a:pt x="197007" y="664867"/>
                  <a:pt x="181060" y="680814"/>
                  <a:pt x="181060" y="700485"/>
                </a:cubicBezTo>
                <a:cubicBezTo>
                  <a:pt x="181060" y="720156"/>
                  <a:pt x="197007" y="736103"/>
                  <a:pt x="216678" y="736103"/>
                </a:cubicBezTo>
                <a:cubicBezTo>
                  <a:pt x="236349" y="736103"/>
                  <a:pt x="252296" y="720156"/>
                  <a:pt x="252296" y="700485"/>
                </a:cubicBezTo>
                <a:close/>
                <a:moveTo>
                  <a:pt x="433352" y="35620"/>
                </a:moveTo>
                <a:cubicBezTo>
                  <a:pt x="433352" y="15949"/>
                  <a:pt x="417405" y="2"/>
                  <a:pt x="397734" y="2"/>
                </a:cubicBezTo>
                <a:cubicBezTo>
                  <a:pt x="378063" y="2"/>
                  <a:pt x="362116" y="15949"/>
                  <a:pt x="362116" y="35620"/>
                </a:cubicBezTo>
                <a:cubicBezTo>
                  <a:pt x="362116" y="55291"/>
                  <a:pt x="378063" y="71238"/>
                  <a:pt x="397734" y="71238"/>
                </a:cubicBezTo>
                <a:cubicBezTo>
                  <a:pt x="417405" y="71238"/>
                  <a:pt x="433352" y="55291"/>
                  <a:pt x="433352" y="35620"/>
                </a:cubicBezTo>
                <a:close/>
                <a:moveTo>
                  <a:pt x="433352" y="201837"/>
                </a:moveTo>
                <a:cubicBezTo>
                  <a:pt x="433352" y="182166"/>
                  <a:pt x="417405" y="166219"/>
                  <a:pt x="397734" y="166219"/>
                </a:cubicBezTo>
                <a:cubicBezTo>
                  <a:pt x="378063" y="166219"/>
                  <a:pt x="362116" y="182166"/>
                  <a:pt x="362116" y="201837"/>
                </a:cubicBezTo>
                <a:cubicBezTo>
                  <a:pt x="362116" y="221508"/>
                  <a:pt x="378063" y="237455"/>
                  <a:pt x="397734" y="237455"/>
                </a:cubicBezTo>
                <a:cubicBezTo>
                  <a:pt x="417405" y="237455"/>
                  <a:pt x="433352" y="221508"/>
                  <a:pt x="433352" y="201837"/>
                </a:cubicBezTo>
                <a:close/>
                <a:moveTo>
                  <a:pt x="433352" y="368053"/>
                </a:moveTo>
                <a:cubicBezTo>
                  <a:pt x="433352" y="348382"/>
                  <a:pt x="417405" y="332435"/>
                  <a:pt x="397734" y="332435"/>
                </a:cubicBezTo>
                <a:cubicBezTo>
                  <a:pt x="378063" y="332435"/>
                  <a:pt x="362116" y="348382"/>
                  <a:pt x="362116" y="368053"/>
                </a:cubicBezTo>
                <a:cubicBezTo>
                  <a:pt x="362116" y="387724"/>
                  <a:pt x="378063" y="403671"/>
                  <a:pt x="397734" y="403671"/>
                </a:cubicBezTo>
                <a:cubicBezTo>
                  <a:pt x="417405" y="403671"/>
                  <a:pt x="433352" y="387724"/>
                  <a:pt x="433352" y="368053"/>
                </a:cubicBezTo>
                <a:close/>
                <a:moveTo>
                  <a:pt x="433352" y="534268"/>
                </a:moveTo>
                <a:cubicBezTo>
                  <a:pt x="433352" y="514597"/>
                  <a:pt x="417405" y="498650"/>
                  <a:pt x="397734" y="498650"/>
                </a:cubicBezTo>
                <a:cubicBezTo>
                  <a:pt x="378063" y="498650"/>
                  <a:pt x="362116" y="514597"/>
                  <a:pt x="362116" y="534268"/>
                </a:cubicBezTo>
                <a:cubicBezTo>
                  <a:pt x="362116" y="553939"/>
                  <a:pt x="378063" y="569886"/>
                  <a:pt x="397734" y="569886"/>
                </a:cubicBezTo>
                <a:cubicBezTo>
                  <a:pt x="417405" y="569886"/>
                  <a:pt x="433352" y="553939"/>
                  <a:pt x="433352" y="534268"/>
                </a:cubicBezTo>
                <a:close/>
                <a:moveTo>
                  <a:pt x="433352" y="700485"/>
                </a:moveTo>
                <a:cubicBezTo>
                  <a:pt x="433352" y="680814"/>
                  <a:pt x="417405" y="664867"/>
                  <a:pt x="397734" y="664867"/>
                </a:cubicBezTo>
                <a:cubicBezTo>
                  <a:pt x="378063" y="664867"/>
                  <a:pt x="362116" y="680814"/>
                  <a:pt x="362116" y="700485"/>
                </a:cubicBezTo>
                <a:cubicBezTo>
                  <a:pt x="362116" y="720156"/>
                  <a:pt x="378063" y="736103"/>
                  <a:pt x="397734" y="736103"/>
                </a:cubicBezTo>
                <a:cubicBezTo>
                  <a:pt x="417405" y="736103"/>
                  <a:pt x="433352" y="720156"/>
                  <a:pt x="433352" y="700485"/>
                </a:cubicBezTo>
                <a:close/>
                <a:moveTo>
                  <a:pt x="614408" y="35619"/>
                </a:moveTo>
                <a:cubicBezTo>
                  <a:pt x="614408" y="15948"/>
                  <a:pt x="598461" y="1"/>
                  <a:pt x="578790" y="1"/>
                </a:cubicBezTo>
                <a:cubicBezTo>
                  <a:pt x="559119" y="1"/>
                  <a:pt x="543172" y="15948"/>
                  <a:pt x="543172" y="35619"/>
                </a:cubicBezTo>
                <a:cubicBezTo>
                  <a:pt x="543172" y="55290"/>
                  <a:pt x="559119" y="71237"/>
                  <a:pt x="578790" y="71237"/>
                </a:cubicBezTo>
                <a:cubicBezTo>
                  <a:pt x="598461" y="71237"/>
                  <a:pt x="614408" y="55290"/>
                  <a:pt x="614408" y="35619"/>
                </a:cubicBezTo>
                <a:close/>
                <a:moveTo>
                  <a:pt x="614408" y="201836"/>
                </a:moveTo>
                <a:cubicBezTo>
                  <a:pt x="614408" y="182165"/>
                  <a:pt x="598461" y="166218"/>
                  <a:pt x="578790" y="166218"/>
                </a:cubicBezTo>
                <a:cubicBezTo>
                  <a:pt x="559119" y="166218"/>
                  <a:pt x="543172" y="182165"/>
                  <a:pt x="543172" y="201836"/>
                </a:cubicBezTo>
                <a:cubicBezTo>
                  <a:pt x="543172" y="221507"/>
                  <a:pt x="559119" y="237454"/>
                  <a:pt x="578790" y="237454"/>
                </a:cubicBezTo>
                <a:cubicBezTo>
                  <a:pt x="598461" y="237454"/>
                  <a:pt x="614408" y="221507"/>
                  <a:pt x="614408" y="201836"/>
                </a:cubicBezTo>
                <a:close/>
                <a:moveTo>
                  <a:pt x="614408" y="368052"/>
                </a:moveTo>
                <a:cubicBezTo>
                  <a:pt x="614408" y="348381"/>
                  <a:pt x="598461" y="332434"/>
                  <a:pt x="578790" y="332434"/>
                </a:cubicBezTo>
                <a:cubicBezTo>
                  <a:pt x="559119" y="332434"/>
                  <a:pt x="543172" y="348381"/>
                  <a:pt x="543172" y="368052"/>
                </a:cubicBezTo>
                <a:cubicBezTo>
                  <a:pt x="543172" y="387723"/>
                  <a:pt x="559119" y="403670"/>
                  <a:pt x="578790" y="403670"/>
                </a:cubicBezTo>
                <a:cubicBezTo>
                  <a:pt x="598461" y="403670"/>
                  <a:pt x="614408" y="387723"/>
                  <a:pt x="614408" y="368052"/>
                </a:cubicBezTo>
                <a:close/>
                <a:moveTo>
                  <a:pt x="614408" y="534269"/>
                </a:moveTo>
                <a:cubicBezTo>
                  <a:pt x="614408" y="514598"/>
                  <a:pt x="598461" y="498651"/>
                  <a:pt x="578790" y="498651"/>
                </a:cubicBezTo>
                <a:cubicBezTo>
                  <a:pt x="559119" y="498651"/>
                  <a:pt x="543172" y="514598"/>
                  <a:pt x="543172" y="534269"/>
                </a:cubicBezTo>
                <a:cubicBezTo>
                  <a:pt x="543172" y="553940"/>
                  <a:pt x="559119" y="569887"/>
                  <a:pt x="578790" y="569887"/>
                </a:cubicBezTo>
                <a:cubicBezTo>
                  <a:pt x="598461" y="569887"/>
                  <a:pt x="614408" y="553940"/>
                  <a:pt x="614408" y="534269"/>
                </a:cubicBezTo>
                <a:close/>
                <a:moveTo>
                  <a:pt x="614408" y="700486"/>
                </a:moveTo>
                <a:cubicBezTo>
                  <a:pt x="614408" y="680815"/>
                  <a:pt x="598461" y="664868"/>
                  <a:pt x="578790" y="664868"/>
                </a:cubicBezTo>
                <a:cubicBezTo>
                  <a:pt x="559119" y="664868"/>
                  <a:pt x="543172" y="680815"/>
                  <a:pt x="543172" y="700486"/>
                </a:cubicBezTo>
                <a:cubicBezTo>
                  <a:pt x="543172" y="720157"/>
                  <a:pt x="559119" y="736104"/>
                  <a:pt x="578790" y="736104"/>
                </a:cubicBezTo>
                <a:cubicBezTo>
                  <a:pt x="598461" y="736104"/>
                  <a:pt x="614408" y="720157"/>
                  <a:pt x="614408" y="700486"/>
                </a:cubicBezTo>
                <a:close/>
                <a:moveTo>
                  <a:pt x="795450" y="35619"/>
                </a:moveTo>
                <a:cubicBezTo>
                  <a:pt x="795450" y="15948"/>
                  <a:pt x="779503" y="1"/>
                  <a:pt x="759832" y="1"/>
                </a:cubicBezTo>
                <a:cubicBezTo>
                  <a:pt x="740161" y="1"/>
                  <a:pt x="724214" y="15948"/>
                  <a:pt x="724214" y="35619"/>
                </a:cubicBezTo>
                <a:cubicBezTo>
                  <a:pt x="724214" y="55290"/>
                  <a:pt x="740161" y="71237"/>
                  <a:pt x="759832" y="71237"/>
                </a:cubicBezTo>
                <a:cubicBezTo>
                  <a:pt x="779503" y="71237"/>
                  <a:pt x="795450" y="55290"/>
                  <a:pt x="795450" y="35619"/>
                </a:cubicBezTo>
                <a:close/>
                <a:moveTo>
                  <a:pt x="795450" y="201836"/>
                </a:moveTo>
                <a:cubicBezTo>
                  <a:pt x="795450" y="182165"/>
                  <a:pt x="779503" y="166218"/>
                  <a:pt x="759832" y="166218"/>
                </a:cubicBezTo>
                <a:cubicBezTo>
                  <a:pt x="740161" y="166218"/>
                  <a:pt x="724214" y="182165"/>
                  <a:pt x="724214" y="201836"/>
                </a:cubicBezTo>
                <a:cubicBezTo>
                  <a:pt x="724214" y="221507"/>
                  <a:pt x="740161" y="237454"/>
                  <a:pt x="759832" y="237454"/>
                </a:cubicBezTo>
                <a:cubicBezTo>
                  <a:pt x="779503" y="237454"/>
                  <a:pt x="795450" y="221507"/>
                  <a:pt x="795450" y="201836"/>
                </a:cubicBezTo>
                <a:close/>
                <a:moveTo>
                  <a:pt x="795450" y="368052"/>
                </a:moveTo>
                <a:cubicBezTo>
                  <a:pt x="795450" y="348381"/>
                  <a:pt x="779503" y="332434"/>
                  <a:pt x="759832" y="332434"/>
                </a:cubicBezTo>
                <a:cubicBezTo>
                  <a:pt x="740161" y="332434"/>
                  <a:pt x="724214" y="348381"/>
                  <a:pt x="724214" y="368052"/>
                </a:cubicBezTo>
                <a:cubicBezTo>
                  <a:pt x="724214" y="387723"/>
                  <a:pt x="740161" y="403670"/>
                  <a:pt x="759832" y="403670"/>
                </a:cubicBezTo>
                <a:cubicBezTo>
                  <a:pt x="779503" y="403670"/>
                  <a:pt x="795450" y="387723"/>
                  <a:pt x="795450" y="368052"/>
                </a:cubicBezTo>
                <a:close/>
                <a:moveTo>
                  <a:pt x="795450" y="534269"/>
                </a:moveTo>
                <a:cubicBezTo>
                  <a:pt x="795450" y="514598"/>
                  <a:pt x="779503" y="498651"/>
                  <a:pt x="759832" y="498651"/>
                </a:cubicBezTo>
                <a:cubicBezTo>
                  <a:pt x="740161" y="498651"/>
                  <a:pt x="724214" y="514598"/>
                  <a:pt x="724214" y="534269"/>
                </a:cubicBezTo>
                <a:cubicBezTo>
                  <a:pt x="724214" y="553940"/>
                  <a:pt x="740161" y="569887"/>
                  <a:pt x="759832" y="569887"/>
                </a:cubicBezTo>
                <a:cubicBezTo>
                  <a:pt x="779503" y="569887"/>
                  <a:pt x="795450" y="553940"/>
                  <a:pt x="795450" y="534269"/>
                </a:cubicBezTo>
                <a:close/>
                <a:moveTo>
                  <a:pt x="795450" y="700486"/>
                </a:moveTo>
                <a:cubicBezTo>
                  <a:pt x="795450" y="680815"/>
                  <a:pt x="779503" y="664868"/>
                  <a:pt x="759832" y="664868"/>
                </a:cubicBezTo>
                <a:cubicBezTo>
                  <a:pt x="740161" y="664868"/>
                  <a:pt x="724214" y="680815"/>
                  <a:pt x="724214" y="700486"/>
                </a:cubicBezTo>
                <a:cubicBezTo>
                  <a:pt x="724214" y="720157"/>
                  <a:pt x="740161" y="736104"/>
                  <a:pt x="759832" y="736104"/>
                </a:cubicBezTo>
                <a:cubicBezTo>
                  <a:pt x="779503" y="736104"/>
                  <a:pt x="795450" y="720157"/>
                  <a:pt x="795450" y="700486"/>
                </a:cubicBezTo>
                <a:close/>
              </a:path>
            </a:pathLst>
          </a:custGeom>
          <a:gradFill flip="none" rotWithShape="1">
            <a:gsLst>
              <a:gs pos="0">
                <a:srgbClr val="1B6669"/>
              </a:gs>
              <a:gs pos="100000">
                <a:srgbClr val="1B6669">
                  <a:alpha val="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zh-CN" altLang="en-US">
              <a:ea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123171862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="" xmlns:a16="http://schemas.microsoft.com/office/drawing/2014/main" id="{539D5C1F-7C7C-15F2-CEE7-0B835CB68A42}"/>
              </a:ext>
            </a:extLst>
          </p:cNvPr>
          <p:cNvSpPr/>
          <p:nvPr userDrawn="1"/>
        </p:nvSpPr>
        <p:spPr bwMode="auto">
          <a:xfrm rot="5400000">
            <a:off x="11349917" y="6030922"/>
            <a:ext cx="622300" cy="169863"/>
          </a:xfrm>
          <a:custGeom>
            <a:avLst/>
            <a:gdLst>
              <a:gd name="connsiteX0" fmla="*/ 482600 w 622300"/>
              <a:gd name="connsiteY0" fmla="*/ 0 h 169863"/>
              <a:gd name="connsiteX1" fmla="*/ 622300 w 622300"/>
              <a:gd name="connsiteY1" fmla="*/ 84138 h 169863"/>
              <a:gd name="connsiteX2" fmla="*/ 482600 w 622300"/>
              <a:gd name="connsiteY2" fmla="*/ 169863 h 169863"/>
              <a:gd name="connsiteX3" fmla="*/ 322262 w 622300"/>
              <a:gd name="connsiteY3" fmla="*/ 0 h 169863"/>
              <a:gd name="connsiteX4" fmla="*/ 461962 w 622300"/>
              <a:gd name="connsiteY4" fmla="*/ 84138 h 169863"/>
              <a:gd name="connsiteX5" fmla="*/ 322262 w 622300"/>
              <a:gd name="connsiteY5" fmla="*/ 169863 h 169863"/>
              <a:gd name="connsiteX6" fmla="*/ 161925 w 622300"/>
              <a:gd name="connsiteY6" fmla="*/ 0 h 169863"/>
              <a:gd name="connsiteX7" fmla="*/ 300037 w 622300"/>
              <a:gd name="connsiteY7" fmla="*/ 84138 h 169863"/>
              <a:gd name="connsiteX8" fmla="*/ 161925 w 622300"/>
              <a:gd name="connsiteY8" fmla="*/ 169863 h 169863"/>
              <a:gd name="connsiteX9" fmla="*/ 0 w 622300"/>
              <a:gd name="connsiteY9" fmla="*/ 0 h 169863"/>
              <a:gd name="connsiteX10" fmla="*/ 139700 w 622300"/>
              <a:gd name="connsiteY10" fmla="*/ 84138 h 169863"/>
              <a:gd name="connsiteX11" fmla="*/ 0 w 622300"/>
              <a:gd name="connsiteY11" fmla="*/ 169863 h 16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2300" h="169863">
                <a:moveTo>
                  <a:pt x="482600" y="0"/>
                </a:moveTo>
                <a:lnTo>
                  <a:pt x="622300" y="84138"/>
                </a:lnTo>
                <a:lnTo>
                  <a:pt x="482600" y="169863"/>
                </a:lnTo>
                <a:close/>
                <a:moveTo>
                  <a:pt x="322262" y="0"/>
                </a:moveTo>
                <a:lnTo>
                  <a:pt x="461962" y="84138"/>
                </a:lnTo>
                <a:lnTo>
                  <a:pt x="322262" y="169863"/>
                </a:lnTo>
                <a:close/>
                <a:moveTo>
                  <a:pt x="161925" y="0"/>
                </a:moveTo>
                <a:lnTo>
                  <a:pt x="300037" y="84138"/>
                </a:lnTo>
                <a:lnTo>
                  <a:pt x="161925" y="169863"/>
                </a:lnTo>
                <a:close/>
                <a:moveTo>
                  <a:pt x="0" y="0"/>
                </a:moveTo>
                <a:lnTo>
                  <a:pt x="139700" y="84138"/>
                </a:lnTo>
                <a:lnTo>
                  <a:pt x="0" y="169863"/>
                </a:lnTo>
                <a:close/>
              </a:path>
            </a:pathLst>
          </a:custGeom>
          <a:solidFill>
            <a:schemeClr val="accent1"/>
          </a:solidFill>
          <a:ln w="7938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457200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82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65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539D5C1F-7C7C-15F2-CEE7-0B835CB68A42}"/>
              </a:ext>
            </a:extLst>
          </p:cNvPr>
          <p:cNvSpPr/>
          <p:nvPr userDrawn="1"/>
        </p:nvSpPr>
        <p:spPr bwMode="auto">
          <a:xfrm rot="5400000">
            <a:off x="11349917" y="6030922"/>
            <a:ext cx="622300" cy="169863"/>
          </a:xfrm>
          <a:custGeom>
            <a:avLst/>
            <a:gdLst>
              <a:gd name="connsiteX0" fmla="*/ 482600 w 622300"/>
              <a:gd name="connsiteY0" fmla="*/ 0 h 169863"/>
              <a:gd name="connsiteX1" fmla="*/ 622300 w 622300"/>
              <a:gd name="connsiteY1" fmla="*/ 84138 h 169863"/>
              <a:gd name="connsiteX2" fmla="*/ 482600 w 622300"/>
              <a:gd name="connsiteY2" fmla="*/ 169863 h 169863"/>
              <a:gd name="connsiteX3" fmla="*/ 322262 w 622300"/>
              <a:gd name="connsiteY3" fmla="*/ 0 h 169863"/>
              <a:gd name="connsiteX4" fmla="*/ 461962 w 622300"/>
              <a:gd name="connsiteY4" fmla="*/ 84138 h 169863"/>
              <a:gd name="connsiteX5" fmla="*/ 322262 w 622300"/>
              <a:gd name="connsiteY5" fmla="*/ 169863 h 169863"/>
              <a:gd name="connsiteX6" fmla="*/ 161925 w 622300"/>
              <a:gd name="connsiteY6" fmla="*/ 0 h 169863"/>
              <a:gd name="connsiteX7" fmla="*/ 300037 w 622300"/>
              <a:gd name="connsiteY7" fmla="*/ 84138 h 169863"/>
              <a:gd name="connsiteX8" fmla="*/ 161925 w 622300"/>
              <a:gd name="connsiteY8" fmla="*/ 169863 h 169863"/>
              <a:gd name="connsiteX9" fmla="*/ 0 w 622300"/>
              <a:gd name="connsiteY9" fmla="*/ 0 h 169863"/>
              <a:gd name="connsiteX10" fmla="*/ 139700 w 622300"/>
              <a:gd name="connsiteY10" fmla="*/ 84138 h 169863"/>
              <a:gd name="connsiteX11" fmla="*/ 0 w 622300"/>
              <a:gd name="connsiteY11" fmla="*/ 169863 h 16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2300" h="169863">
                <a:moveTo>
                  <a:pt x="482600" y="0"/>
                </a:moveTo>
                <a:lnTo>
                  <a:pt x="622300" y="84138"/>
                </a:lnTo>
                <a:lnTo>
                  <a:pt x="482600" y="169863"/>
                </a:lnTo>
                <a:close/>
                <a:moveTo>
                  <a:pt x="322262" y="0"/>
                </a:moveTo>
                <a:lnTo>
                  <a:pt x="461962" y="84138"/>
                </a:lnTo>
                <a:lnTo>
                  <a:pt x="322262" y="169863"/>
                </a:lnTo>
                <a:close/>
                <a:moveTo>
                  <a:pt x="161925" y="0"/>
                </a:moveTo>
                <a:lnTo>
                  <a:pt x="300037" y="84138"/>
                </a:lnTo>
                <a:lnTo>
                  <a:pt x="161925" y="169863"/>
                </a:lnTo>
                <a:close/>
                <a:moveTo>
                  <a:pt x="0" y="0"/>
                </a:moveTo>
                <a:lnTo>
                  <a:pt x="139700" y="84138"/>
                </a:lnTo>
                <a:lnTo>
                  <a:pt x="0" y="169863"/>
                </a:lnTo>
                <a:close/>
              </a:path>
            </a:pathLst>
          </a:custGeom>
          <a:solidFill>
            <a:schemeClr val="accent1"/>
          </a:solidFill>
          <a:ln w="7938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457200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0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7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83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 advTm="0">
    <p:comb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39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5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w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2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.wmf"/><Relationship Id="rId2" Type="http://schemas.openxmlformats.org/officeDocument/2006/relationships/tags" Target="../tags/tag1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7.wmf"/><Relationship Id="rId2" Type="http://schemas.openxmlformats.org/officeDocument/2006/relationships/tags" Target="../tags/tag2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2.wmf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5.wmf"/><Relationship Id="rId2" Type="http://schemas.openxmlformats.org/officeDocument/2006/relationships/tags" Target="../tags/tag2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8.wmf"/><Relationship Id="rId2" Type="http://schemas.openxmlformats.org/officeDocument/2006/relationships/tags" Target="../tags/tag2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6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7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0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3.wmf"/><Relationship Id="rId2" Type="http://schemas.openxmlformats.org/officeDocument/2006/relationships/tags" Target="../tags/tag3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3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4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7.wmf"/><Relationship Id="rId2" Type="http://schemas.openxmlformats.org/officeDocument/2006/relationships/tags" Target="../tags/tag40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9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2.wmf"/><Relationship Id="rId2" Type="http://schemas.openxmlformats.org/officeDocument/2006/relationships/tags" Target="../tags/tag44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0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4.wmf"/><Relationship Id="rId2" Type="http://schemas.openxmlformats.org/officeDocument/2006/relationships/tags" Target="../tags/tag4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2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6.wmf"/><Relationship Id="rId2" Type="http://schemas.openxmlformats.org/officeDocument/2006/relationships/tags" Target="../tags/tag4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7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9.wmf"/><Relationship Id="rId2" Type="http://schemas.openxmlformats.org/officeDocument/2006/relationships/tags" Target="../tags/tag50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0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2.wmf"/><Relationship Id="rId2" Type="http://schemas.openxmlformats.org/officeDocument/2006/relationships/tags" Target="../tags/tag5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0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6">
            <a:extLst>
              <a:ext uri="{FF2B5EF4-FFF2-40B4-BE49-F238E27FC236}">
                <a16:creationId xmlns="" xmlns:a16="http://schemas.microsoft.com/office/drawing/2014/main" id="{228134E1-34A8-4385-950C-407FBEF5D2EF}"/>
              </a:ext>
            </a:extLst>
          </p:cNvPr>
          <p:cNvSpPr/>
          <p:nvPr/>
        </p:nvSpPr>
        <p:spPr>
          <a:xfrm>
            <a:off x="2191628" y="2107433"/>
            <a:ext cx="2430018" cy="1457991"/>
          </a:xfrm>
          <a:custGeom>
            <a:avLst/>
            <a:gdLst>
              <a:gd name="connsiteX0" fmla="*/ 0 w 2430018"/>
              <a:gd name="connsiteY0" fmla="*/ 0 h 1457991"/>
              <a:gd name="connsiteX1" fmla="*/ 2430018 w 2430018"/>
              <a:gd name="connsiteY1" fmla="*/ 0 h 1457991"/>
              <a:gd name="connsiteX2" fmla="*/ 2430018 w 2430018"/>
              <a:gd name="connsiteY2" fmla="*/ 1457992 h 1457991"/>
              <a:gd name="connsiteX3" fmla="*/ 0 w 2430018"/>
              <a:gd name="connsiteY3" fmla="*/ 1457992 h 14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0018" h="1457991">
                <a:moveTo>
                  <a:pt x="0" y="0"/>
                </a:moveTo>
                <a:lnTo>
                  <a:pt x="2430018" y="0"/>
                </a:lnTo>
                <a:lnTo>
                  <a:pt x="2430018" y="1457992"/>
                </a:lnTo>
                <a:lnTo>
                  <a:pt x="0" y="145799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任意多边形: 形状 7">
            <a:extLst>
              <a:ext uri="{FF2B5EF4-FFF2-40B4-BE49-F238E27FC236}">
                <a16:creationId xmlns="" xmlns:a16="http://schemas.microsoft.com/office/drawing/2014/main" id="{ED638BC1-0E29-4997-9468-8E9D80936307}"/>
              </a:ext>
            </a:extLst>
          </p:cNvPr>
          <p:cNvSpPr/>
          <p:nvPr/>
        </p:nvSpPr>
        <p:spPr>
          <a:xfrm>
            <a:off x="-1" y="0"/>
            <a:ext cx="7401465" cy="6858000"/>
          </a:xfrm>
          <a:custGeom>
            <a:avLst/>
            <a:gdLst>
              <a:gd name="connsiteX0" fmla="*/ 1518666 w 1518666"/>
              <a:gd name="connsiteY0" fmla="*/ 1457992 h 1457991"/>
              <a:gd name="connsiteX1" fmla="*/ 676847 w 1518666"/>
              <a:gd name="connsiteY1" fmla="*/ 0 h 1457991"/>
              <a:gd name="connsiteX2" fmla="*/ 0 w 1518666"/>
              <a:gd name="connsiteY2" fmla="*/ 0 h 1457991"/>
              <a:gd name="connsiteX3" fmla="*/ 0 w 1518666"/>
              <a:gd name="connsiteY3" fmla="*/ 1457992 h 1457991"/>
              <a:gd name="connsiteX4" fmla="*/ 1518666 w 1518666"/>
              <a:gd name="connsiteY4" fmla="*/ 1457992 h 14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666" h="1457991">
                <a:moveTo>
                  <a:pt x="1518666" y="1457992"/>
                </a:moveTo>
                <a:lnTo>
                  <a:pt x="676847" y="0"/>
                </a:lnTo>
                <a:lnTo>
                  <a:pt x="0" y="0"/>
                </a:lnTo>
                <a:lnTo>
                  <a:pt x="0" y="1457992"/>
                </a:lnTo>
                <a:lnTo>
                  <a:pt x="1518666" y="1457992"/>
                </a:lnTo>
                <a:close/>
              </a:path>
            </a:pathLst>
          </a:custGeom>
          <a:solidFill>
            <a:srgbClr val="33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任意多边形: 形状 11">
            <a:extLst>
              <a:ext uri="{FF2B5EF4-FFF2-40B4-BE49-F238E27FC236}">
                <a16:creationId xmlns="" xmlns:a16="http://schemas.microsoft.com/office/drawing/2014/main" id="{C940FB84-43BE-4CAD-9DFB-3DD0C1D65596}"/>
              </a:ext>
            </a:extLst>
          </p:cNvPr>
          <p:cNvSpPr/>
          <p:nvPr/>
        </p:nvSpPr>
        <p:spPr>
          <a:xfrm>
            <a:off x="3406637" y="2247457"/>
            <a:ext cx="8785363" cy="2652348"/>
          </a:xfrm>
          <a:custGeom>
            <a:avLst/>
            <a:gdLst>
              <a:gd name="connsiteX0" fmla="*/ 1850743 w 1850791"/>
              <a:gd name="connsiteY0" fmla="*/ 710687 h 710660"/>
              <a:gd name="connsiteX1" fmla="*/ 403991 w 1850791"/>
              <a:gd name="connsiteY1" fmla="*/ 710687 h 710660"/>
              <a:gd name="connsiteX2" fmla="*/ 369034 w 1850791"/>
              <a:gd name="connsiteY2" fmla="*/ 690494 h 710660"/>
              <a:gd name="connsiteX3" fmla="*/ 5370 w 1850791"/>
              <a:gd name="connsiteY3" fmla="*/ 60606 h 710660"/>
              <a:gd name="connsiteX4" fmla="*/ 20153 w 1850791"/>
              <a:gd name="connsiteY4" fmla="*/ 5437 h 710660"/>
              <a:gd name="connsiteX5" fmla="*/ 40327 w 1850791"/>
              <a:gd name="connsiteY5" fmla="*/ 27 h 710660"/>
              <a:gd name="connsiteX6" fmla="*/ 1850743 w 1850791"/>
              <a:gd name="connsiteY6" fmla="*/ 27 h 71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0791" h="710660">
                <a:moveTo>
                  <a:pt x="1850743" y="710687"/>
                </a:moveTo>
                <a:lnTo>
                  <a:pt x="403991" y="710687"/>
                </a:lnTo>
                <a:cubicBezTo>
                  <a:pt x="389570" y="710678"/>
                  <a:pt x="376245" y="702982"/>
                  <a:pt x="369034" y="690494"/>
                </a:cubicBezTo>
                <a:lnTo>
                  <a:pt x="5370" y="60606"/>
                </a:lnTo>
                <a:cubicBezTo>
                  <a:pt x="-5784" y="41289"/>
                  <a:pt x="836" y="16591"/>
                  <a:pt x="20153" y="5437"/>
                </a:cubicBezTo>
                <a:cubicBezTo>
                  <a:pt x="26287" y="1894"/>
                  <a:pt x="33240" y="27"/>
                  <a:pt x="40327" y="27"/>
                </a:cubicBezTo>
                <a:lnTo>
                  <a:pt x="1850743" y="27"/>
                </a:lnTo>
                <a:close/>
              </a:path>
            </a:pathLst>
          </a:custGeom>
          <a:solidFill>
            <a:srgbClr val="0099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="" xmlns:a16="http://schemas.microsoft.com/office/drawing/2014/main" id="{E9F027FA-62B7-4847-A812-B75DEDD48BC5}"/>
              </a:ext>
            </a:extLst>
          </p:cNvPr>
          <p:cNvSpPr/>
          <p:nvPr/>
        </p:nvSpPr>
        <p:spPr>
          <a:xfrm>
            <a:off x="5501894" y="2782734"/>
            <a:ext cx="59505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线 性 代 数</a:t>
            </a:r>
            <a:endParaRPr kumimoji="0" lang="zh-CN" altLang="en-US" sz="8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D1D37CB0-B9FB-4EED-BF10-27E259BEEBD0}"/>
              </a:ext>
            </a:extLst>
          </p:cNvPr>
          <p:cNvSpPr/>
          <p:nvPr/>
        </p:nvSpPr>
        <p:spPr>
          <a:xfrm>
            <a:off x="8929830" y="5476349"/>
            <a:ext cx="2801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30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戴斌祥  杨蕊  主编</a:t>
            </a:r>
            <a:endParaRPr kumimoji="0" lang="zh-CN" altLang="en-US" sz="2000" b="1" i="0" u="none" strike="noStrike" kern="0" cap="none" spc="30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="" xmlns:a16="http://schemas.microsoft.com/office/drawing/2014/main" id="{E0928F35-9EDB-4BB0-826F-0F02B03401AF}"/>
              </a:ext>
            </a:extLst>
          </p:cNvPr>
          <p:cNvGrpSpPr/>
          <p:nvPr/>
        </p:nvGrpSpPr>
        <p:grpSpPr>
          <a:xfrm>
            <a:off x="10029371" y="1429215"/>
            <a:ext cx="2162630" cy="526107"/>
            <a:chOff x="10029371" y="1429215"/>
            <a:chExt cx="2162630" cy="526107"/>
          </a:xfrm>
        </p:grpSpPr>
        <p:sp>
          <p:nvSpPr>
            <p:cNvPr id="56" name="任意多边形: 形状 27">
              <a:extLst>
                <a:ext uri="{FF2B5EF4-FFF2-40B4-BE49-F238E27FC236}">
                  <a16:creationId xmlns="" xmlns:a16="http://schemas.microsoft.com/office/drawing/2014/main" id="{923BDE01-0FD9-4384-A9B8-165A4890C4B6}"/>
                </a:ext>
              </a:extLst>
            </p:cNvPr>
            <p:cNvSpPr/>
            <p:nvPr/>
          </p:nvSpPr>
          <p:spPr>
            <a:xfrm>
              <a:off x="10029371" y="1429215"/>
              <a:ext cx="2162630" cy="521109"/>
            </a:xfrm>
            <a:custGeom>
              <a:avLst/>
              <a:gdLst>
                <a:gd name="connsiteX0" fmla="*/ 1850743 w 1850791"/>
                <a:gd name="connsiteY0" fmla="*/ 710687 h 710660"/>
                <a:gd name="connsiteX1" fmla="*/ 403991 w 1850791"/>
                <a:gd name="connsiteY1" fmla="*/ 710687 h 710660"/>
                <a:gd name="connsiteX2" fmla="*/ 369034 w 1850791"/>
                <a:gd name="connsiteY2" fmla="*/ 690494 h 710660"/>
                <a:gd name="connsiteX3" fmla="*/ 5370 w 1850791"/>
                <a:gd name="connsiteY3" fmla="*/ 60606 h 710660"/>
                <a:gd name="connsiteX4" fmla="*/ 20153 w 1850791"/>
                <a:gd name="connsiteY4" fmla="*/ 5437 h 710660"/>
                <a:gd name="connsiteX5" fmla="*/ 40327 w 1850791"/>
                <a:gd name="connsiteY5" fmla="*/ 27 h 710660"/>
                <a:gd name="connsiteX6" fmla="*/ 1850743 w 1850791"/>
                <a:gd name="connsiteY6" fmla="*/ 27 h 71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0791" h="710660">
                  <a:moveTo>
                    <a:pt x="1850743" y="710687"/>
                  </a:moveTo>
                  <a:lnTo>
                    <a:pt x="403991" y="710687"/>
                  </a:lnTo>
                  <a:cubicBezTo>
                    <a:pt x="389570" y="710678"/>
                    <a:pt x="376245" y="702982"/>
                    <a:pt x="369034" y="690494"/>
                  </a:cubicBezTo>
                  <a:lnTo>
                    <a:pt x="5370" y="60606"/>
                  </a:lnTo>
                  <a:cubicBezTo>
                    <a:pt x="-5784" y="41289"/>
                    <a:pt x="836" y="16591"/>
                    <a:pt x="20153" y="5437"/>
                  </a:cubicBezTo>
                  <a:cubicBezTo>
                    <a:pt x="26287" y="1894"/>
                    <a:pt x="33240" y="27"/>
                    <a:pt x="40327" y="27"/>
                  </a:cubicBezTo>
                  <a:lnTo>
                    <a:pt x="1850743" y="27"/>
                  </a:lnTo>
                  <a:close/>
                </a:path>
              </a:pathLst>
            </a:custGeom>
            <a:solidFill>
              <a:srgbClr val="F0BD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="" xmlns:a16="http://schemas.microsoft.com/office/drawing/2014/main" id="{B036EB58-C2B5-4FEE-A06B-FFCC592929E3}"/>
                </a:ext>
              </a:extLst>
            </p:cNvPr>
            <p:cNvSpPr/>
            <p:nvPr/>
          </p:nvSpPr>
          <p:spPr>
            <a:xfrm>
              <a:off x="10501701" y="1493657"/>
              <a:ext cx="13767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（第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版）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8" name="任意多边形: 形状 1110">
            <a:extLst>
              <a:ext uri="{FF2B5EF4-FFF2-40B4-BE49-F238E27FC236}">
                <a16:creationId xmlns="" xmlns:a16="http://schemas.microsoft.com/office/drawing/2014/main" id="{AF899C2A-384B-9D9E-6A02-4C38FB2DF667}"/>
              </a:ext>
            </a:extLst>
          </p:cNvPr>
          <p:cNvSpPr/>
          <p:nvPr/>
        </p:nvSpPr>
        <p:spPr>
          <a:xfrm rot="16200000">
            <a:off x="871451" y="5609608"/>
            <a:ext cx="463172" cy="1452668"/>
          </a:xfrm>
          <a:custGeom>
            <a:avLst/>
            <a:gdLst>
              <a:gd name="connsiteX0" fmla="*/ 77730 w 683410"/>
              <a:gd name="connsiteY0" fmla="*/ 38865 h 2143410"/>
              <a:gd name="connsiteX1" fmla="*/ 38865 w 683410"/>
              <a:gd name="connsiteY1" fmla="*/ 0 h 2143410"/>
              <a:gd name="connsiteX2" fmla="*/ 0 w 683410"/>
              <a:gd name="connsiteY2" fmla="*/ 38865 h 2143410"/>
              <a:gd name="connsiteX3" fmla="*/ 38865 w 683410"/>
              <a:gd name="connsiteY3" fmla="*/ 77730 h 2143410"/>
              <a:gd name="connsiteX4" fmla="*/ 77730 w 683410"/>
              <a:gd name="connsiteY4" fmla="*/ 38865 h 2143410"/>
              <a:gd name="connsiteX5" fmla="*/ 77730 w 683410"/>
              <a:gd name="connsiteY5" fmla="*/ 226761 h 2143410"/>
              <a:gd name="connsiteX6" fmla="*/ 38865 w 683410"/>
              <a:gd name="connsiteY6" fmla="*/ 187896 h 2143410"/>
              <a:gd name="connsiteX7" fmla="*/ 0 w 683410"/>
              <a:gd name="connsiteY7" fmla="*/ 226761 h 2143410"/>
              <a:gd name="connsiteX8" fmla="*/ 38865 w 683410"/>
              <a:gd name="connsiteY8" fmla="*/ 265626 h 2143410"/>
              <a:gd name="connsiteX9" fmla="*/ 77730 w 683410"/>
              <a:gd name="connsiteY9" fmla="*/ 226761 h 2143410"/>
              <a:gd name="connsiteX10" fmla="*/ 77730 w 683410"/>
              <a:gd name="connsiteY10" fmla="*/ 414658 h 2143410"/>
              <a:gd name="connsiteX11" fmla="*/ 38865 w 683410"/>
              <a:gd name="connsiteY11" fmla="*/ 375793 h 2143410"/>
              <a:gd name="connsiteX12" fmla="*/ 0 w 683410"/>
              <a:gd name="connsiteY12" fmla="*/ 414658 h 2143410"/>
              <a:gd name="connsiteX13" fmla="*/ 38865 w 683410"/>
              <a:gd name="connsiteY13" fmla="*/ 453523 h 2143410"/>
              <a:gd name="connsiteX14" fmla="*/ 77730 w 683410"/>
              <a:gd name="connsiteY14" fmla="*/ 414658 h 2143410"/>
              <a:gd name="connsiteX15" fmla="*/ 77730 w 683410"/>
              <a:gd name="connsiteY15" fmla="*/ 602554 h 2143410"/>
              <a:gd name="connsiteX16" fmla="*/ 38865 w 683410"/>
              <a:gd name="connsiteY16" fmla="*/ 563689 h 2143410"/>
              <a:gd name="connsiteX17" fmla="*/ 0 w 683410"/>
              <a:gd name="connsiteY17" fmla="*/ 602554 h 2143410"/>
              <a:gd name="connsiteX18" fmla="*/ 38865 w 683410"/>
              <a:gd name="connsiteY18" fmla="*/ 641419 h 2143410"/>
              <a:gd name="connsiteX19" fmla="*/ 77730 w 683410"/>
              <a:gd name="connsiteY19" fmla="*/ 602554 h 2143410"/>
              <a:gd name="connsiteX20" fmla="*/ 77730 w 683410"/>
              <a:gd name="connsiteY20" fmla="*/ 790451 h 2143410"/>
              <a:gd name="connsiteX21" fmla="*/ 38865 w 683410"/>
              <a:gd name="connsiteY21" fmla="*/ 751586 h 2143410"/>
              <a:gd name="connsiteX22" fmla="*/ 0 w 683410"/>
              <a:gd name="connsiteY22" fmla="*/ 790451 h 2143410"/>
              <a:gd name="connsiteX23" fmla="*/ 38865 w 683410"/>
              <a:gd name="connsiteY23" fmla="*/ 829316 h 2143410"/>
              <a:gd name="connsiteX24" fmla="*/ 77730 w 683410"/>
              <a:gd name="connsiteY24" fmla="*/ 790451 h 2143410"/>
              <a:gd name="connsiteX25" fmla="*/ 77730 w 683410"/>
              <a:gd name="connsiteY25" fmla="*/ 978347 h 2143410"/>
              <a:gd name="connsiteX26" fmla="*/ 38865 w 683410"/>
              <a:gd name="connsiteY26" fmla="*/ 939482 h 2143410"/>
              <a:gd name="connsiteX27" fmla="*/ 0 w 683410"/>
              <a:gd name="connsiteY27" fmla="*/ 978347 h 2143410"/>
              <a:gd name="connsiteX28" fmla="*/ 38865 w 683410"/>
              <a:gd name="connsiteY28" fmla="*/ 1017212 h 2143410"/>
              <a:gd name="connsiteX29" fmla="*/ 77730 w 683410"/>
              <a:gd name="connsiteY29" fmla="*/ 978347 h 2143410"/>
              <a:gd name="connsiteX30" fmla="*/ 77730 w 683410"/>
              <a:gd name="connsiteY30" fmla="*/ 1165063 h 2143410"/>
              <a:gd name="connsiteX31" fmla="*/ 38865 w 683410"/>
              <a:gd name="connsiteY31" fmla="*/ 1126198 h 2143410"/>
              <a:gd name="connsiteX32" fmla="*/ 0 w 683410"/>
              <a:gd name="connsiteY32" fmla="*/ 1165063 h 2143410"/>
              <a:gd name="connsiteX33" fmla="*/ 38865 w 683410"/>
              <a:gd name="connsiteY33" fmla="*/ 1203928 h 2143410"/>
              <a:gd name="connsiteX34" fmla="*/ 77730 w 683410"/>
              <a:gd name="connsiteY34" fmla="*/ 1165063 h 2143410"/>
              <a:gd name="connsiteX35" fmla="*/ 77730 w 683410"/>
              <a:gd name="connsiteY35" fmla="*/ 1352959 h 2143410"/>
              <a:gd name="connsiteX36" fmla="*/ 38865 w 683410"/>
              <a:gd name="connsiteY36" fmla="*/ 1314094 h 2143410"/>
              <a:gd name="connsiteX37" fmla="*/ 0 w 683410"/>
              <a:gd name="connsiteY37" fmla="*/ 1352959 h 2143410"/>
              <a:gd name="connsiteX38" fmla="*/ 38865 w 683410"/>
              <a:gd name="connsiteY38" fmla="*/ 1391824 h 2143410"/>
              <a:gd name="connsiteX39" fmla="*/ 77730 w 683410"/>
              <a:gd name="connsiteY39" fmla="*/ 1352959 h 2143410"/>
              <a:gd name="connsiteX40" fmla="*/ 77730 w 683410"/>
              <a:gd name="connsiteY40" fmla="*/ 1540856 h 2143410"/>
              <a:gd name="connsiteX41" fmla="*/ 38865 w 683410"/>
              <a:gd name="connsiteY41" fmla="*/ 1501991 h 2143410"/>
              <a:gd name="connsiteX42" fmla="*/ 0 w 683410"/>
              <a:gd name="connsiteY42" fmla="*/ 1540856 h 2143410"/>
              <a:gd name="connsiteX43" fmla="*/ 38865 w 683410"/>
              <a:gd name="connsiteY43" fmla="*/ 1579721 h 2143410"/>
              <a:gd name="connsiteX44" fmla="*/ 77730 w 683410"/>
              <a:gd name="connsiteY44" fmla="*/ 1540856 h 2143410"/>
              <a:gd name="connsiteX45" fmla="*/ 77730 w 683410"/>
              <a:gd name="connsiteY45" fmla="*/ 1728752 h 2143410"/>
              <a:gd name="connsiteX46" fmla="*/ 38865 w 683410"/>
              <a:gd name="connsiteY46" fmla="*/ 1689887 h 2143410"/>
              <a:gd name="connsiteX47" fmla="*/ 0 w 683410"/>
              <a:gd name="connsiteY47" fmla="*/ 1728752 h 2143410"/>
              <a:gd name="connsiteX48" fmla="*/ 38865 w 683410"/>
              <a:gd name="connsiteY48" fmla="*/ 1767617 h 2143410"/>
              <a:gd name="connsiteX49" fmla="*/ 77730 w 683410"/>
              <a:gd name="connsiteY49" fmla="*/ 1728752 h 2143410"/>
              <a:gd name="connsiteX50" fmla="*/ 77730 w 683410"/>
              <a:gd name="connsiteY50" fmla="*/ 1916649 h 2143410"/>
              <a:gd name="connsiteX51" fmla="*/ 38865 w 683410"/>
              <a:gd name="connsiteY51" fmla="*/ 1877784 h 2143410"/>
              <a:gd name="connsiteX52" fmla="*/ 0 w 683410"/>
              <a:gd name="connsiteY52" fmla="*/ 1916649 h 2143410"/>
              <a:gd name="connsiteX53" fmla="*/ 38865 w 683410"/>
              <a:gd name="connsiteY53" fmla="*/ 1955514 h 2143410"/>
              <a:gd name="connsiteX54" fmla="*/ 77730 w 683410"/>
              <a:gd name="connsiteY54" fmla="*/ 1916649 h 2143410"/>
              <a:gd name="connsiteX55" fmla="*/ 77730 w 683410"/>
              <a:gd name="connsiteY55" fmla="*/ 2104545 h 2143410"/>
              <a:gd name="connsiteX56" fmla="*/ 38865 w 683410"/>
              <a:gd name="connsiteY56" fmla="*/ 2065680 h 2143410"/>
              <a:gd name="connsiteX57" fmla="*/ 0 w 683410"/>
              <a:gd name="connsiteY57" fmla="*/ 2104545 h 2143410"/>
              <a:gd name="connsiteX58" fmla="*/ 38865 w 683410"/>
              <a:gd name="connsiteY58" fmla="*/ 2143410 h 2143410"/>
              <a:gd name="connsiteX59" fmla="*/ 77730 w 683410"/>
              <a:gd name="connsiteY59" fmla="*/ 2104545 h 2143410"/>
              <a:gd name="connsiteX60" fmla="*/ 265626 w 683410"/>
              <a:gd name="connsiteY60" fmla="*/ 38865 h 2143410"/>
              <a:gd name="connsiteX61" fmla="*/ 226761 w 683410"/>
              <a:gd name="connsiteY61" fmla="*/ 0 h 2143410"/>
              <a:gd name="connsiteX62" fmla="*/ 187896 w 683410"/>
              <a:gd name="connsiteY62" fmla="*/ 38865 h 2143410"/>
              <a:gd name="connsiteX63" fmla="*/ 226761 w 683410"/>
              <a:gd name="connsiteY63" fmla="*/ 77730 h 2143410"/>
              <a:gd name="connsiteX64" fmla="*/ 265626 w 683410"/>
              <a:gd name="connsiteY64" fmla="*/ 38865 h 2143410"/>
              <a:gd name="connsiteX65" fmla="*/ 265626 w 683410"/>
              <a:gd name="connsiteY65" fmla="*/ 226761 h 2143410"/>
              <a:gd name="connsiteX66" fmla="*/ 226761 w 683410"/>
              <a:gd name="connsiteY66" fmla="*/ 187896 h 2143410"/>
              <a:gd name="connsiteX67" fmla="*/ 187896 w 683410"/>
              <a:gd name="connsiteY67" fmla="*/ 226761 h 2143410"/>
              <a:gd name="connsiteX68" fmla="*/ 226761 w 683410"/>
              <a:gd name="connsiteY68" fmla="*/ 265626 h 2143410"/>
              <a:gd name="connsiteX69" fmla="*/ 265626 w 683410"/>
              <a:gd name="connsiteY69" fmla="*/ 226761 h 2143410"/>
              <a:gd name="connsiteX70" fmla="*/ 265626 w 683410"/>
              <a:gd name="connsiteY70" fmla="*/ 414658 h 2143410"/>
              <a:gd name="connsiteX71" fmla="*/ 226761 w 683410"/>
              <a:gd name="connsiteY71" fmla="*/ 375793 h 2143410"/>
              <a:gd name="connsiteX72" fmla="*/ 187896 w 683410"/>
              <a:gd name="connsiteY72" fmla="*/ 414658 h 2143410"/>
              <a:gd name="connsiteX73" fmla="*/ 226761 w 683410"/>
              <a:gd name="connsiteY73" fmla="*/ 453523 h 2143410"/>
              <a:gd name="connsiteX74" fmla="*/ 265626 w 683410"/>
              <a:gd name="connsiteY74" fmla="*/ 414658 h 2143410"/>
              <a:gd name="connsiteX75" fmla="*/ 265626 w 683410"/>
              <a:gd name="connsiteY75" fmla="*/ 602554 h 2143410"/>
              <a:gd name="connsiteX76" fmla="*/ 226761 w 683410"/>
              <a:gd name="connsiteY76" fmla="*/ 563689 h 2143410"/>
              <a:gd name="connsiteX77" fmla="*/ 187896 w 683410"/>
              <a:gd name="connsiteY77" fmla="*/ 602554 h 2143410"/>
              <a:gd name="connsiteX78" fmla="*/ 226761 w 683410"/>
              <a:gd name="connsiteY78" fmla="*/ 641419 h 2143410"/>
              <a:gd name="connsiteX79" fmla="*/ 265626 w 683410"/>
              <a:gd name="connsiteY79" fmla="*/ 602554 h 2143410"/>
              <a:gd name="connsiteX80" fmla="*/ 265626 w 683410"/>
              <a:gd name="connsiteY80" fmla="*/ 790451 h 2143410"/>
              <a:gd name="connsiteX81" fmla="*/ 226761 w 683410"/>
              <a:gd name="connsiteY81" fmla="*/ 751586 h 2143410"/>
              <a:gd name="connsiteX82" fmla="*/ 187896 w 683410"/>
              <a:gd name="connsiteY82" fmla="*/ 790451 h 2143410"/>
              <a:gd name="connsiteX83" fmla="*/ 226761 w 683410"/>
              <a:gd name="connsiteY83" fmla="*/ 829316 h 2143410"/>
              <a:gd name="connsiteX84" fmla="*/ 265626 w 683410"/>
              <a:gd name="connsiteY84" fmla="*/ 790451 h 2143410"/>
              <a:gd name="connsiteX85" fmla="*/ 265626 w 683410"/>
              <a:gd name="connsiteY85" fmla="*/ 978347 h 2143410"/>
              <a:gd name="connsiteX86" fmla="*/ 226761 w 683410"/>
              <a:gd name="connsiteY86" fmla="*/ 939482 h 2143410"/>
              <a:gd name="connsiteX87" fmla="*/ 187896 w 683410"/>
              <a:gd name="connsiteY87" fmla="*/ 978347 h 2143410"/>
              <a:gd name="connsiteX88" fmla="*/ 226761 w 683410"/>
              <a:gd name="connsiteY88" fmla="*/ 1017212 h 2143410"/>
              <a:gd name="connsiteX89" fmla="*/ 265626 w 683410"/>
              <a:gd name="connsiteY89" fmla="*/ 978347 h 2143410"/>
              <a:gd name="connsiteX90" fmla="*/ 265626 w 683410"/>
              <a:gd name="connsiteY90" fmla="*/ 1165063 h 2143410"/>
              <a:gd name="connsiteX91" fmla="*/ 226761 w 683410"/>
              <a:gd name="connsiteY91" fmla="*/ 1126198 h 2143410"/>
              <a:gd name="connsiteX92" fmla="*/ 187896 w 683410"/>
              <a:gd name="connsiteY92" fmla="*/ 1165063 h 2143410"/>
              <a:gd name="connsiteX93" fmla="*/ 226761 w 683410"/>
              <a:gd name="connsiteY93" fmla="*/ 1203928 h 2143410"/>
              <a:gd name="connsiteX94" fmla="*/ 265626 w 683410"/>
              <a:gd name="connsiteY94" fmla="*/ 1165063 h 2143410"/>
              <a:gd name="connsiteX95" fmla="*/ 265626 w 683410"/>
              <a:gd name="connsiteY95" fmla="*/ 1352959 h 2143410"/>
              <a:gd name="connsiteX96" fmla="*/ 226761 w 683410"/>
              <a:gd name="connsiteY96" fmla="*/ 1314094 h 2143410"/>
              <a:gd name="connsiteX97" fmla="*/ 187896 w 683410"/>
              <a:gd name="connsiteY97" fmla="*/ 1352959 h 2143410"/>
              <a:gd name="connsiteX98" fmla="*/ 226761 w 683410"/>
              <a:gd name="connsiteY98" fmla="*/ 1391824 h 2143410"/>
              <a:gd name="connsiteX99" fmla="*/ 265626 w 683410"/>
              <a:gd name="connsiteY99" fmla="*/ 1352959 h 2143410"/>
              <a:gd name="connsiteX100" fmla="*/ 265626 w 683410"/>
              <a:gd name="connsiteY100" fmla="*/ 1540856 h 2143410"/>
              <a:gd name="connsiteX101" fmla="*/ 226761 w 683410"/>
              <a:gd name="connsiteY101" fmla="*/ 1501991 h 2143410"/>
              <a:gd name="connsiteX102" fmla="*/ 187896 w 683410"/>
              <a:gd name="connsiteY102" fmla="*/ 1540856 h 2143410"/>
              <a:gd name="connsiteX103" fmla="*/ 226761 w 683410"/>
              <a:gd name="connsiteY103" fmla="*/ 1579721 h 2143410"/>
              <a:gd name="connsiteX104" fmla="*/ 265626 w 683410"/>
              <a:gd name="connsiteY104" fmla="*/ 1540856 h 2143410"/>
              <a:gd name="connsiteX105" fmla="*/ 265626 w 683410"/>
              <a:gd name="connsiteY105" fmla="*/ 1728752 h 2143410"/>
              <a:gd name="connsiteX106" fmla="*/ 226761 w 683410"/>
              <a:gd name="connsiteY106" fmla="*/ 1689887 h 2143410"/>
              <a:gd name="connsiteX107" fmla="*/ 187896 w 683410"/>
              <a:gd name="connsiteY107" fmla="*/ 1728752 h 2143410"/>
              <a:gd name="connsiteX108" fmla="*/ 226761 w 683410"/>
              <a:gd name="connsiteY108" fmla="*/ 1767617 h 2143410"/>
              <a:gd name="connsiteX109" fmla="*/ 265626 w 683410"/>
              <a:gd name="connsiteY109" fmla="*/ 1728752 h 2143410"/>
              <a:gd name="connsiteX110" fmla="*/ 265626 w 683410"/>
              <a:gd name="connsiteY110" fmla="*/ 1916649 h 2143410"/>
              <a:gd name="connsiteX111" fmla="*/ 226761 w 683410"/>
              <a:gd name="connsiteY111" fmla="*/ 1877784 h 2143410"/>
              <a:gd name="connsiteX112" fmla="*/ 187896 w 683410"/>
              <a:gd name="connsiteY112" fmla="*/ 1916649 h 2143410"/>
              <a:gd name="connsiteX113" fmla="*/ 226761 w 683410"/>
              <a:gd name="connsiteY113" fmla="*/ 1955514 h 2143410"/>
              <a:gd name="connsiteX114" fmla="*/ 265626 w 683410"/>
              <a:gd name="connsiteY114" fmla="*/ 1916649 h 2143410"/>
              <a:gd name="connsiteX115" fmla="*/ 265626 w 683410"/>
              <a:gd name="connsiteY115" fmla="*/ 2104545 h 2143410"/>
              <a:gd name="connsiteX116" fmla="*/ 226761 w 683410"/>
              <a:gd name="connsiteY116" fmla="*/ 2065680 h 2143410"/>
              <a:gd name="connsiteX117" fmla="*/ 187896 w 683410"/>
              <a:gd name="connsiteY117" fmla="*/ 2104545 h 2143410"/>
              <a:gd name="connsiteX118" fmla="*/ 226761 w 683410"/>
              <a:gd name="connsiteY118" fmla="*/ 2143410 h 2143410"/>
              <a:gd name="connsiteX119" fmla="*/ 265626 w 683410"/>
              <a:gd name="connsiteY119" fmla="*/ 2104545 h 2143410"/>
              <a:gd name="connsiteX120" fmla="*/ 495514 w 683410"/>
              <a:gd name="connsiteY120" fmla="*/ 38865 h 2143410"/>
              <a:gd name="connsiteX121" fmla="*/ 456649 w 683410"/>
              <a:gd name="connsiteY121" fmla="*/ 0 h 2143410"/>
              <a:gd name="connsiteX122" fmla="*/ 417784 w 683410"/>
              <a:gd name="connsiteY122" fmla="*/ 38865 h 2143410"/>
              <a:gd name="connsiteX123" fmla="*/ 456649 w 683410"/>
              <a:gd name="connsiteY123" fmla="*/ 77730 h 2143410"/>
              <a:gd name="connsiteX124" fmla="*/ 495514 w 683410"/>
              <a:gd name="connsiteY124" fmla="*/ 38865 h 2143410"/>
              <a:gd name="connsiteX125" fmla="*/ 495514 w 683410"/>
              <a:gd name="connsiteY125" fmla="*/ 226761 h 2143410"/>
              <a:gd name="connsiteX126" fmla="*/ 456649 w 683410"/>
              <a:gd name="connsiteY126" fmla="*/ 187896 h 2143410"/>
              <a:gd name="connsiteX127" fmla="*/ 417784 w 683410"/>
              <a:gd name="connsiteY127" fmla="*/ 226761 h 2143410"/>
              <a:gd name="connsiteX128" fmla="*/ 456649 w 683410"/>
              <a:gd name="connsiteY128" fmla="*/ 265626 h 2143410"/>
              <a:gd name="connsiteX129" fmla="*/ 495514 w 683410"/>
              <a:gd name="connsiteY129" fmla="*/ 226761 h 2143410"/>
              <a:gd name="connsiteX130" fmla="*/ 495514 w 683410"/>
              <a:gd name="connsiteY130" fmla="*/ 414658 h 2143410"/>
              <a:gd name="connsiteX131" fmla="*/ 456649 w 683410"/>
              <a:gd name="connsiteY131" fmla="*/ 375793 h 2143410"/>
              <a:gd name="connsiteX132" fmla="*/ 417784 w 683410"/>
              <a:gd name="connsiteY132" fmla="*/ 414658 h 2143410"/>
              <a:gd name="connsiteX133" fmla="*/ 456649 w 683410"/>
              <a:gd name="connsiteY133" fmla="*/ 453523 h 2143410"/>
              <a:gd name="connsiteX134" fmla="*/ 495514 w 683410"/>
              <a:gd name="connsiteY134" fmla="*/ 414658 h 2143410"/>
              <a:gd name="connsiteX135" fmla="*/ 495514 w 683410"/>
              <a:gd name="connsiteY135" fmla="*/ 602554 h 2143410"/>
              <a:gd name="connsiteX136" fmla="*/ 456649 w 683410"/>
              <a:gd name="connsiteY136" fmla="*/ 563689 h 2143410"/>
              <a:gd name="connsiteX137" fmla="*/ 417784 w 683410"/>
              <a:gd name="connsiteY137" fmla="*/ 602554 h 2143410"/>
              <a:gd name="connsiteX138" fmla="*/ 456649 w 683410"/>
              <a:gd name="connsiteY138" fmla="*/ 641419 h 2143410"/>
              <a:gd name="connsiteX139" fmla="*/ 495514 w 683410"/>
              <a:gd name="connsiteY139" fmla="*/ 602554 h 2143410"/>
              <a:gd name="connsiteX140" fmla="*/ 495514 w 683410"/>
              <a:gd name="connsiteY140" fmla="*/ 790451 h 2143410"/>
              <a:gd name="connsiteX141" fmla="*/ 456649 w 683410"/>
              <a:gd name="connsiteY141" fmla="*/ 751586 h 2143410"/>
              <a:gd name="connsiteX142" fmla="*/ 417784 w 683410"/>
              <a:gd name="connsiteY142" fmla="*/ 790451 h 2143410"/>
              <a:gd name="connsiteX143" fmla="*/ 456649 w 683410"/>
              <a:gd name="connsiteY143" fmla="*/ 829316 h 2143410"/>
              <a:gd name="connsiteX144" fmla="*/ 495514 w 683410"/>
              <a:gd name="connsiteY144" fmla="*/ 790451 h 2143410"/>
              <a:gd name="connsiteX145" fmla="*/ 495514 w 683410"/>
              <a:gd name="connsiteY145" fmla="*/ 978347 h 2143410"/>
              <a:gd name="connsiteX146" fmla="*/ 456649 w 683410"/>
              <a:gd name="connsiteY146" fmla="*/ 939482 h 2143410"/>
              <a:gd name="connsiteX147" fmla="*/ 417784 w 683410"/>
              <a:gd name="connsiteY147" fmla="*/ 978347 h 2143410"/>
              <a:gd name="connsiteX148" fmla="*/ 456649 w 683410"/>
              <a:gd name="connsiteY148" fmla="*/ 1017212 h 2143410"/>
              <a:gd name="connsiteX149" fmla="*/ 495514 w 683410"/>
              <a:gd name="connsiteY149" fmla="*/ 978347 h 2143410"/>
              <a:gd name="connsiteX150" fmla="*/ 683410 w 683410"/>
              <a:gd name="connsiteY150" fmla="*/ 38865 h 2143410"/>
              <a:gd name="connsiteX151" fmla="*/ 644545 w 683410"/>
              <a:gd name="connsiteY151" fmla="*/ 0 h 2143410"/>
              <a:gd name="connsiteX152" fmla="*/ 605680 w 683410"/>
              <a:gd name="connsiteY152" fmla="*/ 38865 h 2143410"/>
              <a:gd name="connsiteX153" fmla="*/ 644545 w 683410"/>
              <a:gd name="connsiteY153" fmla="*/ 77730 h 2143410"/>
              <a:gd name="connsiteX154" fmla="*/ 683410 w 683410"/>
              <a:gd name="connsiteY154" fmla="*/ 38865 h 2143410"/>
              <a:gd name="connsiteX155" fmla="*/ 683410 w 683410"/>
              <a:gd name="connsiteY155" fmla="*/ 226761 h 2143410"/>
              <a:gd name="connsiteX156" fmla="*/ 644545 w 683410"/>
              <a:gd name="connsiteY156" fmla="*/ 187896 h 2143410"/>
              <a:gd name="connsiteX157" fmla="*/ 605680 w 683410"/>
              <a:gd name="connsiteY157" fmla="*/ 226761 h 2143410"/>
              <a:gd name="connsiteX158" fmla="*/ 644545 w 683410"/>
              <a:gd name="connsiteY158" fmla="*/ 265626 h 2143410"/>
              <a:gd name="connsiteX159" fmla="*/ 683410 w 683410"/>
              <a:gd name="connsiteY159" fmla="*/ 226761 h 2143410"/>
              <a:gd name="connsiteX160" fmla="*/ 683410 w 683410"/>
              <a:gd name="connsiteY160" fmla="*/ 414658 h 2143410"/>
              <a:gd name="connsiteX161" fmla="*/ 644545 w 683410"/>
              <a:gd name="connsiteY161" fmla="*/ 375793 h 2143410"/>
              <a:gd name="connsiteX162" fmla="*/ 605680 w 683410"/>
              <a:gd name="connsiteY162" fmla="*/ 414658 h 2143410"/>
              <a:gd name="connsiteX163" fmla="*/ 644545 w 683410"/>
              <a:gd name="connsiteY163" fmla="*/ 453523 h 2143410"/>
              <a:gd name="connsiteX164" fmla="*/ 683410 w 683410"/>
              <a:gd name="connsiteY164" fmla="*/ 414658 h 2143410"/>
              <a:gd name="connsiteX165" fmla="*/ 683410 w 683410"/>
              <a:gd name="connsiteY165" fmla="*/ 602554 h 2143410"/>
              <a:gd name="connsiteX166" fmla="*/ 644545 w 683410"/>
              <a:gd name="connsiteY166" fmla="*/ 563689 h 2143410"/>
              <a:gd name="connsiteX167" fmla="*/ 605680 w 683410"/>
              <a:gd name="connsiteY167" fmla="*/ 602554 h 2143410"/>
              <a:gd name="connsiteX168" fmla="*/ 644545 w 683410"/>
              <a:gd name="connsiteY168" fmla="*/ 641419 h 2143410"/>
              <a:gd name="connsiteX169" fmla="*/ 683410 w 683410"/>
              <a:gd name="connsiteY169" fmla="*/ 602554 h 2143410"/>
              <a:gd name="connsiteX170" fmla="*/ 683410 w 683410"/>
              <a:gd name="connsiteY170" fmla="*/ 790451 h 2143410"/>
              <a:gd name="connsiteX171" fmla="*/ 644545 w 683410"/>
              <a:gd name="connsiteY171" fmla="*/ 751586 h 2143410"/>
              <a:gd name="connsiteX172" fmla="*/ 605680 w 683410"/>
              <a:gd name="connsiteY172" fmla="*/ 790451 h 2143410"/>
              <a:gd name="connsiteX173" fmla="*/ 644545 w 683410"/>
              <a:gd name="connsiteY173" fmla="*/ 829316 h 2143410"/>
              <a:gd name="connsiteX174" fmla="*/ 683410 w 683410"/>
              <a:gd name="connsiteY174" fmla="*/ 790451 h 2143410"/>
              <a:gd name="connsiteX175" fmla="*/ 683410 w 683410"/>
              <a:gd name="connsiteY175" fmla="*/ 978347 h 2143410"/>
              <a:gd name="connsiteX176" fmla="*/ 644545 w 683410"/>
              <a:gd name="connsiteY176" fmla="*/ 939482 h 2143410"/>
              <a:gd name="connsiteX177" fmla="*/ 605680 w 683410"/>
              <a:gd name="connsiteY177" fmla="*/ 978347 h 2143410"/>
              <a:gd name="connsiteX178" fmla="*/ 644545 w 683410"/>
              <a:gd name="connsiteY178" fmla="*/ 1017212 h 2143410"/>
              <a:gd name="connsiteX179" fmla="*/ 683410 w 683410"/>
              <a:gd name="connsiteY179" fmla="*/ 978347 h 214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683410" h="2143410">
                <a:moveTo>
                  <a:pt x="77730" y="38865"/>
                </a:moveTo>
                <a:cubicBezTo>
                  <a:pt x="77730" y="17400"/>
                  <a:pt x="60330" y="0"/>
                  <a:pt x="38865" y="0"/>
                </a:cubicBezTo>
                <a:cubicBezTo>
                  <a:pt x="17400" y="0"/>
                  <a:pt x="0" y="17400"/>
                  <a:pt x="0" y="38865"/>
                </a:cubicBezTo>
                <a:cubicBezTo>
                  <a:pt x="0" y="60330"/>
                  <a:pt x="17400" y="77730"/>
                  <a:pt x="38865" y="77730"/>
                </a:cubicBezTo>
                <a:cubicBezTo>
                  <a:pt x="60330" y="77730"/>
                  <a:pt x="77730" y="60330"/>
                  <a:pt x="77730" y="38865"/>
                </a:cubicBezTo>
                <a:close/>
                <a:moveTo>
                  <a:pt x="77730" y="226761"/>
                </a:moveTo>
                <a:cubicBezTo>
                  <a:pt x="77730" y="205296"/>
                  <a:pt x="60330" y="187896"/>
                  <a:pt x="38865" y="187896"/>
                </a:cubicBezTo>
                <a:cubicBezTo>
                  <a:pt x="17400" y="187896"/>
                  <a:pt x="0" y="205296"/>
                  <a:pt x="0" y="226761"/>
                </a:cubicBezTo>
                <a:cubicBezTo>
                  <a:pt x="0" y="248226"/>
                  <a:pt x="17400" y="265626"/>
                  <a:pt x="38865" y="265626"/>
                </a:cubicBezTo>
                <a:cubicBezTo>
                  <a:pt x="60330" y="265626"/>
                  <a:pt x="77730" y="248226"/>
                  <a:pt x="77730" y="226761"/>
                </a:cubicBezTo>
                <a:close/>
                <a:moveTo>
                  <a:pt x="77730" y="414658"/>
                </a:moveTo>
                <a:cubicBezTo>
                  <a:pt x="77730" y="393193"/>
                  <a:pt x="60330" y="375793"/>
                  <a:pt x="38865" y="375793"/>
                </a:cubicBezTo>
                <a:cubicBezTo>
                  <a:pt x="17400" y="375793"/>
                  <a:pt x="0" y="393193"/>
                  <a:pt x="0" y="414658"/>
                </a:cubicBezTo>
                <a:cubicBezTo>
                  <a:pt x="0" y="436123"/>
                  <a:pt x="17400" y="453523"/>
                  <a:pt x="38865" y="453523"/>
                </a:cubicBezTo>
                <a:cubicBezTo>
                  <a:pt x="60330" y="453523"/>
                  <a:pt x="77730" y="436123"/>
                  <a:pt x="77730" y="414658"/>
                </a:cubicBezTo>
                <a:close/>
                <a:moveTo>
                  <a:pt x="77730" y="602554"/>
                </a:moveTo>
                <a:cubicBezTo>
                  <a:pt x="77730" y="581089"/>
                  <a:pt x="60330" y="563689"/>
                  <a:pt x="38865" y="563689"/>
                </a:cubicBezTo>
                <a:cubicBezTo>
                  <a:pt x="17400" y="563689"/>
                  <a:pt x="0" y="581089"/>
                  <a:pt x="0" y="602554"/>
                </a:cubicBezTo>
                <a:cubicBezTo>
                  <a:pt x="0" y="624019"/>
                  <a:pt x="17400" y="641419"/>
                  <a:pt x="38865" y="641419"/>
                </a:cubicBezTo>
                <a:cubicBezTo>
                  <a:pt x="60330" y="641419"/>
                  <a:pt x="77730" y="624019"/>
                  <a:pt x="77730" y="602554"/>
                </a:cubicBezTo>
                <a:close/>
                <a:moveTo>
                  <a:pt x="77730" y="790451"/>
                </a:moveTo>
                <a:cubicBezTo>
                  <a:pt x="77730" y="768986"/>
                  <a:pt x="60330" y="751586"/>
                  <a:pt x="38865" y="751586"/>
                </a:cubicBezTo>
                <a:cubicBezTo>
                  <a:pt x="17400" y="751586"/>
                  <a:pt x="0" y="768986"/>
                  <a:pt x="0" y="790451"/>
                </a:cubicBezTo>
                <a:cubicBezTo>
                  <a:pt x="0" y="811916"/>
                  <a:pt x="17400" y="829316"/>
                  <a:pt x="38865" y="829316"/>
                </a:cubicBezTo>
                <a:cubicBezTo>
                  <a:pt x="60330" y="829316"/>
                  <a:pt x="77730" y="811916"/>
                  <a:pt x="77730" y="790451"/>
                </a:cubicBezTo>
                <a:close/>
                <a:moveTo>
                  <a:pt x="77730" y="978347"/>
                </a:moveTo>
                <a:cubicBezTo>
                  <a:pt x="77730" y="956882"/>
                  <a:pt x="60330" y="939482"/>
                  <a:pt x="38865" y="939482"/>
                </a:cubicBezTo>
                <a:cubicBezTo>
                  <a:pt x="17400" y="939482"/>
                  <a:pt x="0" y="956882"/>
                  <a:pt x="0" y="978347"/>
                </a:cubicBezTo>
                <a:cubicBezTo>
                  <a:pt x="0" y="999812"/>
                  <a:pt x="17400" y="1017212"/>
                  <a:pt x="38865" y="1017212"/>
                </a:cubicBezTo>
                <a:cubicBezTo>
                  <a:pt x="60330" y="1017212"/>
                  <a:pt x="77730" y="999812"/>
                  <a:pt x="77730" y="978347"/>
                </a:cubicBezTo>
                <a:close/>
                <a:moveTo>
                  <a:pt x="77730" y="1165063"/>
                </a:moveTo>
                <a:cubicBezTo>
                  <a:pt x="77730" y="1143598"/>
                  <a:pt x="60330" y="1126198"/>
                  <a:pt x="38865" y="1126198"/>
                </a:cubicBezTo>
                <a:cubicBezTo>
                  <a:pt x="17400" y="1126198"/>
                  <a:pt x="0" y="1143598"/>
                  <a:pt x="0" y="1165063"/>
                </a:cubicBezTo>
                <a:cubicBezTo>
                  <a:pt x="0" y="1186528"/>
                  <a:pt x="17400" y="1203928"/>
                  <a:pt x="38865" y="1203928"/>
                </a:cubicBezTo>
                <a:cubicBezTo>
                  <a:pt x="60330" y="1203928"/>
                  <a:pt x="77730" y="1186528"/>
                  <a:pt x="77730" y="1165063"/>
                </a:cubicBezTo>
                <a:close/>
                <a:moveTo>
                  <a:pt x="77730" y="1352959"/>
                </a:moveTo>
                <a:cubicBezTo>
                  <a:pt x="77730" y="1331494"/>
                  <a:pt x="60330" y="1314094"/>
                  <a:pt x="38865" y="1314094"/>
                </a:cubicBezTo>
                <a:cubicBezTo>
                  <a:pt x="17400" y="1314094"/>
                  <a:pt x="0" y="1331494"/>
                  <a:pt x="0" y="1352959"/>
                </a:cubicBezTo>
                <a:cubicBezTo>
                  <a:pt x="0" y="1374424"/>
                  <a:pt x="17400" y="1391824"/>
                  <a:pt x="38865" y="1391824"/>
                </a:cubicBezTo>
                <a:cubicBezTo>
                  <a:pt x="60330" y="1391824"/>
                  <a:pt x="77730" y="1374424"/>
                  <a:pt x="77730" y="1352959"/>
                </a:cubicBezTo>
                <a:close/>
                <a:moveTo>
                  <a:pt x="77730" y="1540856"/>
                </a:moveTo>
                <a:cubicBezTo>
                  <a:pt x="77730" y="1519391"/>
                  <a:pt x="60330" y="1501991"/>
                  <a:pt x="38865" y="1501991"/>
                </a:cubicBezTo>
                <a:cubicBezTo>
                  <a:pt x="17400" y="1501991"/>
                  <a:pt x="0" y="1519391"/>
                  <a:pt x="0" y="1540856"/>
                </a:cubicBezTo>
                <a:cubicBezTo>
                  <a:pt x="0" y="1562321"/>
                  <a:pt x="17400" y="1579721"/>
                  <a:pt x="38865" y="1579721"/>
                </a:cubicBezTo>
                <a:cubicBezTo>
                  <a:pt x="60330" y="1579721"/>
                  <a:pt x="77730" y="1562321"/>
                  <a:pt x="77730" y="1540856"/>
                </a:cubicBezTo>
                <a:close/>
                <a:moveTo>
                  <a:pt x="77730" y="1728752"/>
                </a:moveTo>
                <a:cubicBezTo>
                  <a:pt x="77730" y="1707287"/>
                  <a:pt x="60330" y="1689887"/>
                  <a:pt x="38865" y="1689887"/>
                </a:cubicBezTo>
                <a:cubicBezTo>
                  <a:pt x="17400" y="1689887"/>
                  <a:pt x="0" y="1707287"/>
                  <a:pt x="0" y="1728752"/>
                </a:cubicBezTo>
                <a:cubicBezTo>
                  <a:pt x="0" y="1750217"/>
                  <a:pt x="17400" y="1767617"/>
                  <a:pt x="38865" y="1767617"/>
                </a:cubicBezTo>
                <a:cubicBezTo>
                  <a:pt x="60330" y="1767617"/>
                  <a:pt x="77730" y="1750217"/>
                  <a:pt x="77730" y="1728752"/>
                </a:cubicBezTo>
                <a:close/>
                <a:moveTo>
                  <a:pt x="77730" y="1916649"/>
                </a:moveTo>
                <a:cubicBezTo>
                  <a:pt x="77730" y="1895184"/>
                  <a:pt x="60330" y="1877784"/>
                  <a:pt x="38865" y="1877784"/>
                </a:cubicBezTo>
                <a:cubicBezTo>
                  <a:pt x="17400" y="1877784"/>
                  <a:pt x="0" y="1895184"/>
                  <a:pt x="0" y="1916649"/>
                </a:cubicBezTo>
                <a:cubicBezTo>
                  <a:pt x="0" y="1938114"/>
                  <a:pt x="17400" y="1955514"/>
                  <a:pt x="38865" y="1955514"/>
                </a:cubicBezTo>
                <a:cubicBezTo>
                  <a:pt x="60330" y="1955514"/>
                  <a:pt x="77730" y="1938114"/>
                  <a:pt x="77730" y="1916649"/>
                </a:cubicBezTo>
                <a:close/>
                <a:moveTo>
                  <a:pt x="77730" y="2104545"/>
                </a:moveTo>
                <a:cubicBezTo>
                  <a:pt x="77730" y="2083080"/>
                  <a:pt x="60330" y="2065680"/>
                  <a:pt x="38865" y="2065680"/>
                </a:cubicBezTo>
                <a:cubicBezTo>
                  <a:pt x="17400" y="2065680"/>
                  <a:pt x="0" y="2083080"/>
                  <a:pt x="0" y="2104545"/>
                </a:cubicBezTo>
                <a:cubicBezTo>
                  <a:pt x="0" y="2126010"/>
                  <a:pt x="17400" y="2143410"/>
                  <a:pt x="38865" y="2143410"/>
                </a:cubicBezTo>
                <a:cubicBezTo>
                  <a:pt x="60330" y="2143410"/>
                  <a:pt x="77730" y="2126010"/>
                  <a:pt x="77730" y="2104545"/>
                </a:cubicBezTo>
                <a:close/>
                <a:moveTo>
                  <a:pt x="265626" y="38865"/>
                </a:moveTo>
                <a:cubicBezTo>
                  <a:pt x="265626" y="17400"/>
                  <a:pt x="248226" y="0"/>
                  <a:pt x="226761" y="0"/>
                </a:cubicBezTo>
                <a:cubicBezTo>
                  <a:pt x="205296" y="0"/>
                  <a:pt x="187896" y="17400"/>
                  <a:pt x="187896" y="38865"/>
                </a:cubicBezTo>
                <a:cubicBezTo>
                  <a:pt x="187896" y="60330"/>
                  <a:pt x="205296" y="77730"/>
                  <a:pt x="226761" y="77730"/>
                </a:cubicBezTo>
                <a:cubicBezTo>
                  <a:pt x="248226" y="77730"/>
                  <a:pt x="265626" y="60330"/>
                  <a:pt x="265626" y="38865"/>
                </a:cubicBezTo>
                <a:close/>
                <a:moveTo>
                  <a:pt x="265626" y="226761"/>
                </a:moveTo>
                <a:cubicBezTo>
                  <a:pt x="265626" y="205296"/>
                  <a:pt x="248226" y="187896"/>
                  <a:pt x="226761" y="187896"/>
                </a:cubicBezTo>
                <a:cubicBezTo>
                  <a:pt x="205296" y="187896"/>
                  <a:pt x="187896" y="205296"/>
                  <a:pt x="187896" y="226761"/>
                </a:cubicBezTo>
                <a:cubicBezTo>
                  <a:pt x="187896" y="248226"/>
                  <a:pt x="205296" y="265626"/>
                  <a:pt x="226761" y="265626"/>
                </a:cubicBezTo>
                <a:cubicBezTo>
                  <a:pt x="248226" y="265626"/>
                  <a:pt x="265626" y="248226"/>
                  <a:pt x="265626" y="226761"/>
                </a:cubicBezTo>
                <a:close/>
                <a:moveTo>
                  <a:pt x="265626" y="414658"/>
                </a:moveTo>
                <a:cubicBezTo>
                  <a:pt x="265626" y="393193"/>
                  <a:pt x="248226" y="375793"/>
                  <a:pt x="226761" y="375793"/>
                </a:cubicBezTo>
                <a:cubicBezTo>
                  <a:pt x="205296" y="375793"/>
                  <a:pt x="187896" y="393193"/>
                  <a:pt x="187896" y="414658"/>
                </a:cubicBezTo>
                <a:cubicBezTo>
                  <a:pt x="187896" y="436123"/>
                  <a:pt x="205296" y="453523"/>
                  <a:pt x="226761" y="453523"/>
                </a:cubicBezTo>
                <a:cubicBezTo>
                  <a:pt x="248226" y="453523"/>
                  <a:pt x="265626" y="436123"/>
                  <a:pt x="265626" y="414658"/>
                </a:cubicBezTo>
                <a:close/>
                <a:moveTo>
                  <a:pt x="265626" y="602554"/>
                </a:moveTo>
                <a:cubicBezTo>
                  <a:pt x="265626" y="581089"/>
                  <a:pt x="248226" y="563689"/>
                  <a:pt x="226761" y="563689"/>
                </a:cubicBezTo>
                <a:cubicBezTo>
                  <a:pt x="205296" y="563689"/>
                  <a:pt x="187896" y="581089"/>
                  <a:pt x="187896" y="602554"/>
                </a:cubicBezTo>
                <a:cubicBezTo>
                  <a:pt x="187896" y="624019"/>
                  <a:pt x="205296" y="641419"/>
                  <a:pt x="226761" y="641419"/>
                </a:cubicBezTo>
                <a:cubicBezTo>
                  <a:pt x="248226" y="641419"/>
                  <a:pt x="265626" y="624019"/>
                  <a:pt x="265626" y="602554"/>
                </a:cubicBezTo>
                <a:close/>
                <a:moveTo>
                  <a:pt x="265626" y="790451"/>
                </a:moveTo>
                <a:cubicBezTo>
                  <a:pt x="265626" y="768986"/>
                  <a:pt x="248226" y="751586"/>
                  <a:pt x="226761" y="751586"/>
                </a:cubicBezTo>
                <a:cubicBezTo>
                  <a:pt x="205296" y="751586"/>
                  <a:pt x="187896" y="768986"/>
                  <a:pt x="187896" y="790451"/>
                </a:cubicBezTo>
                <a:cubicBezTo>
                  <a:pt x="187896" y="811916"/>
                  <a:pt x="205296" y="829316"/>
                  <a:pt x="226761" y="829316"/>
                </a:cubicBezTo>
                <a:cubicBezTo>
                  <a:pt x="248226" y="829316"/>
                  <a:pt x="265626" y="811916"/>
                  <a:pt x="265626" y="790451"/>
                </a:cubicBezTo>
                <a:close/>
                <a:moveTo>
                  <a:pt x="265626" y="978347"/>
                </a:moveTo>
                <a:cubicBezTo>
                  <a:pt x="265626" y="956882"/>
                  <a:pt x="248226" y="939482"/>
                  <a:pt x="226761" y="939482"/>
                </a:cubicBezTo>
                <a:cubicBezTo>
                  <a:pt x="205296" y="939482"/>
                  <a:pt x="187896" y="956882"/>
                  <a:pt x="187896" y="978347"/>
                </a:cubicBezTo>
                <a:cubicBezTo>
                  <a:pt x="187896" y="999812"/>
                  <a:pt x="205296" y="1017212"/>
                  <a:pt x="226761" y="1017212"/>
                </a:cubicBezTo>
                <a:cubicBezTo>
                  <a:pt x="248226" y="1017212"/>
                  <a:pt x="265626" y="999812"/>
                  <a:pt x="265626" y="978347"/>
                </a:cubicBezTo>
                <a:close/>
                <a:moveTo>
                  <a:pt x="265626" y="1165063"/>
                </a:moveTo>
                <a:cubicBezTo>
                  <a:pt x="265626" y="1143598"/>
                  <a:pt x="248226" y="1126198"/>
                  <a:pt x="226761" y="1126198"/>
                </a:cubicBezTo>
                <a:cubicBezTo>
                  <a:pt x="205296" y="1126198"/>
                  <a:pt x="187896" y="1143598"/>
                  <a:pt x="187896" y="1165063"/>
                </a:cubicBezTo>
                <a:cubicBezTo>
                  <a:pt x="187896" y="1186528"/>
                  <a:pt x="205296" y="1203928"/>
                  <a:pt x="226761" y="1203928"/>
                </a:cubicBezTo>
                <a:cubicBezTo>
                  <a:pt x="248226" y="1203928"/>
                  <a:pt x="265626" y="1186528"/>
                  <a:pt x="265626" y="1165063"/>
                </a:cubicBezTo>
                <a:close/>
                <a:moveTo>
                  <a:pt x="265626" y="1352959"/>
                </a:moveTo>
                <a:cubicBezTo>
                  <a:pt x="265626" y="1331494"/>
                  <a:pt x="248226" y="1314094"/>
                  <a:pt x="226761" y="1314094"/>
                </a:cubicBezTo>
                <a:cubicBezTo>
                  <a:pt x="205296" y="1314094"/>
                  <a:pt x="187896" y="1331494"/>
                  <a:pt x="187896" y="1352959"/>
                </a:cubicBezTo>
                <a:cubicBezTo>
                  <a:pt x="187896" y="1374424"/>
                  <a:pt x="205296" y="1391824"/>
                  <a:pt x="226761" y="1391824"/>
                </a:cubicBezTo>
                <a:cubicBezTo>
                  <a:pt x="248226" y="1391824"/>
                  <a:pt x="265626" y="1374424"/>
                  <a:pt x="265626" y="1352959"/>
                </a:cubicBezTo>
                <a:close/>
                <a:moveTo>
                  <a:pt x="265626" y="1540856"/>
                </a:moveTo>
                <a:cubicBezTo>
                  <a:pt x="265626" y="1519391"/>
                  <a:pt x="248226" y="1501991"/>
                  <a:pt x="226761" y="1501991"/>
                </a:cubicBezTo>
                <a:cubicBezTo>
                  <a:pt x="205296" y="1501991"/>
                  <a:pt x="187896" y="1519391"/>
                  <a:pt x="187896" y="1540856"/>
                </a:cubicBezTo>
                <a:cubicBezTo>
                  <a:pt x="187896" y="1562321"/>
                  <a:pt x="205296" y="1579721"/>
                  <a:pt x="226761" y="1579721"/>
                </a:cubicBezTo>
                <a:cubicBezTo>
                  <a:pt x="248226" y="1579721"/>
                  <a:pt x="265626" y="1562321"/>
                  <a:pt x="265626" y="1540856"/>
                </a:cubicBezTo>
                <a:close/>
                <a:moveTo>
                  <a:pt x="265626" y="1728752"/>
                </a:moveTo>
                <a:cubicBezTo>
                  <a:pt x="265626" y="1707287"/>
                  <a:pt x="248226" y="1689887"/>
                  <a:pt x="226761" y="1689887"/>
                </a:cubicBezTo>
                <a:cubicBezTo>
                  <a:pt x="205296" y="1689887"/>
                  <a:pt x="187896" y="1707287"/>
                  <a:pt x="187896" y="1728752"/>
                </a:cubicBezTo>
                <a:cubicBezTo>
                  <a:pt x="187896" y="1750217"/>
                  <a:pt x="205296" y="1767617"/>
                  <a:pt x="226761" y="1767617"/>
                </a:cubicBezTo>
                <a:cubicBezTo>
                  <a:pt x="248226" y="1767617"/>
                  <a:pt x="265626" y="1750217"/>
                  <a:pt x="265626" y="1728752"/>
                </a:cubicBezTo>
                <a:close/>
                <a:moveTo>
                  <a:pt x="265626" y="1916649"/>
                </a:moveTo>
                <a:cubicBezTo>
                  <a:pt x="265626" y="1895184"/>
                  <a:pt x="248226" y="1877784"/>
                  <a:pt x="226761" y="1877784"/>
                </a:cubicBezTo>
                <a:cubicBezTo>
                  <a:pt x="205296" y="1877784"/>
                  <a:pt x="187896" y="1895184"/>
                  <a:pt x="187896" y="1916649"/>
                </a:cubicBezTo>
                <a:cubicBezTo>
                  <a:pt x="187896" y="1938114"/>
                  <a:pt x="205296" y="1955514"/>
                  <a:pt x="226761" y="1955514"/>
                </a:cubicBezTo>
                <a:cubicBezTo>
                  <a:pt x="248226" y="1955514"/>
                  <a:pt x="265626" y="1938114"/>
                  <a:pt x="265626" y="1916649"/>
                </a:cubicBezTo>
                <a:close/>
                <a:moveTo>
                  <a:pt x="265626" y="2104545"/>
                </a:moveTo>
                <a:cubicBezTo>
                  <a:pt x="265626" y="2083080"/>
                  <a:pt x="248226" y="2065680"/>
                  <a:pt x="226761" y="2065680"/>
                </a:cubicBezTo>
                <a:cubicBezTo>
                  <a:pt x="205296" y="2065680"/>
                  <a:pt x="187896" y="2083080"/>
                  <a:pt x="187896" y="2104545"/>
                </a:cubicBezTo>
                <a:cubicBezTo>
                  <a:pt x="187896" y="2126010"/>
                  <a:pt x="205296" y="2143410"/>
                  <a:pt x="226761" y="2143410"/>
                </a:cubicBezTo>
                <a:cubicBezTo>
                  <a:pt x="248226" y="2143410"/>
                  <a:pt x="265626" y="2126010"/>
                  <a:pt x="265626" y="2104545"/>
                </a:cubicBezTo>
                <a:close/>
                <a:moveTo>
                  <a:pt x="495514" y="38865"/>
                </a:moveTo>
                <a:cubicBezTo>
                  <a:pt x="495514" y="17400"/>
                  <a:pt x="478114" y="0"/>
                  <a:pt x="456649" y="0"/>
                </a:cubicBezTo>
                <a:cubicBezTo>
                  <a:pt x="435184" y="0"/>
                  <a:pt x="417784" y="17400"/>
                  <a:pt x="417784" y="38865"/>
                </a:cubicBezTo>
                <a:cubicBezTo>
                  <a:pt x="417784" y="60330"/>
                  <a:pt x="435184" y="77730"/>
                  <a:pt x="456649" y="77730"/>
                </a:cubicBezTo>
                <a:cubicBezTo>
                  <a:pt x="478114" y="77730"/>
                  <a:pt x="495514" y="60330"/>
                  <a:pt x="495514" y="38865"/>
                </a:cubicBezTo>
                <a:close/>
                <a:moveTo>
                  <a:pt x="495514" y="226761"/>
                </a:moveTo>
                <a:cubicBezTo>
                  <a:pt x="495514" y="205296"/>
                  <a:pt x="478114" y="187896"/>
                  <a:pt x="456649" y="187896"/>
                </a:cubicBezTo>
                <a:cubicBezTo>
                  <a:pt x="435184" y="187896"/>
                  <a:pt x="417784" y="205296"/>
                  <a:pt x="417784" y="226761"/>
                </a:cubicBezTo>
                <a:cubicBezTo>
                  <a:pt x="417784" y="248226"/>
                  <a:pt x="435184" y="265626"/>
                  <a:pt x="456649" y="265626"/>
                </a:cubicBezTo>
                <a:cubicBezTo>
                  <a:pt x="478114" y="265626"/>
                  <a:pt x="495514" y="248226"/>
                  <a:pt x="495514" y="226761"/>
                </a:cubicBezTo>
                <a:close/>
                <a:moveTo>
                  <a:pt x="495514" y="414658"/>
                </a:moveTo>
                <a:cubicBezTo>
                  <a:pt x="495514" y="393193"/>
                  <a:pt x="478114" y="375793"/>
                  <a:pt x="456649" y="375793"/>
                </a:cubicBezTo>
                <a:cubicBezTo>
                  <a:pt x="435184" y="375793"/>
                  <a:pt x="417784" y="393193"/>
                  <a:pt x="417784" y="414658"/>
                </a:cubicBezTo>
                <a:cubicBezTo>
                  <a:pt x="417784" y="436123"/>
                  <a:pt x="435184" y="453523"/>
                  <a:pt x="456649" y="453523"/>
                </a:cubicBezTo>
                <a:cubicBezTo>
                  <a:pt x="478114" y="453523"/>
                  <a:pt x="495514" y="436123"/>
                  <a:pt x="495514" y="414658"/>
                </a:cubicBezTo>
                <a:close/>
                <a:moveTo>
                  <a:pt x="495514" y="602554"/>
                </a:moveTo>
                <a:cubicBezTo>
                  <a:pt x="495514" y="581089"/>
                  <a:pt x="478114" y="563689"/>
                  <a:pt x="456649" y="563689"/>
                </a:cubicBezTo>
                <a:cubicBezTo>
                  <a:pt x="435184" y="563689"/>
                  <a:pt x="417784" y="581089"/>
                  <a:pt x="417784" y="602554"/>
                </a:cubicBezTo>
                <a:cubicBezTo>
                  <a:pt x="417784" y="624019"/>
                  <a:pt x="435184" y="641419"/>
                  <a:pt x="456649" y="641419"/>
                </a:cubicBezTo>
                <a:cubicBezTo>
                  <a:pt x="478114" y="641419"/>
                  <a:pt x="495514" y="624019"/>
                  <a:pt x="495514" y="602554"/>
                </a:cubicBezTo>
                <a:close/>
                <a:moveTo>
                  <a:pt x="495514" y="790451"/>
                </a:moveTo>
                <a:cubicBezTo>
                  <a:pt x="495514" y="768986"/>
                  <a:pt x="478114" y="751586"/>
                  <a:pt x="456649" y="751586"/>
                </a:cubicBezTo>
                <a:cubicBezTo>
                  <a:pt x="435184" y="751586"/>
                  <a:pt x="417784" y="768986"/>
                  <a:pt x="417784" y="790451"/>
                </a:cubicBezTo>
                <a:cubicBezTo>
                  <a:pt x="417784" y="811916"/>
                  <a:pt x="435184" y="829316"/>
                  <a:pt x="456649" y="829316"/>
                </a:cubicBezTo>
                <a:cubicBezTo>
                  <a:pt x="478114" y="829316"/>
                  <a:pt x="495514" y="811916"/>
                  <a:pt x="495514" y="790451"/>
                </a:cubicBezTo>
                <a:close/>
                <a:moveTo>
                  <a:pt x="495514" y="978347"/>
                </a:moveTo>
                <a:cubicBezTo>
                  <a:pt x="495514" y="956882"/>
                  <a:pt x="478114" y="939482"/>
                  <a:pt x="456649" y="939482"/>
                </a:cubicBezTo>
                <a:cubicBezTo>
                  <a:pt x="435184" y="939482"/>
                  <a:pt x="417784" y="956882"/>
                  <a:pt x="417784" y="978347"/>
                </a:cubicBezTo>
                <a:cubicBezTo>
                  <a:pt x="417784" y="999812"/>
                  <a:pt x="435184" y="1017212"/>
                  <a:pt x="456649" y="1017212"/>
                </a:cubicBezTo>
                <a:cubicBezTo>
                  <a:pt x="478114" y="1017212"/>
                  <a:pt x="495514" y="999812"/>
                  <a:pt x="495514" y="978347"/>
                </a:cubicBezTo>
                <a:close/>
                <a:moveTo>
                  <a:pt x="683410" y="38865"/>
                </a:moveTo>
                <a:cubicBezTo>
                  <a:pt x="683410" y="17400"/>
                  <a:pt x="666010" y="0"/>
                  <a:pt x="644545" y="0"/>
                </a:cubicBezTo>
                <a:cubicBezTo>
                  <a:pt x="623080" y="0"/>
                  <a:pt x="605680" y="17400"/>
                  <a:pt x="605680" y="38865"/>
                </a:cubicBezTo>
                <a:cubicBezTo>
                  <a:pt x="605680" y="60330"/>
                  <a:pt x="623080" y="77730"/>
                  <a:pt x="644545" y="77730"/>
                </a:cubicBezTo>
                <a:cubicBezTo>
                  <a:pt x="666010" y="77730"/>
                  <a:pt x="683410" y="60330"/>
                  <a:pt x="683410" y="38865"/>
                </a:cubicBezTo>
                <a:close/>
                <a:moveTo>
                  <a:pt x="683410" y="226761"/>
                </a:moveTo>
                <a:cubicBezTo>
                  <a:pt x="683410" y="205296"/>
                  <a:pt x="666010" y="187896"/>
                  <a:pt x="644545" y="187896"/>
                </a:cubicBezTo>
                <a:cubicBezTo>
                  <a:pt x="623080" y="187896"/>
                  <a:pt x="605680" y="205296"/>
                  <a:pt x="605680" y="226761"/>
                </a:cubicBezTo>
                <a:cubicBezTo>
                  <a:pt x="605680" y="248226"/>
                  <a:pt x="623080" y="265626"/>
                  <a:pt x="644545" y="265626"/>
                </a:cubicBezTo>
                <a:cubicBezTo>
                  <a:pt x="666010" y="265626"/>
                  <a:pt x="683410" y="248226"/>
                  <a:pt x="683410" y="226761"/>
                </a:cubicBezTo>
                <a:close/>
                <a:moveTo>
                  <a:pt x="683410" y="414658"/>
                </a:moveTo>
                <a:cubicBezTo>
                  <a:pt x="683410" y="393193"/>
                  <a:pt x="666010" y="375793"/>
                  <a:pt x="644545" y="375793"/>
                </a:cubicBezTo>
                <a:cubicBezTo>
                  <a:pt x="623080" y="375793"/>
                  <a:pt x="605680" y="393193"/>
                  <a:pt x="605680" y="414658"/>
                </a:cubicBezTo>
                <a:cubicBezTo>
                  <a:pt x="605680" y="436123"/>
                  <a:pt x="623080" y="453523"/>
                  <a:pt x="644545" y="453523"/>
                </a:cubicBezTo>
                <a:cubicBezTo>
                  <a:pt x="666010" y="453523"/>
                  <a:pt x="683410" y="436123"/>
                  <a:pt x="683410" y="414658"/>
                </a:cubicBezTo>
                <a:close/>
                <a:moveTo>
                  <a:pt x="683410" y="602554"/>
                </a:moveTo>
                <a:cubicBezTo>
                  <a:pt x="683410" y="581089"/>
                  <a:pt x="666010" y="563689"/>
                  <a:pt x="644545" y="563689"/>
                </a:cubicBezTo>
                <a:cubicBezTo>
                  <a:pt x="623080" y="563689"/>
                  <a:pt x="605680" y="581089"/>
                  <a:pt x="605680" y="602554"/>
                </a:cubicBezTo>
                <a:cubicBezTo>
                  <a:pt x="605680" y="624019"/>
                  <a:pt x="623080" y="641419"/>
                  <a:pt x="644545" y="641419"/>
                </a:cubicBezTo>
                <a:cubicBezTo>
                  <a:pt x="666010" y="641419"/>
                  <a:pt x="683410" y="624019"/>
                  <a:pt x="683410" y="602554"/>
                </a:cubicBezTo>
                <a:close/>
                <a:moveTo>
                  <a:pt x="683410" y="790451"/>
                </a:moveTo>
                <a:cubicBezTo>
                  <a:pt x="683410" y="768986"/>
                  <a:pt x="666010" y="751586"/>
                  <a:pt x="644545" y="751586"/>
                </a:cubicBezTo>
                <a:cubicBezTo>
                  <a:pt x="623080" y="751586"/>
                  <a:pt x="605680" y="768986"/>
                  <a:pt x="605680" y="790451"/>
                </a:cubicBezTo>
                <a:cubicBezTo>
                  <a:pt x="605680" y="811916"/>
                  <a:pt x="623080" y="829316"/>
                  <a:pt x="644545" y="829316"/>
                </a:cubicBezTo>
                <a:cubicBezTo>
                  <a:pt x="666010" y="829316"/>
                  <a:pt x="683410" y="811916"/>
                  <a:pt x="683410" y="790451"/>
                </a:cubicBezTo>
                <a:close/>
                <a:moveTo>
                  <a:pt x="683410" y="978347"/>
                </a:moveTo>
                <a:cubicBezTo>
                  <a:pt x="683410" y="956882"/>
                  <a:pt x="666010" y="939482"/>
                  <a:pt x="644545" y="939482"/>
                </a:cubicBezTo>
                <a:cubicBezTo>
                  <a:pt x="623080" y="939482"/>
                  <a:pt x="605680" y="956882"/>
                  <a:pt x="605680" y="978347"/>
                </a:cubicBezTo>
                <a:cubicBezTo>
                  <a:pt x="605680" y="999812"/>
                  <a:pt x="623080" y="1017212"/>
                  <a:pt x="644545" y="1017212"/>
                </a:cubicBezTo>
                <a:cubicBezTo>
                  <a:pt x="666010" y="1017212"/>
                  <a:pt x="683410" y="999812"/>
                  <a:pt x="683410" y="978347"/>
                </a:cubicBezTo>
                <a:close/>
              </a:path>
            </a:pathLst>
          </a:custGeom>
          <a:solidFill>
            <a:srgbClr val="51B5B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/>
              <a:cs typeface="+mn-cs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="" xmlns:a16="http://schemas.microsoft.com/office/drawing/2014/main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rgbClr val="F0BD64"/>
          </a:solidFill>
        </p:grpSpPr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="" xmlns:a16="http://schemas.microsoft.com/office/drawing/2014/main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="" xmlns:a16="http://schemas.microsoft.com/office/drawing/2014/main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="" xmlns:a16="http://schemas.microsoft.com/office/drawing/2014/main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="" xmlns:a16="http://schemas.microsoft.com/office/drawing/2014/main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</p:grpSp>
      <p:pic>
        <p:nvPicPr>
          <p:cNvPr id="72" name="Picture 3" descr="F:\2022\线性代数（第4版）（戴斌祥）\5c755e841498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1" y="1181596"/>
            <a:ext cx="4056385" cy="449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96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/>
      <p:bldP spid="54" grpId="0"/>
      <p:bldP spid="5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线性空间的定义与性质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69253" y="1473083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063653" y="1984833"/>
            <a:ext cx="107283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有序实数组成的数组的全体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63653" y="2632905"/>
            <a:ext cx="107283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="0" i="1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｛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kern="0" baseline="-25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kern="0" baseline="-25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｝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063653" y="3352985"/>
            <a:ext cx="10728327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对于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通常的有序数组的加法及如下定义的数乘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063653" y="3915926"/>
            <a:ext cx="107283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·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kern="0" baseline="-25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(0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0, 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0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063653" y="4562257"/>
            <a:ext cx="107283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构成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的线性空间，因为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，不满足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运算规律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201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线性空间的定义与性质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69253" y="1125611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838745" y="1571197"/>
            <a:ext cx="107283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正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实数的全体，记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作 </a:t>
            </a:r>
            <a:r>
              <a:rPr lang="en-US" altLang="zh-CN" sz="240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0" kern="0" baseline="30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，定义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加法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、数乘运算为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838745" y="2802189"/>
            <a:ext cx="8780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kern="0" dirty="0" err="1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·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i="1" kern="0" baseline="30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i="1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838745" y="3475952"/>
            <a:ext cx="77840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验证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上述加法与数乘运算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构成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线性空间。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838745" y="4098333"/>
            <a:ext cx="60101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实际上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要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验证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满足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条件。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435701"/>
              </p:ext>
            </p:extLst>
          </p:nvPr>
        </p:nvGraphicFramePr>
        <p:xfrm>
          <a:off x="3813556" y="2308421"/>
          <a:ext cx="303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3" name="Equation" r:id="rId4" imgW="3035160" imgH="406080" progId="Equation.DSMT4">
                  <p:embed/>
                </p:oleObj>
              </mc:Choice>
              <mc:Fallback>
                <p:oleObj name="Equation" r:id="rId4" imgW="30351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3556" y="2308421"/>
                        <a:ext cx="30353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838745" y="4735520"/>
            <a:ext cx="7966927" cy="646331"/>
            <a:chOff x="838745" y="4220141"/>
            <a:chExt cx="7966927" cy="646331"/>
          </a:xfrm>
        </p:grpSpPr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838745" y="4220141"/>
              <a:ext cx="796692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对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加法封闭：对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任意 </a:t>
              </a:r>
              <a:r>
                <a:rPr kumimoji="0" lang="en-US" altLang="zh-CN" sz="24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kumimoji="0" lang="en-US" altLang="zh-CN" sz="24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∈</a:t>
              </a:r>
              <a:r>
                <a:rPr kumimoji="0" lang="en-US" altLang="zh-CN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1127407"/>
                </p:ext>
              </p:extLst>
            </p:nvPr>
          </p:nvGraphicFramePr>
          <p:xfrm>
            <a:off x="6084577" y="4394051"/>
            <a:ext cx="19304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014" name="Equation" r:id="rId6" imgW="1930320" imgH="342720" progId="Equation.DSMT4">
                    <p:embed/>
                  </p:oleObj>
                </mc:Choice>
                <mc:Fallback>
                  <p:oleObj name="Equation" r:id="rId6" imgW="193032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084577" y="4394051"/>
                          <a:ext cx="19304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838745" y="5384316"/>
            <a:ext cx="84241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对数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乘封闭：对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任意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0" kern="0" baseline="30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kern="0" dirty="0" err="1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·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i="1" kern="0" baseline="30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02753" y="6007527"/>
            <a:ext cx="4766527" cy="646331"/>
            <a:chOff x="838745" y="4220141"/>
            <a:chExt cx="4766527" cy="646331"/>
          </a:xfrm>
        </p:grpSpPr>
        <p:sp>
          <p:nvSpPr>
            <p:cNvPr id="33" name="Text Box 5"/>
            <p:cNvSpPr txBox="1">
              <a:spLocks noChangeArrowheads="1"/>
            </p:cNvSpPr>
            <p:nvPr/>
          </p:nvSpPr>
          <p:spPr bwMode="auto">
            <a:xfrm>
              <a:off x="838745" y="4220141"/>
              <a:ext cx="476652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（</a:t>
              </a:r>
              <a:r>
                <a:rPr kumimoji="0" lang="de-DE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   </a:t>
              </a:r>
              <a:r>
                <a:rPr kumimoji="0" lang="de-DE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  <a:endParaRPr kumimoji="0" lang="de-DE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8550963"/>
                </p:ext>
              </p:extLst>
            </p:nvPr>
          </p:nvGraphicFramePr>
          <p:xfrm>
            <a:off x="2028693" y="4435686"/>
            <a:ext cx="28448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015" name="Equation" r:id="rId8" imgW="2844720" imgH="279360" progId="Equation.DSMT4">
                    <p:embed/>
                  </p:oleObj>
                </mc:Choice>
                <mc:Fallback>
                  <p:oleObj name="Equation" r:id="rId8" imgW="284472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028693" y="4435686"/>
                          <a:ext cx="28448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335390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线性空间的定义与性质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745" y="3224058"/>
            <a:ext cx="10728327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·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baseline="30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400" b="0" kern="0" dirty="0">
              <a:solidFill>
                <a:prstClr val="black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745" y="1063818"/>
            <a:ext cx="10728327" cy="646331"/>
            <a:chOff x="838745" y="4220141"/>
            <a:chExt cx="10728327" cy="646331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838745" y="4220141"/>
              <a:ext cx="1072832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（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                                               </a:t>
              </a:r>
              <a:r>
                <a:rPr kumimoji="0" lang="de-DE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  <a:endParaRPr kumimoji="0" lang="de-DE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7696405"/>
                </p:ext>
              </p:extLst>
            </p:nvPr>
          </p:nvGraphicFramePr>
          <p:xfrm>
            <a:off x="2018182" y="4412864"/>
            <a:ext cx="6197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66" name="Equation" r:id="rId4" imgW="6197400" imgH="342720" progId="Equation.DSMT4">
                    <p:embed/>
                  </p:oleObj>
                </mc:Choice>
                <mc:Fallback>
                  <p:oleObj name="Equation" r:id="rId4" imgW="619740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018182" y="4412864"/>
                          <a:ext cx="6197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838745" y="1783898"/>
            <a:ext cx="10728327" cy="646331"/>
            <a:chOff x="838745" y="4220141"/>
            <a:chExt cx="10728327" cy="646331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838745" y="4220141"/>
              <a:ext cx="1072832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（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元素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满足：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·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＝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称为 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的零元素）；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3989406"/>
                </p:ext>
              </p:extLst>
            </p:nvPr>
          </p:nvGraphicFramePr>
          <p:xfrm>
            <a:off x="4872462" y="4435669"/>
            <a:ext cx="8636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67" name="Equation" r:id="rId6" imgW="863280" imgH="279360" progId="Equation.DSMT4">
                    <p:embed/>
                  </p:oleObj>
                </mc:Choice>
                <mc:Fallback>
                  <p:oleObj name="Equation" r:id="rId6" imgW="86328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72462" y="4435669"/>
                          <a:ext cx="8636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838745" y="2503978"/>
            <a:ext cx="10728327" cy="646331"/>
            <a:chOff x="838745" y="4220141"/>
            <a:chExt cx="10728327" cy="646331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838745" y="4220141"/>
              <a:ext cx="1072832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（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）对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任何 </a:t>
              </a:r>
              <a:r>
                <a:rPr kumimoji="0" lang="en-US" altLang="zh-CN" sz="24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∈</a:t>
              </a:r>
              <a:r>
                <a:rPr kumimoji="0" lang="en-US" altLang="zh-CN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                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·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＝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  <a:ea typeface="宋体" pitchFamily="2" charset="-122"/>
                  <a:cs typeface="Times New Roman" panose="02020603050405020304" pitchFamily="18" charset="0"/>
                </a:rPr>
                <a:t>-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称为 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的负元素）；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5567240"/>
                </p:ext>
              </p:extLst>
            </p:nvPr>
          </p:nvGraphicFramePr>
          <p:xfrm>
            <a:off x="4517844" y="4404564"/>
            <a:ext cx="11430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68" name="Equation" r:id="rId8" imgW="1143000" imgH="342720" progId="Equation.DSMT4">
                    <p:embed/>
                  </p:oleObj>
                </mc:Choice>
                <mc:Fallback>
                  <p:oleObj name="Equation" r:id="rId8" imgW="114300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17844" y="4404564"/>
                          <a:ext cx="11430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838745" y="3865755"/>
            <a:ext cx="107283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kern="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·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0" kern="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·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kern="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·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l-GR" altLang="zh-CN" sz="2400" b="0" i="1" kern="0" baseline="30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l-GR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err="1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i="1" kern="0" baseline="30000" dirty="0" err="1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l-GR" altLang="zh-CN" sz="2400" b="0" i="1" kern="0" baseline="30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zh-CN" altLang="el-GR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l-GR" altLang="zh-CN" sz="2400" b="0" i="1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0" kern="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·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38745" y="4592210"/>
            <a:ext cx="10728327" cy="646331"/>
            <a:chOff x="838745" y="4220141"/>
            <a:chExt cx="10728327" cy="646331"/>
          </a:xfrm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838745" y="4220141"/>
              <a:ext cx="1072832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（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                                           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1718076"/>
                </p:ext>
              </p:extLst>
            </p:nvPr>
          </p:nvGraphicFramePr>
          <p:xfrm>
            <a:off x="2031041" y="4372144"/>
            <a:ext cx="61595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69" name="Equation" r:id="rId10" imgW="6159240" imgH="406080" progId="Equation.DSMT4">
                    <p:embed/>
                  </p:oleObj>
                </mc:Choice>
                <mc:Fallback>
                  <p:oleObj name="Equation" r:id="rId10" imgW="615924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031041" y="4372144"/>
                          <a:ext cx="61595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838745" y="5312290"/>
            <a:ext cx="10728327" cy="646331"/>
            <a:chOff x="838745" y="4220141"/>
            <a:chExt cx="10728327" cy="646331"/>
          </a:xfrm>
        </p:grpSpPr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838745" y="4220141"/>
              <a:ext cx="1072832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（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            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                                           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4279494"/>
                </p:ext>
              </p:extLst>
            </p:nvPr>
          </p:nvGraphicFramePr>
          <p:xfrm>
            <a:off x="2062758" y="4372789"/>
            <a:ext cx="7162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70" name="Equation" r:id="rId12" imgW="7162560" imgH="406080" progId="Equation.DSMT4">
                    <p:embed/>
                  </p:oleObj>
                </mc:Choice>
                <mc:Fallback>
                  <p:oleObj name="Equation" r:id="rId12" imgW="716256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062758" y="4372789"/>
                          <a:ext cx="71628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838745" y="5958621"/>
            <a:ext cx="81680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因此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0" kern="0" baseline="30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上面定义的运算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构成 </a:t>
            </a:r>
            <a:r>
              <a:rPr lang="en-US" altLang="zh-CN" sz="240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线性空间。</a:t>
            </a:r>
            <a:endParaRPr lang="zh-CN" altLang="en-US" sz="2400" b="0" kern="0" dirty="0">
              <a:solidFill>
                <a:prstClr val="black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959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线性空间的定义与性质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6614" y="1251935"/>
            <a:ext cx="10657184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零元素是唯一的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6614" y="1940490"/>
            <a:ext cx="106571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假设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baseline="-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baseline="-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是线性空间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中的两个零元素，即对任何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，有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baseline="-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，于是特别有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469916" y="1284669"/>
            <a:ext cx="1384930" cy="523220"/>
            <a:chOff x="1414686" y="1053530"/>
            <a:chExt cx="1384930" cy="523220"/>
          </a:xfrm>
        </p:grpSpPr>
        <p:sp>
          <p:nvSpPr>
            <p:cNvPr id="8" name="椭圆 7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3" name="TextBox 12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</a:t>
                </a:r>
              </a:p>
            </p:txBody>
          </p:sp>
        </p:grp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质</a:t>
              </a: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66614" y="3249088"/>
            <a:ext cx="10657184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baseline="-30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baseline="-30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baseline="-30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baseline="-30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baseline="-30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baseline="-30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66614" y="3997897"/>
            <a:ext cx="10657184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故　　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baseline="-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baseline="-30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baseline="-30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baseline="-30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baseline="-30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baseline="-30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087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线性空间的定义与性质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94630" y="1440962"/>
            <a:ext cx="10657184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altLang="en-US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任意一个元素</a:t>
            </a:r>
            <a:r>
              <a:rPr lang="zh-CN" altLang="en-US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的负元素是唯一</a:t>
            </a:r>
            <a:r>
              <a:rPr lang="zh-CN" altLang="en-US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的（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 </a:t>
            </a:r>
            <a:r>
              <a:rPr lang="zh-CN" altLang="en-US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的负元素</a:t>
            </a:r>
            <a:r>
              <a:rPr lang="zh-CN" altLang="en-US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记</a:t>
            </a:r>
            <a:r>
              <a:rPr lang="zh-CN" altLang="en-US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作 </a:t>
            </a:r>
            <a:r>
              <a:rPr lang="en-US" altLang="zh-CN" sz="240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n-US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97932" y="1473696"/>
            <a:ext cx="1384930" cy="523220"/>
            <a:chOff x="1414686" y="1053530"/>
            <a:chExt cx="1384930" cy="523220"/>
          </a:xfrm>
        </p:grpSpPr>
        <p:sp>
          <p:nvSpPr>
            <p:cNvPr id="7" name="椭圆 6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" name="TextBox 11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</a:t>
                </a:r>
              </a:p>
            </p:txBody>
          </p:sp>
        </p:grpSp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质</a:t>
              </a:r>
            </a:p>
          </p:txBody>
        </p: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894630" y="2179330"/>
            <a:ext cx="10657184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假设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两个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负元素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γ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γ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，于是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894630" y="2996873"/>
            <a:ext cx="10657184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+(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γ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)+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γ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γ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γ</a:t>
            </a:r>
            <a:endParaRPr lang="en-US" altLang="zh-CN" sz="2400" i="1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09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线性空间的定义与性质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03190" y="1261079"/>
            <a:ext cx="10657184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b="0" kern="0" dirty="0" smtClean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b="0" kern="0" dirty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03190" y="1949634"/>
            <a:ext cx="106571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因为                      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+0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+0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(1+0)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endParaRPr lang="zh-CN" altLang="en-US" sz="2400" i="1" kern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06492" y="1293813"/>
            <a:ext cx="1384930" cy="523220"/>
            <a:chOff x="1414686" y="1053530"/>
            <a:chExt cx="1384930" cy="523220"/>
          </a:xfrm>
        </p:grpSpPr>
        <p:sp>
          <p:nvSpPr>
            <p:cNvPr id="8" name="椭圆 7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3" name="TextBox 12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</a:t>
                </a:r>
              </a:p>
            </p:txBody>
          </p:sp>
        </p:grp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质</a:t>
              </a: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03190" y="2809245"/>
            <a:ext cx="106571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所以                             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+0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b="0" kern="0" dirty="0" smtClean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)+0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b="0" kern="0" dirty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+(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+0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b="0" kern="0" dirty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l-GR" altLang="zh-CN" sz="240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803190" y="3710970"/>
            <a:ext cx="10657184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又因为              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+(</a:t>
            </a:r>
            <a:r>
              <a:rPr lang="el-GR" altLang="zh-CN" sz="2400" b="0" kern="0" dirty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+(</a:t>
            </a:r>
            <a:r>
              <a:rPr lang="el-GR" altLang="zh-CN" sz="2400" b="0" kern="0" dirty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[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+(</a:t>
            </a:r>
            <a:r>
              <a:rPr lang="el-GR" altLang="zh-CN" sz="2400" b="0" kern="0" dirty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803190" y="4737067"/>
            <a:ext cx="10657184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所以            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+(</a:t>
            </a:r>
            <a:r>
              <a:rPr lang="el-GR" altLang="zh-CN" sz="2400" b="0" kern="0" dirty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b="0" kern="0" dirty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)+(</a:t>
            </a:r>
            <a:r>
              <a:rPr lang="el-GR" altLang="zh-CN" sz="2400" b="0" kern="0" dirty="0" smtClean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b="0" kern="0" dirty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+(</a:t>
            </a:r>
            <a:r>
              <a:rPr lang="el-GR" altLang="zh-CN" sz="2400" b="0" kern="0" dirty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b="0" kern="0" dirty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b="0" kern="0" dirty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endParaRPr lang="en-US" altLang="zh-CN" sz="2400" i="1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803190" y="5586299"/>
            <a:ext cx="10657184" cy="521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而                                       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+(</a:t>
            </a:r>
            <a:r>
              <a:rPr lang="el-GR" altLang="zh-CN" sz="2400" b="0" kern="0" dirty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+(</a:t>
            </a:r>
            <a:r>
              <a:rPr lang="el-GR" altLang="zh-CN" sz="2400" b="0" kern="0" dirty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+(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)]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l-GR" altLang="zh-CN" sz="2400" i="1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7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  <p:bldP spid="16" grpId="0"/>
      <p:bldP spid="1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线性空间的定义与性质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6614" y="1405692"/>
            <a:ext cx="10657184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</a:t>
            </a:r>
            <a:r>
              <a:rPr lang="zh-CN" altLang="en-US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l-GR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那么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或者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6614" y="2192543"/>
            <a:ext cx="106571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假设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≠ 0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，那么</a:t>
            </a:r>
            <a:endParaRPr lang="zh-CN" altLang="en-US" sz="2400" i="1" kern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69916" y="1438426"/>
            <a:ext cx="1384930" cy="523220"/>
            <a:chOff x="1414686" y="1053530"/>
            <a:chExt cx="1384930" cy="523220"/>
          </a:xfrm>
        </p:grpSpPr>
        <p:sp>
          <p:nvSpPr>
            <p:cNvPr id="8" name="椭圆 7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3" name="TextBox 12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</a:t>
                </a:r>
              </a:p>
            </p:txBody>
          </p:sp>
        </p:grp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质</a:t>
              </a: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578599"/>
              </p:ext>
            </p:extLst>
          </p:nvPr>
        </p:nvGraphicFramePr>
        <p:xfrm>
          <a:off x="3464024" y="3109762"/>
          <a:ext cx="4686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6" name="Equation" r:id="rId4" imgW="4686120" imgH="812520" progId="Equation.DSMT4">
                  <p:embed/>
                </p:oleObj>
              </mc:Choice>
              <mc:Fallback>
                <p:oleObj name="Equation" r:id="rId4" imgW="468612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64024" y="3109762"/>
                        <a:ext cx="46863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99606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线性空间的定义与性质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63653" y="1287205"/>
            <a:ext cx="103114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上线性空间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的一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个非空子集合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，如果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对于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的两种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运算也构成数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域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的线性空间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，则称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W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0" dirty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线性子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空间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（简称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子空间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66955" y="1373104"/>
            <a:ext cx="1384930" cy="523220"/>
            <a:chOff x="1414686" y="1053530"/>
            <a:chExt cx="1384930" cy="523220"/>
          </a:xfrm>
        </p:grpSpPr>
        <p:sp>
          <p:nvSpPr>
            <p:cNvPr id="7" name="椭圆 6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" name="TextBox 11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</a:p>
            </p:txBody>
          </p:sp>
        </p:grpSp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</a:p>
          </p:txBody>
        </p: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890802" y="3021259"/>
            <a:ext cx="104529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线性空间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非空子</a:t>
            </a:r>
            <a:r>
              <a:rPr lang="zh-CN" altLang="en-US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集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构成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子空间的</a:t>
            </a:r>
            <a:r>
              <a:rPr lang="zh-CN" altLang="en-US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充分必要条件是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对于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的两种</a:t>
            </a:r>
            <a:r>
              <a:rPr lang="zh-CN" altLang="en-US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运算（加法</a:t>
            </a:r>
            <a:r>
              <a:rPr lang="zh-CN" altLang="en-US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和数</a:t>
            </a:r>
            <a:r>
              <a:rPr lang="zh-CN" altLang="en-US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乘）封闭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610882" y="3085305"/>
            <a:ext cx="1260140" cy="523220"/>
            <a:chOff x="1522698" y="4377511"/>
            <a:chExt cx="1260140" cy="523220"/>
          </a:xfrm>
        </p:grpSpPr>
        <p:sp>
          <p:nvSpPr>
            <p:cNvPr id="15" name="矩形 14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6" name="TextBox 15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</a:p>
          </p:txBody>
        </p:sp>
        <p:sp>
          <p:nvSpPr>
            <p:cNvPr id="17" name="TextBox 16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691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线性空间的定义与性质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69253" y="1300383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063653" y="1950537"/>
            <a:ext cx="1020175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0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4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全体实函数组成的线性空间中，所有实系数多项式</a:t>
            </a:r>
            <a:r>
              <a:rPr lang="zh-CN" altLang="en-US" sz="2400" b="0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组成 </a:t>
            </a:r>
            <a:r>
              <a:rPr lang="en-US" altLang="zh-CN" sz="2400" b="0" i="1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b="0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en-US" sz="2400" b="0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子空间。请</a:t>
            </a:r>
            <a:r>
              <a:rPr lang="zh-CN" altLang="en-US" sz="24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读者自行</a:t>
            </a:r>
            <a:r>
              <a:rPr lang="zh-CN" altLang="en-US" sz="2400" b="0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证明。</a:t>
            </a:r>
            <a:endParaRPr lang="en-US" altLang="zh-CN" sz="2400" b="0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540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="" xmlns:a16="http://schemas.microsoft.com/office/drawing/2014/main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="" xmlns:a16="http://schemas.microsoft.com/office/drawing/2014/main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="" xmlns:a16="http://schemas.microsoft.com/office/drawing/2014/main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="" xmlns:a16="http://schemas.microsoft.com/office/drawing/2014/main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="" xmlns:a16="http://schemas.microsoft.com/office/drawing/2014/main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="" xmlns:a16="http://schemas.microsoft.com/office/drawing/2014/main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="" xmlns:a16="http://schemas.microsoft.com/office/drawing/2014/main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="" xmlns:a16="http://schemas.microsoft.com/office/drawing/2014/main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="" xmlns:a16="http://schemas.microsoft.com/office/drawing/2014/main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="" xmlns:a16="http://schemas.microsoft.com/office/drawing/2014/main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="" xmlns:a16="http://schemas.microsoft.com/office/drawing/2014/main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="" xmlns:a16="http://schemas.microsoft.com/office/drawing/2014/main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="" xmlns:a16="http://schemas.microsoft.com/office/drawing/2014/main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="" xmlns:a16="http://schemas.microsoft.com/office/drawing/2014/main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="" xmlns:a16="http://schemas.microsoft.com/office/drawing/2014/main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="" xmlns:a16="http://schemas.microsoft.com/office/drawing/2014/main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="" xmlns:a16="http://schemas.microsoft.com/office/drawing/2014/main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="" xmlns:a16="http://schemas.microsoft.com/office/drawing/2014/main" id="{10D8F35E-5440-22E0-ED6D-DAE6D227504A}"/>
              </a:ext>
            </a:extLst>
          </p:cNvPr>
          <p:cNvSpPr txBox="1"/>
          <p:nvPr/>
        </p:nvSpPr>
        <p:spPr>
          <a:xfrm>
            <a:off x="2349968" y="2781363"/>
            <a:ext cx="8346047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4800" b="1" dirty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线性空间的维数、基与坐标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="" xmlns:a16="http://schemas.microsoft.com/office/drawing/2014/main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="" xmlns:a16="http://schemas.microsoft.com/office/drawing/2014/main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="" xmlns:a16="http://schemas.microsoft.com/office/drawing/2014/main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="" xmlns:a16="http://schemas.microsoft.com/office/drawing/2014/main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="" xmlns:a16="http://schemas.microsoft.com/office/drawing/2014/main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="" xmlns:a16="http://schemas.microsoft.com/office/drawing/2014/main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="" xmlns:a16="http://schemas.microsoft.com/office/drawing/2014/main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="" xmlns:a16="http://schemas.microsoft.com/office/drawing/2014/main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="" xmlns:a16="http://schemas.microsoft.com/office/drawing/2014/main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="" xmlns:a16="http://schemas.microsoft.com/office/drawing/2014/main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="" xmlns:a16="http://schemas.microsoft.com/office/drawing/2014/main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="" xmlns:a16="http://schemas.microsoft.com/office/drawing/2014/main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="" xmlns:a16="http://schemas.microsoft.com/office/drawing/2014/main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="" xmlns:a16="http://schemas.microsoft.com/office/drawing/2014/main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="" xmlns:a16="http://schemas.microsoft.com/office/drawing/2014/main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="" xmlns:a16="http://schemas.microsoft.com/office/drawing/2014/main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="" xmlns:a16="http://schemas.microsoft.com/office/drawing/2014/main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="" xmlns:a16="http://schemas.microsoft.com/office/drawing/2014/main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="" xmlns:a16="http://schemas.microsoft.com/office/drawing/2014/main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="" xmlns:a16="http://schemas.microsoft.com/office/drawing/2014/main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="" xmlns:a16="http://schemas.microsoft.com/office/drawing/2014/main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="" xmlns:a16="http://schemas.microsoft.com/office/drawing/2014/main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="" xmlns:a16="http://schemas.microsoft.com/office/drawing/2014/main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="" xmlns:a16="http://schemas.microsoft.com/office/drawing/2014/main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="" xmlns:a16="http://schemas.microsoft.com/office/drawing/2014/main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="" xmlns:a16="http://schemas.microsoft.com/office/drawing/2014/main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D81578D0-6087-AD42-B213-20B6EA93E013}"/>
              </a:ext>
            </a:extLst>
          </p:cNvPr>
          <p:cNvSpPr/>
          <p:nvPr/>
        </p:nvSpPr>
        <p:spPr>
          <a:xfrm>
            <a:off x="5086437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§2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2691944" y="3834249"/>
            <a:ext cx="7752758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25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2">
            <a:extLst>
              <a:ext uri="{FF2B5EF4-FFF2-40B4-BE49-F238E27FC236}">
                <a16:creationId xmlns="" xmlns:a16="http://schemas.microsoft.com/office/drawing/2014/main" id="{CAEB3A08-8C89-4296-BFE7-5453AD7EDEF7}"/>
              </a:ext>
            </a:extLst>
          </p:cNvPr>
          <p:cNvSpPr/>
          <p:nvPr/>
        </p:nvSpPr>
        <p:spPr>
          <a:xfrm flipH="1">
            <a:off x="6117232" y="0"/>
            <a:ext cx="7143399" cy="6858000"/>
          </a:xfrm>
          <a:custGeom>
            <a:avLst/>
            <a:gdLst>
              <a:gd name="connsiteX0" fmla="*/ 1518666 w 1518666"/>
              <a:gd name="connsiteY0" fmla="*/ 1457992 h 1457991"/>
              <a:gd name="connsiteX1" fmla="*/ 676847 w 1518666"/>
              <a:gd name="connsiteY1" fmla="*/ 0 h 1457991"/>
              <a:gd name="connsiteX2" fmla="*/ 0 w 1518666"/>
              <a:gd name="connsiteY2" fmla="*/ 0 h 1457991"/>
              <a:gd name="connsiteX3" fmla="*/ 0 w 1518666"/>
              <a:gd name="connsiteY3" fmla="*/ 1457992 h 1457991"/>
              <a:gd name="connsiteX4" fmla="*/ 1518666 w 1518666"/>
              <a:gd name="connsiteY4" fmla="*/ 1457992 h 14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666" h="1457991">
                <a:moveTo>
                  <a:pt x="1518666" y="1457992"/>
                </a:moveTo>
                <a:lnTo>
                  <a:pt x="676847" y="0"/>
                </a:lnTo>
                <a:lnTo>
                  <a:pt x="0" y="0"/>
                </a:lnTo>
                <a:lnTo>
                  <a:pt x="0" y="1457992"/>
                </a:lnTo>
                <a:lnTo>
                  <a:pt x="1518666" y="1457992"/>
                </a:lnTo>
                <a:close/>
              </a:path>
            </a:pathLst>
          </a:custGeom>
          <a:solidFill>
            <a:srgbClr val="0099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A35C35AD-2997-4948-A7B7-9163F4C5E613}"/>
              </a:ext>
            </a:extLst>
          </p:cNvPr>
          <p:cNvGrpSpPr/>
          <p:nvPr/>
        </p:nvGrpSpPr>
        <p:grpSpPr>
          <a:xfrm>
            <a:off x="-2" y="505743"/>
            <a:ext cx="2122100" cy="828754"/>
            <a:chOff x="-2" y="505742"/>
            <a:chExt cx="2292536" cy="940565"/>
          </a:xfrm>
          <a:solidFill>
            <a:srgbClr val="009999"/>
          </a:solidFill>
        </p:grpSpPr>
        <p:sp>
          <p:nvSpPr>
            <p:cNvPr id="52" name="任意多边形: 形状 4">
              <a:extLst>
                <a:ext uri="{FF2B5EF4-FFF2-40B4-BE49-F238E27FC236}">
                  <a16:creationId xmlns="" xmlns:a16="http://schemas.microsoft.com/office/drawing/2014/main" id="{B2B511CE-3927-410C-A8B8-C6559F15F8B1}"/>
                </a:ext>
              </a:extLst>
            </p:cNvPr>
            <p:cNvSpPr/>
            <p:nvPr/>
          </p:nvSpPr>
          <p:spPr>
            <a:xfrm flipH="1">
              <a:off x="-2" y="505742"/>
              <a:ext cx="2292536" cy="940565"/>
            </a:xfrm>
            <a:custGeom>
              <a:avLst/>
              <a:gdLst>
                <a:gd name="connsiteX0" fmla="*/ 1850743 w 1850791"/>
                <a:gd name="connsiteY0" fmla="*/ 710687 h 710660"/>
                <a:gd name="connsiteX1" fmla="*/ 403991 w 1850791"/>
                <a:gd name="connsiteY1" fmla="*/ 710687 h 710660"/>
                <a:gd name="connsiteX2" fmla="*/ 369034 w 1850791"/>
                <a:gd name="connsiteY2" fmla="*/ 690494 h 710660"/>
                <a:gd name="connsiteX3" fmla="*/ 5370 w 1850791"/>
                <a:gd name="connsiteY3" fmla="*/ 60606 h 710660"/>
                <a:gd name="connsiteX4" fmla="*/ 20153 w 1850791"/>
                <a:gd name="connsiteY4" fmla="*/ 5437 h 710660"/>
                <a:gd name="connsiteX5" fmla="*/ 40327 w 1850791"/>
                <a:gd name="connsiteY5" fmla="*/ 27 h 710660"/>
                <a:gd name="connsiteX6" fmla="*/ 1850743 w 1850791"/>
                <a:gd name="connsiteY6" fmla="*/ 27 h 71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0791" h="710660">
                  <a:moveTo>
                    <a:pt x="1850743" y="710687"/>
                  </a:moveTo>
                  <a:lnTo>
                    <a:pt x="403991" y="710687"/>
                  </a:lnTo>
                  <a:cubicBezTo>
                    <a:pt x="389570" y="710678"/>
                    <a:pt x="376245" y="702982"/>
                    <a:pt x="369034" y="690494"/>
                  </a:cubicBezTo>
                  <a:lnTo>
                    <a:pt x="5370" y="60606"/>
                  </a:lnTo>
                  <a:cubicBezTo>
                    <a:pt x="-5784" y="41289"/>
                    <a:pt x="836" y="16591"/>
                    <a:pt x="20153" y="5437"/>
                  </a:cubicBezTo>
                  <a:cubicBezTo>
                    <a:pt x="26287" y="1894"/>
                    <a:pt x="33240" y="27"/>
                    <a:pt x="40327" y="27"/>
                  </a:cubicBezTo>
                  <a:lnTo>
                    <a:pt x="1850743" y="27"/>
                  </a:lnTo>
                  <a:close/>
                </a:path>
              </a:pathLst>
            </a:custGeom>
            <a:solidFill>
              <a:srgbClr val="F0BD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="" xmlns:a16="http://schemas.microsoft.com/office/drawing/2014/main" id="{40C38AF8-9C3B-4149-A43B-4326D684B0B7}"/>
                </a:ext>
              </a:extLst>
            </p:cNvPr>
            <p:cNvSpPr/>
            <p:nvPr/>
          </p:nvSpPr>
          <p:spPr>
            <a:xfrm>
              <a:off x="250573" y="630961"/>
              <a:ext cx="1601674" cy="7335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第</a:t>
              </a:r>
              <a:r>
                <a:rPr kumimoji="0" lang="en-US" altLang="zh-CN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6</a:t>
              </a:r>
              <a:r>
                <a:rPr kumimoji="0" lang="zh-CN" alt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章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BD797D66-8C96-4FF6-ACF7-E40178CE7596}"/>
              </a:ext>
            </a:extLst>
          </p:cNvPr>
          <p:cNvSpPr/>
          <p:nvPr/>
        </p:nvSpPr>
        <p:spPr>
          <a:xfrm>
            <a:off x="2060609" y="233413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线性空间的定义与性质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99309C90-4800-47DC-BA08-FF2ACB94F169}"/>
              </a:ext>
            </a:extLst>
          </p:cNvPr>
          <p:cNvSpPr/>
          <p:nvPr/>
        </p:nvSpPr>
        <p:spPr>
          <a:xfrm>
            <a:off x="2060609" y="316042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线性空间的维数、基与坐标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E1367170-A640-4BDC-94F4-4D1113159C46}"/>
              </a:ext>
            </a:extLst>
          </p:cNvPr>
          <p:cNvSpPr/>
          <p:nvPr/>
        </p:nvSpPr>
        <p:spPr>
          <a:xfrm>
            <a:off x="2060609" y="39867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基变换与坐标变换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B2631CC0-28EE-4709-A254-9AED3AA5B96A}"/>
              </a:ext>
            </a:extLst>
          </p:cNvPr>
          <p:cNvSpPr/>
          <p:nvPr/>
        </p:nvSpPr>
        <p:spPr>
          <a:xfrm>
            <a:off x="2060609" y="481299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线性变换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9E648DAB-FE1D-472E-AC5F-F885B9B4CD1D}"/>
              </a:ext>
            </a:extLst>
          </p:cNvPr>
          <p:cNvSpPr/>
          <p:nvPr/>
        </p:nvSpPr>
        <p:spPr>
          <a:xfrm>
            <a:off x="2060610" y="5648612"/>
            <a:ext cx="2436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线性变换的矩阵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="" xmlns:a16="http://schemas.microsoft.com/office/drawing/2014/main" id="{51F9F263-564E-4F77-9275-6C69101498CD}"/>
              </a:ext>
            </a:extLst>
          </p:cNvPr>
          <p:cNvGrpSpPr/>
          <p:nvPr/>
        </p:nvGrpSpPr>
        <p:grpSpPr>
          <a:xfrm>
            <a:off x="1245766" y="2334135"/>
            <a:ext cx="707837" cy="485523"/>
            <a:chOff x="601927" y="2334135"/>
            <a:chExt cx="707837" cy="485523"/>
          </a:xfrm>
        </p:grpSpPr>
        <p:sp>
          <p:nvSpPr>
            <p:cNvPr id="60" name="矩形: 圆角 12">
              <a:extLst>
                <a:ext uri="{FF2B5EF4-FFF2-40B4-BE49-F238E27FC236}">
                  <a16:creationId xmlns="" xmlns:a16="http://schemas.microsoft.com/office/drawing/2014/main" id="{C4395804-F95D-4F2F-A45D-E7D6AE75393D}"/>
                </a:ext>
              </a:extLst>
            </p:cNvPr>
            <p:cNvSpPr/>
            <p:nvPr/>
          </p:nvSpPr>
          <p:spPr>
            <a:xfrm>
              <a:off x="701846" y="2334135"/>
              <a:ext cx="508000" cy="461666"/>
            </a:xfrm>
            <a:prstGeom prst="roundRect">
              <a:avLst/>
            </a:prstGeom>
            <a:solidFill>
              <a:srgbClr val="17484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="" xmlns:a16="http://schemas.microsoft.com/office/drawing/2014/main" id="{72060640-D39B-4481-A59F-649AEAAED3C2}"/>
                </a:ext>
              </a:extLst>
            </p:cNvPr>
            <p:cNvSpPr/>
            <p:nvPr/>
          </p:nvSpPr>
          <p:spPr>
            <a:xfrm>
              <a:off x="601927" y="2357993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§1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="" xmlns:a16="http://schemas.microsoft.com/office/drawing/2014/main" id="{974E84C2-EC56-4BEB-9E28-4F5C7FD3EC96}"/>
              </a:ext>
            </a:extLst>
          </p:cNvPr>
          <p:cNvGrpSpPr/>
          <p:nvPr/>
        </p:nvGrpSpPr>
        <p:grpSpPr>
          <a:xfrm>
            <a:off x="1245766" y="3160421"/>
            <a:ext cx="707837" cy="461666"/>
            <a:chOff x="601927" y="3160421"/>
            <a:chExt cx="707837" cy="461666"/>
          </a:xfrm>
        </p:grpSpPr>
        <p:sp>
          <p:nvSpPr>
            <p:cNvPr id="63" name="矩形: 圆角 16">
              <a:extLst>
                <a:ext uri="{FF2B5EF4-FFF2-40B4-BE49-F238E27FC236}">
                  <a16:creationId xmlns="" xmlns:a16="http://schemas.microsoft.com/office/drawing/2014/main" id="{FC100B3A-D4FB-424C-9AC3-E2240B9F5AFB}"/>
                </a:ext>
              </a:extLst>
            </p:cNvPr>
            <p:cNvSpPr/>
            <p:nvPr/>
          </p:nvSpPr>
          <p:spPr>
            <a:xfrm>
              <a:off x="701846" y="3160421"/>
              <a:ext cx="508000" cy="461666"/>
            </a:xfrm>
            <a:prstGeom prst="roundRect">
              <a:avLst/>
            </a:prstGeom>
            <a:solidFill>
              <a:srgbClr val="0099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="" xmlns:a16="http://schemas.microsoft.com/office/drawing/2014/main" id="{DF7A8357-6E2E-4148-8922-2EB45DBCA1BB}"/>
                </a:ext>
              </a:extLst>
            </p:cNvPr>
            <p:cNvSpPr/>
            <p:nvPr/>
          </p:nvSpPr>
          <p:spPr>
            <a:xfrm>
              <a:off x="601927" y="3160421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§2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="" xmlns:a16="http://schemas.microsoft.com/office/drawing/2014/main" id="{397A8446-C961-4DF7-B4C7-0ACA72C30795}"/>
              </a:ext>
            </a:extLst>
          </p:cNvPr>
          <p:cNvGrpSpPr/>
          <p:nvPr/>
        </p:nvGrpSpPr>
        <p:grpSpPr>
          <a:xfrm>
            <a:off x="1245766" y="3986708"/>
            <a:ext cx="707837" cy="485523"/>
            <a:chOff x="601927" y="2334135"/>
            <a:chExt cx="707837" cy="485523"/>
          </a:xfrm>
        </p:grpSpPr>
        <p:sp>
          <p:nvSpPr>
            <p:cNvPr id="66" name="矩形: 圆角 22">
              <a:extLst>
                <a:ext uri="{FF2B5EF4-FFF2-40B4-BE49-F238E27FC236}">
                  <a16:creationId xmlns="" xmlns:a16="http://schemas.microsoft.com/office/drawing/2014/main" id="{32F1D054-BA3C-4EF1-9E45-7C0771AC5E10}"/>
                </a:ext>
              </a:extLst>
            </p:cNvPr>
            <p:cNvSpPr/>
            <p:nvPr/>
          </p:nvSpPr>
          <p:spPr>
            <a:xfrm>
              <a:off x="701846" y="2334135"/>
              <a:ext cx="508000" cy="461666"/>
            </a:xfrm>
            <a:prstGeom prst="roundRect">
              <a:avLst/>
            </a:prstGeom>
            <a:solidFill>
              <a:srgbClr val="17484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="" xmlns:a16="http://schemas.microsoft.com/office/drawing/2014/main" id="{CB145F82-407F-4A91-88EB-0149C3C70B5A}"/>
                </a:ext>
              </a:extLst>
            </p:cNvPr>
            <p:cNvSpPr/>
            <p:nvPr/>
          </p:nvSpPr>
          <p:spPr>
            <a:xfrm>
              <a:off x="601927" y="2357993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§3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="" xmlns:a16="http://schemas.microsoft.com/office/drawing/2014/main" id="{B89AFB4F-4B92-4513-AED0-D72F56D9207C}"/>
              </a:ext>
            </a:extLst>
          </p:cNvPr>
          <p:cNvGrpSpPr/>
          <p:nvPr/>
        </p:nvGrpSpPr>
        <p:grpSpPr>
          <a:xfrm>
            <a:off x="1245766" y="4812994"/>
            <a:ext cx="707837" cy="461666"/>
            <a:chOff x="601927" y="3160421"/>
            <a:chExt cx="707837" cy="461666"/>
          </a:xfrm>
        </p:grpSpPr>
        <p:sp>
          <p:nvSpPr>
            <p:cNvPr id="69" name="矩形: 圆角 25">
              <a:extLst>
                <a:ext uri="{FF2B5EF4-FFF2-40B4-BE49-F238E27FC236}">
                  <a16:creationId xmlns="" xmlns:a16="http://schemas.microsoft.com/office/drawing/2014/main" id="{DB56F3E3-06E1-4832-A0AE-F8C2436BDF96}"/>
                </a:ext>
              </a:extLst>
            </p:cNvPr>
            <p:cNvSpPr/>
            <p:nvPr/>
          </p:nvSpPr>
          <p:spPr>
            <a:xfrm>
              <a:off x="701846" y="3160421"/>
              <a:ext cx="508000" cy="461666"/>
            </a:xfrm>
            <a:prstGeom prst="roundRect">
              <a:avLst/>
            </a:prstGeom>
            <a:solidFill>
              <a:srgbClr val="0099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="" xmlns:a16="http://schemas.microsoft.com/office/drawing/2014/main" id="{0243A337-2647-4EE7-8C22-B356182AF7D5}"/>
                </a:ext>
              </a:extLst>
            </p:cNvPr>
            <p:cNvSpPr/>
            <p:nvPr/>
          </p:nvSpPr>
          <p:spPr>
            <a:xfrm>
              <a:off x="601927" y="3160421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§4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="" xmlns:a16="http://schemas.microsoft.com/office/drawing/2014/main" id="{566A360E-374F-4525-9119-2D5A50964688}"/>
              </a:ext>
            </a:extLst>
          </p:cNvPr>
          <p:cNvGrpSpPr/>
          <p:nvPr/>
        </p:nvGrpSpPr>
        <p:grpSpPr>
          <a:xfrm>
            <a:off x="1245766" y="5639281"/>
            <a:ext cx="707837" cy="485523"/>
            <a:chOff x="601927" y="2334135"/>
            <a:chExt cx="707837" cy="485523"/>
          </a:xfrm>
        </p:grpSpPr>
        <p:sp>
          <p:nvSpPr>
            <p:cNvPr id="72" name="矩形: 圆角 28">
              <a:extLst>
                <a:ext uri="{FF2B5EF4-FFF2-40B4-BE49-F238E27FC236}">
                  <a16:creationId xmlns="" xmlns:a16="http://schemas.microsoft.com/office/drawing/2014/main" id="{2947237F-4207-4A24-8157-9F00C8945117}"/>
                </a:ext>
              </a:extLst>
            </p:cNvPr>
            <p:cNvSpPr/>
            <p:nvPr/>
          </p:nvSpPr>
          <p:spPr>
            <a:xfrm>
              <a:off x="701846" y="2334135"/>
              <a:ext cx="508000" cy="461666"/>
            </a:xfrm>
            <a:prstGeom prst="roundRect">
              <a:avLst/>
            </a:prstGeom>
            <a:solidFill>
              <a:srgbClr val="17484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="" xmlns:a16="http://schemas.microsoft.com/office/drawing/2014/main" id="{CB550C7A-FD4D-454A-B976-8729816B3877}"/>
                </a:ext>
              </a:extLst>
            </p:cNvPr>
            <p:cNvSpPr/>
            <p:nvPr/>
          </p:nvSpPr>
          <p:spPr>
            <a:xfrm>
              <a:off x="601927" y="2357993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§5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74" name="平行四边形 73">
            <a:extLst>
              <a:ext uri="{FF2B5EF4-FFF2-40B4-BE49-F238E27FC236}">
                <a16:creationId xmlns="" xmlns:a16="http://schemas.microsoft.com/office/drawing/2014/main" id="{846DEABA-E5CA-42E2-A269-0C0F64BC15C8}"/>
              </a:ext>
            </a:extLst>
          </p:cNvPr>
          <p:cNvSpPr/>
          <p:nvPr/>
        </p:nvSpPr>
        <p:spPr>
          <a:xfrm>
            <a:off x="7058429" y="-1733907"/>
            <a:ext cx="3411361" cy="5744473"/>
          </a:xfrm>
          <a:prstGeom prst="parallelogram">
            <a:avLst>
              <a:gd name="adj" fmla="val 96160"/>
            </a:avLst>
          </a:prstGeom>
          <a:solidFill>
            <a:srgbClr val="1748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="" xmlns:a16="http://schemas.microsoft.com/office/drawing/2014/main" id="{FDF45A37-CB61-487D-A0D0-4C0DA40AD3BC}"/>
              </a:ext>
            </a:extLst>
          </p:cNvPr>
          <p:cNvSpPr/>
          <p:nvPr/>
        </p:nvSpPr>
        <p:spPr>
          <a:xfrm>
            <a:off x="5226180" y="2597417"/>
            <a:ext cx="3411361" cy="5744473"/>
          </a:xfrm>
          <a:prstGeom prst="parallelogram">
            <a:avLst>
              <a:gd name="adj" fmla="val 96160"/>
            </a:avLst>
          </a:prstGeom>
          <a:solidFill>
            <a:srgbClr val="3333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pic>
        <p:nvPicPr>
          <p:cNvPr id="76" name="Picture 3" descr="F:\2022\线性代数（第4版）（戴斌祥）\5c75d32cde85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32" y="2597418"/>
            <a:ext cx="5016847" cy="361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BD797D66-8C96-4FF6-ACF7-E40178CE7596}"/>
              </a:ext>
            </a:extLst>
          </p:cNvPr>
          <p:cNvSpPr/>
          <p:nvPr/>
        </p:nvSpPr>
        <p:spPr>
          <a:xfrm>
            <a:off x="2368643" y="694217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32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线性空间与线性变换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698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5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/>
      <p:bldP spid="55" grpId="0"/>
      <p:bldP spid="56" grpId="0"/>
      <p:bldP spid="57" grpId="0"/>
      <p:bldP spid="58" grpId="0"/>
      <p:bldP spid="74" grpId="0" animBg="1"/>
      <p:bldP spid="75" grpId="0" animBg="1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914642" cy="556191"/>
            <a:chOff x="486158" y="414665"/>
            <a:chExt cx="5914642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2284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线性空间的维数、基与</a:t>
              </a:r>
              <a:r>
                <a:rPr lang="zh-CN" altLang="en-US" sz="2800" b="1" spc="3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坐标</a:t>
              </a:r>
              <a:endParaRPr lang="zh-CN" altLang="en-US" sz="28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94046" y="4718889"/>
            <a:ext cx="103250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如果在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中可以找到任意多个线性无关的向量，那么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就称为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无限维线性空间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93462" y="1318706"/>
            <a:ext cx="10657184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在线性空间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中，如果存在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个元素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i="1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，满足：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94045" y="2796740"/>
            <a:ext cx="1046221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中任意一个元素都可由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线性表示，那么，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就称为线性空间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的一个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基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称为线性空间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维数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记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0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dim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。维数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的线性空间称为 </a:t>
            </a:r>
            <a:r>
              <a:rPr lang="en-US" altLang="zh-CN" sz="2400" i="1" kern="0" dirty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kern="0" dirty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维线性空间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，记作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0" i="1" kern="0" baseline="-30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94046" y="2102794"/>
            <a:ext cx="98650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线性无关。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396764" y="1318706"/>
            <a:ext cx="1384930" cy="523220"/>
            <a:chOff x="1414686" y="1053530"/>
            <a:chExt cx="1384930" cy="523220"/>
          </a:xfrm>
        </p:grpSpPr>
        <p:sp>
          <p:nvSpPr>
            <p:cNvPr id="19" name="椭圆 18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7" name="TextBox 26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</a:p>
            </p:txBody>
          </p:sp>
        </p:grpSp>
        <p:sp>
          <p:nvSpPr>
            <p:cNvPr id="21" name="TextBox 20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</a:p>
          </p:txBody>
        </p:sp>
        <p:sp>
          <p:nvSpPr>
            <p:cNvPr id="25" name="TextBox 24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6051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914642" cy="556191"/>
            <a:chOff x="486158" y="414665"/>
            <a:chExt cx="5914642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2284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线性空间的维数、基与</a:t>
              </a:r>
              <a:r>
                <a:rPr lang="zh-CN" altLang="en-US" sz="2800" b="1" spc="3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坐标</a:t>
              </a:r>
              <a:endParaRPr lang="zh-CN" altLang="en-US" sz="28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903774" y="3214721"/>
            <a:ext cx="106571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并且这组数是唯一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的（否则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线性相关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03774" y="1318706"/>
            <a:ext cx="10361634" cy="106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若已知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一个基，则对任何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0" i="1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，都有一组有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序数 </a:t>
            </a:r>
            <a:endParaRPr lang="en-US" altLang="zh-CN" sz="2400" b="0" kern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使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903773" y="2398826"/>
            <a:ext cx="106571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b="0" kern="0" dirty="0" smtClean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…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kern="0" baseline="-25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i="1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03774" y="3983002"/>
            <a:ext cx="10657182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反之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，任给一组有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序数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可唯一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确定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元素</a:t>
            </a:r>
            <a:endParaRPr lang="zh-CN" altLang="en-US" sz="2400" b="0" kern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03773" y="4777378"/>
            <a:ext cx="106571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b="0" kern="0" dirty="0" smtClean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…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kern="0" baseline="-25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i="1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96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914642" cy="556191"/>
            <a:chOff x="486158" y="414665"/>
            <a:chExt cx="5914642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2284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线性空间的维数、基与</a:t>
              </a:r>
              <a:r>
                <a:rPr lang="zh-CN" altLang="en-US" sz="2800" b="1" spc="3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坐标</a:t>
              </a:r>
              <a:endParaRPr lang="zh-CN" altLang="en-US" sz="28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766614" y="3472037"/>
            <a:ext cx="106571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这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组有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序数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就称为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在基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0" dirty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坐标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，记作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66614" y="1387282"/>
            <a:ext cx="10657184" cy="106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设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是线性空间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一个基，对于任一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元素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，有且仅有一组有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序数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i="1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kern="0" baseline="-25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i="1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使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129292" y="2678812"/>
            <a:ext cx="73201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b="0" kern="0" dirty="0" smtClean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…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kern="0" baseline="-25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i="1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66613" y="4341351"/>
            <a:ext cx="106571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endParaRPr lang="en-US" altLang="zh-CN" sz="2400" b="0" kern="0" baseline="3000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69916" y="1440126"/>
            <a:ext cx="1384930" cy="523220"/>
            <a:chOff x="1414686" y="1053530"/>
            <a:chExt cx="1384930" cy="523220"/>
          </a:xfrm>
        </p:grpSpPr>
        <p:sp>
          <p:nvSpPr>
            <p:cNvPr id="10" name="椭圆 9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5" name="TextBox 14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</a:p>
            </p:txBody>
          </p:sp>
        </p:grp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</a:p>
          </p:txBody>
        </p:sp>
        <p:sp>
          <p:nvSpPr>
            <p:cNvPr id="13" name="TextBox 12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745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914642" cy="556191"/>
            <a:chOff x="486158" y="414665"/>
            <a:chExt cx="5914642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2284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线性空间的维数、基与</a:t>
              </a:r>
              <a:r>
                <a:rPr lang="zh-CN" altLang="en-US" sz="2800" b="1" spc="3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坐标</a:t>
              </a:r>
              <a:endParaRPr lang="zh-CN" altLang="en-US" sz="28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69253" y="1035207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803190" y="3168058"/>
            <a:ext cx="106571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可写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成                                 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803190" y="1494730"/>
            <a:ext cx="10657184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线性空间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中，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30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就是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的一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个基，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维数是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任意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多项式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803189" y="2519986"/>
            <a:ext cx="10657183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30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03190" y="3888138"/>
            <a:ext cx="106571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因此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在基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的坐标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803190" y="4507634"/>
            <a:ext cx="106571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易见，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1+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30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也是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一个基，而</a:t>
            </a:r>
            <a:endParaRPr lang="zh-CN" altLang="en-US" sz="2400" b="0" kern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635179"/>
              </p:ext>
            </p:extLst>
          </p:nvPr>
        </p:nvGraphicFramePr>
        <p:xfrm>
          <a:off x="3608070" y="5153965"/>
          <a:ext cx="4762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0" name="Equation" r:id="rId4" imgW="4762440" imgH="723600" progId="Equation.DSMT4">
                  <p:embed/>
                </p:oleObj>
              </mc:Choice>
              <mc:Fallback>
                <p:oleObj name="Equation" r:id="rId4" imgW="476244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08070" y="5153965"/>
                        <a:ext cx="47625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803190" y="5867442"/>
            <a:ext cx="8569410" cy="876300"/>
            <a:chOff x="766614" y="5629698"/>
            <a:chExt cx="8569410" cy="876300"/>
          </a:xfrm>
        </p:grpSpPr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766614" y="5734050"/>
              <a:ext cx="856941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因此 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在基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β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β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β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β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下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的坐标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1221488"/>
                </p:ext>
              </p:extLst>
            </p:nvPr>
          </p:nvGraphicFramePr>
          <p:xfrm>
            <a:off x="6418670" y="5629698"/>
            <a:ext cx="2425700" cy="87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071" name="Equation" r:id="rId6" imgW="2425680" imgH="876240" progId="Equation.DSMT4">
                    <p:embed/>
                  </p:oleObj>
                </mc:Choice>
                <mc:Fallback>
                  <p:oleObj name="Equation" r:id="rId6" imgW="2425680" imgH="876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418670" y="5629698"/>
                          <a:ext cx="2425700" cy="876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11417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914642" cy="556191"/>
            <a:chOff x="486158" y="414665"/>
            <a:chExt cx="5914642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2284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线性空间的维数、基与</a:t>
              </a:r>
              <a:r>
                <a:rPr lang="zh-CN" altLang="en-US" sz="2800" b="1" spc="3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坐标</a:t>
              </a:r>
              <a:endParaRPr lang="zh-CN" altLang="en-US" sz="28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776937" y="2233685"/>
            <a:ext cx="1033302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同构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主要是保持线性运算的对应关系，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因此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的线性运算就可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转化为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0" i="1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的线性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运算。并且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0" i="1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凡只涉及线性运算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的性质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都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适用于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0" i="1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，但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0" i="1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超出线性运算的性质，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就不一定具备，如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内积。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76937" y="1396342"/>
            <a:ext cx="10657184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defRPr/>
            </a:pP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的两个有限维线性空间同构，当且仅当它们的</a:t>
            </a:r>
            <a:r>
              <a:rPr lang="zh-CN" altLang="en-US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维数相等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97017" y="1434572"/>
            <a:ext cx="1260140" cy="523220"/>
            <a:chOff x="1522698" y="4377511"/>
            <a:chExt cx="1260140" cy="523220"/>
          </a:xfrm>
        </p:grpSpPr>
        <p:sp>
          <p:nvSpPr>
            <p:cNvPr id="8" name="矩形 7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</a:p>
          </p:txBody>
        </p: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499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="" xmlns:a16="http://schemas.microsoft.com/office/drawing/2014/main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="" xmlns:a16="http://schemas.microsoft.com/office/drawing/2014/main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="" xmlns:a16="http://schemas.microsoft.com/office/drawing/2014/main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="" xmlns:a16="http://schemas.microsoft.com/office/drawing/2014/main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="" xmlns:a16="http://schemas.microsoft.com/office/drawing/2014/main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="" xmlns:a16="http://schemas.microsoft.com/office/drawing/2014/main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="" xmlns:a16="http://schemas.microsoft.com/office/drawing/2014/main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="" xmlns:a16="http://schemas.microsoft.com/office/drawing/2014/main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="" xmlns:a16="http://schemas.microsoft.com/office/drawing/2014/main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="" xmlns:a16="http://schemas.microsoft.com/office/drawing/2014/main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="" xmlns:a16="http://schemas.microsoft.com/office/drawing/2014/main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="" xmlns:a16="http://schemas.microsoft.com/office/drawing/2014/main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="" xmlns:a16="http://schemas.microsoft.com/office/drawing/2014/main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="" xmlns:a16="http://schemas.microsoft.com/office/drawing/2014/main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="" xmlns:a16="http://schemas.microsoft.com/office/drawing/2014/main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="" xmlns:a16="http://schemas.microsoft.com/office/drawing/2014/main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="" xmlns:a16="http://schemas.microsoft.com/office/drawing/2014/main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="" xmlns:a16="http://schemas.microsoft.com/office/drawing/2014/main" id="{10D8F35E-5440-22E0-ED6D-DAE6D227504A}"/>
              </a:ext>
            </a:extLst>
          </p:cNvPr>
          <p:cNvSpPr txBox="1"/>
          <p:nvPr/>
        </p:nvSpPr>
        <p:spPr>
          <a:xfrm>
            <a:off x="2828563" y="2791523"/>
            <a:ext cx="733012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5400" b="1" dirty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基变换与坐标变换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="" xmlns:a16="http://schemas.microsoft.com/office/drawing/2014/main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="" xmlns:a16="http://schemas.microsoft.com/office/drawing/2014/main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="" xmlns:a16="http://schemas.microsoft.com/office/drawing/2014/main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="" xmlns:a16="http://schemas.microsoft.com/office/drawing/2014/main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="" xmlns:a16="http://schemas.microsoft.com/office/drawing/2014/main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="" xmlns:a16="http://schemas.microsoft.com/office/drawing/2014/main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="" xmlns:a16="http://schemas.microsoft.com/office/drawing/2014/main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="" xmlns:a16="http://schemas.microsoft.com/office/drawing/2014/main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="" xmlns:a16="http://schemas.microsoft.com/office/drawing/2014/main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="" xmlns:a16="http://schemas.microsoft.com/office/drawing/2014/main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="" xmlns:a16="http://schemas.microsoft.com/office/drawing/2014/main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="" xmlns:a16="http://schemas.microsoft.com/office/drawing/2014/main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="" xmlns:a16="http://schemas.microsoft.com/office/drawing/2014/main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="" xmlns:a16="http://schemas.microsoft.com/office/drawing/2014/main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="" xmlns:a16="http://schemas.microsoft.com/office/drawing/2014/main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="" xmlns:a16="http://schemas.microsoft.com/office/drawing/2014/main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="" xmlns:a16="http://schemas.microsoft.com/office/drawing/2014/main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="" xmlns:a16="http://schemas.microsoft.com/office/drawing/2014/main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="" xmlns:a16="http://schemas.microsoft.com/office/drawing/2014/main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="" xmlns:a16="http://schemas.microsoft.com/office/drawing/2014/main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="" xmlns:a16="http://schemas.microsoft.com/office/drawing/2014/main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="" xmlns:a16="http://schemas.microsoft.com/office/drawing/2014/main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="" xmlns:a16="http://schemas.microsoft.com/office/drawing/2014/main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="" xmlns:a16="http://schemas.microsoft.com/office/drawing/2014/main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="" xmlns:a16="http://schemas.microsoft.com/office/drawing/2014/main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="" xmlns:a16="http://schemas.microsoft.com/office/drawing/2014/main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D81578D0-6087-AD42-B213-20B6EA93E013}"/>
              </a:ext>
            </a:extLst>
          </p:cNvPr>
          <p:cNvSpPr/>
          <p:nvPr/>
        </p:nvSpPr>
        <p:spPr>
          <a:xfrm>
            <a:off x="4825185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§3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3343164" y="3834249"/>
            <a:ext cx="6285468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2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067554" cy="556191"/>
            <a:chOff x="486158" y="414665"/>
            <a:chExt cx="4067554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338136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基变换与坐标变换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43669" y="1035263"/>
            <a:ext cx="882204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设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及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是线性空间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两个基，且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516877"/>
              </p:ext>
            </p:extLst>
          </p:nvPr>
        </p:nvGraphicFramePr>
        <p:xfrm>
          <a:off x="2035175" y="1793875"/>
          <a:ext cx="5765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8" name="Equation" r:id="rId4" imgW="5765760" imgH="1828800" progId="Equation.DSMT4">
                  <p:embed/>
                </p:oleObj>
              </mc:Choice>
              <mc:Fallback>
                <p:oleObj name="Equation" r:id="rId4" imgW="5765760" imgH="1828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1793875"/>
                        <a:ext cx="57658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 rot="5400000">
            <a:off x="4157949" y="3947137"/>
            <a:ext cx="570313" cy="17190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808566"/>
              </p:ext>
            </p:extLst>
          </p:nvPr>
        </p:nvGraphicFramePr>
        <p:xfrm>
          <a:off x="2117789" y="3833974"/>
          <a:ext cx="62738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9" name="Equation" r:id="rId6" imgW="6273720" imgH="1803240" progId="Equation.DSMT4">
                  <p:embed/>
                </p:oleObj>
              </mc:Choice>
              <mc:Fallback>
                <p:oleObj name="Equation" r:id="rId6" imgW="6273720" imgH="18032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89" y="3833974"/>
                        <a:ext cx="62738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913027"/>
              </p:ext>
            </p:extLst>
          </p:nvPr>
        </p:nvGraphicFramePr>
        <p:xfrm>
          <a:off x="2681288" y="5656877"/>
          <a:ext cx="429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0" name="Equation" r:id="rId8" imgW="4292280" imgH="380880" progId="Equation.DSMT4">
                  <p:embed/>
                </p:oleObj>
              </mc:Choice>
              <mc:Fallback>
                <p:oleObj name="Equation" r:id="rId8" imgW="42922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5656877"/>
                        <a:ext cx="429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大括号 3"/>
          <p:cNvSpPr/>
          <p:nvPr/>
        </p:nvSpPr>
        <p:spPr>
          <a:xfrm>
            <a:off x="8732805" y="2254857"/>
            <a:ext cx="374904" cy="2986153"/>
          </a:xfrm>
          <a:prstGeom prst="rightBrace">
            <a:avLst>
              <a:gd name="adj1" fmla="val 30284"/>
              <a:gd name="adj2" fmla="val 50000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201151" y="3363735"/>
            <a:ext cx="2145275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基变换公式</a:t>
            </a:r>
            <a:endParaRPr lang="en-US" altLang="zh-CN" sz="2400" b="1" dirty="0">
              <a:solidFill>
                <a:srgbClr val="0099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 rot="16200000">
            <a:off x="4724429" y="5579185"/>
            <a:ext cx="433585" cy="598798"/>
            <a:chOff x="4105543" y="2084668"/>
            <a:chExt cx="433585" cy="598798"/>
          </a:xfrm>
        </p:grpSpPr>
        <p:sp>
          <p:nvSpPr>
            <p:cNvPr id="15" name="矩形 14"/>
            <p:cNvSpPr/>
            <p:nvPr/>
          </p:nvSpPr>
          <p:spPr>
            <a:xfrm>
              <a:off x="4251128" y="2084668"/>
              <a:ext cx="288000" cy="288000"/>
            </a:xfrm>
            <a:prstGeom prst="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rot="5400000">
              <a:off x="4056397" y="2421821"/>
              <a:ext cx="310791" cy="21250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899596" y="6095377"/>
            <a:ext cx="7374193" cy="549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由基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到基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0" dirty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过渡矩阵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0799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4" grpId="0" animBg="1"/>
      <p:bldP spid="12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067554" cy="556191"/>
            <a:chOff x="486158" y="414665"/>
            <a:chExt cx="4067554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338136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基变换与坐标变换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766614" y="1292399"/>
            <a:ext cx="10657184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设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元素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在基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的坐标为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基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的坐标为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′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′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′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若两个基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满足（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6-2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）式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，则有坐标变换公式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486694" y="1344315"/>
            <a:ext cx="1260140" cy="523220"/>
            <a:chOff x="1522698" y="4377511"/>
            <a:chExt cx="1260140" cy="523220"/>
          </a:xfrm>
        </p:grpSpPr>
        <p:sp>
          <p:nvSpPr>
            <p:cNvPr id="20" name="矩形 19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" name="TextBox 20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</a:p>
          </p:txBody>
        </p:sp>
        <p:sp>
          <p:nvSpPr>
            <p:cNvPr id="25" name="TextBox 24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329828"/>
              </p:ext>
            </p:extLst>
          </p:nvPr>
        </p:nvGraphicFramePr>
        <p:xfrm>
          <a:off x="2863031" y="3260391"/>
          <a:ext cx="66802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7" name="Equation" r:id="rId4" imgW="6680160" imgH="1803240" progId="Equation.DSMT4">
                  <p:embed/>
                </p:oleObj>
              </mc:Choice>
              <mc:Fallback>
                <p:oleObj name="Equation" r:id="rId4" imgW="668016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63031" y="3260391"/>
                        <a:ext cx="66802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67636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067554" cy="556191"/>
            <a:chOff x="486158" y="414665"/>
            <a:chExt cx="4067554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338136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基变换与坐标变换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84598" y="1164866"/>
            <a:ext cx="10657184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因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139236"/>
              </p:ext>
            </p:extLst>
          </p:nvPr>
        </p:nvGraphicFramePr>
        <p:xfrm>
          <a:off x="1986472" y="2029132"/>
          <a:ext cx="83693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9" name="Equation" r:id="rId4" imgW="8369280" imgH="1803240" progId="Equation.DSMT4">
                  <p:embed/>
                </p:oleObj>
              </mc:Choice>
              <mc:Fallback>
                <p:oleObj name="Equation" r:id="rId4" imgW="836928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6472" y="2029132"/>
                        <a:ext cx="83693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884598" y="4042002"/>
            <a:ext cx="10657184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而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线性无关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，故有关系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式（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6-3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）。证毕。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884598" y="4840742"/>
            <a:ext cx="10432328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注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：这个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定理的逆命题也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成立，即若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任一元素在两个不同基下的坐标满足坐标变换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公式（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6-3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），则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这两个基满足变换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公式（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6-2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4106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067554" cy="556191"/>
            <a:chOff x="486158" y="414665"/>
            <a:chExt cx="4067554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338136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基变换与坐标变换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69253" y="1126647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793984" y="1573338"/>
            <a:ext cx="10434848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en-US" altLang="zh-CN" sz="2400" b="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所有二阶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方阵按照矩阵的加法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和数乘运算构成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线性空间，下列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两组向量分别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两个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基：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656790"/>
              </p:ext>
            </p:extLst>
          </p:nvPr>
        </p:nvGraphicFramePr>
        <p:xfrm>
          <a:off x="2371725" y="2787650"/>
          <a:ext cx="7416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72" name="Equation" r:id="rId4" imgW="7416720" imgH="863280" progId="Equation.DSMT4">
                  <p:embed/>
                </p:oleObj>
              </mc:Choice>
              <mc:Fallback>
                <p:oleObj name="Equation" r:id="rId4" imgW="741672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1725" y="2787650"/>
                        <a:ext cx="74168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123371"/>
              </p:ext>
            </p:extLst>
          </p:nvPr>
        </p:nvGraphicFramePr>
        <p:xfrm>
          <a:off x="2365375" y="3863975"/>
          <a:ext cx="7429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73" name="Equation" r:id="rId6" imgW="7429320" imgH="863280" progId="Equation.DSMT4">
                  <p:embed/>
                </p:oleObj>
              </mc:Choice>
              <mc:Fallback>
                <p:oleObj name="Equation" r:id="rId6" imgW="742932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65375" y="3863975"/>
                        <a:ext cx="74295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793984" y="4942850"/>
            <a:ext cx="10657184" cy="55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）求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基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到基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过渡矩阵；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93984" y="5748338"/>
            <a:ext cx="10657184" cy="863600"/>
            <a:chOff x="766614" y="5494850"/>
            <a:chExt cx="10657184" cy="863600"/>
          </a:xfrm>
        </p:grpSpPr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766614" y="5590034"/>
              <a:ext cx="10657184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（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）求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这两个基下的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坐标。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5671909"/>
                </p:ext>
              </p:extLst>
            </p:nvPr>
          </p:nvGraphicFramePr>
          <p:xfrm>
            <a:off x="2431668" y="5494850"/>
            <a:ext cx="1079500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74" name="Equation" r:id="rId8" imgW="1079280" imgH="863280" progId="Equation.DSMT4">
                    <p:embed/>
                  </p:oleObj>
                </mc:Choice>
                <mc:Fallback>
                  <p:oleObj name="Equation" r:id="rId8" imgW="1079280" imgH="863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431668" y="5494850"/>
                          <a:ext cx="1079500" cy="863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32959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="" xmlns:a16="http://schemas.microsoft.com/office/drawing/2014/main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="" xmlns:a16="http://schemas.microsoft.com/office/drawing/2014/main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="" xmlns:a16="http://schemas.microsoft.com/office/drawing/2014/main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="" xmlns:a16="http://schemas.microsoft.com/office/drawing/2014/main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="" xmlns:a16="http://schemas.microsoft.com/office/drawing/2014/main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="" xmlns:a16="http://schemas.microsoft.com/office/drawing/2014/main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="" xmlns:a16="http://schemas.microsoft.com/office/drawing/2014/main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="" xmlns:a16="http://schemas.microsoft.com/office/drawing/2014/main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="" xmlns:a16="http://schemas.microsoft.com/office/drawing/2014/main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="" xmlns:a16="http://schemas.microsoft.com/office/drawing/2014/main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="" xmlns:a16="http://schemas.microsoft.com/office/drawing/2014/main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="" xmlns:a16="http://schemas.microsoft.com/office/drawing/2014/main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="" xmlns:a16="http://schemas.microsoft.com/office/drawing/2014/main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="" xmlns:a16="http://schemas.microsoft.com/office/drawing/2014/main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="" xmlns:a16="http://schemas.microsoft.com/office/drawing/2014/main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="" xmlns:a16="http://schemas.microsoft.com/office/drawing/2014/main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="" xmlns:a16="http://schemas.microsoft.com/office/drawing/2014/main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="" xmlns:a16="http://schemas.microsoft.com/office/drawing/2014/main" id="{10D8F35E-5440-22E0-ED6D-DAE6D227504A}"/>
              </a:ext>
            </a:extLst>
          </p:cNvPr>
          <p:cNvSpPr txBox="1"/>
          <p:nvPr/>
        </p:nvSpPr>
        <p:spPr>
          <a:xfrm>
            <a:off x="2949403" y="2689923"/>
            <a:ext cx="7030039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4800" b="1" dirty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线性空间的定义与性质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="" xmlns:a16="http://schemas.microsoft.com/office/drawing/2014/main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="" xmlns:a16="http://schemas.microsoft.com/office/drawing/2014/main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="" xmlns:a16="http://schemas.microsoft.com/office/drawing/2014/main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="" xmlns:a16="http://schemas.microsoft.com/office/drawing/2014/main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="" xmlns:a16="http://schemas.microsoft.com/office/drawing/2014/main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="" xmlns:a16="http://schemas.microsoft.com/office/drawing/2014/main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="" xmlns:a16="http://schemas.microsoft.com/office/drawing/2014/main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="" xmlns:a16="http://schemas.microsoft.com/office/drawing/2014/main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="" xmlns:a16="http://schemas.microsoft.com/office/drawing/2014/main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="" xmlns:a16="http://schemas.microsoft.com/office/drawing/2014/main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="" xmlns:a16="http://schemas.microsoft.com/office/drawing/2014/main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="" xmlns:a16="http://schemas.microsoft.com/office/drawing/2014/main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="" xmlns:a16="http://schemas.microsoft.com/office/drawing/2014/main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="" xmlns:a16="http://schemas.microsoft.com/office/drawing/2014/main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="" xmlns:a16="http://schemas.microsoft.com/office/drawing/2014/main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="" xmlns:a16="http://schemas.microsoft.com/office/drawing/2014/main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="" xmlns:a16="http://schemas.microsoft.com/office/drawing/2014/main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="" xmlns:a16="http://schemas.microsoft.com/office/drawing/2014/main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="" xmlns:a16="http://schemas.microsoft.com/office/drawing/2014/main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="" xmlns:a16="http://schemas.microsoft.com/office/drawing/2014/main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="" xmlns:a16="http://schemas.microsoft.com/office/drawing/2014/main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="" xmlns:a16="http://schemas.microsoft.com/office/drawing/2014/main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="" xmlns:a16="http://schemas.microsoft.com/office/drawing/2014/main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="" xmlns:a16="http://schemas.microsoft.com/office/drawing/2014/main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="" xmlns:a16="http://schemas.microsoft.com/office/drawing/2014/main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="" xmlns:a16="http://schemas.microsoft.com/office/drawing/2014/main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D81578D0-6087-AD42-B213-20B6EA93E013}"/>
              </a:ext>
            </a:extLst>
          </p:cNvPr>
          <p:cNvSpPr/>
          <p:nvPr/>
        </p:nvSpPr>
        <p:spPr>
          <a:xfrm>
            <a:off x="4723587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§1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3039038" y="3834249"/>
            <a:ext cx="6827338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067554" cy="556191"/>
            <a:chOff x="486158" y="414665"/>
            <a:chExt cx="4067554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338136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基变换与坐标变换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66808" y="1082734"/>
            <a:ext cx="319558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解 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67944"/>
              </p:ext>
            </p:extLst>
          </p:nvPr>
        </p:nvGraphicFramePr>
        <p:xfrm>
          <a:off x="1229901" y="1871558"/>
          <a:ext cx="34417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2" name="Equation" r:id="rId4" imgW="3441600" imgH="1803240" progId="Equation.DSMT4">
                  <p:embed/>
                </p:oleObj>
              </mc:Choice>
              <mc:Fallback>
                <p:oleObj name="Equation" r:id="rId4" imgW="344160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9901" y="1871558"/>
                        <a:ext cx="34417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841015"/>
              </p:ext>
            </p:extLst>
          </p:nvPr>
        </p:nvGraphicFramePr>
        <p:xfrm>
          <a:off x="5956196" y="2053633"/>
          <a:ext cx="5359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3" name="Equation" r:id="rId6" imgW="5359320" imgH="1777680" progId="Equation.DSMT4">
                  <p:embed/>
                </p:oleObj>
              </mc:Choice>
              <mc:Fallback>
                <p:oleObj name="Equation" r:id="rId6" imgW="535932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56196" y="2053633"/>
                        <a:ext cx="53594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5013660" y="2834621"/>
            <a:ext cx="767781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83118" y="3957226"/>
            <a:ext cx="10657184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从基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到基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过渡矩阵为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415158"/>
              </p:ext>
            </p:extLst>
          </p:nvPr>
        </p:nvGraphicFramePr>
        <p:xfrm>
          <a:off x="4812376" y="4751857"/>
          <a:ext cx="2311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4" name="Equation" r:id="rId8" imgW="2311200" imgH="1777680" progId="Equation.DSMT4">
                  <p:embed/>
                </p:oleObj>
              </mc:Choice>
              <mc:Fallback>
                <p:oleObj name="Equation" r:id="rId8" imgW="231120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12376" y="4751857"/>
                        <a:ext cx="23114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05091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067554" cy="556191"/>
            <a:chOff x="486158" y="414665"/>
            <a:chExt cx="4067554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338136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基变换与坐标变换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61713" y="1375333"/>
            <a:ext cx="458544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）因为对于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870318"/>
              </p:ext>
            </p:extLst>
          </p:nvPr>
        </p:nvGraphicFramePr>
        <p:xfrm>
          <a:off x="3499369" y="1267896"/>
          <a:ext cx="1587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6" name="Equation" r:id="rId4" imgW="1587240" imgH="863280" progId="Equation.DSMT4">
                  <p:embed/>
                </p:oleObj>
              </mc:Choice>
              <mc:Fallback>
                <p:oleObj name="Equation" r:id="rId4" imgW="158724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9369" y="1267896"/>
                        <a:ext cx="15875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502492" y="2343269"/>
            <a:ext cx="64093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402756" y="2343269"/>
            <a:ext cx="4302840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  <a:defRPr/>
            </a:pP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·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b="0" kern="0" dirty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·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·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·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400" b="0" kern="0" baseline="-2500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442699" y="3159141"/>
            <a:ext cx="748883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所以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在基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的坐标为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(0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1, 2, 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3)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442699" y="3851418"/>
            <a:ext cx="728834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坐标变换公式知，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在基 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的坐标为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443976"/>
              </p:ext>
            </p:extLst>
          </p:nvPr>
        </p:nvGraphicFramePr>
        <p:xfrm>
          <a:off x="3769155" y="4687684"/>
          <a:ext cx="35560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7" name="Equation" r:id="rId6" imgW="3555720" imgH="1841400" progId="Equation.DSMT4">
                  <p:embed/>
                </p:oleObj>
              </mc:Choice>
              <mc:Fallback>
                <p:oleObj name="Equation" r:id="rId6" imgW="3555720" imgH="1841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69155" y="4687684"/>
                        <a:ext cx="3556000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06789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="" xmlns:a16="http://schemas.microsoft.com/office/drawing/2014/main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="" xmlns:a16="http://schemas.microsoft.com/office/drawing/2014/main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="" xmlns:a16="http://schemas.microsoft.com/office/drawing/2014/main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="" xmlns:a16="http://schemas.microsoft.com/office/drawing/2014/main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="" xmlns:a16="http://schemas.microsoft.com/office/drawing/2014/main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="" xmlns:a16="http://schemas.microsoft.com/office/drawing/2014/main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="" xmlns:a16="http://schemas.microsoft.com/office/drawing/2014/main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="" xmlns:a16="http://schemas.microsoft.com/office/drawing/2014/main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="" xmlns:a16="http://schemas.microsoft.com/office/drawing/2014/main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="" xmlns:a16="http://schemas.microsoft.com/office/drawing/2014/main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="" xmlns:a16="http://schemas.microsoft.com/office/drawing/2014/main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="" xmlns:a16="http://schemas.microsoft.com/office/drawing/2014/main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="" xmlns:a16="http://schemas.microsoft.com/office/drawing/2014/main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="" xmlns:a16="http://schemas.microsoft.com/office/drawing/2014/main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="" xmlns:a16="http://schemas.microsoft.com/office/drawing/2014/main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="" xmlns:a16="http://schemas.microsoft.com/office/drawing/2014/main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="" xmlns:a16="http://schemas.microsoft.com/office/drawing/2014/main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="" xmlns:a16="http://schemas.microsoft.com/office/drawing/2014/main" id="{10D8F35E-5440-22E0-ED6D-DAE6D227504A}"/>
              </a:ext>
            </a:extLst>
          </p:cNvPr>
          <p:cNvSpPr txBox="1"/>
          <p:nvPr/>
        </p:nvSpPr>
        <p:spPr>
          <a:xfrm>
            <a:off x="3765753" y="2788243"/>
            <a:ext cx="492596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4800" b="1" dirty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线 性 变 换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="" xmlns:a16="http://schemas.microsoft.com/office/drawing/2014/main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="" xmlns:a16="http://schemas.microsoft.com/office/drawing/2014/main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="" xmlns:a16="http://schemas.microsoft.com/office/drawing/2014/main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="" xmlns:a16="http://schemas.microsoft.com/office/drawing/2014/main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="" xmlns:a16="http://schemas.microsoft.com/office/drawing/2014/main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="" xmlns:a16="http://schemas.microsoft.com/office/drawing/2014/main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="" xmlns:a16="http://schemas.microsoft.com/office/drawing/2014/main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="" xmlns:a16="http://schemas.microsoft.com/office/drawing/2014/main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="" xmlns:a16="http://schemas.microsoft.com/office/drawing/2014/main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="" xmlns:a16="http://schemas.microsoft.com/office/drawing/2014/main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="" xmlns:a16="http://schemas.microsoft.com/office/drawing/2014/main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="" xmlns:a16="http://schemas.microsoft.com/office/drawing/2014/main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="" xmlns:a16="http://schemas.microsoft.com/office/drawing/2014/main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="" xmlns:a16="http://schemas.microsoft.com/office/drawing/2014/main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="" xmlns:a16="http://schemas.microsoft.com/office/drawing/2014/main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="" xmlns:a16="http://schemas.microsoft.com/office/drawing/2014/main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="" xmlns:a16="http://schemas.microsoft.com/office/drawing/2014/main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="" xmlns:a16="http://schemas.microsoft.com/office/drawing/2014/main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="" xmlns:a16="http://schemas.microsoft.com/office/drawing/2014/main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="" xmlns:a16="http://schemas.microsoft.com/office/drawing/2014/main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="" xmlns:a16="http://schemas.microsoft.com/office/drawing/2014/main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="" xmlns:a16="http://schemas.microsoft.com/office/drawing/2014/main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="" xmlns:a16="http://schemas.microsoft.com/office/drawing/2014/main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="" xmlns:a16="http://schemas.microsoft.com/office/drawing/2014/main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="" xmlns:a16="http://schemas.microsoft.com/office/drawing/2014/main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="" xmlns:a16="http://schemas.microsoft.com/office/drawing/2014/main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D81578D0-6087-AD42-B213-20B6EA93E013}"/>
              </a:ext>
            </a:extLst>
          </p:cNvPr>
          <p:cNvSpPr/>
          <p:nvPr/>
        </p:nvSpPr>
        <p:spPr>
          <a:xfrm>
            <a:off x="4825185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§4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3805084" y="3834249"/>
            <a:ext cx="4788310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 性 变 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02044" y="1174978"/>
            <a:ext cx="1005277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设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是两非空集合，如果对于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中的任意元素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，按照一定的法则，总有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中的一个确定的元素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与之对应，那么这个法则称为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从集合 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到集合 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映射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，如果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的映射称为 </a:t>
            </a:r>
            <a:r>
              <a:rPr lang="en-US" altLang="zh-CN" sz="2400" i="1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的变换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469916" y="1246986"/>
            <a:ext cx="1384930" cy="523220"/>
            <a:chOff x="1414686" y="1053530"/>
            <a:chExt cx="1384930" cy="523220"/>
          </a:xfrm>
        </p:grpSpPr>
        <p:sp>
          <p:nvSpPr>
            <p:cNvPr id="13" name="椭圆 12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1" name="TextBox 20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</a:p>
            </p:txBody>
          </p:sp>
        </p:grpSp>
        <p:sp>
          <p:nvSpPr>
            <p:cNvPr id="18" name="TextBox 17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</a:p>
          </p:txBody>
        </p:sp>
        <p:sp>
          <p:nvSpPr>
            <p:cNvPr id="19" name="TextBox 18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3687098" y="2840814"/>
            <a:ext cx="629264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749312" y="2645928"/>
            <a:ext cx="4982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</a:t>
            </a:r>
            <a:endParaRPr lang="zh-CN" altLang="en-US" sz="2400" b="0" kern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8593395" y="2840814"/>
            <a:ext cx="127819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8999828" y="2761452"/>
            <a:ext cx="498226" cy="57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</a:t>
            </a:r>
            <a:endParaRPr lang="zh-CN" altLang="en-US" sz="2400" b="0" kern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716064" y="3203771"/>
            <a:ext cx="10779741" cy="57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A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的映射</a:t>
            </a:r>
            <a:r>
              <a:rPr lang="zh-CN" altLang="en-US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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使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中的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中的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对应，记为</a:t>
            </a:r>
          </a:p>
        </p:txBody>
      </p:sp>
      <p:graphicFrame>
        <p:nvGraphicFramePr>
          <p:cNvPr id="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476880"/>
              </p:ext>
            </p:extLst>
          </p:nvPr>
        </p:nvGraphicFramePr>
        <p:xfrm>
          <a:off x="4250843" y="3927322"/>
          <a:ext cx="2839913" cy="402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15" name="Equation" r:id="rId4" imgW="2958840" imgH="380880" progId="Equation.DSMT4">
                  <p:embed/>
                </p:oleObj>
              </mc:Choice>
              <mc:Fallback>
                <p:oleObj name="Equation" r:id="rId4" imgW="2958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 contras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0843" y="3927322"/>
                        <a:ext cx="2839913" cy="402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2460375" y="4384484"/>
            <a:ext cx="2773698" cy="778225"/>
            <a:chOff x="2460375" y="4708940"/>
            <a:chExt cx="2773698" cy="778225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4159046" y="4708940"/>
              <a:ext cx="31463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4067249" y="4708940"/>
              <a:ext cx="249113" cy="31534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2460375" y="4906300"/>
              <a:ext cx="2773698" cy="58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defRPr/>
              </a:pPr>
              <a:r>
                <a:rPr lang="en-US" altLang="zh-CN" sz="2400" i="1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α </a:t>
              </a:r>
              <a:r>
                <a:rPr lang="zh-CN" altLang="en-US" sz="2400" b="0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在映射 </a:t>
              </a:r>
              <a:r>
                <a:rPr lang="en-US" altLang="zh-CN" sz="2400" b="0" i="1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φ</a:t>
              </a:r>
              <a:r>
                <a:rPr lang="en-US" altLang="zh-CN" sz="2400" i="1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0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下</a:t>
              </a:r>
              <a:r>
                <a:rPr lang="zh-CN" altLang="en-US" sz="2400" b="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400" kern="0" dirty="0" smtClean="0">
                  <a:solidFill>
                    <a:srgbClr val="0099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像</a:t>
              </a:r>
              <a:endParaRPr lang="zh-CN" altLang="en-US" sz="2400" b="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050785" y="4364820"/>
            <a:ext cx="2901516" cy="807721"/>
            <a:chOff x="4198374" y="4708940"/>
            <a:chExt cx="2901516" cy="807721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4198374" y="4708940"/>
              <a:ext cx="24239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4316363" y="4708940"/>
              <a:ext cx="347123" cy="33500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4326192" y="4935796"/>
              <a:ext cx="2773698" cy="58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defRPr/>
              </a:pPr>
              <a:r>
                <a:rPr lang="en-US" altLang="zh-CN" sz="2400" i="1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β </a:t>
              </a:r>
              <a:r>
                <a:rPr lang="zh-CN" altLang="en-US" sz="2400" b="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在 </a:t>
              </a:r>
              <a:r>
                <a:rPr lang="en-US" altLang="zh-CN" sz="2400" b="0" i="1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φ </a:t>
              </a:r>
              <a:r>
                <a:rPr lang="zh-CN" altLang="en-US" sz="2400" b="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下的</a:t>
              </a:r>
              <a:r>
                <a:rPr lang="zh-CN" altLang="en-US" sz="2400" kern="0" dirty="0">
                  <a:solidFill>
                    <a:srgbClr val="0099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原像</a:t>
              </a:r>
              <a:endParaRPr lang="zh-CN" altLang="en-US" sz="2400" b="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1316888" y="5238987"/>
            <a:ext cx="77101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φ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像的全体构成的集合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称为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φ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0" dirty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像集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，记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作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φ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，即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4001730" y="5890938"/>
            <a:ext cx="32921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l-GR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φ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＝｛</a:t>
            </a:r>
            <a:r>
              <a:rPr lang="el-GR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φ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｝</a:t>
            </a:r>
            <a:endParaRPr lang="zh-CN" altLang="en-US" sz="2400" b="0" kern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6715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8" grpId="0"/>
      <p:bldP spid="30" grpId="0"/>
      <p:bldP spid="31" grpId="0"/>
      <p:bldP spid="48" grpId="0"/>
      <p:bldP spid="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 性 变 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69253" y="1264295"/>
            <a:ext cx="9746163" cy="438150"/>
            <a:chOff x="1248939" y="1414502"/>
            <a:chExt cx="9746163" cy="438150"/>
          </a:xfrm>
        </p:grpSpPr>
        <p:sp>
          <p:nvSpPr>
            <p:cNvPr id="29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0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35" name="直角三角形 34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直角三角形 35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" name="椭圆 30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下箭头 31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880701" y="1835837"/>
            <a:ext cx="1069376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400" b="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，易验证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φ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+3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一个映射，它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把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映射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+3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。计算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可知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φ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的像，那么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φ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的原像又是什么呢？ 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endParaRPr lang="en-US" altLang="zh-CN" sz="2400" b="0" kern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请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读者自行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验证。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763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 性 变 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74905" y="1360152"/>
            <a:ext cx="107797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设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的两个线性空间，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φ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的一个映射，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φ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满足：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28757" y="1450963"/>
            <a:ext cx="1384930" cy="523220"/>
            <a:chOff x="1414686" y="1053530"/>
            <a:chExt cx="1384930" cy="523220"/>
          </a:xfrm>
        </p:grpSpPr>
        <p:sp>
          <p:nvSpPr>
            <p:cNvPr id="7" name="椭圆 6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" name="TextBox 11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</a:p>
            </p:txBody>
          </p:sp>
        </p:grpSp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</a:p>
          </p:txBody>
        </p: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4905" y="2512280"/>
            <a:ext cx="10779741" cy="646331"/>
            <a:chOff x="716064" y="3933850"/>
            <a:chExt cx="10779741" cy="646331"/>
          </a:xfrm>
        </p:grpSpPr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716064" y="3933850"/>
              <a:ext cx="10779741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（</a:t>
              </a:r>
              <a:r>
                <a:rPr kumimoji="0" lang="el-GR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   </a:t>
              </a:r>
              <a:r>
                <a:rPr kumimoji="0" lang="el-GR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α</a:t>
              </a:r>
              <a:r>
                <a:rPr kumimoji="0" lang="zh-CN" altLang="el-G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0" lang="el-GR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β</a:t>
              </a:r>
              <a:r>
                <a:rPr kumimoji="0" lang="el-GR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∈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0" lang="el-GR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φ</a:t>
              </a:r>
              <a:r>
                <a:rPr kumimoji="0" lang="el-GR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0" lang="el-GR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α</a:t>
              </a:r>
              <a:r>
                <a:rPr kumimoji="0" lang="el-GR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kumimoji="0" lang="el-GR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β</a:t>
              </a:r>
              <a:r>
                <a:rPr kumimoji="0" lang="el-GR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kumimoji="0" lang="zh-CN" altLang="el-G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＝</a:t>
              </a:r>
              <a:r>
                <a:rPr kumimoji="0" lang="el-GR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φ</a:t>
              </a:r>
              <a:r>
                <a:rPr kumimoji="0" lang="el-GR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0" lang="el-GR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α</a:t>
              </a:r>
              <a:r>
                <a:rPr kumimoji="0" lang="el-GR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)+</a:t>
              </a:r>
              <a:r>
                <a:rPr kumimoji="0" lang="el-GR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φ</a:t>
              </a:r>
              <a:r>
                <a:rPr kumimoji="0" lang="el-GR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0" lang="el-GR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β</a:t>
              </a:r>
              <a:r>
                <a:rPr kumimoji="0" lang="el-GR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kumimoji="0" lang="zh-CN" altLang="el-G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1989739"/>
                </p:ext>
              </p:extLst>
            </p:nvPr>
          </p:nvGraphicFramePr>
          <p:xfrm>
            <a:off x="1893466" y="4155564"/>
            <a:ext cx="2413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272" name="Equation" r:id="rId4" imgW="241200" imgH="266400" progId="Equation.DSMT4">
                    <p:embed/>
                  </p:oleObj>
                </mc:Choice>
                <mc:Fallback>
                  <p:oleObj name="Equation" r:id="rId4" imgW="2412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893466" y="4155564"/>
                          <a:ext cx="2413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774905" y="3088344"/>
            <a:ext cx="10779741" cy="646331"/>
            <a:chOff x="716064" y="3933850"/>
            <a:chExt cx="10779741" cy="646331"/>
          </a:xfrm>
        </p:grpSpPr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716064" y="3933850"/>
              <a:ext cx="10779741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（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   </a:t>
              </a:r>
              <a:r>
                <a:rPr kumimoji="0" lang="en-US" altLang="zh-CN" sz="2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kumimoji="0" lang="en-US" altLang="zh-CN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∈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0" lang="el-GR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α</a:t>
              </a:r>
              <a:r>
                <a:rPr kumimoji="0" lang="el-GR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∈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0" lang="el-GR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φ</a:t>
              </a:r>
              <a:r>
                <a:rPr kumimoji="0" lang="el-GR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kumimoji="0" lang="el-GR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α</a:t>
              </a:r>
              <a:r>
                <a:rPr kumimoji="0" lang="el-GR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)=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kumimoji="0" lang="el-GR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φ</a:t>
              </a:r>
              <a:r>
                <a:rPr kumimoji="0" lang="el-GR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0" lang="el-GR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α</a:t>
              </a:r>
              <a:r>
                <a:rPr kumimoji="0" lang="el-GR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830359"/>
                </p:ext>
              </p:extLst>
            </p:nvPr>
          </p:nvGraphicFramePr>
          <p:xfrm>
            <a:off x="1893466" y="4155564"/>
            <a:ext cx="2413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273" name="Equation" r:id="rId6" imgW="241200" imgH="266400" progId="Equation.DSMT4">
                    <p:embed/>
                  </p:oleObj>
                </mc:Choice>
                <mc:Fallback>
                  <p:oleObj name="Equation" r:id="rId6" imgW="2412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893466" y="4155564"/>
                          <a:ext cx="2413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74905" y="3862065"/>
            <a:ext cx="107797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那么，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φ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就称为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线性映射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74905" y="4584437"/>
            <a:ext cx="107797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当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线性映射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称为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线性变换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5349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 性 变 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69253" y="1264295"/>
            <a:ext cx="9746163" cy="438150"/>
            <a:chOff x="1248939" y="1414502"/>
            <a:chExt cx="9746163" cy="438150"/>
          </a:xfrm>
        </p:grpSpPr>
        <p:sp>
          <p:nvSpPr>
            <p:cNvPr id="29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0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35" name="直角三角形 34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直角三角形 35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" name="椭圆 30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下箭头 31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890533" y="1833745"/>
            <a:ext cx="106937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400" b="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在线性空间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，微分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运算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线性变换。因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88490" y="2492336"/>
            <a:ext cx="107797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D[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)+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)]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)+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)]′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′(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)+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′(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7911888" y="2481817"/>
            <a:ext cx="21602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)+D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871328" y="3210675"/>
            <a:ext cx="46085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D[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kf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)]=[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kf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)]′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kf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′(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445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 性 变 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69253" y="1264295"/>
            <a:ext cx="9746163" cy="438150"/>
            <a:chOff x="1248939" y="1414502"/>
            <a:chExt cx="9746163" cy="438150"/>
          </a:xfrm>
        </p:grpSpPr>
        <p:sp>
          <p:nvSpPr>
            <p:cNvPr id="29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0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35" name="直角三角形 34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直角三角形 35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" name="椭圆 30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下箭头 31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880701" y="1867036"/>
            <a:ext cx="106937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en-US" altLang="zh-CN" sz="2400" b="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关系式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747750"/>
              </p:ext>
            </p:extLst>
          </p:nvPr>
        </p:nvGraphicFramePr>
        <p:xfrm>
          <a:off x="4048125" y="2730500"/>
          <a:ext cx="3581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6" name="Equation" r:id="rId4" imgW="3581280" imgH="863280" progId="Equation.DSMT4">
                  <p:embed/>
                </p:oleObj>
              </mc:Choice>
              <mc:Fallback>
                <p:oleObj name="Equation" r:id="rId4" imgW="358128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48125" y="2730500"/>
                        <a:ext cx="35814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880701" y="3883260"/>
            <a:ext cx="106937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确定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xOy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平面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上的一个线性变换，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把任意一个向量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按逆时针方向旋转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角。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463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 性 变 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69253" y="1264295"/>
            <a:ext cx="9746163" cy="438150"/>
            <a:chOff x="1248939" y="1414502"/>
            <a:chExt cx="9746163" cy="438150"/>
          </a:xfrm>
        </p:grpSpPr>
        <p:sp>
          <p:nvSpPr>
            <p:cNvPr id="29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0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35" name="直角三角形 34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直角三角形 35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" name="椭圆 30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下箭头 31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802043" y="1878296"/>
            <a:ext cx="106937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en-US" altLang="zh-CN" sz="2400" b="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在线性空间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，设变换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802043" y="3390464"/>
            <a:ext cx="10693763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不是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的线性变换。因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802043" y="4087696"/>
            <a:ext cx="106937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(0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)=(0,0,0)+(1,0,0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 ≠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·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716064" y="2598376"/>
            <a:ext cx="10779741" cy="646331"/>
            <a:chOff x="716064" y="1629594"/>
            <a:chExt cx="10779741" cy="646331"/>
          </a:xfrm>
        </p:grpSpPr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716064" y="1629594"/>
              <a:ext cx="10779741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0" lang="el-GR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α</a:t>
              </a:r>
              <a:r>
                <a:rPr kumimoji="0" lang="el-GR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)=</a:t>
              </a:r>
              <a:r>
                <a:rPr kumimoji="0" lang="el-GR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α</a:t>
              </a:r>
              <a:r>
                <a:rPr kumimoji="0" lang="el-GR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+(1,0,0), </a:t>
              </a:r>
              <a:r>
                <a:rPr kumimoji="0" lang="en-US" altLang="zh-CN" sz="24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</a:t>
              </a:r>
              <a:r>
                <a:rPr kumimoji="0" lang="el-GR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α</a:t>
              </a:r>
              <a:r>
                <a:rPr kumimoji="0" lang="el-GR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∈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0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8101993"/>
                </p:ext>
              </p:extLst>
            </p:nvPr>
          </p:nvGraphicFramePr>
          <p:xfrm>
            <a:off x="6671270" y="1864969"/>
            <a:ext cx="2413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10" name="Equation" r:id="rId4" imgW="241200" imgH="266400" progId="Equation.DSMT4">
                    <p:embed/>
                  </p:oleObj>
                </mc:Choice>
                <mc:Fallback>
                  <p:oleObj name="Equation" r:id="rId4" imgW="2412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671270" y="1864969"/>
                          <a:ext cx="2413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24129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 性 变 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90534" y="1138305"/>
            <a:ext cx="4517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线性变换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具有下述</a:t>
            </a:r>
            <a:r>
              <a:rPr lang="zh-CN" altLang="en-US" sz="2400" kern="0" dirty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性质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39695" y="1814132"/>
            <a:ext cx="50973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39694" y="2458176"/>
            <a:ext cx="106937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i="1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i="1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39694" y="3192995"/>
            <a:ext cx="85582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)+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)+</a:t>
            </a:r>
            <a:r>
              <a:rPr lang="el-GR" altLang="zh-CN" sz="2400" b="0" kern="0" dirty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…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i="1" kern="0" baseline="-25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i="1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80699" y="3957512"/>
            <a:ext cx="97086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）若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线性相关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也线性相关。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02043" y="4749600"/>
            <a:ext cx="106937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只证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。因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684206" y="5540671"/>
            <a:ext cx="63713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(0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·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·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l-GR" altLang="zh-CN" sz="240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978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线性空间的定义与性质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694606" y="1045530"/>
            <a:ext cx="1072832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设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是一个非空集合，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为实数域，如果对任意两个元素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，总有唯一的元素 </a:t>
            </a:r>
            <a:r>
              <a:rPr lang="el-GR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γ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与之对应，称为 </a:t>
            </a:r>
            <a:r>
              <a:rPr lang="el-GR" altLang="zh-CN" sz="2400" i="1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i="1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l-GR" altLang="zh-CN" sz="2400" i="1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2400" i="1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的和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，记作 </a:t>
            </a:r>
            <a:r>
              <a:rPr lang="el-GR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γ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α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；对于任一个数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与任一个元素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，总有唯一的一个元素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与之对应，称为 </a:t>
            </a:r>
            <a:r>
              <a:rPr lang="en-US" altLang="zh-CN" sz="2400" i="1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l-GR" altLang="zh-CN" sz="2400" i="1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i="1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的积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，记为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 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；并且这两种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运算（分别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kern="0" dirty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加法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kern="0" dirty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数量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乘法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）满足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以下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lang="zh-CN" altLang="en-US" sz="2400" kern="0" dirty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运算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规律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（对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任意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γ</a:t>
            </a:r>
            <a:r>
              <a:rPr lang="en-US" altLang="zh-CN" sz="2400" b="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480426" y="1115513"/>
            <a:ext cx="1384930" cy="523220"/>
            <a:chOff x="1414686" y="1053530"/>
            <a:chExt cx="1384930" cy="523220"/>
          </a:xfrm>
        </p:grpSpPr>
        <p:sp>
          <p:nvSpPr>
            <p:cNvPr id="29" name="椭圆 28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8" name="TextBox 37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</a:p>
            </p:txBody>
          </p:sp>
        </p:grpSp>
        <p:sp>
          <p:nvSpPr>
            <p:cNvPr id="31" name="TextBox 30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</a:p>
          </p:txBody>
        </p:sp>
        <p:sp>
          <p:nvSpPr>
            <p:cNvPr id="32" name="TextBox 31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694606" y="3951287"/>
            <a:ext cx="10728327" cy="57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694606" y="4572934"/>
            <a:ext cx="10728327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)+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γ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+(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γ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400" b="0" kern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694606" y="5203151"/>
            <a:ext cx="107283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）在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有一个元素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（称为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零元素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使对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任何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，都有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694606" y="5849482"/>
            <a:ext cx="107283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对任何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，都有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元素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使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称为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负元素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）；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582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9" grpId="0"/>
      <p:bldP spid="40" grpId="0"/>
      <p:bldP spid="41" grpId="0"/>
      <p:bldP spid="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 性 变 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02043" y="1250907"/>
            <a:ext cx="106937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）线性变换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像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集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0" dirty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子空间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，称为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线性变换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0" dirty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像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空间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02043" y="1877468"/>
            <a:ext cx="106937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设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，那么，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存在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，使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40418" y="2611715"/>
            <a:ext cx="2816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769806" y="3832589"/>
            <a:ext cx="89276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l-GR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l-GR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)∈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  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因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90534" y="4613742"/>
            <a:ext cx="10693763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kT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)∈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  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因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90534" y="5434223"/>
            <a:ext cx="93448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由于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，故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非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空。因此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的子空间。证毕。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右箭头 11"/>
          <p:cNvSpPr/>
          <p:nvPr/>
        </p:nvSpPr>
        <p:spPr>
          <a:xfrm rot="5400000">
            <a:off x="5163375" y="3508276"/>
            <a:ext cx="570313" cy="17190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994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 性 变 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9019" y="1063279"/>
            <a:ext cx="10693763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）使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全体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79019" y="1657198"/>
            <a:ext cx="10693763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｛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｝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79019" y="2310108"/>
            <a:ext cx="106937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也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子空间，称为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线性变换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0" dirty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核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，记为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41367" y="2999431"/>
            <a:ext cx="106937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设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，那么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，从而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41367" y="3765813"/>
            <a:ext cx="106937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 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182756" y="4502699"/>
            <a:ext cx="73152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kT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·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，即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baseline="3000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kern="0" baseline="30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41367" y="5269081"/>
            <a:ext cx="106937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又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因为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所以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非空。因此，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T</a:t>
            </a:r>
            <a:r>
              <a:rPr lang="en-US" altLang="zh-CN" sz="2400" b="0" kern="0" baseline="3000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kern="0" baseline="30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的子空间。证毕。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04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 性 变 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69253" y="1215135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802043" y="1740138"/>
            <a:ext cx="106937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r>
              <a:rPr lang="en-US" altLang="zh-CN" sz="2400" b="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设有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方阵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366802"/>
              </p:ext>
            </p:extLst>
          </p:nvPr>
        </p:nvGraphicFramePr>
        <p:xfrm>
          <a:off x="3849688" y="1916165"/>
          <a:ext cx="51054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6" name="Equation" r:id="rId4" imgW="5105160" imgH="1803240" progId="Equation.DSMT4">
                  <p:embed/>
                </p:oleObj>
              </mc:Choice>
              <mc:Fallback>
                <p:oleObj name="Equation" r:id="rId4" imgW="510516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9688" y="1916165"/>
                        <a:ext cx="51054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056112" y="4073319"/>
            <a:ext cx="11749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238092"/>
              </p:ext>
            </p:extLst>
          </p:nvPr>
        </p:nvGraphicFramePr>
        <p:xfrm>
          <a:off x="2960688" y="3587803"/>
          <a:ext cx="32004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7" name="Equation" r:id="rId6" imgW="3200400" imgH="1803240" progId="Equation.DSMT4">
                  <p:embed/>
                </p:oleObj>
              </mc:Choice>
              <mc:Fallback>
                <p:oleObj name="Equation" r:id="rId6" imgW="320040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60688" y="3587803"/>
                        <a:ext cx="32004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984698" y="5430616"/>
            <a:ext cx="106937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定义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0" i="1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变换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fr-FR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fr-F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fr-F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fr-F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fr-F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fr-F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fr-F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fr-F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fr-FR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fr-FR" altLang="zh-CN" sz="2400" b="0" i="1" kern="0" baseline="30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fr-F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946059" y="6069167"/>
            <a:ext cx="10693763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0" i="1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线性变换。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191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 性 变 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46059" y="1125864"/>
            <a:ext cx="106937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设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0" i="1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i="1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，有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46059" y="1772195"/>
            <a:ext cx="10693763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)+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46059" y="2448040"/>
            <a:ext cx="106937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0" i="1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kT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46059" y="3207448"/>
            <a:ext cx="10693763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故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0" i="1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线性变换。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63654" y="4209971"/>
            <a:ext cx="19646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设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258362"/>
              </p:ext>
            </p:extLst>
          </p:nvPr>
        </p:nvGraphicFramePr>
        <p:xfrm>
          <a:off x="5014913" y="4371975"/>
          <a:ext cx="17272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6" name="Equation" r:id="rId4" imgW="1726920" imgH="1803240" progId="Equation.DSMT4">
                  <p:embed/>
                </p:oleObj>
              </mc:Choice>
              <mc:Fallback>
                <p:oleObj name="Equation" r:id="rId4" imgW="1726920" imgH="1803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4371975"/>
                        <a:ext cx="17272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4960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 性 变 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94842" y="2062539"/>
            <a:ext cx="10693763" cy="57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因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714176"/>
              </p:ext>
            </p:extLst>
          </p:nvPr>
        </p:nvGraphicFramePr>
        <p:xfrm>
          <a:off x="2496216" y="1608292"/>
          <a:ext cx="69342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0" name="Equation" r:id="rId4" imgW="6933960" imgH="1803240" progId="Equation.DSMT4">
                  <p:embed/>
                </p:oleObj>
              </mc:Choice>
              <mc:Fallback>
                <p:oleObj name="Equation" r:id="rId4" imgW="6933960" imgH="1803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6216" y="1608292"/>
                        <a:ext cx="69342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63653" y="4102863"/>
            <a:ext cx="100566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可见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像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空间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0" i="1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是由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i="1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生成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的向量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空间，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的核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是齐次线性方程组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0" dirty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空间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0187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="" xmlns:a16="http://schemas.microsoft.com/office/drawing/2014/main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="" xmlns:a16="http://schemas.microsoft.com/office/drawing/2014/main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="" xmlns:a16="http://schemas.microsoft.com/office/drawing/2014/main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="" xmlns:a16="http://schemas.microsoft.com/office/drawing/2014/main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="" xmlns:a16="http://schemas.microsoft.com/office/drawing/2014/main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="" xmlns:a16="http://schemas.microsoft.com/office/drawing/2014/main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="" xmlns:a16="http://schemas.microsoft.com/office/drawing/2014/main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="" xmlns:a16="http://schemas.microsoft.com/office/drawing/2014/main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="" xmlns:a16="http://schemas.microsoft.com/office/drawing/2014/main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="" xmlns:a16="http://schemas.microsoft.com/office/drawing/2014/main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="" xmlns:a16="http://schemas.microsoft.com/office/drawing/2014/main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="" xmlns:a16="http://schemas.microsoft.com/office/drawing/2014/main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="" xmlns:a16="http://schemas.microsoft.com/office/drawing/2014/main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="" xmlns:a16="http://schemas.microsoft.com/office/drawing/2014/main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="" xmlns:a16="http://schemas.microsoft.com/office/drawing/2014/main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="" xmlns:a16="http://schemas.microsoft.com/office/drawing/2014/main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="" xmlns:a16="http://schemas.microsoft.com/office/drawing/2014/main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="" xmlns:a16="http://schemas.microsoft.com/office/drawing/2014/main" id="{10D8F35E-5440-22E0-ED6D-DAE6D227504A}"/>
              </a:ext>
            </a:extLst>
          </p:cNvPr>
          <p:cNvSpPr txBox="1"/>
          <p:nvPr/>
        </p:nvSpPr>
        <p:spPr>
          <a:xfrm>
            <a:off x="3628563" y="2689923"/>
            <a:ext cx="5457364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5400" b="1" dirty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线性变换的矩阵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="" xmlns:a16="http://schemas.microsoft.com/office/drawing/2014/main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="" xmlns:a16="http://schemas.microsoft.com/office/drawing/2014/main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="" xmlns:a16="http://schemas.microsoft.com/office/drawing/2014/main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="" xmlns:a16="http://schemas.microsoft.com/office/drawing/2014/main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="" xmlns:a16="http://schemas.microsoft.com/office/drawing/2014/main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="" xmlns:a16="http://schemas.microsoft.com/office/drawing/2014/main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="" xmlns:a16="http://schemas.microsoft.com/office/drawing/2014/main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="" xmlns:a16="http://schemas.microsoft.com/office/drawing/2014/main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="" xmlns:a16="http://schemas.microsoft.com/office/drawing/2014/main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="" xmlns:a16="http://schemas.microsoft.com/office/drawing/2014/main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="" xmlns:a16="http://schemas.microsoft.com/office/drawing/2014/main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="" xmlns:a16="http://schemas.microsoft.com/office/drawing/2014/main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="" xmlns:a16="http://schemas.microsoft.com/office/drawing/2014/main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="" xmlns:a16="http://schemas.microsoft.com/office/drawing/2014/main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="" xmlns:a16="http://schemas.microsoft.com/office/drawing/2014/main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="" xmlns:a16="http://schemas.microsoft.com/office/drawing/2014/main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="" xmlns:a16="http://schemas.microsoft.com/office/drawing/2014/main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="" xmlns:a16="http://schemas.microsoft.com/office/drawing/2014/main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="" xmlns:a16="http://schemas.microsoft.com/office/drawing/2014/main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="" xmlns:a16="http://schemas.microsoft.com/office/drawing/2014/main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="" xmlns:a16="http://schemas.microsoft.com/office/drawing/2014/main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="" xmlns:a16="http://schemas.microsoft.com/office/drawing/2014/main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="" xmlns:a16="http://schemas.microsoft.com/office/drawing/2014/main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="" xmlns:a16="http://schemas.microsoft.com/office/drawing/2014/main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="" xmlns:a16="http://schemas.microsoft.com/office/drawing/2014/main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="" xmlns:a16="http://schemas.microsoft.com/office/drawing/2014/main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D81578D0-6087-AD42-B213-20B6EA93E013}"/>
              </a:ext>
            </a:extLst>
          </p:cNvPr>
          <p:cNvSpPr/>
          <p:nvPr/>
        </p:nvSpPr>
        <p:spPr>
          <a:xfrm>
            <a:off x="4825185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§5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3772529" y="3834249"/>
            <a:ext cx="5254406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12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线性变换的矩阵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38514" y="1351966"/>
            <a:ext cx="106852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设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是线性空间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的一个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基，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中任意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向量，则存在唯一的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线性变换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，使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486694" y="1444472"/>
            <a:ext cx="1260140" cy="523220"/>
            <a:chOff x="1522698" y="4377511"/>
            <a:chExt cx="1260140" cy="523220"/>
          </a:xfrm>
        </p:grpSpPr>
        <p:sp>
          <p:nvSpPr>
            <p:cNvPr id="16" name="矩形 15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7" name="TextBox 16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</a:p>
          </p:txBody>
        </p:sp>
        <p:sp>
          <p:nvSpPr>
            <p:cNvPr id="26" name="TextBox 25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694606" y="2620690"/>
            <a:ext cx="106852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=1,2,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2400" b="0" i="1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738514" y="3397972"/>
            <a:ext cx="106852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以后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记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i="1" kern="0" baseline="-25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13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线性变换的矩阵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87674" y="1286314"/>
            <a:ext cx="102932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设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是线性空间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一个基，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一个线性变换，如果这个基在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变换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的像用这个基线性表示为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519076" y="1377345"/>
            <a:ext cx="1384930" cy="523220"/>
            <a:chOff x="1414686" y="1053530"/>
            <a:chExt cx="1384930" cy="523220"/>
          </a:xfrm>
        </p:grpSpPr>
        <p:sp>
          <p:nvSpPr>
            <p:cNvPr id="18" name="椭圆 17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9" name="TextBox 28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</a:p>
            </p:txBody>
          </p:sp>
        </p:grpSp>
        <p:sp>
          <p:nvSpPr>
            <p:cNvPr id="20" name="TextBox 19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</a:p>
          </p:txBody>
        </p:sp>
        <p:sp>
          <p:nvSpPr>
            <p:cNvPr id="21" name="TextBox 20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178736"/>
              </p:ext>
            </p:extLst>
          </p:nvPr>
        </p:nvGraphicFramePr>
        <p:xfrm>
          <a:off x="3164866" y="2674446"/>
          <a:ext cx="59309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2" name="Equation" r:id="rId4" imgW="5930640" imgH="1803240" progId="Equation.DSMT4">
                  <p:embed/>
                </p:oleObj>
              </mc:Choice>
              <mc:Fallback>
                <p:oleObj name="Equation" r:id="rId4" imgW="593064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64866" y="2674446"/>
                        <a:ext cx="59309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787674" y="4770409"/>
            <a:ext cx="10685284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用矩阵来表示，就是</a:t>
            </a: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466117"/>
              </p:ext>
            </p:extLst>
          </p:nvPr>
        </p:nvGraphicFramePr>
        <p:xfrm>
          <a:off x="2405780" y="5736089"/>
          <a:ext cx="853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3" name="Equation" r:id="rId6" imgW="8534160" imgH="380880" progId="Equation.DSMT4">
                  <p:embed/>
                </p:oleObj>
              </mc:Choice>
              <mc:Fallback>
                <p:oleObj name="Equation" r:id="rId6" imgW="8534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5780" y="5736089"/>
                        <a:ext cx="8534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307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线性变换的矩阵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528530"/>
              </p:ext>
            </p:extLst>
          </p:nvPr>
        </p:nvGraphicFramePr>
        <p:xfrm>
          <a:off x="4347958" y="1536597"/>
          <a:ext cx="30861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7" name="Equation" r:id="rId4" imgW="3085920" imgH="1803240" progId="Equation.DSMT4">
                  <p:embed/>
                </p:oleObj>
              </mc:Choice>
              <mc:Fallback>
                <p:oleObj name="Equation" r:id="rId4" imgW="308592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47958" y="1536597"/>
                        <a:ext cx="30861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84048" y="3661151"/>
            <a:ext cx="106852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那么，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称为线性变换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在基 </a:t>
            </a:r>
            <a:r>
              <a:rPr lang="en-US" altLang="zh-CN" sz="2400" i="1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kern="0" baseline="-2500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0" dirty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kern="0" baseline="-25000" dirty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0" dirty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kern="0" dirty="0">
                <a:solidFill>
                  <a:srgbClr val="009999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kern="0" dirty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err="1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i="1" kern="0" baseline="-25000" dirty="0" err="1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kern="0" baseline="-2500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zh-CN" altLang="en-US" sz="2400" kern="0" dirty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矩阵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84049" y="4518882"/>
            <a:ext cx="99385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因 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>
                <a:solidFill>
                  <a:prstClr val="black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err="1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i="1" kern="0" baseline="-25000" dirty="0" err="1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kern="0" baseline="-250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线性无关，（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6-4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）式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是由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唯一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确定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的。可见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由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唯一确定。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4059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线性变换的矩阵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38514" y="1269554"/>
            <a:ext cx="10685284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给定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方阵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，定义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变换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，使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60857" y="4289536"/>
            <a:ext cx="40202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994565"/>
              </p:ext>
            </p:extLst>
          </p:nvPr>
        </p:nvGraphicFramePr>
        <p:xfrm>
          <a:off x="2142447" y="2290965"/>
          <a:ext cx="79502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1" name="Equation" r:id="rId4" imgW="7949880" imgH="1854000" progId="Equation.DSMT4">
                  <p:embed/>
                </p:oleObj>
              </mc:Choice>
              <mc:Fallback>
                <p:oleObj name="Equation" r:id="rId4" imgW="7949880" imgH="18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2447" y="2290965"/>
                        <a:ext cx="7950200" cy="185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74905" y="5194897"/>
            <a:ext cx="106852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易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见，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是由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阶矩阵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确定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的线性变换，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在基 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>
                <a:solidFill>
                  <a:prstClr val="black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err="1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i="1" kern="0" baseline="-25000" dirty="0" err="1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i="1" kern="0" baseline="-25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下的矩阵是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9249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线性空间的定义与性质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38745" y="1152777"/>
            <a:ext cx="107283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400" b="0" kern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838745" y="1890363"/>
            <a:ext cx="107283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l-GR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400" b="0" kern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838745" y="2627949"/>
            <a:ext cx="10728327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400" b="0" kern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838745" y="3300069"/>
            <a:ext cx="107283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l-GR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838745" y="4037655"/>
            <a:ext cx="107283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那么，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就称为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线性空间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（或</a:t>
            </a:r>
            <a:r>
              <a:rPr lang="zh-CN" altLang="en-US" sz="2400" kern="0" dirty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空间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的元素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b="0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实</a:t>
            </a:r>
            <a:r>
              <a:rPr lang="zh-CN" altLang="en-US" sz="2400" b="0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（上面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实数域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也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可为一般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数域）。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838745" y="5329241"/>
            <a:ext cx="107283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将满足上述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运算规律的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加法运算和数量乘法统称为</a:t>
            </a:r>
            <a:r>
              <a:rPr lang="zh-CN" altLang="en-US" sz="2400" kern="0" dirty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运算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972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线性变换的矩阵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74905" y="1387541"/>
            <a:ext cx="10685284" cy="113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这样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取定一个基后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线性变换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矩阵之间有一一对应的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关系（根据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74905" y="2723013"/>
            <a:ext cx="10685284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由关系式（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6-6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α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在基 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>
                <a:solidFill>
                  <a:prstClr val="black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err="1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i="1" kern="0" baseline="-25000" dirty="0" err="1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i="1" kern="0" baseline="-25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的坐标分别为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423024"/>
              </p:ext>
            </p:extLst>
          </p:nvPr>
        </p:nvGraphicFramePr>
        <p:xfrm>
          <a:off x="4810224" y="3817016"/>
          <a:ext cx="19939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4" name="Equation" r:id="rId4" imgW="1993680" imgH="1803240" progId="Equation.DSMT4">
                  <p:embed/>
                </p:oleObj>
              </mc:Choice>
              <mc:Fallback>
                <p:oleObj name="Equation" r:id="rId4" imgW="199368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10224" y="3817016"/>
                        <a:ext cx="19939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2617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线性变换的矩阵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69253" y="1215135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063653" y="1608418"/>
            <a:ext cx="98517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en-US" altLang="zh-CN" sz="2400" b="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2400" b="0" kern="0" baseline="-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中，取基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l-GR" altLang="zh-CN" sz="2400" b="0" kern="0" baseline="-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l-GR" altLang="zh-CN" sz="2400" b="0" kern="0" baseline="-30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l-GR" altLang="zh-CN" sz="2400" b="0" kern="0" baseline="-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l-GR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baseline="30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，求微分运算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（线性变换）在这个基下的矩阵。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183167"/>
              </p:ext>
            </p:extLst>
          </p:nvPr>
        </p:nvGraphicFramePr>
        <p:xfrm>
          <a:off x="4241629" y="2865234"/>
          <a:ext cx="4013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10" name="Equation" r:id="rId4" imgW="4012920" imgH="1828800" progId="Equation.DSMT4">
                  <p:embed/>
                </p:oleObj>
              </mc:Choice>
              <mc:Fallback>
                <p:oleObj name="Equation" r:id="rId4" imgW="401292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41629" y="2865234"/>
                        <a:ext cx="40132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74762"/>
              </p:ext>
            </p:extLst>
          </p:nvPr>
        </p:nvGraphicFramePr>
        <p:xfrm>
          <a:off x="5338439" y="4881458"/>
          <a:ext cx="2336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11" name="Equation" r:id="rId6" imgW="2336760" imgH="1777680" progId="Equation.DSMT4">
                  <p:embed/>
                </p:oleObj>
              </mc:Choice>
              <mc:Fallback>
                <p:oleObj name="Equation" r:id="rId6" imgW="23367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8439" y="4881458"/>
                        <a:ext cx="23368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1063653" y="4881458"/>
            <a:ext cx="41376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所以 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这个基下的矩阵为</a:t>
            </a:r>
            <a:endParaRPr lang="zh-CN" altLang="en-US" sz="2400" b="0" kern="0" dirty="0" smtClean="0">
              <a:solidFill>
                <a:prstClr val="black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7541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线性变换的矩阵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69253" y="1274127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910630" y="1812237"/>
            <a:ext cx="103691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en-US" altLang="zh-CN" sz="2400" b="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0" kern="0" baseline="30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，取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基 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1, 0, 0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0, 1, 0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0, 0, 1)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将向量投影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b="0" i="1" kern="0" dirty="0" err="1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yOz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平面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的线性变换，即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910630" y="3042062"/>
            <a:ext cx="10369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910630" y="3857957"/>
            <a:ext cx="10369152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）求 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在基 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的矩阵；</a:t>
            </a: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910630" y="4507646"/>
            <a:ext cx="10369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）取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基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，求 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该基下的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矩阵。</a:t>
            </a:r>
            <a:endParaRPr lang="zh-CN" altLang="en-US" sz="2400" b="0" kern="0" dirty="0">
              <a:solidFill>
                <a:prstClr val="black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862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线性变换的矩阵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9456" y="1137237"/>
            <a:ext cx="10369152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（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）由                    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+0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+0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79456" y="1940060"/>
            <a:ext cx="10369152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(0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+0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79456" y="2691253"/>
            <a:ext cx="10369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(0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en-US" altLang="zh-CN" sz="2400" b="0" kern="0" baseline="-25000" dirty="0">
              <a:solidFill>
                <a:prstClr val="black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439112"/>
              </p:ext>
            </p:extLst>
          </p:nvPr>
        </p:nvGraphicFramePr>
        <p:xfrm>
          <a:off x="4006850" y="3518870"/>
          <a:ext cx="4178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8" name="Equation" r:id="rId4" imgW="4178160" imgH="1346040" progId="Equation.DSMT4">
                  <p:embed/>
                </p:oleObj>
              </mc:Choice>
              <mc:Fallback>
                <p:oleObj name="Equation" r:id="rId4" imgW="41781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06850" y="3518870"/>
                        <a:ext cx="41783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294078" y="5199265"/>
            <a:ext cx="6050609" cy="1346200"/>
            <a:chOff x="910630" y="2665539"/>
            <a:chExt cx="6050609" cy="1346200"/>
          </a:xfrm>
        </p:grpSpPr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910630" y="2853730"/>
              <a:ext cx="6050609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在基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下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的矩阵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                   。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2468391"/>
                </p:ext>
              </p:extLst>
            </p:nvPr>
          </p:nvGraphicFramePr>
          <p:xfrm>
            <a:off x="4919663" y="2665539"/>
            <a:ext cx="13462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529" name="Equation" r:id="rId6" imgW="1346040" imgH="1346040" progId="Equation.DSMT4">
                    <p:embed/>
                  </p:oleObj>
                </mc:Choice>
                <mc:Fallback>
                  <p:oleObj name="Equation" r:id="rId6" imgW="134604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919663" y="2665539"/>
                          <a:ext cx="13462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163409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线性变换的矩阵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09940" y="1088079"/>
            <a:ext cx="10369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）由            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l-GR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l-GR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l-GR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(2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69682" y="1822083"/>
            <a:ext cx="44289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0" i="1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l-GR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l-GR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l-GR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0" kern="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154137"/>
              </p:ext>
            </p:extLst>
          </p:nvPr>
        </p:nvGraphicFramePr>
        <p:xfrm>
          <a:off x="7458965" y="1822083"/>
          <a:ext cx="3352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56" name="Equation" r:id="rId4" imgW="3352680" imgH="723600" progId="Equation.DSMT4">
                  <p:embed/>
                </p:oleObj>
              </mc:Choice>
              <mc:Fallback>
                <p:oleObj name="Equation" r:id="rId4" imgW="335268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58965" y="1822083"/>
                        <a:ext cx="33528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269682" y="2583560"/>
            <a:ext cx="28495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0" i="1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l-GR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l-GR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l-GR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l-GR" altLang="zh-CN" sz="2400" i="1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l-GR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400" b="0" kern="0" baseline="-25000" dirty="0">
              <a:solidFill>
                <a:prstClr val="black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56944" y="5525466"/>
            <a:ext cx="40272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在基 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的矩阵为</a:t>
            </a:r>
            <a:endParaRPr lang="en-US" altLang="zh-CN" sz="2400" b="0" kern="0" dirty="0">
              <a:solidFill>
                <a:prstClr val="black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244339"/>
              </p:ext>
            </p:extLst>
          </p:nvPr>
        </p:nvGraphicFramePr>
        <p:xfrm>
          <a:off x="6234164" y="4622598"/>
          <a:ext cx="16129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57" name="Equation" r:id="rId6" imgW="1612800" imgH="2057400" progId="Equation.DSMT4">
                  <p:embed/>
                </p:oleObj>
              </mc:Choice>
              <mc:Fallback>
                <p:oleObj name="Equation" r:id="rId6" imgW="1612800" imgH="205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34164" y="4622598"/>
                        <a:ext cx="1612900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17357"/>
              </p:ext>
            </p:extLst>
          </p:nvPr>
        </p:nvGraphicFramePr>
        <p:xfrm>
          <a:off x="1354138" y="3319261"/>
          <a:ext cx="45339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58" name="Equation" r:id="rId8" imgW="4533840" imgH="2057400" progId="Equation.DSMT4">
                  <p:embed/>
                </p:oleObj>
              </mc:Choice>
              <mc:Fallback>
                <p:oleObj name="Equation" r:id="rId8" imgW="4533840" imgH="205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54138" y="3319261"/>
                        <a:ext cx="4533900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44950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线性变换的矩阵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94877" y="2276725"/>
            <a:ext cx="67618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l-GR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l-GR" altLang="zh-CN" sz="2400" b="0" kern="0" baseline="-25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l-GR" altLang="zh-CN" sz="2400" b="0" kern="0" baseline="-25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="0" kern="0" dirty="0" smtClean="0">
                <a:solidFill>
                  <a:prstClr val="black"/>
                </a:solidFill>
                <a:latin typeface="+mn-ea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i="1" kern="0" baseline="-25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                          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(6-7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41838" y="1392132"/>
            <a:ext cx="10685284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设线性空间 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的线性变换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两个基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490018" y="1484638"/>
            <a:ext cx="1260140" cy="523220"/>
            <a:chOff x="1522698" y="4377511"/>
            <a:chExt cx="1260140" cy="523220"/>
          </a:xfrm>
        </p:grpSpPr>
        <p:sp>
          <p:nvSpPr>
            <p:cNvPr id="8" name="矩形 7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</a:p>
          </p:txBody>
        </p: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594877" y="2996805"/>
            <a:ext cx="64974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l-GR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l-GR" altLang="zh-CN" sz="2400" b="0" kern="0" baseline="-25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l-GR" altLang="zh-CN" sz="2400" b="0" kern="0" baseline="-25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kern="0" dirty="0" smtClean="0">
                <a:solidFill>
                  <a:prstClr val="black"/>
                </a:solidFill>
                <a:latin typeface="+mn-ea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0" i="1" kern="0" baseline="-2500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(6-8</a:t>
            </a:r>
            <a:r>
              <a:rPr lang="en-US" altLang="zh-CN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41838" y="3939558"/>
            <a:ext cx="107572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下的矩阵分别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，从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基（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6-7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）到基（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6-8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过渡矩阵为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AP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（此时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相似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999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线性变换的矩阵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31798" y="1043122"/>
            <a:ext cx="106852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由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假设，有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0" i="1" kern="0" baseline="-25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可逆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，以及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31798" y="1689453"/>
            <a:ext cx="10685284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="0" kern="0" dirty="0" smtClean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i="1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l-GR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="0" kern="0" dirty="0" smtClean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i="1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altLang="zh-CN" sz="2400" i="1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31798" y="2266534"/>
            <a:ext cx="10685284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0" i="1" kern="0" baseline="-25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zh-CN" sz="2400" i="1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44986" y="2898484"/>
            <a:ext cx="106852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于是               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0" i="1" kern="0" baseline="-25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0" i="1" kern="0" baseline="-25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i="1" kern="0" baseline="-25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44986" y="3536852"/>
            <a:ext cx="106852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＝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i="1" kern="0" baseline="-25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)]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b="0" i="1" kern="0" baseline="-25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AP</a:t>
            </a:r>
            <a:endParaRPr lang="en-US" altLang="zh-CN" sz="2400" i="1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44986" y="4208198"/>
            <a:ext cx="106852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AP</a:t>
            </a:r>
            <a:endParaRPr lang="zh-CN" altLang="en-US" sz="2400" i="1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44986" y="4957774"/>
            <a:ext cx="10685284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因 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线性无关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，所以</a:t>
            </a:r>
            <a:endParaRPr lang="en-US" altLang="zh-CN" sz="240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981377" y="5532842"/>
            <a:ext cx="106852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AP</a:t>
            </a:r>
            <a:endParaRPr lang="en-US" altLang="zh-CN" sz="2400" i="1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66963" y="6031895"/>
            <a:ext cx="11076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证毕。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622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线性变换的矩阵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69253" y="1245252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74905" y="1689451"/>
            <a:ext cx="106852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en-US" altLang="zh-CN" sz="2400" b="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在例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046525"/>
              </p:ext>
            </p:extLst>
          </p:nvPr>
        </p:nvGraphicFramePr>
        <p:xfrm>
          <a:off x="3633974" y="2335782"/>
          <a:ext cx="42037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7" name="Equation" r:id="rId4" imgW="4203360" imgH="1346040" progId="Equation.DSMT4">
                  <p:embed/>
                </p:oleObj>
              </mc:Choice>
              <mc:Fallback>
                <p:oleObj name="Equation" r:id="rId4" imgW="42033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3974" y="2335782"/>
                        <a:ext cx="42037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774905" y="3778671"/>
            <a:ext cx="10685284" cy="1346200"/>
            <a:chOff x="738514" y="3277214"/>
            <a:chExt cx="10685284" cy="1346200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738514" y="3572793"/>
              <a:ext cx="10685284" cy="577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基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到基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ε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ε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ε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过渡矩阵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8214827"/>
                </p:ext>
              </p:extLst>
            </p:nvPr>
          </p:nvGraphicFramePr>
          <p:xfrm>
            <a:off x="6248788" y="3277214"/>
            <a:ext cx="20574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08" name="Equation" r:id="rId6" imgW="2057400" imgH="1346040" progId="Equation.DSMT4">
                    <p:embed/>
                  </p:oleObj>
                </mc:Choice>
                <mc:Fallback>
                  <p:oleObj name="Equation" r:id="rId6" imgW="205740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248788" y="3277214"/>
                          <a:ext cx="20574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774905" y="5256637"/>
            <a:ext cx="10685284" cy="1346200"/>
            <a:chOff x="738514" y="3377824"/>
            <a:chExt cx="10685284" cy="1346200"/>
          </a:xfrm>
        </p:grpSpPr>
        <p:sp>
          <p:nvSpPr>
            <p:cNvPr id="20" name="Text Box 4"/>
            <p:cNvSpPr txBox="1">
              <a:spLocks noChangeArrowheads="1"/>
            </p:cNvSpPr>
            <p:nvPr/>
          </p:nvSpPr>
          <p:spPr bwMode="auto">
            <a:xfrm>
              <a:off x="738514" y="3678668"/>
              <a:ext cx="10685284" cy="58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T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在基 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下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矩阵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                           。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8274517"/>
                </p:ext>
              </p:extLst>
            </p:nvPr>
          </p:nvGraphicFramePr>
          <p:xfrm>
            <a:off x="5066143" y="3377824"/>
            <a:ext cx="18796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09" name="Equation" r:id="rId8" imgW="1879560" imgH="1346040" progId="Equation.DSMT4">
                    <p:embed/>
                  </p:oleObj>
                </mc:Choice>
                <mc:Fallback>
                  <p:oleObj name="Equation" r:id="rId8" imgW="187956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066143" y="3377824"/>
                          <a:ext cx="18796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193636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线性变换的矩阵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74905" y="1091508"/>
            <a:ext cx="106852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在基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的矩阵为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306555"/>
              </p:ext>
            </p:extLst>
          </p:nvPr>
        </p:nvGraphicFramePr>
        <p:xfrm>
          <a:off x="1063653" y="1819492"/>
          <a:ext cx="105664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6" name="Equation" r:id="rId4" imgW="10566360" imgH="2438280" progId="Equation.DSMT4">
                  <p:embed/>
                </p:oleObj>
              </mc:Choice>
              <mc:Fallback>
                <p:oleObj name="Equation" r:id="rId4" imgW="10566360" imgH="24382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53" y="1819492"/>
                        <a:ext cx="105664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655126"/>
              </p:ext>
            </p:extLst>
          </p:nvPr>
        </p:nvGraphicFramePr>
        <p:xfrm>
          <a:off x="2028802" y="4085303"/>
          <a:ext cx="52451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7" name="Equation" r:id="rId6" imgW="5244840" imgH="2438280" progId="Equation.DSMT4">
                  <p:embed/>
                </p:oleObj>
              </mc:Choice>
              <mc:Fallback>
                <p:oleObj name="Equation" r:id="rId6" imgW="5244840" imgH="243828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02" y="4085303"/>
                        <a:ext cx="52451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778410" y="5109757"/>
            <a:ext cx="30960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结论一致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3553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线性变换的矩阵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1112" y="1337290"/>
            <a:ext cx="104486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线性变换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的像空间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l-GR" altLang="zh-CN" sz="2400" b="0" i="1" kern="0" baseline="-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的维数，称为</a:t>
            </a:r>
            <a:r>
              <a:rPr lang="el-GR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l-GR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l-GR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秩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l-GR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的核</a:t>
            </a:r>
            <a:r>
              <a:rPr lang="el-GR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l-GR" altLang="zh-CN" sz="2400" b="0" kern="0" baseline="30000" dirty="0" smtClean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b="0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的维数，称为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l-GR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l-GR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零度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b="0" kern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1113" y="2764907"/>
            <a:ext cx="104486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显然，若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在一个基下的矩阵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的秩就是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)。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的秩为</a:t>
            </a:r>
            <a:r>
              <a:rPr lang="el-GR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的零度为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l-GR" altLang="zh-CN" sz="2400" b="0" kern="0" dirty="0" smtClean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lang="el-GR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l-GR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b="0" kern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69916" y="1414234"/>
            <a:ext cx="1384930" cy="523220"/>
            <a:chOff x="1414686" y="1053530"/>
            <a:chExt cx="1384930" cy="523220"/>
          </a:xfrm>
        </p:grpSpPr>
        <p:sp>
          <p:nvSpPr>
            <p:cNvPr id="8" name="椭圆 7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3" name="TextBox 12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</a:p>
            </p:txBody>
          </p:sp>
        </p:grp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5046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线性空间的定义与性质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42087" y="1353018"/>
            <a:ext cx="1747675" cy="841249"/>
            <a:chOff x="1990749" y="1147590"/>
            <a:chExt cx="1747675" cy="841249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2831998" y="1245048"/>
              <a:ext cx="906426" cy="58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注 意</a:t>
              </a:r>
              <a:endParaRPr lang="zh-CN" altLang="en-US" sz="2400" b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pic>
          <p:nvPicPr>
            <p:cNvPr id="7" name="Picture 6" descr="F:\2022\高等数学-张卓奎\5c751c12cad7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49" y="1147590"/>
              <a:ext cx="841249" cy="841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72351" y="2249131"/>
            <a:ext cx="971815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）线性空间中的向量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不一定是有序数组；  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（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）线性空间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加法与数量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乘法（数乘）封闭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；线性空间中的运算只要求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满足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运算规律，不一定是有序数组的加法及数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乘运算。</a:t>
            </a:r>
            <a:endParaRPr lang="en-US" altLang="zh-CN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447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线性变换的矩阵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939268" y="1485135"/>
            <a:ext cx="10448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线性变换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在一个基下的矩阵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l-GR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特征值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，称为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l-GR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的特征值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b="0" kern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39268" y="2275482"/>
            <a:ext cx="104486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因相似矩阵的特征值相同，故线性变换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l-GR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的特征值与基的选择无关，类似于矩阵，可讨论线性变换的特征值与特征向量。</a:t>
            </a:r>
            <a:endParaRPr lang="zh-CN" altLang="en-US" sz="2400" b="0" kern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78071" y="1542780"/>
            <a:ext cx="1384930" cy="523220"/>
            <a:chOff x="1414686" y="1053530"/>
            <a:chExt cx="1384930" cy="523220"/>
          </a:xfrm>
        </p:grpSpPr>
        <p:sp>
          <p:nvSpPr>
            <p:cNvPr id="17" name="椭圆 16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5" name="TextBox 24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</a:p>
            </p:txBody>
          </p:sp>
        </p:grpSp>
        <p:sp>
          <p:nvSpPr>
            <p:cNvPr id="19" name="TextBox 18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</a:p>
          </p:txBody>
        </p:sp>
        <p:sp>
          <p:nvSpPr>
            <p:cNvPr id="20" name="TextBox 19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9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7988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6">
            <a:extLst>
              <a:ext uri="{FF2B5EF4-FFF2-40B4-BE49-F238E27FC236}">
                <a16:creationId xmlns:a16="http://schemas.microsoft.com/office/drawing/2014/main" xmlns="" id="{228134E1-34A8-4385-950C-407FBEF5D2EF}"/>
              </a:ext>
            </a:extLst>
          </p:cNvPr>
          <p:cNvSpPr/>
          <p:nvPr/>
        </p:nvSpPr>
        <p:spPr>
          <a:xfrm>
            <a:off x="2191628" y="2107433"/>
            <a:ext cx="2430018" cy="1457991"/>
          </a:xfrm>
          <a:custGeom>
            <a:avLst/>
            <a:gdLst>
              <a:gd name="connsiteX0" fmla="*/ 0 w 2430018"/>
              <a:gd name="connsiteY0" fmla="*/ 0 h 1457991"/>
              <a:gd name="connsiteX1" fmla="*/ 2430018 w 2430018"/>
              <a:gd name="connsiteY1" fmla="*/ 0 h 1457991"/>
              <a:gd name="connsiteX2" fmla="*/ 2430018 w 2430018"/>
              <a:gd name="connsiteY2" fmla="*/ 1457992 h 1457991"/>
              <a:gd name="connsiteX3" fmla="*/ 0 w 2430018"/>
              <a:gd name="connsiteY3" fmla="*/ 1457992 h 14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0018" h="1457991">
                <a:moveTo>
                  <a:pt x="0" y="0"/>
                </a:moveTo>
                <a:lnTo>
                  <a:pt x="2430018" y="0"/>
                </a:lnTo>
                <a:lnTo>
                  <a:pt x="2430018" y="1457992"/>
                </a:lnTo>
                <a:lnTo>
                  <a:pt x="0" y="145799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1" name="任意多边形: 形状 7">
            <a:extLst>
              <a:ext uri="{FF2B5EF4-FFF2-40B4-BE49-F238E27FC236}">
                <a16:creationId xmlns:a16="http://schemas.microsoft.com/office/drawing/2014/main" xmlns="" id="{ED638BC1-0E29-4997-9468-8E9D80936307}"/>
              </a:ext>
            </a:extLst>
          </p:cNvPr>
          <p:cNvSpPr/>
          <p:nvPr/>
        </p:nvSpPr>
        <p:spPr>
          <a:xfrm>
            <a:off x="-1" y="0"/>
            <a:ext cx="7401465" cy="6858000"/>
          </a:xfrm>
          <a:custGeom>
            <a:avLst/>
            <a:gdLst>
              <a:gd name="connsiteX0" fmla="*/ 1518666 w 1518666"/>
              <a:gd name="connsiteY0" fmla="*/ 1457992 h 1457991"/>
              <a:gd name="connsiteX1" fmla="*/ 676847 w 1518666"/>
              <a:gd name="connsiteY1" fmla="*/ 0 h 1457991"/>
              <a:gd name="connsiteX2" fmla="*/ 0 w 1518666"/>
              <a:gd name="connsiteY2" fmla="*/ 0 h 1457991"/>
              <a:gd name="connsiteX3" fmla="*/ 0 w 1518666"/>
              <a:gd name="connsiteY3" fmla="*/ 1457992 h 1457991"/>
              <a:gd name="connsiteX4" fmla="*/ 1518666 w 1518666"/>
              <a:gd name="connsiteY4" fmla="*/ 1457992 h 14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666" h="1457991">
                <a:moveTo>
                  <a:pt x="1518666" y="1457992"/>
                </a:moveTo>
                <a:lnTo>
                  <a:pt x="676847" y="0"/>
                </a:lnTo>
                <a:lnTo>
                  <a:pt x="0" y="0"/>
                </a:lnTo>
                <a:lnTo>
                  <a:pt x="0" y="1457992"/>
                </a:lnTo>
                <a:lnTo>
                  <a:pt x="1518666" y="1457992"/>
                </a:lnTo>
                <a:close/>
              </a:path>
            </a:pathLst>
          </a:custGeom>
          <a:solidFill>
            <a:srgbClr val="33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8" name="任意多边形: 形状 1110">
            <a:extLst>
              <a:ext uri="{FF2B5EF4-FFF2-40B4-BE49-F238E27FC236}">
                <a16:creationId xmlns:a16="http://schemas.microsoft.com/office/drawing/2014/main" xmlns="" id="{AF899C2A-384B-9D9E-6A02-4C38FB2DF667}"/>
              </a:ext>
            </a:extLst>
          </p:cNvPr>
          <p:cNvSpPr/>
          <p:nvPr/>
        </p:nvSpPr>
        <p:spPr>
          <a:xfrm rot="16200000">
            <a:off x="871451" y="5609608"/>
            <a:ext cx="463172" cy="1452668"/>
          </a:xfrm>
          <a:custGeom>
            <a:avLst/>
            <a:gdLst>
              <a:gd name="connsiteX0" fmla="*/ 77730 w 683410"/>
              <a:gd name="connsiteY0" fmla="*/ 38865 h 2143410"/>
              <a:gd name="connsiteX1" fmla="*/ 38865 w 683410"/>
              <a:gd name="connsiteY1" fmla="*/ 0 h 2143410"/>
              <a:gd name="connsiteX2" fmla="*/ 0 w 683410"/>
              <a:gd name="connsiteY2" fmla="*/ 38865 h 2143410"/>
              <a:gd name="connsiteX3" fmla="*/ 38865 w 683410"/>
              <a:gd name="connsiteY3" fmla="*/ 77730 h 2143410"/>
              <a:gd name="connsiteX4" fmla="*/ 77730 w 683410"/>
              <a:gd name="connsiteY4" fmla="*/ 38865 h 2143410"/>
              <a:gd name="connsiteX5" fmla="*/ 77730 w 683410"/>
              <a:gd name="connsiteY5" fmla="*/ 226761 h 2143410"/>
              <a:gd name="connsiteX6" fmla="*/ 38865 w 683410"/>
              <a:gd name="connsiteY6" fmla="*/ 187896 h 2143410"/>
              <a:gd name="connsiteX7" fmla="*/ 0 w 683410"/>
              <a:gd name="connsiteY7" fmla="*/ 226761 h 2143410"/>
              <a:gd name="connsiteX8" fmla="*/ 38865 w 683410"/>
              <a:gd name="connsiteY8" fmla="*/ 265626 h 2143410"/>
              <a:gd name="connsiteX9" fmla="*/ 77730 w 683410"/>
              <a:gd name="connsiteY9" fmla="*/ 226761 h 2143410"/>
              <a:gd name="connsiteX10" fmla="*/ 77730 w 683410"/>
              <a:gd name="connsiteY10" fmla="*/ 414658 h 2143410"/>
              <a:gd name="connsiteX11" fmla="*/ 38865 w 683410"/>
              <a:gd name="connsiteY11" fmla="*/ 375793 h 2143410"/>
              <a:gd name="connsiteX12" fmla="*/ 0 w 683410"/>
              <a:gd name="connsiteY12" fmla="*/ 414658 h 2143410"/>
              <a:gd name="connsiteX13" fmla="*/ 38865 w 683410"/>
              <a:gd name="connsiteY13" fmla="*/ 453523 h 2143410"/>
              <a:gd name="connsiteX14" fmla="*/ 77730 w 683410"/>
              <a:gd name="connsiteY14" fmla="*/ 414658 h 2143410"/>
              <a:gd name="connsiteX15" fmla="*/ 77730 w 683410"/>
              <a:gd name="connsiteY15" fmla="*/ 602554 h 2143410"/>
              <a:gd name="connsiteX16" fmla="*/ 38865 w 683410"/>
              <a:gd name="connsiteY16" fmla="*/ 563689 h 2143410"/>
              <a:gd name="connsiteX17" fmla="*/ 0 w 683410"/>
              <a:gd name="connsiteY17" fmla="*/ 602554 h 2143410"/>
              <a:gd name="connsiteX18" fmla="*/ 38865 w 683410"/>
              <a:gd name="connsiteY18" fmla="*/ 641419 h 2143410"/>
              <a:gd name="connsiteX19" fmla="*/ 77730 w 683410"/>
              <a:gd name="connsiteY19" fmla="*/ 602554 h 2143410"/>
              <a:gd name="connsiteX20" fmla="*/ 77730 w 683410"/>
              <a:gd name="connsiteY20" fmla="*/ 790451 h 2143410"/>
              <a:gd name="connsiteX21" fmla="*/ 38865 w 683410"/>
              <a:gd name="connsiteY21" fmla="*/ 751586 h 2143410"/>
              <a:gd name="connsiteX22" fmla="*/ 0 w 683410"/>
              <a:gd name="connsiteY22" fmla="*/ 790451 h 2143410"/>
              <a:gd name="connsiteX23" fmla="*/ 38865 w 683410"/>
              <a:gd name="connsiteY23" fmla="*/ 829316 h 2143410"/>
              <a:gd name="connsiteX24" fmla="*/ 77730 w 683410"/>
              <a:gd name="connsiteY24" fmla="*/ 790451 h 2143410"/>
              <a:gd name="connsiteX25" fmla="*/ 77730 w 683410"/>
              <a:gd name="connsiteY25" fmla="*/ 978347 h 2143410"/>
              <a:gd name="connsiteX26" fmla="*/ 38865 w 683410"/>
              <a:gd name="connsiteY26" fmla="*/ 939482 h 2143410"/>
              <a:gd name="connsiteX27" fmla="*/ 0 w 683410"/>
              <a:gd name="connsiteY27" fmla="*/ 978347 h 2143410"/>
              <a:gd name="connsiteX28" fmla="*/ 38865 w 683410"/>
              <a:gd name="connsiteY28" fmla="*/ 1017212 h 2143410"/>
              <a:gd name="connsiteX29" fmla="*/ 77730 w 683410"/>
              <a:gd name="connsiteY29" fmla="*/ 978347 h 2143410"/>
              <a:gd name="connsiteX30" fmla="*/ 77730 w 683410"/>
              <a:gd name="connsiteY30" fmla="*/ 1165063 h 2143410"/>
              <a:gd name="connsiteX31" fmla="*/ 38865 w 683410"/>
              <a:gd name="connsiteY31" fmla="*/ 1126198 h 2143410"/>
              <a:gd name="connsiteX32" fmla="*/ 0 w 683410"/>
              <a:gd name="connsiteY32" fmla="*/ 1165063 h 2143410"/>
              <a:gd name="connsiteX33" fmla="*/ 38865 w 683410"/>
              <a:gd name="connsiteY33" fmla="*/ 1203928 h 2143410"/>
              <a:gd name="connsiteX34" fmla="*/ 77730 w 683410"/>
              <a:gd name="connsiteY34" fmla="*/ 1165063 h 2143410"/>
              <a:gd name="connsiteX35" fmla="*/ 77730 w 683410"/>
              <a:gd name="connsiteY35" fmla="*/ 1352959 h 2143410"/>
              <a:gd name="connsiteX36" fmla="*/ 38865 w 683410"/>
              <a:gd name="connsiteY36" fmla="*/ 1314094 h 2143410"/>
              <a:gd name="connsiteX37" fmla="*/ 0 w 683410"/>
              <a:gd name="connsiteY37" fmla="*/ 1352959 h 2143410"/>
              <a:gd name="connsiteX38" fmla="*/ 38865 w 683410"/>
              <a:gd name="connsiteY38" fmla="*/ 1391824 h 2143410"/>
              <a:gd name="connsiteX39" fmla="*/ 77730 w 683410"/>
              <a:gd name="connsiteY39" fmla="*/ 1352959 h 2143410"/>
              <a:gd name="connsiteX40" fmla="*/ 77730 w 683410"/>
              <a:gd name="connsiteY40" fmla="*/ 1540856 h 2143410"/>
              <a:gd name="connsiteX41" fmla="*/ 38865 w 683410"/>
              <a:gd name="connsiteY41" fmla="*/ 1501991 h 2143410"/>
              <a:gd name="connsiteX42" fmla="*/ 0 w 683410"/>
              <a:gd name="connsiteY42" fmla="*/ 1540856 h 2143410"/>
              <a:gd name="connsiteX43" fmla="*/ 38865 w 683410"/>
              <a:gd name="connsiteY43" fmla="*/ 1579721 h 2143410"/>
              <a:gd name="connsiteX44" fmla="*/ 77730 w 683410"/>
              <a:gd name="connsiteY44" fmla="*/ 1540856 h 2143410"/>
              <a:gd name="connsiteX45" fmla="*/ 77730 w 683410"/>
              <a:gd name="connsiteY45" fmla="*/ 1728752 h 2143410"/>
              <a:gd name="connsiteX46" fmla="*/ 38865 w 683410"/>
              <a:gd name="connsiteY46" fmla="*/ 1689887 h 2143410"/>
              <a:gd name="connsiteX47" fmla="*/ 0 w 683410"/>
              <a:gd name="connsiteY47" fmla="*/ 1728752 h 2143410"/>
              <a:gd name="connsiteX48" fmla="*/ 38865 w 683410"/>
              <a:gd name="connsiteY48" fmla="*/ 1767617 h 2143410"/>
              <a:gd name="connsiteX49" fmla="*/ 77730 w 683410"/>
              <a:gd name="connsiteY49" fmla="*/ 1728752 h 2143410"/>
              <a:gd name="connsiteX50" fmla="*/ 77730 w 683410"/>
              <a:gd name="connsiteY50" fmla="*/ 1916649 h 2143410"/>
              <a:gd name="connsiteX51" fmla="*/ 38865 w 683410"/>
              <a:gd name="connsiteY51" fmla="*/ 1877784 h 2143410"/>
              <a:gd name="connsiteX52" fmla="*/ 0 w 683410"/>
              <a:gd name="connsiteY52" fmla="*/ 1916649 h 2143410"/>
              <a:gd name="connsiteX53" fmla="*/ 38865 w 683410"/>
              <a:gd name="connsiteY53" fmla="*/ 1955514 h 2143410"/>
              <a:gd name="connsiteX54" fmla="*/ 77730 w 683410"/>
              <a:gd name="connsiteY54" fmla="*/ 1916649 h 2143410"/>
              <a:gd name="connsiteX55" fmla="*/ 77730 w 683410"/>
              <a:gd name="connsiteY55" fmla="*/ 2104545 h 2143410"/>
              <a:gd name="connsiteX56" fmla="*/ 38865 w 683410"/>
              <a:gd name="connsiteY56" fmla="*/ 2065680 h 2143410"/>
              <a:gd name="connsiteX57" fmla="*/ 0 w 683410"/>
              <a:gd name="connsiteY57" fmla="*/ 2104545 h 2143410"/>
              <a:gd name="connsiteX58" fmla="*/ 38865 w 683410"/>
              <a:gd name="connsiteY58" fmla="*/ 2143410 h 2143410"/>
              <a:gd name="connsiteX59" fmla="*/ 77730 w 683410"/>
              <a:gd name="connsiteY59" fmla="*/ 2104545 h 2143410"/>
              <a:gd name="connsiteX60" fmla="*/ 265626 w 683410"/>
              <a:gd name="connsiteY60" fmla="*/ 38865 h 2143410"/>
              <a:gd name="connsiteX61" fmla="*/ 226761 w 683410"/>
              <a:gd name="connsiteY61" fmla="*/ 0 h 2143410"/>
              <a:gd name="connsiteX62" fmla="*/ 187896 w 683410"/>
              <a:gd name="connsiteY62" fmla="*/ 38865 h 2143410"/>
              <a:gd name="connsiteX63" fmla="*/ 226761 w 683410"/>
              <a:gd name="connsiteY63" fmla="*/ 77730 h 2143410"/>
              <a:gd name="connsiteX64" fmla="*/ 265626 w 683410"/>
              <a:gd name="connsiteY64" fmla="*/ 38865 h 2143410"/>
              <a:gd name="connsiteX65" fmla="*/ 265626 w 683410"/>
              <a:gd name="connsiteY65" fmla="*/ 226761 h 2143410"/>
              <a:gd name="connsiteX66" fmla="*/ 226761 w 683410"/>
              <a:gd name="connsiteY66" fmla="*/ 187896 h 2143410"/>
              <a:gd name="connsiteX67" fmla="*/ 187896 w 683410"/>
              <a:gd name="connsiteY67" fmla="*/ 226761 h 2143410"/>
              <a:gd name="connsiteX68" fmla="*/ 226761 w 683410"/>
              <a:gd name="connsiteY68" fmla="*/ 265626 h 2143410"/>
              <a:gd name="connsiteX69" fmla="*/ 265626 w 683410"/>
              <a:gd name="connsiteY69" fmla="*/ 226761 h 2143410"/>
              <a:gd name="connsiteX70" fmla="*/ 265626 w 683410"/>
              <a:gd name="connsiteY70" fmla="*/ 414658 h 2143410"/>
              <a:gd name="connsiteX71" fmla="*/ 226761 w 683410"/>
              <a:gd name="connsiteY71" fmla="*/ 375793 h 2143410"/>
              <a:gd name="connsiteX72" fmla="*/ 187896 w 683410"/>
              <a:gd name="connsiteY72" fmla="*/ 414658 h 2143410"/>
              <a:gd name="connsiteX73" fmla="*/ 226761 w 683410"/>
              <a:gd name="connsiteY73" fmla="*/ 453523 h 2143410"/>
              <a:gd name="connsiteX74" fmla="*/ 265626 w 683410"/>
              <a:gd name="connsiteY74" fmla="*/ 414658 h 2143410"/>
              <a:gd name="connsiteX75" fmla="*/ 265626 w 683410"/>
              <a:gd name="connsiteY75" fmla="*/ 602554 h 2143410"/>
              <a:gd name="connsiteX76" fmla="*/ 226761 w 683410"/>
              <a:gd name="connsiteY76" fmla="*/ 563689 h 2143410"/>
              <a:gd name="connsiteX77" fmla="*/ 187896 w 683410"/>
              <a:gd name="connsiteY77" fmla="*/ 602554 h 2143410"/>
              <a:gd name="connsiteX78" fmla="*/ 226761 w 683410"/>
              <a:gd name="connsiteY78" fmla="*/ 641419 h 2143410"/>
              <a:gd name="connsiteX79" fmla="*/ 265626 w 683410"/>
              <a:gd name="connsiteY79" fmla="*/ 602554 h 2143410"/>
              <a:gd name="connsiteX80" fmla="*/ 265626 w 683410"/>
              <a:gd name="connsiteY80" fmla="*/ 790451 h 2143410"/>
              <a:gd name="connsiteX81" fmla="*/ 226761 w 683410"/>
              <a:gd name="connsiteY81" fmla="*/ 751586 h 2143410"/>
              <a:gd name="connsiteX82" fmla="*/ 187896 w 683410"/>
              <a:gd name="connsiteY82" fmla="*/ 790451 h 2143410"/>
              <a:gd name="connsiteX83" fmla="*/ 226761 w 683410"/>
              <a:gd name="connsiteY83" fmla="*/ 829316 h 2143410"/>
              <a:gd name="connsiteX84" fmla="*/ 265626 w 683410"/>
              <a:gd name="connsiteY84" fmla="*/ 790451 h 2143410"/>
              <a:gd name="connsiteX85" fmla="*/ 265626 w 683410"/>
              <a:gd name="connsiteY85" fmla="*/ 978347 h 2143410"/>
              <a:gd name="connsiteX86" fmla="*/ 226761 w 683410"/>
              <a:gd name="connsiteY86" fmla="*/ 939482 h 2143410"/>
              <a:gd name="connsiteX87" fmla="*/ 187896 w 683410"/>
              <a:gd name="connsiteY87" fmla="*/ 978347 h 2143410"/>
              <a:gd name="connsiteX88" fmla="*/ 226761 w 683410"/>
              <a:gd name="connsiteY88" fmla="*/ 1017212 h 2143410"/>
              <a:gd name="connsiteX89" fmla="*/ 265626 w 683410"/>
              <a:gd name="connsiteY89" fmla="*/ 978347 h 2143410"/>
              <a:gd name="connsiteX90" fmla="*/ 265626 w 683410"/>
              <a:gd name="connsiteY90" fmla="*/ 1165063 h 2143410"/>
              <a:gd name="connsiteX91" fmla="*/ 226761 w 683410"/>
              <a:gd name="connsiteY91" fmla="*/ 1126198 h 2143410"/>
              <a:gd name="connsiteX92" fmla="*/ 187896 w 683410"/>
              <a:gd name="connsiteY92" fmla="*/ 1165063 h 2143410"/>
              <a:gd name="connsiteX93" fmla="*/ 226761 w 683410"/>
              <a:gd name="connsiteY93" fmla="*/ 1203928 h 2143410"/>
              <a:gd name="connsiteX94" fmla="*/ 265626 w 683410"/>
              <a:gd name="connsiteY94" fmla="*/ 1165063 h 2143410"/>
              <a:gd name="connsiteX95" fmla="*/ 265626 w 683410"/>
              <a:gd name="connsiteY95" fmla="*/ 1352959 h 2143410"/>
              <a:gd name="connsiteX96" fmla="*/ 226761 w 683410"/>
              <a:gd name="connsiteY96" fmla="*/ 1314094 h 2143410"/>
              <a:gd name="connsiteX97" fmla="*/ 187896 w 683410"/>
              <a:gd name="connsiteY97" fmla="*/ 1352959 h 2143410"/>
              <a:gd name="connsiteX98" fmla="*/ 226761 w 683410"/>
              <a:gd name="connsiteY98" fmla="*/ 1391824 h 2143410"/>
              <a:gd name="connsiteX99" fmla="*/ 265626 w 683410"/>
              <a:gd name="connsiteY99" fmla="*/ 1352959 h 2143410"/>
              <a:gd name="connsiteX100" fmla="*/ 265626 w 683410"/>
              <a:gd name="connsiteY100" fmla="*/ 1540856 h 2143410"/>
              <a:gd name="connsiteX101" fmla="*/ 226761 w 683410"/>
              <a:gd name="connsiteY101" fmla="*/ 1501991 h 2143410"/>
              <a:gd name="connsiteX102" fmla="*/ 187896 w 683410"/>
              <a:gd name="connsiteY102" fmla="*/ 1540856 h 2143410"/>
              <a:gd name="connsiteX103" fmla="*/ 226761 w 683410"/>
              <a:gd name="connsiteY103" fmla="*/ 1579721 h 2143410"/>
              <a:gd name="connsiteX104" fmla="*/ 265626 w 683410"/>
              <a:gd name="connsiteY104" fmla="*/ 1540856 h 2143410"/>
              <a:gd name="connsiteX105" fmla="*/ 265626 w 683410"/>
              <a:gd name="connsiteY105" fmla="*/ 1728752 h 2143410"/>
              <a:gd name="connsiteX106" fmla="*/ 226761 w 683410"/>
              <a:gd name="connsiteY106" fmla="*/ 1689887 h 2143410"/>
              <a:gd name="connsiteX107" fmla="*/ 187896 w 683410"/>
              <a:gd name="connsiteY107" fmla="*/ 1728752 h 2143410"/>
              <a:gd name="connsiteX108" fmla="*/ 226761 w 683410"/>
              <a:gd name="connsiteY108" fmla="*/ 1767617 h 2143410"/>
              <a:gd name="connsiteX109" fmla="*/ 265626 w 683410"/>
              <a:gd name="connsiteY109" fmla="*/ 1728752 h 2143410"/>
              <a:gd name="connsiteX110" fmla="*/ 265626 w 683410"/>
              <a:gd name="connsiteY110" fmla="*/ 1916649 h 2143410"/>
              <a:gd name="connsiteX111" fmla="*/ 226761 w 683410"/>
              <a:gd name="connsiteY111" fmla="*/ 1877784 h 2143410"/>
              <a:gd name="connsiteX112" fmla="*/ 187896 w 683410"/>
              <a:gd name="connsiteY112" fmla="*/ 1916649 h 2143410"/>
              <a:gd name="connsiteX113" fmla="*/ 226761 w 683410"/>
              <a:gd name="connsiteY113" fmla="*/ 1955514 h 2143410"/>
              <a:gd name="connsiteX114" fmla="*/ 265626 w 683410"/>
              <a:gd name="connsiteY114" fmla="*/ 1916649 h 2143410"/>
              <a:gd name="connsiteX115" fmla="*/ 265626 w 683410"/>
              <a:gd name="connsiteY115" fmla="*/ 2104545 h 2143410"/>
              <a:gd name="connsiteX116" fmla="*/ 226761 w 683410"/>
              <a:gd name="connsiteY116" fmla="*/ 2065680 h 2143410"/>
              <a:gd name="connsiteX117" fmla="*/ 187896 w 683410"/>
              <a:gd name="connsiteY117" fmla="*/ 2104545 h 2143410"/>
              <a:gd name="connsiteX118" fmla="*/ 226761 w 683410"/>
              <a:gd name="connsiteY118" fmla="*/ 2143410 h 2143410"/>
              <a:gd name="connsiteX119" fmla="*/ 265626 w 683410"/>
              <a:gd name="connsiteY119" fmla="*/ 2104545 h 2143410"/>
              <a:gd name="connsiteX120" fmla="*/ 495514 w 683410"/>
              <a:gd name="connsiteY120" fmla="*/ 38865 h 2143410"/>
              <a:gd name="connsiteX121" fmla="*/ 456649 w 683410"/>
              <a:gd name="connsiteY121" fmla="*/ 0 h 2143410"/>
              <a:gd name="connsiteX122" fmla="*/ 417784 w 683410"/>
              <a:gd name="connsiteY122" fmla="*/ 38865 h 2143410"/>
              <a:gd name="connsiteX123" fmla="*/ 456649 w 683410"/>
              <a:gd name="connsiteY123" fmla="*/ 77730 h 2143410"/>
              <a:gd name="connsiteX124" fmla="*/ 495514 w 683410"/>
              <a:gd name="connsiteY124" fmla="*/ 38865 h 2143410"/>
              <a:gd name="connsiteX125" fmla="*/ 495514 w 683410"/>
              <a:gd name="connsiteY125" fmla="*/ 226761 h 2143410"/>
              <a:gd name="connsiteX126" fmla="*/ 456649 w 683410"/>
              <a:gd name="connsiteY126" fmla="*/ 187896 h 2143410"/>
              <a:gd name="connsiteX127" fmla="*/ 417784 w 683410"/>
              <a:gd name="connsiteY127" fmla="*/ 226761 h 2143410"/>
              <a:gd name="connsiteX128" fmla="*/ 456649 w 683410"/>
              <a:gd name="connsiteY128" fmla="*/ 265626 h 2143410"/>
              <a:gd name="connsiteX129" fmla="*/ 495514 w 683410"/>
              <a:gd name="connsiteY129" fmla="*/ 226761 h 2143410"/>
              <a:gd name="connsiteX130" fmla="*/ 495514 w 683410"/>
              <a:gd name="connsiteY130" fmla="*/ 414658 h 2143410"/>
              <a:gd name="connsiteX131" fmla="*/ 456649 w 683410"/>
              <a:gd name="connsiteY131" fmla="*/ 375793 h 2143410"/>
              <a:gd name="connsiteX132" fmla="*/ 417784 w 683410"/>
              <a:gd name="connsiteY132" fmla="*/ 414658 h 2143410"/>
              <a:gd name="connsiteX133" fmla="*/ 456649 w 683410"/>
              <a:gd name="connsiteY133" fmla="*/ 453523 h 2143410"/>
              <a:gd name="connsiteX134" fmla="*/ 495514 w 683410"/>
              <a:gd name="connsiteY134" fmla="*/ 414658 h 2143410"/>
              <a:gd name="connsiteX135" fmla="*/ 495514 w 683410"/>
              <a:gd name="connsiteY135" fmla="*/ 602554 h 2143410"/>
              <a:gd name="connsiteX136" fmla="*/ 456649 w 683410"/>
              <a:gd name="connsiteY136" fmla="*/ 563689 h 2143410"/>
              <a:gd name="connsiteX137" fmla="*/ 417784 w 683410"/>
              <a:gd name="connsiteY137" fmla="*/ 602554 h 2143410"/>
              <a:gd name="connsiteX138" fmla="*/ 456649 w 683410"/>
              <a:gd name="connsiteY138" fmla="*/ 641419 h 2143410"/>
              <a:gd name="connsiteX139" fmla="*/ 495514 w 683410"/>
              <a:gd name="connsiteY139" fmla="*/ 602554 h 2143410"/>
              <a:gd name="connsiteX140" fmla="*/ 495514 w 683410"/>
              <a:gd name="connsiteY140" fmla="*/ 790451 h 2143410"/>
              <a:gd name="connsiteX141" fmla="*/ 456649 w 683410"/>
              <a:gd name="connsiteY141" fmla="*/ 751586 h 2143410"/>
              <a:gd name="connsiteX142" fmla="*/ 417784 w 683410"/>
              <a:gd name="connsiteY142" fmla="*/ 790451 h 2143410"/>
              <a:gd name="connsiteX143" fmla="*/ 456649 w 683410"/>
              <a:gd name="connsiteY143" fmla="*/ 829316 h 2143410"/>
              <a:gd name="connsiteX144" fmla="*/ 495514 w 683410"/>
              <a:gd name="connsiteY144" fmla="*/ 790451 h 2143410"/>
              <a:gd name="connsiteX145" fmla="*/ 495514 w 683410"/>
              <a:gd name="connsiteY145" fmla="*/ 978347 h 2143410"/>
              <a:gd name="connsiteX146" fmla="*/ 456649 w 683410"/>
              <a:gd name="connsiteY146" fmla="*/ 939482 h 2143410"/>
              <a:gd name="connsiteX147" fmla="*/ 417784 w 683410"/>
              <a:gd name="connsiteY147" fmla="*/ 978347 h 2143410"/>
              <a:gd name="connsiteX148" fmla="*/ 456649 w 683410"/>
              <a:gd name="connsiteY148" fmla="*/ 1017212 h 2143410"/>
              <a:gd name="connsiteX149" fmla="*/ 495514 w 683410"/>
              <a:gd name="connsiteY149" fmla="*/ 978347 h 2143410"/>
              <a:gd name="connsiteX150" fmla="*/ 683410 w 683410"/>
              <a:gd name="connsiteY150" fmla="*/ 38865 h 2143410"/>
              <a:gd name="connsiteX151" fmla="*/ 644545 w 683410"/>
              <a:gd name="connsiteY151" fmla="*/ 0 h 2143410"/>
              <a:gd name="connsiteX152" fmla="*/ 605680 w 683410"/>
              <a:gd name="connsiteY152" fmla="*/ 38865 h 2143410"/>
              <a:gd name="connsiteX153" fmla="*/ 644545 w 683410"/>
              <a:gd name="connsiteY153" fmla="*/ 77730 h 2143410"/>
              <a:gd name="connsiteX154" fmla="*/ 683410 w 683410"/>
              <a:gd name="connsiteY154" fmla="*/ 38865 h 2143410"/>
              <a:gd name="connsiteX155" fmla="*/ 683410 w 683410"/>
              <a:gd name="connsiteY155" fmla="*/ 226761 h 2143410"/>
              <a:gd name="connsiteX156" fmla="*/ 644545 w 683410"/>
              <a:gd name="connsiteY156" fmla="*/ 187896 h 2143410"/>
              <a:gd name="connsiteX157" fmla="*/ 605680 w 683410"/>
              <a:gd name="connsiteY157" fmla="*/ 226761 h 2143410"/>
              <a:gd name="connsiteX158" fmla="*/ 644545 w 683410"/>
              <a:gd name="connsiteY158" fmla="*/ 265626 h 2143410"/>
              <a:gd name="connsiteX159" fmla="*/ 683410 w 683410"/>
              <a:gd name="connsiteY159" fmla="*/ 226761 h 2143410"/>
              <a:gd name="connsiteX160" fmla="*/ 683410 w 683410"/>
              <a:gd name="connsiteY160" fmla="*/ 414658 h 2143410"/>
              <a:gd name="connsiteX161" fmla="*/ 644545 w 683410"/>
              <a:gd name="connsiteY161" fmla="*/ 375793 h 2143410"/>
              <a:gd name="connsiteX162" fmla="*/ 605680 w 683410"/>
              <a:gd name="connsiteY162" fmla="*/ 414658 h 2143410"/>
              <a:gd name="connsiteX163" fmla="*/ 644545 w 683410"/>
              <a:gd name="connsiteY163" fmla="*/ 453523 h 2143410"/>
              <a:gd name="connsiteX164" fmla="*/ 683410 w 683410"/>
              <a:gd name="connsiteY164" fmla="*/ 414658 h 2143410"/>
              <a:gd name="connsiteX165" fmla="*/ 683410 w 683410"/>
              <a:gd name="connsiteY165" fmla="*/ 602554 h 2143410"/>
              <a:gd name="connsiteX166" fmla="*/ 644545 w 683410"/>
              <a:gd name="connsiteY166" fmla="*/ 563689 h 2143410"/>
              <a:gd name="connsiteX167" fmla="*/ 605680 w 683410"/>
              <a:gd name="connsiteY167" fmla="*/ 602554 h 2143410"/>
              <a:gd name="connsiteX168" fmla="*/ 644545 w 683410"/>
              <a:gd name="connsiteY168" fmla="*/ 641419 h 2143410"/>
              <a:gd name="connsiteX169" fmla="*/ 683410 w 683410"/>
              <a:gd name="connsiteY169" fmla="*/ 602554 h 2143410"/>
              <a:gd name="connsiteX170" fmla="*/ 683410 w 683410"/>
              <a:gd name="connsiteY170" fmla="*/ 790451 h 2143410"/>
              <a:gd name="connsiteX171" fmla="*/ 644545 w 683410"/>
              <a:gd name="connsiteY171" fmla="*/ 751586 h 2143410"/>
              <a:gd name="connsiteX172" fmla="*/ 605680 w 683410"/>
              <a:gd name="connsiteY172" fmla="*/ 790451 h 2143410"/>
              <a:gd name="connsiteX173" fmla="*/ 644545 w 683410"/>
              <a:gd name="connsiteY173" fmla="*/ 829316 h 2143410"/>
              <a:gd name="connsiteX174" fmla="*/ 683410 w 683410"/>
              <a:gd name="connsiteY174" fmla="*/ 790451 h 2143410"/>
              <a:gd name="connsiteX175" fmla="*/ 683410 w 683410"/>
              <a:gd name="connsiteY175" fmla="*/ 978347 h 2143410"/>
              <a:gd name="connsiteX176" fmla="*/ 644545 w 683410"/>
              <a:gd name="connsiteY176" fmla="*/ 939482 h 2143410"/>
              <a:gd name="connsiteX177" fmla="*/ 605680 w 683410"/>
              <a:gd name="connsiteY177" fmla="*/ 978347 h 2143410"/>
              <a:gd name="connsiteX178" fmla="*/ 644545 w 683410"/>
              <a:gd name="connsiteY178" fmla="*/ 1017212 h 2143410"/>
              <a:gd name="connsiteX179" fmla="*/ 683410 w 683410"/>
              <a:gd name="connsiteY179" fmla="*/ 978347 h 214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683410" h="2143410">
                <a:moveTo>
                  <a:pt x="77730" y="38865"/>
                </a:moveTo>
                <a:cubicBezTo>
                  <a:pt x="77730" y="17400"/>
                  <a:pt x="60330" y="0"/>
                  <a:pt x="38865" y="0"/>
                </a:cubicBezTo>
                <a:cubicBezTo>
                  <a:pt x="17400" y="0"/>
                  <a:pt x="0" y="17400"/>
                  <a:pt x="0" y="38865"/>
                </a:cubicBezTo>
                <a:cubicBezTo>
                  <a:pt x="0" y="60330"/>
                  <a:pt x="17400" y="77730"/>
                  <a:pt x="38865" y="77730"/>
                </a:cubicBezTo>
                <a:cubicBezTo>
                  <a:pt x="60330" y="77730"/>
                  <a:pt x="77730" y="60330"/>
                  <a:pt x="77730" y="38865"/>
                </a:cubicBezTo>
                <a:close/>
                <a:moveTo>
                  <a:pt x="77730" y="226761"/>
                </a:moveTo>
                <a:cubicBezTo>
                  <a:pt x="77730" y="205296"/>
                  <a:pt x="60330" y="187896"/>
                  <a:pt x="38865" y="187896"/>
                </a:cubicBezTo>
                <a:cubicBezTo>
                  <a:pt x="17400" y="187896"/>
                  <a:pt x="0" y="205296"/>
                  <a:pt x="0" y="226761"/>
                </a:cubicBezTo>
                <a:cubicBezTo>
                  <a:pt x="0" y="248226"/>
                  <a:pt x="17400" y="265626"/>
                  <a:pt x="38865" y="265626"/>
                </a:cubicBezTo>
                <a:cubicBezTo>
                  <a:pt x="60330" y="265626"/>
                  <a:pt x="77730" y="248226"/>
                  <a:pt x="77730" y="226761"/>
                </a:cubicBezTo>
                <a:close/>
                <a:moveTo>
                  <a:pt x="77730" y="414658"/>
                </a:moveTo>
                <a:cubicBezTo>
                  <a:pt x="77730" y="393193"/>
                  <a:pt x="60330" y="375793"/>
                  <a:pt x="38865" y="375793"/>
                </a:cubicBezTo>
                <a:cubicBezTo>
                  <a:pt x="17400" y="375793"/>
                  <a:pt x="0" y="393193"/>
                  <a:pt x="0" y="414658"/>
                </a:cubicBezTo>
                <a:cubicBezTo>
                  <a:pt x="0" y="436123"/>
                  <a:pt x="17400" y="453523"/>
                  <a:pt x="38865" y="453523"/>
                </a:cubicBezTo>
                <a:cubicBezTo>
                  <a:pt x="60330" y="453523"/>
                  <a:pt x="77730" y="436123"/>
                  <a:pt x="77730" y="414658"/>
                </a:cubicBezTo>
                <a:close/>
                <a:moveTo>
                  <a:pt x="77730" y="602554"/>
                </a:moveTo>
                <a:cubicBezTo>
                  <a:pt x="77730" y="581089"/>
                  <a:pt x="60330" y="563689"/>
                  <a:pt x="38865" y="563689"/>
                </a:cubicBezTo>
                <a:cubicBezTo>
                  <a:pt x="17400" y="563689"/>
                  <a:pt x="0" y="581089"/>
                  <a:pt x="0" y="602554"/>
                </a:cubicBezTo>
                <a:cubicBezTo>
                  <a:pt x="0" y="624019"/>
                  <a:pt x="17400" y="641419"/>
                  <a:pt x="38865" y="641419"/>
                </a:cubicBezTo>
                <a:cubicBezTo>
                  <a:pt x="60330" y="641419"/>
                  <a:pt x="77730" y="624019"/>
                  <a:pt x="77730" y="602554"/>
                </a:cubicBezTo>
                <a:close/>
                <a:moveTo>
                  <a:pt x="77730" y="790451"/>
                </a:moveTo>
                <a:cubicBezTo>
                  <a:pt x="77730" y="768986"/>
                  <a:pt x="60330" y="751586"/>
                  <a:pt x="38865" y="751586"/>
                </a:cubicBezTo>
                <a:cubicBezTo>
                  <a:pt x="17400" y="751586"/>
                  <a:pt x="0" y="768986"/>
                  <a:pt x="0" y="790451"/>
                </a:cubicBezTo>
                <a:cubicBezTo>
                  <a:pt x="0" y="811916"/>
                  <a:pt x="17400" y="829316"/>
                  <a:pt x="38865" y="829316"/>
                </a:cubicBezTo>
                <a:cubicBezTo>
                  <a:pt x="60330" y="829316"/>
                  <a:pt x="77730" y="811916"/>
                  <a:pt x="77730" y="790451"/>
                </a:cubicBezTo>
                <a:close/>
                <a:moveTo>
                  <a:pt x="77730" y="978347"/>
                </a:moveTo>
                <a:cubicBezTo>
                  <a:pt x="77730" y="956882"/>
                  <a:pt x="60330" y="939482"/>
                  <a:pt x="38865" y="939482"/>
                </a:cubicBezTo>
                <a:cubicBezTo>
                  <a:pt x="17400" y="939482"/>
                  <a:pt x="0" y="956882"/>
                  <a:pt x="0" y="978347"/>
                </a:cubicBezTo>
                <a:cubicBezTo>
                  <a:pt x="0" y="999812"/>
                  <a:pt x="17400" y="1017212"/>
                  <a:pt x="38865" y="1017212"/>
                </a:cubicBezTo>
                <a:cubicBezTo>
                  <a:pt x="60330" y="1017212"/>
                  <a:pt x="77730" y="999812"/>
                  <a:pt x="77730" y="978347"/>
                </a:cubicBezTo>
                <a:close/>
                <a:moveTo>
                  <a:pt x="77730" y="1165063"/>
                </a:moveTo>
                <a:cubicBezTo>
                  <a:pt x="77730" y="1143598"/>
                  <a:pt x="60330" y="1126198"/>
                  <a:pt x="38865" y="1126198"/>
                </a:cubicBezTo>
                <a:cubicBezTo>
                  <a:pt x="17400" y="1126198"/>
                  <a:pt x="0" y="1143598"/>
                  <a:pt x="0" y="1165063"/>
                </a:cubicBezTo>
                <a:cubicBezTo>
                  <a:pt x="0" y="1186528"/>
                  <a:pt x="17400" y="1203928"/>
                  <a:pt x="38865" y="1203928"/>
                </a:cubicBezTo>
                <a:cubicBezTo>
                  <a:pt x="60330" y="1203928"/>
                  <a:pt x="77730" y="1186528"/>
                  <a:pt x="77730" y="1165063"/>
                </a:cubicBezTo>
                <a:close/>
                <a:moveTo>
                  <a:pt x="77730" y="1352959"/>
                </a:moveTo>
                <a:cubicBezTo>
                  <a:pt x="77730" y="1331494"/>
                  <a:pt x="60330" y="1314094"/>
                  <a:pt x="38865" y="1314094"/>
                </a:cubicBezTo>
                <a:cubicBezTo>
                  <a:pt x="17400" y="1314094"/>
                  <a:pt x="0" y="1331494"/>
                  <a:pt x="0" y="1352959"/>
                </a:cubicBezTo>
                <a:cubicBezTo>
                  <a:pt x="0" y="1374424"/>
                  <a:pt x="17400" y="1391824"/>
                  <a:pt x="38865" y="1391824"/>
                </a:cubicBezTo>
                <a:cubicBezTo>
                  <a:pt x="60330" y="1391824"/>
                  <a:pt x="77730" y="1374424"/>
                  <a:pt x="77730" y="1352959"/>
                </a:cubicBezTo>
                <a:close/>
                <a:moveTo>
                  <a:pt x="77730" y="1540856"/>
                </a:moveTo>
                <a:cubicBezTo>
                  <a:pt x="77730" y="1519391"/>
                  <a:pt x="60330" y="1501991"/>
                  <a:pt x="38865" y="1501991"/>
                </a:cubicBezTo>
                <a:cubicBezTo>
                  <a:pt x="17400" y="1501991"/>
                  <a:pt x="0" y="1519391"/>
                  <a:pt x="0" y="1540856"/>
                </a:cubicBezTo>
                <a:cubicBezTo>
                  <a:pt x="0" y="1562321"/>
                  <a:pt x="17400" y="1579721"/>
                  <a:pt x="38865" y="1579721"/>
                </a:cubicBezTo>
                <a:cubicBezTo>
                  <a:pt x="60330" y="1579721"/>
                  <a:pt x="77730" y="1562321"/>
                  <a:pt x="77730" y="1540856"/>
                </a:cubicBezTo>
                <a:close/>
                <a:moveTo>
                  <a:pt x="77730" y="1728752"/>
                </a:moveTo>
                <a:cubicBezTo>
                  <a:pt x="77730" y="1707287"/>
                  <a:pt x="60330" y="1689887"/>
                  <a:pt x="38865" y="1689887"/>
                </a:cubicBezTo>
                <a:cubicBezTo>
                  <a:pt x="17400" y="1689887"/>
                  <a:pt x="0" y="1707287"/>
                  <a:pt x="0" y="1728752"/>
                </a:cubicBezTo>
                <a:cubicBezTo>
                  <a:pt x="0" y="1750217"/>
                  <a:pt x="17400" y="1767617"/>
                  <a:pt x="38865" y="1767617"/>
                </a:cubicBezTo>
                <a:cubicBezTo>
                  <a:pt x="60330" y="1767617"/>
                  <a:pt x="77730" y="1750217"/>
                  <a:pt x="77730" y="1728752"/>
                </a:cubicBezTo>
                <a:close/>
                <a:moveTo>
                  <a:pt x="77730" y="1916649"/>
                </a:moveTo>
                <a:cubicBezTo>
                  <a:pt x="77730" y="1895184"/>
                  <a:pt x="60330" y="1877784"/>
                  <a:pt x="38865" y="1877784"/>
                </a:cubicBezTo>
                <a:cubicBezTo>
                  <a:pt x="17400" y="1877784"/>
                  <a:pt x="0" y="1895184"/>
                  <a:pt x="0" y="1916649"/>
                </a:cubicBezTo>
                <a:cubicBezTo>
                  <a:pt x="0" y="1938114"/>
                  <a:pt x="17400" y="1955514"/>
                  <a:pt x="38865" y="1955514"/>
                </a:cubicBezTo>
                <a:cubicBezTo>
                  <a:pt x="60330" y="1955514"/>
                  <a:pt x="77730" y="1938114"/>
                  <a:pt x="77730" y="1916649"/>
                </a:cubicBezTo>
                <a:close/>
                <a:moveTo>
                  <a:pt x="77730" y="2104545"/>
                </a:moveTo>
                <a:cubicBezTo>
                  <a:pt x="77730" y="2083080"/>
                  <a:pt x="60330" y="2065680"/>
                  <a:pt x="38865" y="2065680"/>
                </a:cubicBezTo>
                <a:cubicBezTo>
                  <a:pt x="17400" y="2065680"/>
                  <a:pt x="0" y="2083080"/>
                  <a:pt x="0" y="2104545"/>
                </a:cubicBezTo>
                <a:cubicBezTo>
                  <a:pt x="0" y="2126010"/>
                  <a:pt x="17400" y="2143410"/>
                  <a:pt x="38865" y="2143410"/>
                </a:cubicBezTo>
                <a:cubicBezTo>
                  <a:pt x="60330" y="2143410"/>
                  <a:pt x="77730" y="2126010"/>
                  <a:pt x="77730" y="2104545"/>
                </a:cubicBezTo>
                <a:close/>
                <a:moveTo>
                  <a:pt x="265626" y="38865"/>
                </a:moveTo>
                <a:cubicBezTo>
                  <a:pt x="265626" y="17400"/>
                  <a:pt x="248226" y="0"/>
                  <a:pt x="226761" y="0"/>
                </a:cubicBezTo>
                <a:cubicBezTo>
                  <a:pt x="205296" y="0"/>
                  <a:pt x="187896" y="17400"/>
                  <a:pt x="187896" y="38865"/>
                </a:cubicBezTo>
                <a:cubicBezTo>
                  <a:pt x="187896" y="60330"/>
                  <a:pt x="205296" y="77730"/>
                  <a:pt x="226761" y="77730"/>
                </a:cubicBezTo>
                <a:cubicBezTo>
                  <a:pt x="248226" y="77730"/>
                  <a:pt x="265626" y="60330"/>
                  <a:pt x="265626" y="38865"/>
                </a:cubicBezTo>
                <a:close/>
                <a:moveTo>
                  <a:pt x="265626" y="226761"/>
                </a:moveTo>
                <a:cubicBezTo>
                  <a:pt x="265626" y="205296"/>
                  <a:pt x="248226" y="187896"/>
                  <a:pt x="226761" y="187896"/>
                </a:cubicBezTo>
                <a:cubicBezTo>
                  <a:pt x="205296" y="187896"/>
                  <a:pt x="187896" y="205296"/>
                  <a:pt x="187896" y="226761"/>
                </a:cubicBezTo>
                <a:cubicBezTo>
                  <a:pt x="187896" y="248226"/>
                  <a:pt x="205296" y="265626"/>
                  <a:pt x="226761" y="265626"/>
                </a:cubicBezTo>
                <a:cubicBezTo>
                  <a:pt x="248226" y="265626"/>
                  <a:pt x="265626" y="248226"/>
                  <a:pt x="265626" y="226761"/>
                </a:cubicBezTo>
                <a:close/>
                <a:moveTo>
                  <a:pt x="265626" y="414658"/>
                </a:moveTo>
                <a:cubicBezTo>
                  <a:pt x="265626" y="393193"/>
                  <a:pt x="248226" y="375793"/>
                  <a:pt x="226761" y="375793"/>
                </a:cubicBezTo>
                <a:cubicBezTo>
                  <a:pt x="205296" y="375793"/>
                  <a:pt x="187896" y="393193"/>
                  <a:pt x="187896" y="414658"/>
                </a:cubicBezTo>
                <a:cubicBezTo>
                  <a:pt x="187896" y="436123"/>
                  <a:pt x="205296" y="453523"/>
                  <a:pt x="226761" y="453523"/>
                </a:cubicBezTo>
                <a:cubicBezTo>
                  <a:pt x="248226" y="453523"/>
                  <a:pt x="265626" y="436123"/>
                  <a:pt x="265626" y="414658"/>
                </a:cubicBezTo>
                <a:close/>
                <a:moveTo>
                  <a:pt x="265626" y="602554"/>
                </a:moveTo>
                <a:cubicBezTo>
                  <a:pt x="265626" y="581089"/>
                  <a:pt x="248226" y="563689"/>
                  <a:pt x="226761" y="563689"/>
                </a:cubicBezTo>
                <a:cubicBezTo>
                  <a:pt x="205296" y="563689"/>
                  <a:pt x="187896" y="581089"/>
                  <a:pt x="187896" y="602554"/>
                </a:cubicBezTo>
                <a:cubicBezTo>
                  <a:pt x="187896" y="624019"/>
                  <a:pt x="205296" y="641419"/>
                  <a:pt x="226761" y="641419"/>
                </a:cubicBezTo>
                <a:cubicBezTo>
                  <a:pt x="248226" y="641419"/>
                  <a:pt x="265626" y="624019"/>
                  <a:pt x="265626" y="602554"/>
                </a:cubicBezTo>
                <a:close/>
                <a:moveTo>
                  <a:pt x="265626" y="790451"/>
                </a:moveTo>
                <a:cubicBezTo>
                  <a:pt x="265626" y="768986"/>
                  <a:pt x="248226" y="751586"/>
                  <a:pt x="226761" y="751586"/>
                </a:cubicBezTo>
                <a:cubicBezTo>
                  <a:pt x="205296" y="751586"/>
                  <a:pt x="187896" y="768986"/>
                  <a:pt x="187896" y="790451"/>
                </a:cubicBezTo>
                <a:cubicBezTo>
                  <a:pt x="187896" y="811916"/>
                  <a:pt x="205296" y="829316"/>
                  <a:pt x="226761" y="829316"/>
                </a:cubicBezTo>
                <a:cubicBezTo>
                  <a:pt x="248226" y="829316"/>
                  <a:pt x="265626" y="811916"/>
                  <a:pt x="265626" y="790451"/>
                </a:cubicBezTo>
                <a:close/>
                <a:moveTo>
                  <a:pt x="265626" y="978347"/>
                </a:moveTo>
                <a:cubicBezTo>
                  <a:pt x="265626" y="956882"/>
                  <a:pt x="248226" y="939482"/>
                  <a:pt x="226761" y="939482"/>
                </a:cubicBezTo>
                <a:cubicBezTo>
                  <a:pt x="205296" y="939482"/>
                  <a:pt x="187896" y="956882"/>
                  <a:pt x="187896" y="978347"/>
                </a:cubicBezTo>
                <a:cubicBezTo>
                  <a:pt x="187896" y="999812"/>
                  <a:pt x="205296" y="1017212"/>
                  <a:pt x="226761" y="1017212"/>
                </a:cubicBezTo>
                <a:cubicBezTo>
                  <a:pt x="248226" y="1017212"/>
                  <a:pt x="265626" y="999812"/>
                  <a:pt x="265626" y="978347"/>
                </a:cubicBezTo>
                <a:close/>
                <a:moveTo>
                  <a:pt x="265626" y="1165063"/>
                </a:moveTo>
                <a:cubicBezTo>
                  <a:pt x="265626" y="1143598"/>
                  <a:pt x="248226" y="1126198"/>
                  <a:pt x="226761" y="1126198"/>
                </a:cubicBezTo>
                <a:cubicBezTo>
                  <a:pt x="205296" y="1126198"/>
                  <a:pt x="187896" y="1143598"/>
                  <a:pt x="187896" y="1165063"/>
                </a:cubicBezTo>
                <a:cubicBezTo>
                  <a:pt x="187896" y="1186528"/>
                  <a:pt x="205296" y="1203928"/>
                  <a:pt x="226761" y="1203928"/>
                </a:cubicBezTo>
                <a:cubicBezTo>
                  <a:pt x="248226" y="1203928"/>
                  <a:pt x="265626" y="1186528"/>
                  <a:pt x="265626" y="1165063"/>
                </a:cubicBezTo>
                <a:close/>
                <a:moveTo>
                  <a:pt x="265626" y="1352959"/>
                </a:moveTo>
                <a:cubicBezTo>
                  <a:pt x="265626" y="1331494"/>
                  <a:pt x="248226" y="1314094"/>
                  <a:pt x="226761" y="1314094"/>
                </a:cubicBezTo>
                <a:cubicBezTo>
                  <a:pt x="205296" y="1314094"/>
                  <a:pt x="187896" y="1331494"/>
                  <a:pt x="187896" y="1352959"/>
                </a:cubicBezTo>
                <a:cubicBezTo>
                  <a:pt x="187896" y="1374424"/>
                  <a:pt x="205296" y="1391824"/>
                  <a:pt x="226761" y="1391824"/>
                </a:cubicBezTo>
                <a:cubicBezTo>
                  <a:pt x="248226" y="1391824"/>
                  <a:pt x="265626" y="1374424"/>
                  <a:pt x="265626" y="1352959"/>
                </a:cubicBezTo>
                <a:close/>
                <a:moveTo>
                  <a:pt x="265626" y="1540856"/>
                </a:moveTo>
                <a:cubicBezTo>
                  <a:pt x="265626" y="1519391"/>
                  <a:pt x="248226" y="1501991"/>
                  <a:pt x="226761" y="1501991"/>
                </a:cubicBezTo>
                <a:cubicBezTo>
                  <a:pt x="205296" y="1501991"/>
                  <a:pt x="187896" y="1519391"/>
                  <a:pt x="187896" y="1540856"/>
                </a:cubicBezTo>
                <a:cubicBezTo>
                  <a:pt x="187896" y="1562321"/>
                  <a:pt x="205296" y="1579721"/>
                  <a:pt x="226761" y="1579721"/>
                </a:cubicBezTo>
                <a:cubicBezTo>
                  <a:pt x="248226" y="1579721"/>
                  <a:pt x="265626" y="1562321"/>
                  <a:pt x="265626" y="1540856"/>
                </a:cubicBezTo>
                <a:close/>
                <a:moveTo>
                  <a:pt x="265626" y="1728752"/>
                </a:moveTo>
                <a:cubicBezTo>
                  <a:pt x="265626" y="1707287"/>
                  <a:pt x="248226" y="1689887"/>
                  <a:pt x="226761" y="1689887"/>
                </a:cubicBezTo>
                <a:cubicBezTo>
                  <a:pt x="205296" y="1689887"/>
                  <a:pt x="187896" y="1707287"/>
                  <a:pt x="187896" y="1728752"/>
                </a:cubicBezTo>
                <a:cubicBezTo>
                  <a:pt x="187896" y="1750217"/>
                  <a:pt x="205296" y="1767617"/>
                  <a:pt x="226761" y="1767617"/>
                </a:cubicBezTo>
                <a:cubicBezTo>
                  <a:pt x="248226" y="1767617"/>
                  <a:pt x="265626" y="1750217"/>
                  <a:pt x="265626" y="1728752"/>
                </a:cubicBezTo>
                <a:close/>
                <a:moveTo>
                  <a:pt x="265626" y="1916649"/>
                </a:moveTo>
                <a:cubicBezTo>
                  <a:pt x="265626" y="1895184"/>
                  <a:pt x="248226" y="1877784"/>
                  <a:pt x="226761" y="1877784"/>
                </a:cubicBezTo>
                <a:cubicBezTo>
                  <a:pt x="205296" y="1877784"/>
                  <a:pt x="187896" y="1895184"/>
                  <a:pt x="187896" y="1916649"/>
                </a:cubicBezTo>
                <a:cubicBezTo>
                  <a:pt x="187896" y="1938114"/>
                  <a:pt x="205296" y="1955514"/>
                  <a:pt x="226761" y="1955514"/>
                </a:cubicBezTo>
                <a:cubicBezTo>
                  <a:pt x="248226" y="1955514"/>
                  <a:pt x="265626" y="1938114"/>
                  <a:pt x="265626" y="1916649"/>
                </a:cubicBezTo>
                <a:close/>
                <a:moveTo>
                  <a:pt x="265626" y="2104545"/>
                </a:moveTo>
                <a:cubicBezTo>
                  <a:pt x="265626" y="2083080"/>
                  <a:pt x="248226" y="2065680"/>
                  <a:pt x="226761" y="2065680"/>
                </a:cubicBezTo>
                <a:cubicBezTo>
                  <a:pt x="205296" y="2065680"/>
                  <a:pt x="187896" y="2083080"/>
                  <a:pt x="187896" y="2104545"/>
                </a:cubicBezTo>
                <a:cubicBezTo>
                  <a:pt x="187896" y="2126010"/>
                  <a:pt x="205296" y="2143410"/>
                  <a:pt x="226761" y="2143410"/>
                </a:cubicBezTo>
                <a:cubicBezTo>
                  <a:pt x="248226" y="2143410"/>
                  <a:pt x="265626" y="2126010"/>
                  <a:pt x="265626" y="2104545"/>
                </a:cubicBezTo>
                <a:close/>
                <a:moveTo>
                  <a:pt x="495514" y="38865"/>
                </a:moveTo>
                <a:cubicBezTo>
                  <a:pt x="495514" y="17400"/>
                  <a:pt x="478114" y="0"/>
                  <a:pt x="456649" y="0"/>
                </a:cubicBezTo>
                <a:cubicBezTo>
                  <a:pt x="435184" y="0"/>
                  <a:pt x="417784" y="17400"/>
                  <a:pt x="417784" y="38865"/>
                </a:cubicBezTo>
                <a:cubicBezTo>
                  <a:pt x="417784" y="60330"/>
                  <a:pt x="435184" y="77730"/>
                  <a:pt x="456649" y="77730"/>
                </a:cubicBezTo>
                <a:cubicBezTo>
                  <a:pt x="478114" y="77730"/>
                  <a:pt x="495514" y="60330"/>
                  <a:pt x="495514" y="38865"/>
                </a:cubicBezTo>
                <a:close/>
                <a:moveTo>
                  <a:pt x="495514" y="226761"/>
                </a:moveTo>
                <a:cubicBezTo>
                  <a:pt x="495514" y="205296"/>
                  <a:pt x="478114" y="187896"/>
                  <a:pt x="456649" y="187896"/>
                </a:cubicBezTo>
                <a:cubicBezTo>
                  <a:pt x="435184" y="187896"/>
                  <a:pt x="417784" y="205296"/>
                  <a:pt x="417784" y="226761"/>
                </a:cubicBezTo>
                <a:cubicBezTo>
                  <a:pt x="417784" y="248226"/>
                  <a:pt x="435184" y="265626"/>
                  <a:pt x="456649" y="265626"/>
                </a:cubicBezTo>
                <a:cubicBezTo>
                  <a:pt x="478114" y="265626"/>
                  <a:pt x="495514" y="248226"/>
                  <a:pt x="495514" y="226761"/>
                </a:cubicBezTo>
                <a:close/>
                <a:moveTo>
                  <a:pt x="495514" y="414658"/>
                </a:moveTo>
                <a:cubicBezTo>
                  <a:pt x="495514" y="393193"/>
                  <a:pt x="478114" y="375793"/>
                  <a:pt x="456649" y="375793"/>
                </a:cubicBezTo>
                <a:cubicBezTo>
                  <a:pt x="435184" y="375793"/>
                  <a:pt x="417784" y="393193"/>
                  <a:pt x="417784" y="414658"/>
                </a:cubicBezTo>
                <a:cubicBezTo>
                  <a:pt x="417784" y="436123"/>
                  <a:pt x="435184" y="453523"/>
                  <a:pt x="456649" y="453523"/>
                </a:cubicBezTo>
                <a:cubicBezTo>
                  <a:pt x="478114" y="453523"/>
                  <a:pt x="495514" y="436123"/>
                  <a:pt x="495514" y="414658"/>
                </a:cubicBezTo>
                <a:close/>
                <a:moveTo>
                  <a:pt x="495514" y="602554"/>
                </a:moveTo>
                <a:cubicBezTo>
                  <a:pt x="495514" y="581089"/>
                  <a:pt x="478114" y="563689"/>
                  <a:pt x="456649" y="563689"/>
                </a:cubicBezTo>
                <a:cubicBezTo>
                  <a:pt x="435184" y="563689"/>
                  <a:pt x="417784" y="581089"/>
                  <a:pt x="417784" y="602554"/>
                </a:cubicBezTo>
                <a:cubicBezTo>
                  <a:pt x="417784" y="624019"/>
                  <a:pt x="435184" y="641419"/>
                  <a:pt x="456649" y="641419"/>
                </a:cubicBezTo>
                <a:cubicBezTo>
                  <a:pt x="478114" y="641419"/>
                  <a:pt x="495514" y="624019"/>
                  <a:pt x="495514" y="602554"/>
                </a:cubicBezTo>
                <a:close/>
                <a:moveTo>
                  <a:pt x="495514" y="790451"/>
                </a:moveTo>
                <a:cubicBezTo>
                  <a:pt x="495514" y="768986"/>
                  <a:pt x="478114" y="751586"/>
                  <a:pt x="456649" y="751586"/>
                </a:cubicBezTo>
                <a:cubicBezTo>
                  <a:pt x="435184" y="751586"/>
                  <a:pt x="417784" y="768986"/>
                  <a:pt x="417784" y="790451"/>
                </a:cubicBezTo>
                <a:cubicBezTo>
                  <a:pt x="417784" y="811916"/>
                  <a:pt x="435184" y="829316"/>
                  <a:pt x="456649" y="829316"/>
                </a:cubicBezTo>
                <a:cubicBezTo>
                  <a:pt x="478114" y="829316"/>
                  <a:pt x="495514" y="811916"/>
                  <a:pt x="495514" y="790451"/>
                </a:cubicBezTo>
                <a:close/>
                <a:moveTo>
                  <a:pt x="495514" y="978347"/>
                </a:moveTo>
                <a:cubicBezTo>
                  <a:pt x="495514" y="956882"/>
                  <a:pt x="478114" y="939482"/>
                  <a:pt x="456649" y="939482"/>
                </a:cubicBezTo>
                <a:cubicBezTo>
                  <a:pt x="435184" y="939482"/>
                  <a:pt x="417784" y="956882"/>
                  <a:pt x="417784" y="978347"/>
                </a:cubicBezTo>
                <a:cubicBezTo>
                  <a:pt x="417784" y="999812"/>
                  <a:pt x="435184" y="1017212"/>
                  <a:pt x="456649" y="1017212"/>
                </a:cubicBezTo>
                <a:cubicBezTo>
                  <a:pt x="478114" y="1017212"/>
                  <a:pt x="495514" y="999812"/>
                  <a:pt x="495514" y="978347"/>
                </a:cubicBezTo>
                <a:close/>
                <a:moveTo>
                  <a:pt x="683410" y="38865"/>
                </a:moveTo>
                <a:cubicBezTo>
                  <a:pt x="683410" y="17400"/>
                  <a:pt x="666010" y="0"/>
                  <a:pt x="644545" y="0"/>
                </a:cubicBezTo>
                <a:cubicBezTo>
                  <a:pt x="623080" y="0"/>
                  <a:pt x="605680" y="17400"/>
                  <a:pt x="605680" y="38865"/>
                </a:cubicBezTo>
                <a:cubicBezTo>
                  <a:pt x="605680" y="60330"/>
                  <a:pt x="623080" y="77730"/>
                  <a:pt x="644545" y="77730"/>
                </a:cubicBezTo>
                <a:cubicBezTo>
                  <a:pt x="666010" y="77730"/>
                  <a:pt x="683410" y="60330"/>
                  <a:pt x="683410" y="38865"/>
                </a:cubicBezTo>
                <a:close/>
                <a:moveTo>
                  <a:pt x="683410" y="226761"/>
                </a:moveTo>
                <a:cubicBezTo>
                  <a:pt x="683410" y="205296"/>
                  <a:pt x="666010" y="187896"/>
                  <a:pt x="644545" y="187896"/>
                </a:cubicBezTo>
                <a:cubicBezTo>
                  <a:pt x="623080" y="187896"/>
                  <a:pt x="605680" y="205296"/>
                  <a:pt x="605680" y="226761"/>
                </a:cubicBezTo>
                <a:cubicBezTo>
                  <a:pt x="605680" y="248226"/>
                  <a:pt x="623080" y="265626"/>
                  <a:pt x="644545" y="265626"/>
                </a:cubicBezTo>
                <a:cubicBezTo>
                  <a:pt x="666010" y="265626"/>
                  <a:pt x="683410" y="248226"/>
                  <a:pt x="683410" y="226761"/>
                </a:cubicBezTo>
                <a:close/>
                <a:moveTo>
                  <a:pt x="683410" y="414658"/>
                </a:moveTo>
                <a:cubicBezTo>
                  <a:pt x="683410" y="393193"/>
                  <a:pt x="666010" y="375793"/>
                  <a:pt x="644545" y="375793"/>
                </a:cubicBezTo>
                <a:cubicBezTo>
                  <a:pt x="623080" y="375793"/>
                  <a:pt x="605680" y="393193"/>
                  <a:pt x="605680" y="414658"/>
                </a:cubicBezTo>
                <a:cubicBezTo>
                  <a:pt x="605680" y="436123"/>
                  <a:pt x="623080" y="453523"/>
                  <a:pt x="644545" y="453523"/>
                </a:cubicBezTo>
                <a:cubicBezTo>
                  <a:pt x="666010" y="453523"/>
                  <a:pt x="683410" y="436123"/>
                  <a:pt x="683410" y="414658"/>
                </a:cubicBezTo>
                <a:close/>
                <a:moveTo>
                  <a:pt x="683410" y="602554"/>
                </a:moveTo>
                <a:cubicBezTo>
                  <a:pt x="683410" y="581089"/>
                  <a:pt x="666010" y="563689"/>
                  <a:pt x="644545" y="563689"/>
                </a:cubicBezTo>
                <a:cubicBezTo>
                  <a:pt x="623080" y="563689"/>
                  <a:pt x="605680" y="581089"/>
                  <a:pt x="605680" y="602554"/>
                </a:cubicBezTo>
                <a:cubicBezTo>
                  <a:pt x="605680" y="624019"/>
                  <a:pt x="623080" y="641419"/>
                  <a:pt x="644545" y="641419"/>
                </a:cubicBezTo>
                <a:cubicBezTo>
                  <a:pt x="666010" y="641419"/>
                  <a:pt x="683410" y="624019"/>
                  <a:pt x="683410" y="602554"/>
                </a:cubicBezTo>
                <a:close/>
                <a:moveTo>
                  <a:pt x="683410" y="790451"/>
                </a:moveTo>
                <a:cubicBezTo>
                  <a:pt x="683410" y="768986"/>
                  <a:pt x="666010" y="751586"/>
                  <a:pt x="644545" y="751586"/>
                </a:cubicBezTo>
                <a:cubicBezTo>
                  <a:pt x="623080" y="751586"/>
                  <a:pt x="605680" y="768986"/>
                  <a:pt x="605680" y="790451"/>
                </a:cubicBezTo>
                <a:cubicBezTo>
                  <a:pt x="605680" y="811916"/>
                  <a:pt x="623080" y="829316"/>
                  <a:pt x="644545" y="829316"/>
                </a:cubicBezTo>
                <a:cubicBezTo>
                  <a:pt x="666010" y="829316"/>
                  <a:pt x="683410" y="811916"/>
                  <a:pt x="683410" y="790451"/>
                </a:cubicBezTo>
                <a:close/>
                <a:moveTo>
                  <a:pt x="683410" y="978347"/>
                </a:moveTo>
                <a:cubicBezTo>
                  <a:pt x="683410" y="956882"/>
                  <a:pt x="666010" y="939482"/>
                  <a:pt x="644545" y="939482"/>
                </a:cubicBezTo>
                <a:cubicBezTo>
                  <a:pt x="623080" y="939482"/>
                  <a:pt x="605680" y="956882"/>
                  <a:pt x="605680" y="978347"/>
                </a:cubicBezTo>
                <a:cubicBezTo>
                  <a:pt x="605680" y="999812"/>
                  <a:pt x="623080" y="1017212"/>
                  <a:pt x="644545" y="1017212"/>
                </a:cubicBezTo>
                <a:cubicBezTo>
                  <a:pt x="666010" y="1017212"/>
                  <a:pt x="683410" y="999812"/>
                  <a:pt x="683410" y="978347"/>
                </a:cubicBezTo>
                <a:close/>
              </a:path>
            </a:pathLst>
          </a:custGeom>
          <a:solidFill>
            <a:srgbClr val="51B5B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457200">
              <a:defRPr/>
            </a:pPr>
            <a:endParaRPr lang="zh-CN" altLang="en-US" kern="0" smtClean="0">
              <a:solidFill>
                <a:prstClr val="white"/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rgbClr val="F0BD64"/>
          </a:solidFill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</p:grpSp>
      <p:pic>
        <p:nvPicPr>
          <p:cNvPr id="72" name="Picture 3" descr="F:\2022\线性代数（第4版）（戴斌祥）\5c755e841498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1" y="1181596"/>
            <a:ext cx="4056385" cy="449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任意多边形: 形状 11">
            <a:extLst>
              <a:ext uri="{FF2B5EF4-FFF2-40B4-BE49-F238E27FC236}">
                <a16:creationId xmlns:a16="http://schemas.microsoft.com/office/drawing/2014/main" xmlns="" id="{C940FB84-43BE-4CAD-9DFB-3DD0C1D65596}"/>
              </a:ext>
            </a:extLst>
          </p:cNvPr>
          <p:cNvSpPr/>
          <p:nvPr/>
        </p:nvSpPr>
        <p:spPr>
          <a:xfrm>
            <a:off x="3406637" y="2247457"/>
            <a:ext cx="8785363" cy="2652348"/>
          </a:xfrm>
          <a:custGeom>
            <a:avLst/>
            <a:gdLst>
              <a:gd name="connsiteX0" fmla="*/ 1850743 w 1850791"/>
              <a:gd name="connsiteY0" fmla="*/ 710687 h 710660"/>
              <a:gd name="connsiteX1" fmla="*/ 403991 w 1850791"/>
              <a:gd name="connsiteY1" fmla="*/ 710687 h 710660"/>
              <a:gd name="connsiteX2" fmla="*/ 369034 w 1850791"/>
              <a:gd name="connsiteY2" fmla="*/ 690494 h 710660"/>
              <a:gd name="connsiteX3" fmla="*/ 5370 w 1850791"/>
              <a:gd name="connsiteY3" fmla="*/ 60606 h 710660"/>
              <a:gd name="connsiteX4" fmla="*/ 20153 w 1850791"/>
              <a:gd name="connsiteY4" fmla="*/ 5437 h 710660"/>
              <a:gd name="connsiteX5" fmla="*/ 40327 w 1850791"/>
              <a:gd name="connsiteY5" fmla="*/ 27 h 710660"/>
              <a:gd name="connsiteX6" fmla="*/ 1850743 w 1850791"/>
              <a:gd name="connsiteY6" fmla="*/ 27 h 71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0791" h="710660">
                <a:moveTo>
                  <a:pt x="1850743" y="710687"/>
                </a:moveTo>
                <a:lnTo>
                  <a:pt x="403991" y="710687"/>
                </a:lnTo>
                <a:cubicBezTo>
                  <a:pt x="389570" y="710678"/>
                  <a:pt x="376245" y="702982"/>
                  <a:pt x="369034" y="690494"/>
                </a:cubicBezTo>
                <a:lnTo>
                  <a:pt x="5370" y="60606"/>
                </a:lnTo>
                <a:cubicBezTo>
                  <a:pt x="-5784" y="41289"/>
                  <a:pt x="836" y="16591"/>
                  <a:pt x="20153" y="5437"/>
                </a:cubicBezTo>
                <a:cubicBezTo>
                  <a:pt x="26287" y="1894"/>
                  <a:pt x="33240" y="27"/>
                  <a:pt x="40327" y="27"/>
                </a:cubicBezTo>
                <a:lnTo>
                  <a:pt x="1850743" y="27"/>
                </a:lnTo>
                <a:close/>
              </a:path>
            </a:pathLst>
          </a:custGeom>
          <a:solidFill>
            <a:srgbClr val="0099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prstClr val="white"/>
              </a:solidFill>
              <a:latin typeface="等线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E9F027FA-62B7-4847-A812-B75DEDD48BC5}"/>
              </a:ext>
            </a:extLst>
          </p:cNvPr>
          <p:cNvSpPr/>
          <p:nvPr/>
        </p:nvSpPr>
        <p:spPr>
          <a:xfrm>
            <a:off x="6114830" y="2823931"/>
            <a:ext cx="51033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谢谢观看！</a:t>
            </a:r>
            <a:endParaRPr lang="zh-CN" altLang="en-US" sz="8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103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8" grpId="0" animBg="1"/>
      <p:bldP spid="25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线性空间的定义与性质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88709" y="1326779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172351" y="1891147"/>
            <a:ext cx="107283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实数域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次数不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超过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多项式的全体，我们记作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172351" y="2614287"/>
            <a:ext cx="107283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＝｛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i="1" kern="0" baseline="-25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kern="0" baseline="30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kern="0" dirty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i="1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i="1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baseline="-25000" dirty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｝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172351" y="3327825"/>
            <a:ext cx="91448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通常的多项式加法、多项式数乘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构成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线性空间。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968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线性空间的定义与性质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88709" y="1326779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063652" y="1877634"/>
            <a:ext cx="107283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实数域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上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次多项式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的全体，记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作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，即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063652" y="2595973"/>
            <a:ext cx="107283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0" i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＝｛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i="1" kern="0" baseline="-25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i="1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kern="0" baseline="30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i="1" kern="0" baseline="30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i="1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baseline="-25000" dirty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kern="0" baseline="30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baseline="30000" dirty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kern="0" baseline="30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i="1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i="1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kern="0" baseline="-25000" dirty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kern="0" baseline="-25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，且</a:t>
            </a:r>
            <a:r>
              <a:rPr lang="en-US" altLang="zh-CN" sz="2400" b="0" i="1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i="1" kern="0" baseline="-25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≠ 0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｝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063653" y="3317794"/>
            <a:ext cx="93609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en-US" altLang="zh-CN" sz="2400" b="0" i="1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W 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通常的多项式加法、多项式数乘不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构成 </a:t>
            </a:r>
            <a:r>
              <a:rPr lang="en-US" altLang="zh-CN" sz="240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sz="2400" b="0" kern="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 smtClean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线性空间。</a:t>
            </a:r>
            <a:endParaRPr lang="en-US" altLang="zh-CN" sz="2400" b="0" kern="0" dirty="0">
              <a:solidFill>
                <a:prstClr val="black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63653" y="4039615"/>
            <a:ext cx="9432925" cy="577081"/>
            <a:chOff x="838745" y="1629594"/>
            <a:chExt cx="9432925" cy="577081"/>
          </a:xfrm>
        </p:grpSpPr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838745" y="1629594"/>
              <a:ext cx="9432925" cy="577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因为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0(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400" b="0" i="1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400" b="0" i="1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4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0" lang="en-US" altLang="zh-CN" sz="24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…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＝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   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即 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对数乘运算不封闭。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2835020"/>
                </p:ext>
              </p:extLst>
            </p:nvPr>
          </p:nvGraphicFramePr>
          <p:xfrm>
            <a:off x="6081614" y="1885274"/>
            <a:ext cx="1905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53" name="Equation" r:id="rId4" imgW="190440" imgH="241200" progId="Equation.DSMT4">
                    <p:embed/>
                  </p:oleObj>
                </mc:Choice>
                <mc:Fallback>
                  <p:oleObj name="Equation" r:id="rId4" imgW="190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081614" y="1885274"/>
                          <a:ext cx="1905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343687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321016" cy="556191"/>
            <a:chOff x="486158" y="414665"/>
            <a:chExt cx="5321016" cy="556191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6348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线性空间的定义与性质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69253" y="1473083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774905" y="2039938"/>
            <a:ext cx="107283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kern="0" dirty="0" smtClean="0">
                <a:solidFill>
                  <a:srgbClr val="0099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全体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实函数，按函数的加法、数与函数的乘法，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构成 </a:t>
            </a:r>
            <a:r>
              <a:rPr lang="en-US" altLang="zh-CN" sz="24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sz="2400" b="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线性空间。</a:t>
            </a:r>
            <a:endParaRPr lang="zh-CN" altLang="en-US" sz="2400" b="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297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5B7"/>
      </a:accent1>
      <a:accent2>
        <a:srgbClr val="F0BD64"/>
      </a:accent2>
      <a:accent3>
        <a:srgbClr val="008DE7"/>
      </a:accent3>
      <a:accent4>
        <a:srgbClr val="FF1528"/>
      </a:accent4>
      <a:accent5>
        <a:srgbClr val="FF0037"/>
      </a:accent5>
      <a:accent6>
        <a:srgbClr val="E68F34"/>
      </a:accent6>
      <a:hlink>
        <a:srgbClr val="0563C1"/>
      </a:hlink>
      <a:folHlink>
        <a:srgbClr val="954F72"/>
      </a:folHlink>
    </a:clrScheme>
    <a:fontScheme name="自定义 1">
      <a:majorFont>
        <a:latin typeface="思源黑体 CN Medium"/>
        <a:ea typeface="思源黑体 CN Bold"/>
        <a:cs typeface=""/>
      </a:majorFont>
      <a:minorFont>
        <a:latin typeface="思源黑体 CN Medium"/>
        <a:ea typeface="思源黑体 CN Medium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自定义 1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5B7"/>
      </a:accent1>
      <a:accent2>
        <a:srgbClr val="F0BD64"/>
      </a:accent2>
      <a:accent3>
        <a:srgbClr val="008DE7"/>
      </a:accent3>
      <a:accent4>
        <a:srgbClr val="FF1528"/>
      </a:accent4>
      <a:accent5>
        <a:srgbClr val="FF0037"/>
      </a:accent5>
      <a:accent6>
        <a:srgbClr val="E68F34"/>
      </a:accent6>
      <a:hlink>
        <a:srgbClr val="0563C1"/>
      </a:hlink>
      <a:folHlink>
        <a:srgbClr val="954F72"/>
      </a:folHlink>
    </a:clrScheme>
    <a:fontScheme name="自定义 1">
      <a:majorFont>
        <a:latin typeface="思源黑体 CN Medium"/>
        <a:ea typeface="思源黑体 CN Bold"/>
        <a:cs typeface=""/>
      </a:majorFont>
      <a:minorFont>
        <a:latin typeface="思源黑体 CN Medium"/>
        <a:ea typeface="思源黑体 CN Medium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3988</TotalTime>
  <Words>4186</Words>
  <Application>Microsoft Office PowerPoint</Application>
  <PresentationFormat>自定义</PresentationFormat>
  <Paragraphs>408</Paragraphs>
  <Slides>61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5" baseType="lpstr">
      <vt:lpstr>Office 主题​​</vt:lpstr>
      <vt:lpstr>Office 主题</vt:lpstr>
      <vt:lpstr>1_Office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橘子 设计</dc:creator>
  <cp:lastModifiedBy>admin</cp:lastModifiedBy>
  <cp:revision>234</cp:revision>
  <dcterms:created xsi:type="dcterms:W3CDTF">2020-09-02T02:22:10Z</dcterms:created>
  <dcterms:modified xsi:type="dcterms:W3CDTF">2023-01-13T03:10:38Z</dcterms:modified>
</cp:coreProperties>
</file>