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75" d="100"/>
          <a:sy n="75" d="100"/>
        </p:scale>
        <p:origin x="-6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折角形 3"/>
          <p:cNvSpPr/>
          <p:nvPr/>
        </p:nvSpPr>
        <p:spPr>
          <a:xfrm>
            <a:off x="1327892" y="136073"/>
            <a:ext cx="576064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6152" y="1196686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4T</a:t>
            </a:r>
            <a:endParaRPr lang="zh-CN" altLang="en-US" sz="2000" b="1" dirty="0"/>
          </a:p>
        </p:txBody>
      </p:sp>
      <p:sp>
        <p:nvSpPr>
          <p:cNvPr id="6" name="图文框 5"/>
          <p:cNvSpPr/>
          <p:nvPr/>
        </p:nvSpPr>
        <p:spPr>
          <a:xfrm>
            <a:off x="3604374" y="1853208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2711924" y="1853208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5392442" y="1853208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图文框 9"/>
          <p:cNvSpPr/>
          <p:nvPr/>
        </p:nvSpPr>
        <p:spPr>
          <a:xfrm>
            <a:off x="4499992" y="1853208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27892" y="136073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27892" y="403542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27892" y="671953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27892" y="908540"/>
            <a:ext cx="576064" cy="23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96044" y="1853207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04374" y="1853208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4660" y="1853208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92442" y="1853208"/>
            <a:ext cx="576064" cy="23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文框 19"/>
          <p:cNvSpPr/>
          <p:nvPr/>
        </p:nvSpPr>
        <p:spPr>
          <a:xfrm>
            <a:off x="3995936" y="454422"/>
            <a:ext cx="64807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20" idx="2"/>
            <a:endCxn id="16" idx="0"/>
          </p:cNvCxnSpPr>
          <p:nvPr/>
        </p:nvCxnSpPr>
        <p:spPr>
          <a:xfrm rot="5400000">
            <a:off x="3240664" y="773898"/>
            <a:ext cx="822721" cy="133589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0" idx="2"/>
            <a:endCxn id="17" idx="0"/>
          </p:cNvCxnSpPr>
          <p:nvPr/>
        </p:nvCxnSpPr>
        <p:spPr>
          <a:xfrm rot="5400000">
            <a:off x="3694828" y="1228064"/>
            <a:ext cx="822722" cy="4275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2"/>
            <a:endCxn id="10" idx="0"/>
          </p:cNvCxnSpPr>
          <p:nvPr/>
        </p:nvCxnSpPr>
        <p:spPr>
          <a:xfrm rot="16200000" flipH="1">
            <a:off x="4142637" y="1207821"/>
            <a:ext cx="822722" cy="46805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0" idx="2"/>
            <a:endCxn id="19" idx="0"/>
          </p:cNvCxnSpPr>
          <p:nvPr/>
        </p:nvCxnSpPr>
        <p:spPr>
          <a:xfrm rot="16200000" flipH="1">
            <a:off x="4588862" y="761596"/>
            <a:ext cx="822722" cy="136050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9253" y="54312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namenode</a:t>
            </a:r>
            <a:endParaRPr lang="en-US" altLang="zh-CN" sz="20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613975" y="2573288"/>
            <a:ext cx="120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datanode</a:t>
            </a:r>
            <a:endParaRPr lang="en-US" altLang="zh-CN" sz="20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185587" y="32424"/>
            <a:ext cx="387798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存储文件元数据信息，比如文件</a:t>
            </a:r>
            <a:endParaRPr lang="en-US" altLang="zh-CN" dirty="0" smtClean="0"/>
          </a:p>
          <a:p>
            <a:r>
              <a:rPr lang="zh-CN" altLang="en-US" dirty="0" smtClean="0"/>
              <a:t>大小、文件被切成几块、每块存储在</a:t>
            </a:r>
            <a:endParaRPr lang="en-US" altLang="zh-CN" dirty="0" smtClean="0"/>
          </a:p>
          <a:p>
            <a:r>
              <a:rPr lang="zh-CN" altLang="en-US" dirty="0"/>
              <a:t>哪</a:t>
            </a:r>
            <a:r>
              <a:rPr lang="zh-CN" altLang="en-US" dirty="0" smtClean="0"/>
              <a:t>台服务器</a:t>
            </a:r>
            <a:r>
              <a:rPr lang="en-US" altLang="zh-CN" dirty="0" smtClean="0"/>
              <a:t>… …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通过心跳机制检测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  <p:sp>
        <p:nvSpPr>
          <p:cNvPr id="32" name="矩形 31"/>
          <p:cNvSpPr/>
          <p:nvPr/>
        </p:nvSpPr>
        <p:spPr>
          <a:xfrm>
            <a:off x="3604374" y="2089794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478681" y="2123901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392442" y="2123900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702798" y="2123901"/>
            <a:ext cx="576064" cy="23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319972" y="2773343"/>
            <a:ext cx="1" cy="1242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19973" y="4016325"/>
            <a:ext cx="107246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81850" y="3953519"/>
            <a:ext cx="392767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为了提高数据高可靠性，引入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副本</a:t>
            </a:r>
            <a:r>
              <a:rPr lang="zh-CN" altLang="en-US" b="1" dirty="0" smtClean="0">
                <a:solidFill>
                  <a:srgbClr val="FF0000"/>
                </a:solidFill>
              </a:rPr>
              <a:t>冗余</a:t>
            </a:r>
            <a:r>
              <a:rPr lang="zh-CN" altLang="en-US" dirty="0" smtClean="0"/>
              <a:t>机制，但是降低磁盘使用率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: 100%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: 50%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: 33.33%</a:t>
            </a:r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副本数量不宜过多，默认是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副本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1" name="图文框 40"/>
          <p:cNvSpPr/>
          <p:nvPr/>
        </p:nvSpPr>
        <p:spPr>
          <a:xfrm>
            <a:off x="2387888" y="507007"/>
            <a:ext cx="64807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5468" y="-99576"/>
            <a:ext cx="133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</a:t>
            </a:r>
            <a:r>
              <a:rPr lang="en-US" altLang="zh-CN" sz="2000" b="1" dirty="0" smtClean="0"/>
              <a:t>econdary</a:t>
            </a:r>
          </a:p>
          <a:p>
            <a:r>
              <a:rPr lang="en-US" altLang="zh-CN" sz="2000" b="1" dirty="0" err="1" smtClean="0"/>
              <a:t>namenode</a:t>
            </a:r>
            <a:endParaRPr lang="en-US" altLang="zh-CN" sz="2000" b="1" dirty="0" smtClean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035960" y="632588"/>
            <a:ext cx="10702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035960" y="908720"/>
            <a:ext cx="9599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11384" y="297339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Rack1(</a:t>
            </a:r>
            <a:r>
              <a:rPr lang="zh-CN" altLang="en-US" b="1" dirty="0" smtClean="0">
                <a:solidFill>
                  <a:srgbClr val="FF0000"/>
                </a:solidFill>
              </a:rPr>
              <a:t>机架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8" name="图文框 67"/>
          <p:cNvSpPr/>
          <p:nvPr/>
        </p:nvSpPr>
        <p:spPr>
          <a:xfrm>
            <a:off x="6471382" y="1937394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图文框 68"/>
          <p:cNvSpPr/>
          <p:nvPr/>
        </p:nvSpPr>
        <p:spPr>
          <a:xfrm>
            <a:off x="8259450" y="1937394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7367000" y="1937394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71382" y="1937394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351668" y="1937394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259450" y="1937394"/>
            <a:ext cx="576064" cy="23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915887" y="294113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Rack2(</a:t>
            </a:r>
            <a:r>
              <a:rPr lang="zh-CN" altLang="en-US" b="1" dirty="0" smtClean="0">
                <a:solidFill>
                  <a:srgbClr val="FF0000"/>
                </a:solidFill>
              </a:rPr>
              <a:t>机架</a:t>
            </a:r>
            <a:r>
              <a:rPr lang="en-US" altLang="zh-CN" b="1" dirty="0" smtClean="0">
                <a:solidFill>
                  <a:srgbClr val="FF0000"/>
                </a:solidFill>
              </a:rPr>
              <a:t>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71382" y="2208087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肘形连接符 79"/>
          <p:cNvCxnSpPr>
            <a:stCxn id="20" idx="2"/>
            <a:endCxn id="71" idx="0"/>
          </p:cNvCxnSpPr>
          <p:nvPr/>
        </p:nvCxnSpPr>
        <p:spPr>
          <a:xfrm rot="16200000" flipH="1">
            <a:off x="5086239" y="264219"/>
            <a:ext cx="906908" cy="243944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20" idx="2"/>
            <a:endCxn id="72" idx="0"/>
          </p:cNvCxnSpPr>
          <p:nvPr/>
        </p:nvCxnSpPr>
        <p:spPr>
          <a:xfrm rot="16200000" flipH="1">
            <a:off x="5526382" y="-175924"/>
            <a:ext cx="906908" cy="331972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20" idx="2"/>
            <a:endCxn id="73" idx="0"/>
          </p:cNvCxnSpPr>
          <p:nvPr/>
        </p:nvCxnSpPr>
        <p:spPr>
          <a:xfrm rot="16200000" flipH="1">
            <a:off x="5980273" y="-629815"/>
            <a:ext cx="906908" cy="422751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9536" y="149382"/>
            <a:ext cx="85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HDFS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7951" y="2242194"/>
            <a:ext cx="22699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纵向扩展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在一台服务器做硬件的升级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比如加内存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      搭建磁盘阵列 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，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存在上限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2. </a:t>
            </a:r>
            <a:r>
              <a:rPr lang="zh-CN" altLang="en-US" b="1" dirty="0" smtClean="0">
                <a:solidFill>
                  <a:srgbClr val="FF0000"/>
                </a:solidFill>
              </a:rPr>
              <a:t>横向扩展：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思想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87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折角形 3"/>
          <p:cNvSpPr/>
          <p:nvPr/>
        </p:nvSpPr>
        <p:spPr>
          <a:xfrm>
            <a:off x="2047559" y="136073"/>
            <a:ext cx="576064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3183" y="119668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258M</a:t>
            </a:r>
            <a:endParaRPr lang="zh-CN" altLang="en-US" sz="2000" b="1" dirty="0"/>
          </a:p>
        </p:txBody>
      </p:sp>
      <p:sp>
        <p:nvSpPr>
          <p:cNvPr id="6" name="图文框 5"/>
          <p:cNvSpPr/>
          <p:nvPr/>
        </p:nvSpPr>
        <p:spPr>
          <a:xfrm>
            <a:off x="4031941" y="1853207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3139491" y="1853207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图文框 9"/>
          <p:cNvSpPr/>
          <p:nvPr/>
        </p:nvSpPr>
        <p:spPr>
          <a:xfrm>
            <a:off x="4927559" y="1853207"/>
            <a:ext cx="576064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5343" y="217049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47559" y="505867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47559" y="774694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23611" y="1853206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31941" y="1853207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12227" y="1853207"/>
            <a:ext cx="576064" cy="23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文框 19"/>
          <p:cNvSpPr/>
          <p:nvPr/>
        </p:nvSpPr>
        <p:spPr>
          <a:xfrm>
            <a:off x="3995936" y="454422"/>
            <a:ext cx="64807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20" idx="2"/>
            <a:endCxn id="16" idx="0"/>
          </p:cNvCxnSpPr>
          <p:nvPr/>
        </p:nvCxnSpPr>
        <p:spPr>
          <a:xfrm rot="5400000">
            <a:off x="3454448" y="987682"/>
            <a:ext cx="822720" cy="90832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0" idx="2"/>
            <a:endCxn id="17" idx="0"/>
          </p:cNvCxnSpPr>
          <p:nvPr/>
        </p:nvCxnSpPr>
        <p:spPr>
          <a:xfrm rot="16200000" flipH="1">
            <a:off x="3908612" y="1441845"/>
            <a:ext cx="822721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68207" y="54312"/>
            <a:ext cx="2114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ResourceManager</a:t>
            </a:r>
            <a:endParaRPr lang="en-US" altLang="zh-CN" sz="20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041542" y="257328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128M</a:t>
            </a:r>
            <a:endParaRPr lang="en-US" altLang="zh-CN" sz="2000" b="1" dirty="0" smtClean="0"/>
          </a:p>
        </p:txBody>
      </p:sp>
      <p:sp>
        <p:nvSpPr>
          <p:cNvPr id="32" name="矩形 31"/>
          <p:cNvSpPr/>
          <p:nvPr/>
        </p:nvSpPr>
        <p:spPr>
          <a:xfrm>
            <a:off x="4031941" y="2089793"/>
            <a:ext cx="576064" cy="236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906248" y="2123900"/>
            <a:ext cx="576064" cy="236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130365" y="2123900"/>
            <a:ext cx="576064" cy="23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425259" y="3959637"/>
            <a:ext cx="1976" cy="10535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9536" y="149382"/>
            <a:ext cx="171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MapReduce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8636" y="827354"/>
            <a:ext cx="128569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Map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Reduce</a:t>
            </a:r>
            <a:endParaRPr lang="en-US" altLang="zh-CN" dirty="0" smtClean="0"/>
          </a:p>
        </p:txBody>
      </p:sp>
      <p:cxnSp>
        <p:nvCxnSpPr>
          <p:cNvPr id="23" name="肘形连接符 22"/>
          <p:cNvCxnSpPr>
            <a:stCxn id="20" idx="2"/>
            <a:endCxn id="18" idx="0"/>
          </p:cNvCxnSpPr>
          <p:nvPr/>
        </p:nvCxnSpPr>
        <p:spPr>
          <a:xfrm rot="16200000" flipH="1">
            <a:off x="4348755" y="1001702"/>
            <a:ext cx="822721" cy="88028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1106" y="257488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128M</a:t>
            </a:r>
            <a:endParaRPr lang="en-US" altLang="zh-CN" sz="20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4943382" y="2538381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en-US" altLang="zh-CN" sz="2000" b="1" dirty="0" smtClean="0"/>
              <a:t>M</a:t>
            </a:r>
            <a:endParaRPr lang="en-US" altLang="zh-CN" sz="20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2670" y="2938491"/>
            <a:ext cx="298887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Block1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 world hello</a:t>
            </a:r>
          </a:p>
          <a:p>
            <a:r>
              <a:rPr lang="en-US" altLang="zh-CN" dirty="0" smtClean="0"/>
              <a:t>Block2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r>
              <a:rPr lang="en-US" altLang="zh-CN" dirty="0" smtClean="0"/>
              <a:t>Block3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 aid2008 world</a:t>
            </a:r>
            <a:endParaRPr lang="en-US" altLang="zh-CN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652120" y="2003214"/>
            <a:ext cx="16561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115919" y="3005300"/>
            <a:ext cx="311226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hello  1    hello  1     hello  1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world 1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hadoop</a:t>
            </a:r>
            <a:r>
              <a:rPr lang="en-US" altLang="zh-CN" b="1" dirty="0" smtClean="0">
                <a:solidFill>
                  <a:srgbClr val="FF0000"/>
                </a:solidFill>
              </a:rPr>
              <a:t> 1  aid2008 1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hello 1                        world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72200" y="3143799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过程</a:t>
            </a:r>
            <a:endParaRPr lang="en-US" altLang="zh-CN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4499992" y="3990582"/>
            <a:ext cx="388843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Shuffle  &amp;  Sort</a:t>
            </a:r>
          </a:p>
          <a:p>
            <a:r>
              <a:rPr lang="zh-CN" altLang="en-US" dirty="0" smtClean="0"/>
              <a:t>收集所有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的输出，并将相同的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放到一起</a:t>
            </a:r>
            <a:endParaRPr lang="en-US" altLang="zh-CN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793551" y="5009852"/>
            <a:ext cx="155613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aid2008   1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h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adoop</a:t>
            </a:r>
            <a:r>
              <a:rPr lang="en-US" altLang="zh-CN" b="1" dirty="0" smtClean="0">
                <a:solidFill>
                  <a:srgbClr val="FF0000"/>
                </a:solidFill>
              </a:rPr>
              <a:t>  1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hello  1 1 1 1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world  1 1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495921" y="6210181"/>
            <a:ext cx="0" cy="427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44008" y="6268479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归约函数</a:t>
            </a:r>
            <a:endParaRPr lang="en-US" altLang="zh-CN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7020272" y="5668314"/>
            <a:ext cx="155613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aid2008   1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h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adoop</a:t>
            </a:r>
            <a:r>
              <a:rPr lang="en-US" altLang="zh-CN" b="1" dirty="0" smtClean="0">
                <a:solidFill>
                  <a:srgbClr val="FF0000"/>
                </a:solidFill>
              </a:rPr>
              <a:t>  1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hello  4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world  2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401" y="4452247"/>
            <a:ext cx="2255189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完整</a:t>
            </a:r>
            <a:r>
              <a:rPr lang="zh-CN" altLang="en-US" b="1" dirty="0" smtClean="0"/>
              <a:t>过程：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Map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Shuffle  &amp; Sort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Reduce</a:t>
            </a:r>
            <a:r>
              <a:rPr lang="zh-CN" altLang="en-US" dirty="0" smtClean="0"/>
              <a:t>归约函数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89536" y="149382"/>
            <a:ext cx="171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Hive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51720" y="5349180"/>
            <a:ext cx="554461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爬虫数据、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、网络日志 </a:t>
            </a:r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924" y="54763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异构数据源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63788" y="2924944"/>
            <a:ext cx="432048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分布式文件系统</a:t>
            </a:r>
            <a:r>
              <a:rPr lang="en-US" altLang="zh-CN" dirty="0" smtClean="0"/>
              <a:t>-HDFS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63788" y="1340768"/>
            <a:ext cx="4320480" cy="15841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分布式计算系统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96952" y="1277144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164288" y="1277144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596952" y="1277144"/>
            <a:ext cx="4567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596952" y="4661520"/>
            <a:ext cx="4567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50500" y="27402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数据仓库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663788" y="908720"/>
            <a:ext cx="39604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58314" y="137097"/>
            <a:ext cx="51314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数据仓库之外的一个大壳子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能通过</a:t>
            </a:r>
            <a:r>
              <a:rPr lang="en-US" altLang="zh-CN" dirty="0" smtClean="0"/>
              <a:t>HQL</a:t>
            </a:r>
            <a:r>
              <a:rPr lang="zh-CN" altLang="en-US" dirty="0" smtClean="0"/>
              <a:t>命令转为底层的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程序，操作分布式文件系统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89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271</Words>
  <Application>Microsoft Office PowerPoint</Application>
  <PresentationFormat>全屏显示(4:3)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Windows 用户</cp:lastModifiedBy>
  <cp:revision>22</cp:revision>
  <dcterms:created xsi:type="dcterms:W3CDTF">2020-12-21T09:08:56Z</dcterms:created>
  <dcterms:modified xsi:type="dcterms:W3CDTF">2020-12-22T07:43:44Z</dcterms:modified>
</cp:coreProperties>
</file>