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4"/>
  </p:notesMasterIdLst>
  <p:handoutMasterIdLst>
    <p:handoutMasterId r:id="rId45"/>
  </p:handoutMasterIdLst>
  <p:sldIdLst>
    <p:sldId id="257" r:id="rId2"/>
    <p:sldId id="406" r:id="rId3"/>
    <p:sldId id="386" r:id="rId4"/>
    <p:sldId id="258" r:id="rId5"/>
    <p:sldId id="261" r:id="rId6"/>
    <p:sldId id="262" r:id="rId7"/>
    <p:sldId id="396" r:id="rId8"/>
    <p:sldId id="279" r:id="rId9"/>
    <p:sldId id="397" r:id="rId10"/>
    <p:sldId id="387" r:id="rId11"/>
    <p:sldId id="281" r:id="rId12"/>
    <p:sldId id="282" r:id="rId13"/>
    <p:sldId id="307" r:id="rId14"/>
    <p:sldId id="308" r:id="rId15"/>
    <p:sldId id="405" r:id="rId16"/>
    <p:sldId id="398" r:id="rId17"/>
    <p:sldId id="399" r:id="rId18"/>
    <p:sldId id="400" r:id="rId19"/>
    <p:sldId id="401" r:id="rId20"/>
    <p:sldId id="402" r:id="rId21"/>
    <p:sldId id="403" r:id="rId22"/>
    <p:sldId id="404" r:id="rId23"/>
    <p:sldId id="407" r:id="rId24"/>
    <p:sldId id="408" r:id="rId25"/>
    <p:sldId id="409" r:id="rId26"/>
    <p:sldId id="410" r:id="rId27"/>
    <p:sldId id="411" r:id="rId28"/>
    <p:sldId id="412" r:id="rId29"/>
    <p:sldId id="413" r:id="rId30"/>
    <p:sldId id="414" r:id="rId31"/>
    <p:sldId id="415" r:id="rId32"/>
    <p:sldId id="416" r:id="rId33"/>
    <p:sldId id="417" r:id="rId34"/>
    <p:sldId id="420" r:id="rId35"/>
    <p:sldId id="331" r:id="rId36"/>
    <p:sldId id="332" r:id="rId37"/>
    <p:sldId id="388" r:id="rId38"/>
    <p:sldId id="334" r:id="rId39"/>
    <p:sldId id="422" r:id="rId40"/>
    <p:sldId id="335" r:id="rId41"/>
    <p:sldId id="336" r:id="rId42"/>
    <p:sldId id="421" r:id="rId43"/>
  </p:sldIdLst>
  <p:sldSz cx="9144000" cy="6858000" type="screen4x3"/>
  <p:notesSz cx="6797675" cy="9928225"/>
  <p:defaultTextStyle>
    <a:defPPr>
      <a:defRPr lang="zh-CN"/>
    </a:defPPr>
    <a:lvl1pPr algn="l" rtl="0" fontAlgn="base">
      <a:spcBef>
        <a:spcPct val="0"/>
      </a:spcBef>
      <a:spcAft>
        <a:spcPct val="0"/>
      </a:spcAft>
      <a:defRPr sz="2400" b="1" kern="1200">
        <a:solidFill>
          <a:schemeClr val="accent2"/>
        </a:solidFill>
        <a:latin typeface="Times New Roman" pitchFamily="18" charset="0"/>
        <a:ea typeface="楷体_GB2312" pitchFamily="49" charset="-122"/>
        <a:cs typeface="+mn-cs"/>
      </a:defRPr>
    </a:lvl1pPr>
    <a:lvl2pPr marL="457200" algn="l" rtl="0" fontAlgn="base">
      <a:spcBef>
        <a:spcPct val="0"/>
      </a:spcBef>
      <a:spcAft>
        <a:spcPct val="0"/>
      </a:spcAft>
      <a:defRPr sz="2400" b="1" kern="1200">
        <a:solidFill>
          <a:schemeClr val="accent2"/>
        </a:solidFill>
        <a:latin typeface="Times New Roman" pitchFamily="18" charset="0"/>
        <a:ea typeface="楷体_GB2312" pitchFamily="49" charset="-122"/>
        <a:cs typeface="+mn-cs"/>
      </a:defRPr>
    </a:lvl2pPr>
    <a:lvl3pPr marL="914400" algn="l" rtl="0" fontAlgn="base">
      <a:spcBef>
        <a:spcPct val="0"/>
      </a:spcBef>
      <a:spcAft>
        <a:spcPct val="0"/>
      </a:spcAft>
      <a:defRPr sz="2400" b="1" kern="1200">
        <a:solidFill>
          <a:schemeClr val="accent2"/>
        </a:solidFill>
        <a:latin typeface="Times New Roman" pitchFamily="18" charset="0"/>
        <a:ea typeface="楷体_GB2312" pitchFamily="49" charset="-122"/>
        <a:cs typeface="+mn-cs"/>
      </a:defRPr>
    </a:lvl3pPr>
    <a:lvl4pPr marL="1371600" algn="l" rtl="0" fontAlgn="base">
      <a:spcBef>
        <a:spcPct val="0"/>
      </a:spcBef>
      <a:spcAft>
        <a:spcPct val="0"/>
      </a:spcAft>
      <a:defRPr sz="2400" b="1" kern="1200">
        <a:solidFill>
          <a:schemeClr val="accent2"/>
        </a:solidFill>
        <a:latin typeface="Times New Roman" pitchFamily="18" charset="0"/>
        <a:ea typeface="楷体_GB2312" pitchFamily="49" charset="-122"/>
        <a:cs typeface="+mn-cs"/>
      </a:defRPr>
    </a:lvl4pPr>
    <a:lvl5pPr marL="1828800" algn="l" rtl="0" fontAlgn="base">
      <a:spcBef>
        <a:spcPct val="0"/>
      </a:spcBef>
      <a:spcAft>
        <a:spcPct val="0"/>
      </a:spcAft>
      <a:defRPr sz="2400" b="1" kern="1200">
        <a:solidFill>
          <a:schemeClr val="accent2"/>
        </a:solidFill>
        <a:latin typeface="Times New Roman" pitchFamily="18" charset="0"/>
        <a:ea typeface="楷体_GB2312" pitchFamily="49" charset="-122"/>
        <a:cs typeface="+mn-cs"/>
      </a:defRPr>
    </a:lvl5pPr>
    <a:lvl6pPr marL="2286000" algn="l" defTabSz="914400" rtl="0" eaLnBrk="1" latinLnBrk="0" hangingPunct="1">
      <a:defRPr sz="2400" b="1" kern="1200">
        <a:solidFill>
          <a:schemeClr val="accent2"/>
        </a:solidFill>
        <a:latin typeface="Times New Roman" pitchFamily="18" charset="0"/>
        <a:ea typeface="楷体_GB2312" pitchFamily="49" charset="-122"/>
        <a:cs typeface="+mn-cs"/>
      </a:defRPr>
    </a:lvl6pPr>
    <a:lvl7pPr marL="2743200" algn="l" defTabSz="914400" rtl="0" eaLnBrk="1" latinLnBrk="0" hangingPunct="1">
      <a:defRPr sz="2400" b="1" kern="1200">
        <a:solidFill>
          <a:schemeClr val="accent2"/>
        </a:solidFill>
        <a:latin typeface="Times New Roman" pitchFamily="18" charset="0"/>
        <a:ea typeface="楷体_GB2312" pitchFamily="49" charset="-122"/>
        <a:cs typeface="+mn-cs"/>
      </a:defRPr>
    </a:lvl7pPr>
    <a:lvl8pPr marL="3200400" algn="l" defTabSz="914400" rtl="0" eaLnBrk="1" latinLnBrk="0" hangingPunct="1">
      <a:defRPr sz="2400" b="1" kern="1200">
        <a:solidFill>
          <a:schemeClr val="accent2"/>
        </a:solidFill>
        <a:latin typeface="Times New Roman" pitchFamily="18" charset="0"/>
        <a:ea typeface="楷体_GB2312" pitchFamily="49" charset="-122"/>
        <a:cs typeface="+mn-cs"/>
      </a:defRPr>
    </a:lvl8pPr>
    <a:lvl9pPr marL="3657600" algn="l" defTabSz="914400" rtl="0" eaLnBrk="1" latinLnBrk="0" hangingPunct="1">
      <a:defRPr sz="2400" b="1" kern="1200">
        <a:solidFill>
          <a:schemeClr val="accent2"/>
        </a:solidFill>
        <a:latin typeface="Times New Roman" pitchFamily="18" charset="0"/>
        <a:ea typeface="楷体_GB2312" pitchFamily="49"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0000"/>
    <a:srgbClr val="CC00FF"/>
    <a:srgbClr val="F9FAD2"/>
    <a:srgbClr val="F4FABC"/>
    <a:srgbClr val="FDFCC4"/>
    <a:srgbClr val="F8F7CD"/>
    <a:srgbClr val="FF3300"/>
    <a:srgbClr val="006600"/>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5" d="100"/>
          <a:sy n="95" d="100"/>
        </p:scale>
        <p:origin x="1094" y="3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wmf"/><Relationship Id="rId1" Type="http://schemas.openxmlformats.org/officeDocument/2006/relationships/image" Target="../media/image4.wmf"/><Relationship Id="rId4" Type="http://schemas.openxmlformats.org/officeDocument/2006/relationships/image" Target="../media/image7.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image" Target="../media/image13.wmf"/><Relationship Id="rId1" Type="http://schemas.openxmlformats.org/officeDocument/2006/relationships/image" Target="../media/image12.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41.wmf"/><Relationship Id="rId1" Type="http://schemas.openxmlformats.org/officeDocument/2006/relationships/image" Target="../media/image40.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44.wmf"/><Relationship Id="rId2" Type="http://schemas.openxmlformats.org/officeDocument/2006/relationships/image" Target="../media/image43.wmf"/><Relationship Id="rId1" Type="http://schemas.openxmlformats.org/officeDocument/2006/relationships/image" Target="../media/image4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4958" cy="496967"/>
          </a:xfrm>
          <a:prstGeom prst="rect">
            <a:avLst/>
          </a:prstGeom>
        </p:spPr>
        <p:txBody>
          <a:bodyPr vert="horz" lIns="92153" tIns="46077" rIns="92153" bIns="46077" rtlCol="0"/>
          <a:lstStyle>
            <a:lvl1pPr algn="l">
              <a:defRPr sz="1200"/>
            </a:lvl1pPr>
          </a:lstStyle>
          <a:p>
            <a:endParaRPr lang="zh-CN" altLang="en-US"/>
          </a:p>
        </p:txBody>
      </p:sp>
      <p:sp>
        <p:nvSpPr>
          <p:cNvPr id="3" name="日期占位符 2"/>
          <p:cNvSpPr>
            <a:spLocks noGrp="1"/>
          </p:cNvSpPr>
          <p:nvPr>
            <p:ph type="dt" sz="quarter" idx="1"/>
          </p:nvPr>
        </p:nvSpPr>
        <p:spPr>
          <a:xfrm>
            <a:off x="3851098" y="0"/>
            <a:ext cx="2944958" cy="496967"/>
          </a:xfrm>
          <a:prstGeom prst="rect">
            <a:avLst/>
          </a:prstGeom>
        </p:spPr>
        <p:txBody>
          <a:bodyPr vert="horz" lIns="92153" tIns="46077" rIns="92153" bIns="46077" rtlCol="0"/>
          <a:lstStyle>
            <a:lvl1pPr algn="r">
              <a:defRPr sz="1200"/>
            </a:lvl1pPr>
          </a:lstStyle>
          <a:p>
            <a:fld id="{3E63D214-1826-4FE7-96B4-C0AB013D27D7}" type="datetimeFigureOut">
              <a:rPr lang="zh-CN" altLang="en-US" smtClean="0"/>
              <a:pPr/>
              <a:t>2020/1/6</a:t>
            </a:fld>
            <a:endParaRPr lang="zh-CN" altLang="en-US"/>
          </a:p>
        </p:txBody>
      </p:sp>
      <p:sp>
        <p:nvSpPr>
          <p:cNvPr id="4" name="页脚占位符 3"/>
          <p:cNvSpPr>
            <a:spLocks noGrp="1"/>
          </p:cNvSpPr>
          <p:nvPr>
            <p:ph type="ftr" sz="quarter" idx="2"/>
          </p:nvPr>
        </p:nvSpPr>
        <p:spPr>
          <a:xfrm>
            <a:off x="0" y="9429671"/>
            <a:ext cx="2944958" cy="496966"/>
          </a:xfrm>
          <a:prstGeom prst="rect">
            <a:avLst/>
          </a:prstGeom>
        </p:spPr>
        <p:txBody>
          <a:bodyPr vert="horz" lIns="92153" tIns="46077" rIns="92153" bIns="46077"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51098" y="9429671"/>
            <a:ext cx="2944958" cy="496966"/>
          </a:xfrm>
          <a:prstGeom prst="rect">
            <a:avLst/>
          </a:prstGeom>
        </p:spPr>
        <p:txBody>
          <a:bodyPr vert="horz" lIns="92153" tIns="46077" rIns="92153" bIns="46077" rtlCol="0" anchor="b"/>
          <a:lstStyle>
            <a:lvl1pPr algn="r">
              <a:defRPr sz="1200"/>
            </a:lvl1pPr>
          </a:lstStyle>
          <a:p>
            <a:fld id="{8746C262-A4EF-413D-A2E2-59BA0D440880}" type="slidenum">
              <a:rPr lang="zh-CN" altLang="en-US" smtClean="0"/>
              <a:pPr/>
              <a:t>‹#›</a:t>
            </a:fld>
            <a:endParaRPr lang="zh-CN" altLang="en-US"/>
          </a:p>
        </p:txBody>
      </p:sp>
    </p:spTree>
    <p:extLst>
      <p:ext uri="{BB962C8B-B14F-4D97-AF65-F5344CB8AC3E}">
        <p14:creationId xmlns:p14="http://schemas.microsoft.com/office/powerpoint/2010/main" val="29405982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4958" cy="496967"/>
          </a:xfrm>
          <a:prstGeom prst="rect">
            <a:avLst/>
          </a:prstGeom>
        </p:spPr>
        <p:txBody>
          <a:bodyPr vert="horz" lIns="92153" tIns="46077" rIns="92153" bIns="46077" rtlCol="0"/>
          <a:lstStyle>
            <a:lvl1pPr algn="l">
              <a:defRPr sz="1200"/>
            </a:lvl1pPr>
          </a:lstStyle>
          <a:p>
            <a:endParaRPr lang="zh-CN" altLang="en-US"/>
          </a:p>
        </p:txBody>
      </p:sp>
      <p:sp>
        <p:nvSpPr>
          <p:cNvPr id="3" name="日期占位符 2"/>
          <p:cNvSpPr>
            <a:spLocks noGrp="1"/>
          </p:cNvSpPr>
          <p:nvPr>
            <p:ph type="dt" idx="1"/>
          </p:nvPr>
        </p:nvSpPr>
        <p:spPr>
          <a:xfrm>
            <a:off x="3851098" y="0"/>
            <a:ext cx="2944958" cy="496967"/>
          </a:xfrm>
          <a:prstGeom prst="rect">
            <a:avLst/>
          </a:prstGeom>
        </p:spPr>
        <p:txBody>
          <a:bodyPr vert="horz" lIns="92153" tIns="46077" rIns="92153" bIns="46077" rtlCol="0"/>
          <a:lstStyle>
            <a:lvl1pPr algn="r">
              <a:defRPr sz="1200"/>
            </a:lvl1pPr>
          </a:lstStyle>
          <a:p>
            <a:fld id="{74AC3904-98DF-43E8-8400-60CF7DB3D149}" type="datetimeFigureOut">
              <a:rPr lang="zh-CN" altLang="en-US" smtClean="0"/>
              <a:t>2020/1/6</a:t>
            </a:fld>
            <a:endParaRPr lang="zh-CN" altLang="en-US"/>
          </a:p>
        </p:txBody>
      </p:sp>
      <p:sp>
        <p:nvSpPr>
          <p:cNvPr id="4" name="幻灯片图像占位符 3"/>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2153" tIns="46077" rIns="92153" bIns="46077" rtlCol="0" anchor="ctr"/>
          <a:lstStyle/>
          <a:p>
            <a:endParaRPr lang="zh-CN" altLang="en-US"/>
          </a:p>
        </p:txBody>
      </p:sp>
      <p:sp>
        <p:nvSpPr>
          <p:cNvPr id="5" name="备注占位符 4"/>
          <p:cNvSpPr>
            <a:spLocks noGrp="1"/>
          </p:cNvSpPr>
          <p:nvPr>
            <p:ph type="body" sz="quarter" idx="3"/>
          </p:nvPr>
        </p:nvSpPr>
        <p:spPr>
          <a:xfrm>
            <a:off x="679606" y="4715629"/>
            <a:ext cx="5438464" cy="4467939"/>
          </a:xfrm>
          <a:prstGeom prst="rect">
            <a:avLst/>
          </a:prstGeom>
        </p:spPr>
        <p:txBody>
          <a:bodyPr vert="horz" lIns="92153" tIns="46077" rIns="92153" bIns="46077"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9429671"/>
            <a:ext cx="2944958" cy="496966"/>
          </a:xfrm>
          <a:prstGeom prst="rect">
            <a:avLst/>
          </a:prstGeom>
        </p:spPr>
        <p:txBody>
          <a:bodyPr vert="horz" lIns="92153" tIns="46077" rIns="92153" bIns="46077"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51098" y="9429671"/>
            <a:ext cx="2944958" cy="496966"/>
          </a:xfrm>
          <a:prstGeom prst="rect">
            <a:avLst/>
          </a:prstGeom>
        </p:spPr>
        <p:txBody>
          <a:bodyPr vert="horz" lIns="92153" tIns="46077" rIns="92153" bIns="46077" rtlCol="0" anchor="b"/>
          <a:lstStyle>
            <a:lvl1pPr algn="r">
              <a:defRPr sz="1200"/>
            </a:lvl1pPr>
          </a:lstStyle>
          <a:p>
            <a:fld id="{B07D09B5-620D-4B6F-A173-D6F3E645ED04}" type="slidenum">
              <a:rPr lang="zh-CN" altLang="en-US" smtClean="0"/>
              <a:t>‹#›</a:t>
            </a:fld>
            <a:endParaRPr lang="zh-CN" altLang="en-US"/>
          </a:p>
        </p:txBody>
      </p:sp>
    </p:spTree>
    <p:extLst>
      <p:ext uri="{BB962C8B-B14F-4D97-AF65-F5344CB8AC3E}">
        <p14:creationId xmlns:p14="http://schemas.microsoft.com/office/powerpoint/2010/main" val="1720836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7A72F2C5-2066-4352-AFBA-BAC617243FD4}" type="slidenum">
              <a:rPr lang="en-US" altLang="zh-CN"/>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2206F086-E0F9-40ED-927D-4FE8C2E83F9B}" type="slidenum">
              <a:rPr lang="en-US" altLang="zh-CN"/>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0D441519-4DCE-4B8D-AD46-C56744BE5A9F}" type="slidenum">
              <a:rPr lang="en-US" altLang="zh-CN"/>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71F85AF4-354D-48ED-8F3D-5D63167F5CDD}" type="slidenum">
              <a:rPr lang="en-US" altLang="zh-CN"/>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61D6A892-D2C8-4759-ABFB-3699F1967741}" type="slidenum">
              <a:rPr lang="en-US" altLang="zh-CN"/>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A4211320-82E5-4762-981C-F105879FBE2F}" type="slidenum">
              <a:rPr lang="en-US" altLang="zh-CN"/>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18F24F15-081A-49FD-93DD-C62C117D809D}" type="slidenum">
              <a:rPr lang="en-US" altLang="zh-CN"/>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lvl1pPr>
              <a:defRPr/>
            </a:lvl1pPr>
          </a:lstStyle>
          <a:p>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a:p>
        </p:txBody>
      </p:sp>
      <p:sp>
        <p:nvSpPr>
          <p:cNvPr id="5" name="灯片编号占位符 4"/>
          <p:cNvSpPr>
            <a:spLocks noGrp="1"/>
          </p:cNvSpPr>
          <p:nvPr>
            <p:ph type="sldNum" sz="quarter" idx="12"/>
          </p:nvPr>
        </p:nvSpPr>
        <p:spPr/>
        <p:txBody>
          <a:bodyPr/>
          <a:lstStyle>
            <a:lvl1pPr>
              <a:defRPr/>
            </a:lvl1pPr>
          </a:lstStyle>
          <a:p>
            <a:fld id="{89083BD6-D32C-4791-99B0-98B58BFCB5D8}" type="slidenum">
              <a:rPr lang="en-US" altLang="zh-CN"/>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7CF363C9-FB56-456E-A38B-2E65BFECE059}" type="slidenum">
              <a:rPr lang="en-US" altLang="zh-CN"/>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9277137C-77B7-4622-89A8-4427AE5A53BF}" type="slidenum">
              <a:rPr lang="en-US" altLang="zh-CN"/>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16429CB8-758D-4718-8410-D2909AC404C2}" type="slidenum">
              <a:rPr lang="en-US" altLang="zh-CN"/>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EB"/>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b="0">
                <a:solidFill>
                  <a:schemeClr val="tx1"/>
                </a:solidFill>
                <a:latin typeface="+mn-lt"/>
                <a:ea typeface="+mn-ea"/>
              </a:defRPr>
            </a:lvl1pPr>
          </a:lstStyle>
          <a:p>
            <a:endParaRPr lang="en-US" altLang="zh-CN"/>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b="0">
                <a:solidFill>
                  <a:schemeClr val="tx1"/>
                </a:solidFill>
                <a:latin typeface="+mn-lt"/>
                <a:ea typeface="+mn-ea"/>
              </a:defRPr>
            </a:lvl1pPr>
          </a:lstStyle>
          <a:p>
            <a:endParaRPr lang="en-US" altLang="zh-CN"/>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b="0">
                <a:solidFill>
                  <a:schemeClr val="tx1"/>
                </a:solidFill>
                <a:latin typeface="+mn-lt"/>
                <a:ea typeface="+mn-ea"/>
              </a:defRPr>
            </a:lvl1pPr>
          </a:lstStyle>
          <a:p>
            <a:fld id="{11219A45-4063-4A36-A3D0-034584C0B834}" type="slidenum">
              <a:rPr lang="en-US" altLang="zh-CN"/>
              <a:pPr/>
              <a:t>‹#›</a:t>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ea typeface="宋体" pitchFamily="2" charset="-122"/>
        </a:defRPr>
      </a:lvl2pPr>
      <a:lvl3pPr algn="ctr" rtl="0" fontAlgn="base">
        <a:spcBef>
          <a:spcPct val="0"/>
        </a:spcBef>
        <a:spcAft>
          <a:spcPct val="0"/>
        </a:spcAft>
        <a:defRPr sz="4400">
          <a:solidFill>
            <a:schemeClr val="tx2"/>
          </a:solidFill>
          <a:latin typeface="Arial" charset="0"/>
          <a:ea typeface="宋体" pitchFamily="2" charset="-122"/>
        </a:defRPr>
      </a:lvl3pPr>
      <a:lvl4pPr algn="ctr" rtl="0" fontAlgn="base">
        <a:spcBef>
          <a:spcPct val="0"/>
        </a:spcBef>
        <a:spcAft>
          <a:spcPct val="0"/>
        </a:spcAft>
        <a:defRPr sz="4400">
          <a:solidFill>
            <a:schemeClr val="tx2"/>
          </a:solidFill>
          <a:latin typeface="Arial" charset="0"/>
          <a:ea typeface="宋体" pitchFamily="2" charset="-122"/>
        </a:defRPr>
      </a:lvl4pPr>
      <a:lvl5pPr algn="ctr" rtl="0" fontAlgn="base">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ea typeface="+mn-ea"/>
        </a:defRPr>
      </a:lvl2pPr>
      <a:lvl3pPr marL="1143000" indent="-228600" algn="l" rtl="0" fontAlgn="base">
        <a:spcBef>
          <a:spcPct val="20000"/>
        </a:spcBef>
        <a:spcAft>
          <a:spcPct val="0"/>
        </a:spcAft>
        <a:buChar char="•"/>
        <a:defRPr sz="2400">
          <a:solidFill>
            <a:schemeClr val="tx1"/>
          </a:solidFill>
          <a:latin typeface="+mn-lt"/>
          <a:ea typeface="+mn-ea"/>
        </a:defRPr>
      </a:lvl3pPr>
      <a:lvl4pPr marL="1600200" indent="-228600" algn="l" rtl="0" fontAlgn="base">
        <a:spcBef>
          <a:spcPct val="20000"/>
        </a:spcBef>
        <a:spcAft>
          <a:spcPct val="0"/>
        </a:spcAft>
        <a:buChar char="–"/>
        <a:defRPr sz="2000">
          <a:solidFill>
            <a:schemeClr val="tx1"/>
          </a:solidFill>
          <a:latin typeface="+mn-lt"/>
          <a:ea typeface="+mn-ea"/>
        </a:defRPr>
      </a:lvl4pPr>
      <a:lvl5pPr marL="2057400" indent="-228600" algn="l" rtl="0" fontAlgn="base">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6.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5.wmf"/><Relationship Id="rId5" Type="http://schemas.openxmlformats.org/officeDocument/2006/relationships/oleObject" Target="../embeddings/oleObject2.bin"/><Relationship Id="rId10" Type="http://schemas.openxmlformats.org/officeDocument/2006/relationships/image" Target="../media/image7.wmf"/><Relationship Id="rId4" Type="http://schemas.openxmlformats.org/officeDocument/2006/relationships/image" Target="../media/image4.wmf"/><Relationship Id="rId9" Type="http://schemas.openxmlformats.org/officeDocument/2006/relationships/oleObject" Target="../embeddings/oleObject4.bin"/></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8" Type="http://schemas.openxmlformats.org/officeDocument/2006/relationships/image" Target="../media/image14.wmf"/><Relationship Id="rId3" Type="http://schemas.openxmlformats.org/officeDocument/2006/relationships/oleObject" Target="../embeddings/oleObject5.bin"/><Relationship Id="rId7" Type="http://schemas.openxmlformats.org/officeDocument/2006/relationships/oleObject" Target="../embeddings/oleObject7.bin"/><Relationship Id="rId2" Type="http://schemas.openxmlformats.org/officeDocument/2006/relationships/slideLayout" Target="../slideLayouts/slideLayout1.xml"/><Relationship Id="rId1" Type="http://schemas.openxmlformats.org/officeDocument/2006/relationships/vmlDrawing" Target="../drawings/vmlDrawing2.vml"/><Relationship Id="rId6" Type="http://schemas.openxmlformats.org/officeDocument/2006/relationships/image" Target="../media/image13.wmf"/><Relationship Id="rId5" Type="http://schemas.openxmlformats.org/officeDocument/2006/relationships/oleObject" Target="../embeddings/oleObject6.bin"/><Relationship Id="rId4" Type="http://schemas.openxmlformats.org/officeDocument/2006/relationships/image" Target="../media/image12.w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1.xml"/><Relationship Id="rId1" Type="http://schemas.openxmlformats.org/officeDocument/2006/relationships/vmlDrawing" Target="../drawings/vmlDrawing3.vml"/><Relationship Id="rId6" Type="http://schemas.openxmlformats.org/officeDocument/2006/relationships/image" Target="../media/image41.wmf"/><Relationship Id="rId5" Type="http://schemas.openxmlformats.org/officeDocument/2006/relationships/oleObject" Target="../embeddings/oleObject9.bin"/><Relationship Id="rId4" Type="http://schemas.openxmlformats.org/officeDocument/2006/relationships/image" Target="../media/image40.wmf"/></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8" Type="http://schemas.openxmlformats.org/officeDocument/2006/relationships/image" Target="../media/image44.wmf"/><Relationship Id="rId3" Type="http://schemas.openxmlformats.org/officeDocument/2006/relationships/oleObject" Target="../embeddings/oleObject10.bin"/><Relationship Id="rId7" Type="http://schemas.openxmlformats.org/officeDocument/2006/relationships/oleObject" Target="../embeddings/oleObject12.bin"/><Relationship Id="rId2" Type="http://schemas.openxmlformats.org/officeDocument/2006/relationships/slideLayout" Target="../slideLayouts/slideLayout1.xml"/><Relationship Id="rId1" Type="http://schemas.openxmlformats.org/officeDocument/2006/relationships/vmlDrawing" Target="../drawings/vmlDrawing4.vml"/><Relationship Id="rId6" Type="http://schemas.openxmlformats.org/officeDocument/2006/relationships/image" Target="../media/image43.wmf"/><Relationship Id="rId5" Type="http://schemas.openxmlformats.org/officeDocument/2006/relationships/oleObject" Target="../embeddings/oleObject11.bin"/><Relationship Id="rId4" Type="http://schemas.openxmlformats.org/officeDocument/2006/relationships/image" Target="../media/image42.wmf"/></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ext Box 2" descr="信纸"/>
          <p:cNvSpPr txBox="1">
            <a:spLocks noChangeArrowheads="1"/>
          </p:cNvSpPr>
          <p:nvPr/>
        </p:nvSpPr>
        <p:spPr bwMode="auto">
          <a:xfrm>
            <a:off x="376808" y="1844824"/>
            <a:ext cx="7867600" cy="871392"/>
          </a:xfrm>
          <a:prstGeom prst="rect">
            <a:avLst/>
          </a:prstGeom>
          <a:noFill/>
          <a:ln w="9525">
            <a:noFill/>
            <a:miter lim="800000"/>
            <a:headEnd/>
            <a:tailEnd/>
          </a:ln>
          <a:effectLst>
            <a:outerShdw dist="35921" dir="2700000" algn="ctr" rotWithShape="0">
              <a:schemeClr val="bg2"/>
            </a:outerShdw>
          </a:effectLst>
        </p:spPr>
        <p:txBody>
          <a:bodyPr wrap="square">
            <a:spAutoFit/>
          </a:bodyPr>
          <a:lstStyle/>
          <a:p>
            <a:pPr algn="ctr">
              <a:lnSpc>
                <a:spcPct val="150000"/>
              </a:lnSpc>
              <a:spcBef>
                <a:spcPct val="50000"/>
              </a:spcBef>
            </a:pPr>
            <a:r>
              <a:rPr lang="zh-CN" altLang="en-US" sz="4000" dirty="0">
                <a:solidFill>
                  <a:schemeClr val="tx1"/>
                </a:solidFill>
                <a:latin typeface="黑体" pitchFamily="49" charset="-122"/>
                <a:ea typeface="黑体" pitchFamily="49" charset="-122"/>
              </a:rPr>
              <a:t>  专题讲座之模糊粗糙集理论</a:t>
            </a:r>
          </a:p>
        </p:txBody>
      </p:sp>
      <p:sp>
        <p:nvSpPr>
          <p:cNvPr id="2" name="文本框 1">
            <a:extLst>
              <a:ext uri="{FF2B5EF4-FFF2-40B4-BE49-F238E27FC236}">
                <a16:creationId xmlns:a16="http://schemas.microsoft.com/office/drawing/2014/main" id="{5F41CD2D-622F-4D66-B926-4E81859771CF}"/>
              </a:ext>
            </a:extLst>
          </p:cNvPr>
          <p:cNvSpPr txBox="1"/>
          <p:nvPr/>
        </p:nvSpPr>
        <p:spPr>
          <a:xfrm>
            <a:off x="3707904" y="3933056"/>
            <a:ext cx="1569660" cy="1200329"/>
          </a:xfrm>
          <a:prstGeom prst="rect">
            <a:avLst/>
          </a:prstGeom>
          <a:noFill/>
        </p:spPr>
        <p:txBody>
          <a:bodyPr wrap="none" rtlCol="0">
            <a:spAutoFit/>
          </a:bodyPr>
          <a:lstStyle/>
          <a:p>
            <a:pPr algn="ctr"/>
            <a:r>
              <a:rPr lang="zh-CN" altLang="en-US" dirty="0"/>
              <a:t>安   爽</a:t>
            </a:r>
            <a:endParaRPr lang="en-US" altLang="zh-CN" dirty="0"/>
          </a:p>
          <a:p>
            <a:pPr algn="ctr"/>
            <a:endParaRPr lang="en-US" altLang="zh-CN" dirty="0"/>
          </a:p>
          <a:p>
            <a:pPr algn="ctr"/>
            <a:r>
              <a:rPr lang="en-US" altLang="zh-CN" dirty="0"/>
              <a:t>2020.01.07</a:t>
            </a:r>
          </a:p>
        </p:txBody>
      </p:sp>
    </p:spTree>
  </p:cSld>
  <p:clrMapOvr>
    <a:masterClrMapping/>
  </p:clrMapOvr>
  <p:transition advTm="43516"/>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对象 3"/>
          <p:cNvGraphicFramePr>
            <a:graphicFrameLocks noChangeAspect="1"/>
          </p:cNvGraphicFramePr>
          <p:nvPr>
            <p:extLst>
              <p:ext uri="{D42A27DB-BD31-4B8C-83A1-F6EECF244321}">
                <p14:modId xmlns:p14="http://schemas.microsoft.com/office/powerpoint/2010/main" val="4166278288"/>
              </p:ext>
            </p:extLst>
          </p:nvPr>
        </p:nvGraphicFramePr>
        <p:xfrm>
          <a:off x="1763688" y="1628800"/>
          <a:ext cx="5040560" cy="472370"/>
        </p:xfrm>
        <a:graphic>
          <a:graphicData uri="http://schemas.openxmlformats.org/presentationml/2006/ole">
            <mc:AlternateContent xmlns:mc="http://schemas.openxmlformats.org/markup-compatibility/2006">
              <mc:Choice xmlns:v="urn:schemas-microsoft-com:vml" Requires="v">
                <p:oleObj spid="_x0000_s446150" name="Equation" r:id="rId3" imgW="2438280" imgH="228600" progId="">
                  <p:embed/>
                </p:oleObj>
              </mc:Choice>
              <mc:Fallback>
                <p:oleObj name="Equation" r:id="rId3" imgW="2438280" imgH="228600" progId="">
                  <p:embed/>
                  <p:pic>
                    <p:nvPicPr>
                      <p:cNvPr id="0" name="Picture 29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63688" y="1628800"/>
                        <a:ext cx="5040560" cy="47237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1323586946"/>
              </p:ext>
            </p:extLst>
          </p:nvPr>
        </p:nvGraphicFramePr>
        <p:xfrm>
          <a:off x="1763688" y="4509120"/>
          <a:ext cx="3742488" cy="576064"/>
        </p:xfrm>
        <a:graphic>
          <a:graphicData uri="http://schemas.openxmlformats.org/presentationml/2006/ole">
            <mc:AlternateContent xmlns:mc="http://schemas.openxmlformats.org/markup-compatibility/2006">
              <mc:Choice xmlns:v="urn:schemas-microsoft-com:vml" Requires="v">
                <p:oleObj spid="_x0000_s446151" name="Equation" r:id="rId5" imgW="1650960" imgH="253800" progId="">
                  <p:embed/>
                </p:oleObj>
              </mc:Choice>
              <mc:Fallback>
                <p:oleObj name="Equation" r:id="rId5" imgW="1650960" imgH="253800" progId="">
                  <p:embed/>
                  <p:pic>
                    <p:nvPicPr>
                      <p:cNvPr id="0" name="Picture 29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63688" y="4509120"/>
                        <a:ext cx="3742488" cy="57606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4228697630"/>
              </p:ext>
            </p:extLst>
          </p:nvPr>
        </p:nvGraphicFramePr>
        <p:xfrm>
          <a:off x="1763688" y="3789041"/>
          <a:ext cx="3312368" cy="532346"/>
        </p:xfrm>
        <a:graphic>
          <a:graphicData uri="http://schemas.openxmlformats.org/presentationml/2006/ole">
            <mc:AlternateContent xmlns:mc="http://schemas.openxmlformats.org/markup-compatibility/2006">
              <mc:Choice xmlns:v="urn:schemas-microsoft-com:vml" Requires="v">
                <p:oleObj spid="_x0000_s446152" name="Equation" r:id="rId7" imgW="1422360" imgH="228600" progId="">
                  <p:embed/>
                </p:oleObj>
              </mc:Choice>
              <mc:Fallback>
                <p:oleObj name="Equation" r:id="rId7" imgW="1422360" imgH="228600" progId="">
                  <p:embed/>
                  <p:pic>
                    <p:nvPicPr>
                      <p:cNvPr id="0" name="Picture 29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63688" y="3789041"/>
                        <a:ext cx="3312368" cy="53234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矩形 7"/>
          <p:cNvSpPr/>
          <p:nvPr/>
        </p:nvSpPr>
        <p:spPr>
          <a:xfrm>
            <a:off x="323528" y="476672"/>
            <a:ext cx="8280920" cy="936347"/>
          </a:xfrm>
          <a:prstGeom prst="rect">
            <a:avLst/>
          </a:prstGeom>
        </p:spPr>
        <p:txBody>
          <a:bodyPr wrap="square">
            <a:spAutoFit/>
          </a:bodyPr>
          <a:lstStyle/>
          <a:p>
            <a:pPr>
              <a:lnSpc>
                <a:spcPct val="120000"/>
              </a:lnSpc>
            </a:pPr>
            <a:r>
              <a:rPr lang="zh-CN" altLang="en-US" dirty="0">
                <a:solidFill>
                  <a:srgbClr val="FF3300"/>
                </a:solidFill>
                <a:latin typeface="楷体" pitchFamily="49" charset="-122"/>
                <a:ea typeface="楷体" pitchFamily="49" charset="-122"/>
                <a:cs typeface="Times New Roman" pitchFamily="18" charset="0"/>
              </a:rPr>
              <a:t>定义  </a:t>
            </a:r>
            <a:r>
              <a:rPr lang="zh-CN" altLang="en-US" dirty="0">
                <a:solidFill>
                  <a:srgbClr val="0000FF"/>
                </a:solidFill>
                <a:ea typeface="楷体" pitchFamily="49" charset="-122"/>
                <a:cs typeface="Times New Roman" pitchFamily="18" charset="0"/>
              </a:rPr>
              <a:t>设</a:t>
            </a:r>
            <a:r>
              <a:rPr lang="en-US" altLang="zh-CN" i="1" dirty="0">
                <a:solidFill>
                  <a:srgbClr val="0000FF"/>
                </a:solidFill>
                <a:ea typeface="楷体" pitchFamily="49" charset="-122"/>
                <a:cs typeface="Times New Roman" pitchFamily="18" charset="0"/>
              </a:rPr>
              <a:t>K</a:t>
            </a:r>
            <a:r>
              <a:rPr lang="en-US" altLang="zh-CN" dirty="0">
                <a:solidFill>
                  <a:srgbClr val="0000FF"/>
                </a:solidFill>
                <a:ea typeface="楷体" pitchFamily="49" charset="-122"/>
                <a:cs typeface="Times New Roman" pitchFamily="18" charset="0"/>
              </a:rPr>
              <a:t>=</a:t>
            </a:r>
            <a:r>
              <a:rPr lang="zh-CN" altLang="en-US" dirty="0">
                <a:solidFill>
                  <a:srgbClr val="0000FF"/>
                </a:solidFill>
                <a:ea typeface="楷体" pitchFamily="49" charset="-122"/>
                <a:cs typeface="Times New Roman" pitchFamily="18" charset="0"/>
              </a:rPr>
              <a:t>（</a:t>
            </a:r>
            <a:r>
              <a:rPr lang="en-US" altLang="zh-CN" i="1" dirty="0">
                <a:solidFill>
                  <a:srgbClr val="0000FF"/>
                </a:solidFill>
                <a:ea typeface="楷体" pitchFamily="49" charset="-122"/>
                <a:cs typeface="Times New Roman" pitchFamily="18" charset="0"/>
              </a:rPr>
              <a:t>U</a:t>
            </a:r>
            <a:r>
              <a:rPr lang="zh-CN" altLang="en-US" dirty="0">
                <a:solidFill>
                  <a:srgbClr val="0000FF"/>
                </a:solidFill>
                <a:ea typeface="楷体" pitchFamily="49" charset="-122"/>
                <a:cs typeface="Times New Roman" pitchFamily="18" charset="0"/>
              </a:rPr>
              <a:t>，</a:t>
            </a:r>
            <a:r>
              <a:rPr lang="en-US" altLang="zh-CN" i="1" dirty="0">
                <a:solidFill>
                  <a:srgbClr val="0000FF"/>
                </a:solidFill>
                <a:ea typeface="楷体" pitchFamily="49" charset="-122"/>
                <a:cs typeface="Times New Roman" pitchFamily="18" charset="0"/>
              </a:rPr>
              <a:t>R</a:t>
            </a:r>
            <a:r>
              <a:rPr lang="zh-CN" altLang="en-US" dirty="0">
                <a:solidFill>
                  <a:srgbClr val="0000FF"/>
                </a:solidFill>
                <a:ea typeface="楷体" pitchFamily="49" charset="-122"/>
                <a:cs typeface="Times New Roman" pitchFamily="18" charset="0"/>
              </a:rPr>
              <a:t>）是一个知识库，对于一个集合</a:t>
            </a:r>
            <a:r>
              <a:rPr lang="en-US" altLang="zh-CN" i="1" dirty="0">
                <a:solidFill>
                  <a:srgbClr val="0000FF"/>
                </a:solidFill>
                <a:ea typeface="楷体" pitchFamily="49" charset="-122"/>
                <a:cs typeface="Times New Roman" pitchFamily="18" charset="0"/>
              </a:rPr>
              <a:t>X</a:t>
            </a:r>
            <a:r>
              <a:rPr lang="en-US" altLang="zh-CN" dirty="0">
                <a:solidFill>
                  <a:srgbClr val="0000FF"/>
                </a:solidFill>
                <a:ea typeface="楷体" pitchFamily="49" charset="-122"/>
                <a:cs typeface="Times New Roman" pitchFamily="18" charset="0"/>
                <a:sym typeface="Symbol" pitchFamily="18" charset="2"/>
              </a:rPr>
              <a:t></a:t>
            </a:r>
            <a:r>
              <a:rPr lang="en-US" altLang="zh-CN" i="1" dirty="0">
                <a:solidFill>
                  <a:srgbClr val="0000FF"/>
                </a:solidFill>
                <a:ea typeface="楷体" pitchFamily="49" charset="-122"/>
                <a:cs typeface="Times New Roman" pitchFamily="18" charset="0"/>
              </a:rPr>
              <a:t>U</a:t>
            </a:r>
            <a:r>
              <a:rPr lang="zh-CN" altLang="en-US" dirty="0">
                <a:solidFill>
                  <a:srgbClr val="0000FF"/>
                </a:solidFill>
                <a:ea typeface="楷体" pitchFamily="49" charset="-122"/>
                <a:cs typeface="Times New Roman" pitchFamily="18" charset="0"/>
              </a:rPr>
              <a:t>，则集合</a:t>
            </a:r>
            <a:r>
              <a:rPr lang="en-US" altLang="zh-CN" i="1" dirty="0">
                <a:solidFill>
                  <a:srgbClr val="0000FF"/>
                </a:solidFill>
                <a:ea typeface="楷体" pitchFamily="49" charset="-122"/>
                <a:cs typeface="Times New Roman" pitchFamily="18" charset="0"/>
              </a:rPr>
              <a:t>X</a:t>
            </a:r>
            <a:r>
              <a:rPr lang="zh-CN" altLang="en-US" dirty="0">
                <a:solidFill>
                  <a:srgbClr val="0000FF"/>
                </a:solidFill>
                <a:ea typeface="楷体" pitchFamily="49" charset="-122"/>
                <a:cs typeface="Times New Roman" pitchFamily="18" charset="0"/>
              </a:rPr>
              <a:t>的</a:t>
            </a:r>
            <a:r>
              <a:rPr lang="en-US" altLang="zh-CN" i="1" dirty="0">
                <a:solidFill>
                  <a:srgbClr val="0000FF"/>
                </a:solidFill>
                <a:ea typeface="楷体" pitchFamily="49" charset="-122"/>
                <a:cs typeface="Times New Roman" pitchFamily="18" charset="0"/>
              </a:rPr>
              <a:t>R</a:t>
            </a:r>
            <a:r>
              <a:rPr lang="zh-CN" altLang="en-US" dirty="0">
                <a:solidFill>
                  <a:srgbClr val="0000FF"/>
                </a:solidFill>
                <a:ea typeface="楷体" pitchFamily="49" charset="-122"/>
                <a:cs typeface="Times New Roman" pitchFamily="18" charset="0"/>
              </a:rPr>
              <a:t>下、上近似（集）定义为</a:t>
            </a:r>
            <a:endParaRPr lang="zh-CN" altLang="en-US" dirty="0">
              <a:solidFill>
                <a:srgbClr val="0000FF"/>
              </a:solidFill>
            </a:endParaRPr>
          </a:p>
        </p:txBody>
      </p:sp>
      <p:sp>
        <p:nvSpPr>
          <p:cNvPr id="9" name="TextBox 8"/>
          <p:cNvSpPr txBox="1"/>
          <p:nvPr/>
        </p:nvSpPr>
        <p:spPr>
          <a:xfrm>
            <a:off x="467544" y="3008281"/>
            <a:ext cx="1731564" cy="461665"/>
          </a:xfrm>
          <a:prstGeom prst="rect">
            <a:avLst/>
          </a:prstGeom>
          <a:noFill/>
        </p:spPr>
        <p:txBody>
          <a:bodyPr wrap="none" rtlCol="0">
            <a:spAutoFit/>
          </a:bodyPr>
          <a:lstStyle/>
          <a:p>
            <a:r>
              <a:rPr lang="zh-CN" altLang="en-US" dirty="0">
                <a:solidFill>
                  <a:srgbClr val="0000FF"/>
                </a:solidFill>
                <a:ea typeface="楷体" pitchFamily="49" charset="-122"/>
                <a:cs typeface="Times New Roman" pitchFamily="18" charset="0"/>
              </a:rPr>
              <a:t>或定义如下</a:t>
            </a:r>
          </a:p>
        </p:txBody>
      </p:sp>
      <p:graphicFrame>
        <p:nvGraphicFramePr>
          <p:cNvPr id="2" name="对象 1"/>
          <p:cNvGraphicFramePr>
            <a:graphicFrameLocks noChangeAspect="1"/>
          </p:cNvGraphicFramePr>
          <p:nvPr>
            <p:extLst>
              <p:ext uri="{D42A27DB-BD31-4B8C-83A1-F6EECF244321}">
                <p14:modId xmlns:p14="http://schemas.microsoft.com/office/powerpoint/2010/main" val="684524180"/>
              </p:ext>
            </p:extLst>
          </p:nvPr>
        </p:nvGraphicFramePr>
        <p:xfrm>
          <a:off x="1691680" y="2276872"/>
          <a:ext cx="5647531" cy="543629"/>
        </p:xfrm>
        <a:graphic>
          <a:graphicData uri="http://schemas.openxmlformats.org/presentationml/2006/ole">
            <mc:AlternateContent xmlns:mc="http://schemas.openxmlformats.org/markup-compatibility/2006">
              <mc:Choice xmlns:v="urn:schemas-microsoft-com:vml" Requires="v">
                <p:oleObj spid="_x0000_s446153" name="Equation" r:id="rId9" imgW="2641320" imgH="253800" progId="">
                  <p:embed/>
                </p:oleObj>
              </mc:Choice>
              <mc:Fallback>
                <p:oleObj name="Equation" r:id="rId9" imgW="2641320" imgH="253800" progId="">
                  <p:embed/>
                  <p:pic>
                    <p:nvPicPr>
                      <p:cNvPr id="0" name="Picture 29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691680" y="2276872"/>
                        <a:ext cx="5647531" cy="54362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5551990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0211" name="Text Box 3"/>
          <p:cNvSpPr txBox="1">
            <a:spLocks noChangeArrowheads="1"/>
          </p:cNvSpPr>
          <p:nvPr/>
        </p:nvSpPr>
        <p:spPr bwMode="auto">
          <a:xfrm>
            <a:off x="827584" y="1060713"/>
            <a:ext cx="3167707" cy="2677656"/>
          </a:xfrm>
          <a:prstGeom prst="rect">
            <a:avLst/>
          </a:prstGeom>
          <a:noFill/>
          <a:ln w="9525">
            <a:noFill/>
            <a:miter lim="800000"/>
            <a:headEnd/>
            <a:tailEnd/>
          </a:ln>
          <a:effectLst/>
        </p:spPr>
        <p:txBody>
          <a:bodyPr wrap="square">
            <a:spAutoFit/>
          </a:bodyPr>
          <a:lstStyle/>
          <a:p>
            <a:pPr marL="342900" indent="-342900">
              <a:lnSpc>
                <a:spcPct val="200000"/>
              </a:lnSpc>
              <a:buFontTx/>
              <a:buBlip>
                <a:blip r:embed="rId2"/>
              </a:buBlip>
            </a:pPr>
            <a:r>
              <a:rPr lang="zh-CN" altLang="en-US" sz="2800" dirty="0">
                <a:solidFill>
                  <a:schemeClr val="tx1"/>
                </a:solidFill>
                <a:ea typeface="楷体" pitchFamily="49" charset="-122"/>
                <a:cs typeface="Times New Roman" pitchFamily="18" charset="0"/>
              </a:rPr>
              <a:t>集合</a:t>
            </a:r>
            <a:r>
              <a:rPr lang="en-US" altLang="zh-CN" sz="2800" i="1" dirty="0">
                <a:solidFill>
                  <a:srgbClr val="CC0000"/>
                </a:solidFill>
                <a:ea typeface="楷体" pitchFamily="49" charset="-122"/>
                <a:cs typeface="Times New Roman" pitchFamily="18" charset="0"/>
              </a:rPr>
              <a:t>X</a:t>
            </a:r>
            <a:r>
              <a:rPr lang="zh-CN" altLang="en-US" sz="2800" dirty="0">
                <a:solidFill>
                  <a:srgbClr val="CC0000"/>
                </a:solidFill>
                <a:ea typeface="楷体" pitchFamily="49" charset="-122"/>
                <a:cs typeface="Times New Roman" pitchFamily="18" charset="0"/>
              </a:rPr>
              <a:t>的</a:t>
            </a:r>
            <a:r>
              <a:rPr lang="en-US" altLang="zh-CN" sz="2800" i="1" dirty="0">
                <a:solidFill>
                  <a:srgbClr val="CC0000"/>
                </a:solidFill>
                <a:ea typeface="楷体" pitchFamily="49" charset="-122"/>
                <a:cs typeface="Times New Roman" pitchFamily="18" charset="0"/>
              </a:rPr>
              <a:t>R</a:t>
            </a:r>
            <a:r>
              <a:rPr lang="zh-CN" altLang="en-US" sz="2800" dirty="0">
                <a:solidFill>
                  <a:srgbClr val="CC0000"/>
                </a:solidFill>
                <a:ea typeface="楷体" pitchFamily="49" charset="-122"/>
                <a:cs typeface="Times New Roman" pitchFamily="18" charset="0"/>
              </a:rPr>
              <a:t>边界域</a:t>
            </a:r>
            <a:r>
              <a:rPr lang="zh-CN" altLang="en-US" sz="2800" dirty="0">
                <a:ea typeface="楷体" pitchFamily="49" charset="-122"/>
                <a:cs typeface="Times New Roman" pitchFamily="18" charset="0"/>
              </a:rPr>
              <a:t>：</a:t>
            </a:r>
            <a:endParaRPr lang="en-US" altLang="zh-CN" sz="2800" dirty="0">
              <a:ea typeface="楷体" pitchFamily="49" charset="-122"/>
              <a:cs typeface="Times New Roman" pitchFamily="18" charset="0"/>
            </a:endParaRPr>
          </a:p>
          <a:p>
            <a:pPr marL="342900" indent="-342900">
              <a:lnSpc>
                <a:spcPct val="200000"/>
              </a:lnSpc>
              <a:buFontTx/>
              <a:buBlip>
                <a:blip r:embed="rId2"/>
              </a:buBlip>
            </a:pPr>
            <a:r>
              <a:rPr lang="zh-CN" altLang="en-US" sz="2800" dirty="0">
                <a:solidFill>
                  <a:schemeClr val="tx1"/>
                </a:solidFill>
                <a:ea typeface="楷体" pitchFamily="49" charset="-122"/>
                <a:cs typeface="Times New Roman" pitchFamily="18" charset="0"/>
              </a:rPr>
              <a:t>集合</a:t>
            </a:r>
            <a:r>
              <a:rPr lang="en-US" altLang="zh-CN" sz="2800" i="1" dirty="0">
                <a:solidFill>
                  <a:srgbClr val="CC0000"/>
                </a:solidFill>
                <a:ea typeface="楷体" pitchFamily="49" charset="-122"/>
                <a:cs typeface="Times New Roman" pitchFamily="18" charset="0"/>
              </a:rPr>
              <a:t>X</a:t>
            </a:r>
            <a:r>
              <a:rPr lang="zh-CN" altLang="en-US" sz="2800" dirty="0">
                <a:solidFill>
                  <a:srgbClr val="CC0000"/>
                </a:solidFill>
                <a:ea typeface="楷体" pitchFamily="49" charset="-122"/>
                <a:cs typeface="Times New Roman" pitchFamily="18" charset="0"/>
              </a:rPr>
              <a:t>的</a:t>
            </a:r>
            <a:r>
              <a:rPr lang="en-US" altLang="zh-CN" sz="2800" i="1" dirty="0">
                <a:solidFill>
                  <a:srgbClr val="CC0000"/>
                </a:solidFill>
                <a:ea typeface="楷体" pitchFamily="49" charset="-122"/>
                <a:cs typeface="Times New Roman" pitchFamily="18" charset="0"/>
              </a:rPr>
              <a:t>R</a:t>
            </a:r>
            <a:r>
              <a:rPr lang="zh-CN" altLang="en-US" sz="2800" dirty="0">
                <a:solidFill>
                  <a:srgbClr val="CC0000"/>
                </a:solidFill>
                <a:ea typeface="楷体" pitchFamily="49" charset="-122"/>
                <a:cs typeface="Times New Roman" pitchFamily="18" charset="0"/>
              </a:rPr>
              <a:t>正域</a:t>
            </a:r>
            <a:r>
              <a:rPr lang="zh-CN" altLang="en-US" sz="2800" dirty="0">
                <a:ea typeface="楷体" pitchFamily="49" charset="-122"/>
                <a:cs typeface="Times New Roman" pitchFamily="18" charset="0"/>
              </a:rPr>
              <a:t>：</a:t>
            </a:r>
            <a:endParaRPr lang="en-US" altLang="zh-CN" sz="2800" i="1" dirty="0">
              <a:ea typeface="楷体" pitchFamily="49" charset="-122"/>
              <a:cs typeface="Times New Roman" pitchFamily="18" charset="0"/>
            </a:endParaRPr>
          </a:p>
          <a:p>
            <a:pPr marL="342900" indent="-342900">
              <a:lnSpc>
                <a:spcPct val="200000"/>
              </a:lnSpc>
              <a:buFontTx/>
              <a:buBlip>
                <a:blip r:embed="rId2"/>
              </a:buBlip>
            </a:pPr>
            <a:r>
              <a:rPr lang="zh-CN" altLang="en-US" sz="2800" dirty="0">
                <a:solidFill>
                  <a:schemeClr val="tx1"/>
                </a:solidFill>
                <a:ea typeface="楷体" pitchFamily="49" charset="-122"/>
                <a:cs typeface="Times New Roman" pitchFamily="18" charset="0"/>
              </a:rPr>
              <a:t>集合</a:t>
            </a:r>
            <a:r>
              <a:rPr lang="en-US" altLang="zh-CN" sz="2800" i="1" dirty="0">
                <a:solidFill>
                  <a:srgbClr val="CC0000"/>
                </a:solidFill>
                <a:ea typeface="楷体" pitchFamily="49" charset="-122"/>
                <a:cs typeface="Times New Roman" pitchFamily="18" charset="0"/>
              </a:rPr>
              <a:t>X</a:t>
            </a:r>
            <a:r>
              <a:rPr lang="zh-CN" altLang="en-US" sz="2800" dirty="0">
                <a:solidFill>
                  <a:srgbClr val="CC0000"/>
                </a:solidFill>
                <a:ea typeface="楷体" pitchFamily="49" charset="-122"/>
                <a:cs typeface="Times New Roman" pitchFamily="18" charset="0"/>
              </a:rPr>
              <a:t>的</a:t>
            </a:r>
            <a:r>
              <a:rPr lang="en-US" altLang="zh-CN" sz="2800" i="1" dirty="0">
                <a:solidFill>
                  <a:srgbClr val="CC0000"/>
                </a:solidFill>
                <a:ea typeface="楷体" pitchFamily="49" charset="-122"/>
                <a:cs typeface="Times New Roman" pitchFamily="18" charset="0"/>
              </a:rPr>
              <a:t>R</a:t>
            </a:r>
            <a:r>
              <a:rPr lang="zh-CN" altLang="en-US" sz="2800" dirty="0">
                <a:solidFill>
                  <a:srgbClr val="CC0000"/>
                </a:solidFill>
                <a:ea typeface="楷体" pitchFamily="49" charset="-122"/>
                <a:cs typeface="Times New Roman" pitchFamily="18" charset="0"/>
              </a:rPr>
              <a:t>负域</a:t>
            </a:r>
            <a:r>
              <a:rPr lang="zh-CN" altLang="en-US" sz="2800" dirty="0">
                <a:ea typeface="楷体" pitchFamily="49" charset="-122"/>
                <a:cs typeface="Times New Roman" pitchFamily="18" charset="0"/>
              </a:rPr>
              <a:t>：</a:t>
            </a:r>
            <a:endParaRPr lang="en-US" altLang="zh-CN" sz="2800" i="1" dirty="0">
              <a:ea typeface="楷体" pitchFamily="49" charset="-122"/>
              <a:cs typeface="Times New Roman" pitchFamily="18" charset="0"/>
            </a:endParaRPr>
          </a:p>
        </p:txBody>
      </p:sp>
      <p:sp>
        <p:nvSpPr>
          <p:cNvPr id="350212" name="Text Box 4"/>
          <p:cNvSpPr txBox="1">
            <a:spLocks noChangeArrowheads="1"/>
          </p:cNvSpPr>
          <p:nvPr/>
        </p:nvSpPr>
        <p:spPr bwMode="auto">
          <a:xfrm>
            <a:off x="539750" y="4221088"/>
            <a:ext cx="8136705" cy="1815882"/>
          </a:xfrm>
          <a:prstGeom prst="rect">
            <a:avLst/>
          </a:prstGeom>
          <a:noFill/>
          <a:ln w="9525">
            <a:noFill/>
            <a:miter lim="800000"/>
            <a:headEnd/>
            <a:tailEnd/>
          </a:ln>
          <a:effectLst/>
        </p:spPr>
        <p:txBody>
          <a:bodyPr wrap="square">
            <a:spAutoFit/>
          </a:bodyPr>
          <a:lstStyle/>
          <a:p>
            <a:pPr>
              <a:lnSpc>
                <a:spcPct val="200000"/>
              </a:lnSpc>
              <a:spcBef>
                <a:spcPct val="50000"/>
              </a:spcBef>
            </a:pPr>
            <a:r>
              <a:rPr lang="zh-CN" altLang="en-US" sz="2800" dirty="0">
                <a:solidFill>
                  <a:schemeClr val="tx1"/>
                </a:solidFill>
                <a:ea typeface="楷体" pitchFamily="49" charset="-122"/>
                <a:cs typeface="Times New Roman" pitchFamily="18" charset="0"/>
              </a:rPr>
              <a:t>　　集合</a:t>
            </a:r>
            <a:r>
              <a:rPr lang="en-US" altLang="zh-CN" sz="2800" i="1" dirty="0">
                <a:solidFill>
                  <a:srgbClr val="FF0000"/>
                </a:solidFill>
                <a:ea typeface="楷体" pitchFamily="49" charset="-122"/>
                <a:cs typeface="Times New Roman" pitchFamily="18" charset="0"/>
              </a:rPr>
              <a:t>X</a:t>
            </a:r>
            <a:r>
              <a:rPr lang="zh-CN" altLang="en-US" sz="2800" dirty="0">
                <a:solidFill>
                  <a:srgbClr val="FF0000"/>
                </a:solidFill>
                <a:ea typeface="楷体" pitchFamily="49" charset="-122"/>
                <a:cs typeface="Times New Roman" pitchFamily="18" charset="0"/>
              </a:rPr>
              <a:t>是</a:t>
            </a:r>
            <a:r>
              <a:rPr lang="en-US" altLang="zh-CN" sz="2800" i="1" dirty="0">
                <a:solidFill>
                  <a:srgbClr val="FF0000"/>
                </a:solidFill>
                <a:ea typeface="楷体" pitchFamily="49" charset="-122"/>
                <a:cs typeface="Times New Roman" pitchFamily="18" charset="0"/>
              </a:rPr>
              <a:t>R</a:t>
            </a:r>
            <a:r>
              <a:rPr lang="zh-CN" altLang="en-US" sz="2800" dirty="0">
                <a:solidFill>
                  <a:srgbClr val="FF0000"/>
                </a:solidFill>
                <a:ea typeface="楷体" pitchFamily="49" charset="-122"/>
                <a:cs typeface="Times New Roman" pitchFamily="18" charset="0"/>
              </a:rPr>
              <a:t>精确集</a:t>
            </a:r>
            <a:r>
              <a:rPr lang="zh-CN" altLang="en-US" sz="2800" dirty="0">
                <a:solidFill>
                  <a:schemeClr val="tx1"/>
                </a:solidFill>
                <a:ea typeface="楷体" pitchFamily="49" charset="-122"/>
                <a:cs typeface="Times New Roman" pitchFamily="18" charset="0"/>
              </a:rPr>
              <a:t>，当且仅当上下近似相等</a:t>
            </a:r>
            <a:r>
              <a:rPr lang="zh-CN" altLang="pt-BR" sz="2800" dirty="0">
                <a:solidFill>
                  <a:schemeClr val="tx1"/>
                </a:solidFill>
                <a:ea typeface="楷体" pitchFamily="49" charset="-122"/>
                <a:cs typeface="Times New Roman" pitchFamily="18" charset="0"/>
              </a:rPr>
              <a:t>。集合</a:t>
            </a:r>
            <a:r>
              <a:rPr lang="en-US" altLang="zh-CN" sz="2800" i="1" dirty="0">
                <a:solidFill>
                  <a:srgbClr val="FF0000"/>
                </a:solidFill>
                <a:ea typeface="楷体" pitchFamily="49" charset="-122"/>
                <a:cs typeface="Times New Roman" pitchFamily="18" charset="0"/>
              </a:rPr>
              <a:t>X</a:t>
            </a:r>
            <a:r>
              <a:rPr lang="zh-CN" altLang="en-US" sz="2800" dirty="0">
                <a:solidFill>
                  <a:srgbClr val="FF0000"/>
                </a:solidFill>
                <a:ea typeface="楷体" pitchFamily="49" charset="-122"/>
                <a:cs typeface="Times New Roman" pitchFamily="18" charset="0"/>
              </a:rPr>
              <a:t>是</a:t>
            </a:r>
            <a:r>
              <a:rPr lang="en-US" altLang="zh-CN" sz="2800" i="1" dirty="0">
                <a:solidFill>
                  <a:srgbClr val="FF0000"/>
                </a:solidFill>
                <a:ea typeface="楷体" pitchFamily="49" charset="-122"/>
                <a:cs typeface="Times New Roman" pitchFamily="18" charset="0"/>
              </a:rPr>
              <a:t>R</a:t>
            </a:r>
            <a:r>
              <a:rPr lang="zh-CN" altLang="en-US" sz="2800" dirty="0">
                <a:solidFill>
                  <a:srgbClr val="FF0000"/>
                </a:solidFill>
                <a:ea typeface="楷体" pitchFamily="49" charset="-122"/>
                <a:cs typeface="Times New Roman" pitchFamily="18" charset="0"/>
              </a:rPr>
              <a:t>粗糙集</a:t>
            </a:r>
            <a:r>
              <a:rPr lang="zh-CN" altLang="en-US" sz="2800" dirty="0">
                <a:solidFill>
                  <a:schemeClr val="tx1"/>
                </a:solidFill>
                <a:ea typeface="楷体" pitchFamily="49" charset="-122"/>
                <a:cs typeface="Times New Roman" pitchFamily="18" charset="0"/>
              </a:rPr>
              <a:t>，当且仅当上下近似不相等</a:t>
            </a:r>
            <a:r>
              <a:rPr lang="zh-CN" altLang="pt-BR" sz="2800" dirty="0">
                <a:solidFill>
                  <a:schemeClr val="tx1"/>
                </a:solidFill>
                <a:ea typeface="楷体" pitchFamily="49" charset="-122"/>
                <a:cs typeface="Times New Roman" pitchFamily="18" charset="0"/>
              </a:rPr>
              <a:t>。</a:t>
            </a:r>
            <a:endParaRPr lang="zh-CN" altLang="en-US" sz="2800" dirty="0">
              <a:solidFill>
                <a:schemeClr val="tx1"/>
              </a:solidFill>
              <a:ea typeface="楷体" pitchFamily="49" charset="-122"/>
              <a:cs typeface="Times New Roman" pitchFamily="18" charset="0"/>
            </a:endParaRPr>
          </a:p>
        </p:txBody>
      </p:sp>
      <p:pic>
        <p:nvPicPr>
          <p:cNvPr id="4474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51921" y="2240571"/>
            <a:ext cx="2664296" cy="5188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4749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89555" y="3127256"/>
            <a:ext cx="3096343" cy="4033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47492"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69011" y="1268760"/>
            <a:ext cx="3504437" cy="6653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9187" name="Text Box 3"/>
          <p:cNvSpPr txBox="1">
            <a:spLocks noChangeArrowheads="1"/>
          </p:cNvSpPr>
          <p:nvPr/>
        </p:nvSpPr>
        <p:spPr bwMode="auto">
          <a:xfrm>
            <a:off x="2771775" y="5229225"/>
            <a:ext cx="4032250" cy="461665"/>
          </a:xfrm>
          <a:prstGeom prst="rect">
            <a:avLst/>
          </a:prstGeom>
          <a:noFill/>
          <a:ln w="9525">
            <a:noFill/>
            <a:miter lim="800000"/>
            <a:headEnd/>
            <a:tailEnd/>
          </a:ln>
          <a:effectLst/>
        </p:spPr>
        <p:txBody>
          <a:bodyPr>
            <a:spAutoFit/>
          </a:bodyPr>
          <a:lstStyle/>
          <a:p>
            <a:pPr algn="ctr">
              <a:spcBef>
                <a:spcPct val="50000"/>
              </a:spcBef>
            </a:pPr>
            <a:r>
              <a:rPr lang="zh-CN" altLang="en-US" dirty="0">
                <a:latin typeface="楷体" pitchFamily="49" charset="-122"/>
                <a:ea typeface="楷体" pitchFamily="49" charset="-122"/>
              </a:rPr>
              <a:t>粗糙集中相关概念的示意图 </a:t>
            </a:r>
          </a:p>
        </p:txBody>
      </p:sp>
      <p:pic>
        <p:nvPicPr>
          <p:cNvPr id="4464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1680" y="707384"/>
            <a:ext cx="5904532" cy="39326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3586" name="Text Box 2"/>
          <p:cNvSpPr txBox="1">
            <a:spLocks noChangeArrowheads="1"/>
          </p:cNvSpPr>
          <p:nvPr/>
        </p:nvSpPr>
        <p:spPr bwMode="auto">
          <a:xfrm>
            <a:off x="395288" y="260350"/>
            <a:ext cx="8497887" cy="954107"/>
          </a:xfrm>
          <a:prstGeom prst="rect">
            <a:avLst/>
          </a:prstGeom>
          <a:noFill/>
          <a:ln w="9525">
            <a:noFill/>
            <a:miter lim="800000"/>
            <a:headEnd/>
            <a:tailEnd/>
          </a:ln>
          <a:effectLst/>
        </p:spPr>
        <p:txBody>
          <a:bodyPr>
            <a:spAutoFit/>
          </a:bodyPr>
          <a:lstStyle/>
          <a:p>
            <a:pPr>
              <a:spcBef>
                <a:spcPct val="50000"/>
              </a:spcBef>
            </a:pPr>
            <a:r>
              <a:rPr lang="zh-CN" altLang="en-US" dirty="0"/>
              <a:t>　　</a:t>
            </a:r>
            <a:r>
              <a:rPr lang="en-US" altLang="zh-CN" dirty="0">
                <a:solidFill>
                  <a:srgbClr val="FF3300"/>
                </a:solidFill>
                <a:latin typeface="黑体" pitchFamily="2" charset="-122"/>
                <a:ea typeface="黑体" pitchFamily="2" charset="-122"/>
              </a:rPr>
              <a:t>【</a:t>
            </a:r>
            <a:r>
              <a:rPr lang="zh-CN" altLang="en-US" dirty="0">
                <a:solidFill>
                  <a:srgbClr val="FF3300"/>
                </a:solidFill>
                <a:latin typeface="黑体" pitchFamily="2" charset="-122"/>
                <a:ea typeface="黑体" pitchFamily="2" charset="-122"/>
              </a:rPr>
              <a:t>例</a:t>
            </a:r>
            <a:r>
              <a:rPr lang="en-US" altLang="zh-CN" dirty="0">
                <a:solidFill>
                  <a:srgbClr val="FF3300"/>
                </a:solidFill>
                <a:latin typeface="黑体" pitchFamily="2" charset="-122"/>
                <a:ea typeface="黑体" pitchFamily="2" charset="-122"/>
              </a:rPr>
              <a:t>】</a:t>
            </a:r>
            <a:r>
              <a:rPr lang="zh-CN" altLang="en-US" sz="2800" dirty="0">
                <a:solidFill>
                  <a:schemeClr val="tx1"/>
                </a:solidFill>
                <a:ea typeface="楷体" pitchFamily="49" charset="-122"/>
                <a:cs typeface="Times New Roman" pitchFamily="18" charset="0"/>
              </a:rPr>
              <a:t>对于如表</a:t>
            </a:r>
            <a:r>
              <a:rPr lang="en-US" altLang="zh-CN" sz="2800" dirty="0">
                <a:solidFill>
                  <a:schemeClr val="tx1"/>
                </a:solidFill>
                <a:ea typeface="楷体" pitchFamily="49" charset="-122"/>
                <a:cs typeface="Times New Roman" pitchFamily="18" charset="0"/>
              </a:rPr>
              <a:t>9.4</a:t>
            </a:r>
            <a:r>
              <a:rPr lang="zh-CN" altLang="en-US" sz="2800" dirty="0">
                <a:solidFill>
                  <a:schemeClr val="tx1"/>
                </a:solidFill>
                <a:ea typeface="楷体" pitchFamily="49" charset="-122"/>
                <a:cs typeface="Times New Roman" pitchFamily="18" charset="0"/>
              </a:rPr>
              <a:t>所示的决策表</a:t>
            </a:r>
            <a:r>
              <a:rPr lang="en-US" altLang="zh-CN" sz="2800" i="1" dirty="0" err="1">
                <a:solidFill>
                  <a:schemeClr val="tx1"/>
                </a:solidFill>
                <a:ea typeface="楷体" pitchFamily="49" charset="-122"/>
                <a:cs typeface="Times New Roman" pitchFamily="18" charset="0"/>
              </a:rPr>
              <a:t>T</a:t>
            </a:r>
            <a:r>
              <a:rPr lang="en-US" altLang="zh-CN" sz="2800" baseline="-25000" dirty="0" err="1">
                <a:solidFill>
                  <a:schemeClr val="tx1"/>
                </a:solidFill>
                <a:ea typeface="楷体" pitchFamily="49" charset="-122"/>
                <a:cs typeface="Times New Roman" pitchFamily="18" charset="0"/>
              </a:rPr>
              <a:t>1</a:t>
            </a:r>
            <a:r>
              <a:rPr lang="zh-CN" altLang="en-US" sz="2800" dirty="0">
                <a:solidFill>
                  <a:schemeClr val="tx1"/>
                </a:solidFill>
                <a:ea typeface="楷体" pitchFamily="49" charset="-122"/>
                <a:cs typeface="Times New Roman" pitchFamily="18" charset="0"/>
              </a:rPr>
              <a:t>，</a:t>
            </a:r>
            <a:r>
              <a:rPr lang="en-US" altLang="zh-CN" sz="2800" i="1" dirty="0">
                <a:solidFill>
                  <a:schemeClr val="tx1"/>
                </a:solidFill>
                <a:ea typeface="楷体" pitchFamily="49" charset="-122"/>
                <a:cs typeface="Times New Roman" pitchFamily="18" charset="0"/>
              </a:rPr>
              <a:t>C</a:t>
            </a:r>
            <a:r>
              <a:rPr lang="en-US" altLang="zh-CN" sz="2800" dirty="0">
                <a:solidFill>
                  <a:schemeClr val="tx1"/>
                </a:solidFill>
                <a:ea typeface="楷体" pitchFamily="49" charset="-122"/>
                <a:cs typeface="Times New Roman" pitchFamily="18" charset="0"/>
              </a:rPr>
              <a:t>={</a:t>
            </a:r>
            <a:r>
              <a:rPr lang="zh-CN" altLang="en-US" sz="2800" dirty="0">
                <a:solidFill>
                  <a:schemeClr val="tx1"/>
                </a:solidFill>
                <a:ea typeface="楷体" pitchFamily="49" charset="-122"/>
                <a:cs typeface="Times New Roman" pitchFamily="18" charset="0"/>
              </a:rPr>
              <a:t>头疼，肌肉疼，体温</a:t>
            </a:r>
            <a:r>
              <a:rPr lang="en-US" altLang="zh-CN" sz="2800" dirty="0">
                <a:solidFill>
                  <a:schemeClr val="tx1"/>
                </a:solidFill>
                <a:ea typeface="楷体" pitchFamily="49" charset="-122"/>
                <a:cs typeface="Times New Roman" pitchFamily="18" charset="0"/>
              </a:rPr>
              <a:t>}</a:t>
            </a:r>
            <a:r>
              <a:rPr lang="zh-CN" altLang="en-US" sz="2800" dirty="0">
                <a:solidFill>
                  <a:schemeClr val="tx1"/>
                </a:solidFill>
                <a:ea typeface="楷体" pitchFamily="49" charset="-122"/>
                <a:cs typeface="Times New Roman" pitchFamily="18" charset="0"/>
              </a:rPr>
              <a:t>，</a:t>
            </a:r>
            <a:r>
              <a:rPr lang="en-US" altLang="zh-CN" sz="2800" i="1" dirty="0">
                <a:solidFill>
                  <a:schemeClr val="tx1"/>
                </a:solidFill>
                <a:ea typeface="楷体" pitchFamily="49" charset="-122"/>
                <a:cs typeface="Times New Roman" pitchFamily="18" charset="0"/>
              </a:rPr>
              <a:t>D</a:t>
            </a:r>
            <a:r>
              <a:rPr lang="en-US" altLang="zh-CN" sz="2800" dirty="0">
                <a:solidFill>
                  <a:schemeClr val="tx1"/>
                </a:solidFill>
                <a:ea typeface="楷体" pitchFamily="49" charset="-122"/>
                <a:cs typeface="Times New Roman" pitchFamily="18" charset="0"/>
              </a:rPr>
              <a:t>={</a:t>
            </a:r>
            <a:r>
              <a:rPr lang="zh-CN" altLang="en-US" sz="2800" dirty="0">
                <a:solidFill>
                  <a:schemeClr val="tx1"/>
                </a:solidFill>
                <a:ea typeface="楷体" pitchFamily="49" charset="-122"/>
                <a:cs typeface="Times New Roman" pitchFamily="18" charset="0"/>
              </a:rPr>
              <a:t>流感</a:t>
            </a:r>
            <a:r>
              <a:rPr lang="en-US" altLang="zh-CN" sz="2800" dirty="0">
                <a:solidFill>
                  <a:schemeClr val="tx1"/>
                </a:solidFill>
                <a:ea typeface="楷体" pitchFamily="49" charset="-122"/>
                <a:cs typeface="Times New Roman" pitchFamily="18" charset="0"/>
              </a:rPr>
              <a:t>}</a:t>
            </a:r>
            <a:r>
              <a:rPr lang="zh-CN" altLang="en-US" sz="2800" dirty="0">
                <a:solidFill>
                  <a:schemeClr val="tx1"/>
                </a:solidFill>
                <a:ea typeface="楷体" pitchFamily="49" charset="-122"/>
                <a:cs typeface="Times New Roman" pitchFamily="18" charset="0"/>
              </a:rPr>
              <a:t>，求</a:t>
            </a:r>
            <a:r>
              <a:rPr lang="en-US" altLang="zh-CN" sz="2800" i="1" dirty="0" err="1">
                <a:solidFill>
                  <a:schemeClr val="tx1"/>
                </a:solidFill>
                <a:ea typeface="楷体" pitchFamily="49" charset="-122"/>
                <a:cs typeface="Times New Roman" pitchFamily="18" charset="0"/>
              </a:rPr>
              <a:t>POS</a:t>
            </a:r>
            <a:r>
              <a:rPr lang="en-US" altLang="zh-CN" sz="2800" i="1" baseline="-25000" dirty="0" err="1">
                <a:solidFill>
                  <a:schemeClr val="tx1"/>
                </a:solidFill>
                <a:ea typeface="楷体" pitchFamily="49" charset="-122"/>
                <a:cs typeface="Times New Roman" pitchFamily="18" charset="0"/>
              </a:rPr>
              <a:t>C</a:t>
            </a:r>
            <a:r>
              <a:rPr lang="en-US" altLang="zh-CN" sz="2800" dirty="0">
                <a:solidFill>
                  <a:schemeClr val="tx1"/>
                </a:solidFill>
                <a:ea typeface="楷体" pitchFamily="49" charset="-122"/>
                <a:cs typeface="Times New Roman" pitchFamily="18" charset="0"/>
              </a:rPr>
              <a:t>(</a:t>
            </a:r>
            <a:r>
              <a:rPr lang="en-US" altLang="zh-CN" sz="2800" i="1" dirty="0">
                <a:solidFill>
                  <a:schemeClr val="tx1"/>
                </a:solidFill>
                <a:ea typeface="楷体" pitchFamily="49" charset="-122"/>
                <a:cs typeface="Times New Roman" pitchFamily="18" charset="0"/>
              </a:rPr>
              <a:t>D</a:t>
            </a:r>
            <a:r>
              <a:rPr lang="en-US" altLang="zh-CN" sz="2800" dirty="0">
                <a:solidFill>
                  <a:schemeClr val="tx1"/>
                </a:solidFill>
                <a:ea typeface="楷体" pitchFamily="49" charset="-122"/>
                <a:cs typeface="Times New Roman" pitchFamily="18" charset="0"/>
              </a:rPr>
              <a:t>)</a:t>
            </a:r>
            <a:r>
              <a:rPr lang="zh-CN" altLang="en-US" sz="2800" dirty="0">
                <a:solidFill>
                  <a:schemeClr val="tx1"/>
                </a:solidFill>
                <a:ea typeface="楷体" pitchFamily="49" charset="-122"/>
                <a:cs typeface="Times New Roman" pitchFamily="18" charset="0"/>
              </a:rPr>
              <a:t>。</a:t>
            </a:r>
          </a:p>
        </p:txBody>
      </p:sp>
      <p:graphicFrame>
        <p:nvGraphicFramePr>
          <p:cNvPr id="323840" name="Group 256"/>
          <p:cNvGraphicFramePr>
            <a:graphicFrameLocks noGrp="1"/>
          </p:cNvGraphicFramePr>
          <p:nvPr>
            <p:extLst>
              <p:ext uri="{D42A27DB-BD31-4B8C-83A1-F6EECF244321}">
                <p14:modId xmlns:p14="http://schemas.microsoft.com/office/powerpoint/2010/main" val="3492877370"/>
              </p:ext>
            </p:extLst>
          </p:nvPr>
        </p:nvGraphicFramePr>
        <p:xfrm>
          <a:off x="1043781" y="1844824"/>
          <a:ext cx="7200900" cy="3657600"/>
        </p:xfrm>
        <a:graphic>
          <a:graphicData uri="http://schemas.openxmlformats.org/drawingml/2006/table">
            <a:tbl>
              <a:tblPr/>
              <a:tblGrid>
                <a:gridCol w="1011238">
                  <a:extLst>
                    <a:ext uri="{9D8B030D-6E8A-4147-A177-3AD203B41FA5}">
                      <a16:colId xmlns:a16="http://schemas.microsoft.com/office/drawing/2014/main" val="20000"/>
                    </a:ext>
                  </a:extLst>
                </a:gridCol>
                <a:gridCol w="1727200">
                  <a:extLst>
                    <a:ext uri="{9D8B030D-6E8A-4147-A177-3AD203B41FA5}">
                      <a16:colId xmlns:a16="http://schemas.microsoft.com/office/drawing/2014/main" val="20001"/>
                    </a:ext>
                  </a:extLst>
                </a:gridCol>
                <a:gridCol w="1439862">
                  <a:extLst>
                    <a:ext uri="{9D8B030D-6E8A-4147-A177-3AD203B41FA5}">
                      <a16:colId xmlns:a16="http://schemas.microsoft.com/office/drawing/2014/main" val="20002"/>
                    </a:ext>
                  </a:extLst>
                </a:gridCol>
                <a:gridCol w="1439863">
                  <a:extLst>
                    <a:ext uri="{9D8B030D-6E8A-4147-A177-3AD203B41FA5}">
                      <a16:colId xmlns:a16="http://schemas.microsoft.com/office/drawing/2014/main" val="20003"/>
                    </a:ext>
                  </a:extLst>
                </a:gridCol>
                <a:gridCol w="1582737">
                  <a:extLst>
                    <a:ext uri="{9D8B030D-6E8A-4147-A177-3AD203B41FA5}">
                      <a16:colId xmlns:a16="http://schemas.microsoft.com/office/drawing/2014/main" val="20004"/>
                    </a:ext>
                  </a:extLst>
                </a:gridCol>
              </a:tblGrid>
              <a:tr h="228600">
                <a:tc row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1" u="none" strike="noStrike" cap="none" normalizeH="0" baseline="0" dirty="0">
                          <a:ln>
                            <a:noFill/>
                          </a:ln>
                          <a:solidFill>
                            <a:srgbClr val="FF0000"/>
                          </a:solidFill>
                          <a:effectLst/>
                          <a:latin typeface="Times New Roman" pitchFamily="18" charset="0"/>
                          <a:ea typeface="楷体_GB2312" pitchFamily="49" charset="-122"/>
                          <a:cs typeface="Times New Roman" pitchFamily="18" charset="0"/>
                        </a:rPr>
                        <a:t>U</a:t>
                      </a:r>
                      <a:endParaRPr kumimoji="0" lang="en-US" altLang="zh-CN" sz="2400" b="1" i="0" u="none" strike="noStrike" cap="none" normalizeH="0" baseline="0" dirty="0">
                        <a:ln>
                          <a:noFill/>
                        </a:ln>
                        <a:solidFill>
                          <a:srgbClr val="FF0000"/>
                        </a:solidFill>
                        <a:effectLst/>
                        <a:latin typeface="Times New Roman" pitchFamily="18" charset="0"/>
                        <a:ea typeface="楷体_GB2312" pitchFamily="49"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0E0E0"/>
                    </a:solidFill>
                  </a:tcPr>
                </a:tc>
                <a:tc gridSpan="3">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dirty="0">
                          <a:ln>
                            <a:noFill/>
                          </a:ln>
                          <a:solidFill>
                            <a:srgbClr val="FF0000"/>
                          </a:solidFill>
                          <a:effectLst/>
                          <a:latin typeface="楷体" pitchFamily="49" charset="-122"/>
                          <a:ea typeface="楷体" pitchFamily="49" charset="-122"/>
                          <a:cs typeface="Times New Roman" pitchFamily="18" charset="0"/>
                        </a:rPr>
                        <a:t>条件属性</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0E0E0"/>
                    </a:solidFill>
                  </a:tcPr>
                </a:tc>
                <a:tc hMerge="1">
                  <a:txBody>
                    <a:bodyPr/>
                    <a:lstStyle/>
                    <a:p>
                      <a:endParaRPr lang="zh-CN" altLang="en-US"/>
                    </a:p>
                  </a:txBody>
                  <a:tcPr/>
                </a:tc>
                <a:tc h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a:ln>
                            <a:noFill/>
                          </a:ln>
                          <a:solidFill>
                            <a:srgbClr val="FF0000"/>
                          </a:solidFill>
                          <a:effectLst/>
                          <a:latin typeface="楷体" pitchFamily="49" charset="-122"/>
                          <a:ea typeface="楷体" pitchFamily="49" charset="-122"/>
                          <a:cs typeface="Times New Roman" pitchFamily="18" charset="0"/>
                        </a:rPr>
                        <a:t>决策属性</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0E0E0"/>
                    </a:solidFill>
                  </a:tcPr>
                </a:tc>
                <a:extLst>
                  <a:ext uri="{0D108BD9-81ED-4DB2-BD59-A6C34878D82A}">
                    <a16:rowId xmlns:a16="http://schemas.microsoft.com/office/drawing/2014/main" val="10000"/>
                  </a:ext>
                </a:extLst>
              </a:tr>
              <a:tr h="228600">
                <a:tc v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dirty="0">
                          <a:ln>
                            <a:noFill/>
                          </a:ln>
                          <a:solidFill>
                            <a:srgbClr val="FF0000"/>
                          </a:solidFill>
                          <a:effectLst/>
                          <a:latin typeface="楷体" pitchFamily="49" charset="-122"/>
                          <a:ea typeface="楷体" pitchFamily="49" charset="-122"/>
                          <a:cs typeface="Times New Roman" pitchFamily="18" charset="0"/>
                        </a:rPr>
                        <a:t>头疼</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0E0E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dirty="0">
                          <a:ln>
                            <a:noFill/>
                          </a:ln>
                          <a:solidFill>
                            <a:srgbClr val="FF0000"/>
                          </a:solidFill>
                          <a:effectLst/>
                          <a:latin typeface="楷体" pitchFamily="49" charset="-122"/>
                          <a:ea typeface="楷体" pitchFamily="49" charset="-122"/>
                          <a:cs typeface="Times New Roman" pitchFamily="18" charset="0"/>
                        </a:rPr>
                        <a:t>肌肉疼</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0E0E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dirty="0">
                          <a:ln>
                            <a:noFill/>
                          </a:ln>
                          <a:solidFill>
                            <a:srgbClr val="FF0000"/>
                          </a:solidFill>
                          <a:effectLst/>
                          <a:latin typeface="楷体" pitchFamily="49" charset="-122"/>
                          <a:ea typeface="楷体" pitchFamily="49" charset="-122"/>
                          <a:cs typeface="Times New Roman" pitchFamily="18" charset="0"/>
                        </a:rPr>
                        <a:t>体温</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0E0E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dirty="0">
                          <a:ln>
                            <a:noFill/>
                          </a:ln>
                          <a:solidFill>
                            <a:srgbClr val="FF0000"/>
                          </a:solidFill>
                          <a:effectLst/>
                          <a:latin typeface="楷体" pitchFamily="49" charset="-122"/>
                          <a:ea typeface="楷体" pitchFamily="49" charset="-122"/>
                          <a:cs typeface="Times New Roman" pitchFamily="18" charset="0"/>
                        </a:rPr>
                        <a:t>流感</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0E0E0"/>
                    </a:solidFill>
                  </a:tcPr>
                </a:tc>
                <a:extLst>
                  <a:ext uri="{0D108BD9-81ED-4DB2-BD59-A6C34878D82A}">
                    <a16:rowId xmlns:a16="http://schemas.microsoft.com/office/drawing/2014/main" val="10001"/>
                  </a:ext>
                </a:extLst>
              </a:tr>
              <a:tr h="2286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dirty="0">
                          <a:ln>
                            <a:noFill/>
                          </a:ln>
                          <a:solidFill>
                            <a:schemeClr val="tx1"/>
                          </a:solidFill>
                          <a:effectLst/>
                          <a:latin typeface="Times New Roman" pitchFamily="18" charset="0"/>
                          <a:ea typeface="楷体_GB2312" pitchFamily="49" charset="-122"/>
                          <a:cs typeface="Times New Roman" pitchFamily="18" charset="0"/>
                        </a:rPr>
                        <a:t>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dirty="0">
                          <a:ln>
                            <a:noFill/>
                          </a:ln>
                          <a:solidFill>
                            <a:schemeClr val="tx1"/>
                          </a:solidFill>
                          <a:effectLst/>
                          <a:latin typeface="楷体" pitchFamily="49" charset="-122"/>
                          <a:ea typeface="楷体" pitchFamily="49" charset="-122"/>
                          <a:cs typeface="Times New Roman" pitchFamily="18" charset="0"/>
                        </a:rPr>
                        <a:t>是</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dirty="0">
                          <a:ln>
                            <a:noFill/>
                          </a:ln>
                          <a:solidFill>
                            <a:schemeClr val="tx1"/>
                          </a:solidFill>
                          <a:effectLst/>
                          <a:latin typeface="楷体" pitchFamily="49" charset="-122"/>
                          <a:ea typeface="楷体" pitchFamily="49" charset="-122"/>
                          <a:cs typeface="Times New Roman" pitchFamily="18" charset="0"/>
                        </a:rPr>
                        <a:t>是</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dirty="0">
                          <a:ln>
                            <a:noFill/>
                          </a:ln>
                          <a:solidFill>
                            <a:schemeClr val="tx1"/>
                          </a:solidFill>
                          <a:effectLst/>
                          <a:latin typeface="楷体" pitchFamily="49" charset="-122"/>
                          <a:ea typeface="楷体" pitchFamily="49" charset="-122"/>
                          <a:cs typeface="Times New Roman" pitchFamily="18" charset="0"/>
                        </a:rPr>
                        <a:t>正常</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dirty="0">
                          <a:ln>
                            <a:noFill/>
                          </a:ln>
                          <a:solidFill>
                            <a:schemeClr val="tx1"/>
                          </a:solidFill>
                          <a:effectLst/>
                          <a:latin typeface="楷体" pitchFamily="49" charset="-122"/>
                          <a:ea typeface="楷体" pitchFamily="49" charset="-122"/>
                          <a:cs typeface="Times New Roman" pitchFamily="18" charset="0"/>
                        </a:rPr>
                        <a:t>否</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286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Times New Roman" pitchFamily="18" charset="0"/>
                          <a:ea typeface="楷体_GB2312" pitchFamily="49" charset="-122"/>
                          <a:cs typeface="Times New Roman" pitchFamily="18" charset="0"/>
                        </a:rPr>
                        <a:t>2</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dirty="0">
                          <a:ln>
                            <a:noFill/>
                          </a:ln>
                          <a:solidFill>
                            <a:schemeClr val="tx1"/>
                          </a:solidFill>
                          <a:effectLst/>
                          <a:latin typeface="楷体" pitchFamily="49" charset="-122"/>
                          <a:ea typeface="楷体" pitchFamily="49" charset="-122"/>
                          <a:cs typeface="Times New Roman" pitchFamily="18" charset="0"/>
                        </a:rPr>
                        <a:t>是</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dirty="0">
                          <a:ln>
                            <a:noFill/>
                          </a:ln>
                          <a:solidFill>
                            <a:schemeClr val="tx1"/>
                          </a:solidFill>
                          <a:effectLst/>
                          <a:latin typeface="楷体" pitchFamily="49" charset="-122"/>
                          <a:ea typeface="楷体" pitchFamily="49" charset="-122"/>
                          <a:cs typeface="Times New Roman" pitchFamily="18" charset="0"/>
                        </a:rPr>
                        <a:t>是</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dirty="0">
                          <a:ln>
                            <a:noFill/>
                          </a:ln>
                          <a:solidFill>
                            <a:schemeClr val="tx1"/>
                          </a:solidFill>
                          <a:effectLst/>
                          <a:latin typeface="楷体" pitchFamily="49" charset="-122"/>
                          <a:ea typeface="楷体" pitchFamily="49" charset="-122"/>
                          <a:cs typeface="Times New Roman" pitchFamily="18" charset="0"/>
                        </a:rPr>
                        <a:t>高</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dirty="0">
                          <a:ln>
                            <a:noFill/>
                          </a:ln>
                          <a:solidFill>
                            <a:schemeClr val="tx1"/>
                          </a:solidFill>
                          <a:effectLst/>
                          <a:latin typeface="楷体" pitchFamily="49" charset="-122"/>
                          <a:ea typeface="楷体" pitchFamily="49" charset="-122"/>
                          <a:cs typeface="Times New Roman" pitchFamily="18" charset="0"/>
                        </a:rPr>
                        <a:t>是</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286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Times New Roman" pitchFamily="18" charset="0"/>
                          <a:ea typeface="楷体_GB2312" pitchFamily="49" charset="-122"/>
                          <a:cs typeface="Times New Roman" pitchFamily="18" charset="0"/>
                        </a:rPr>
                        <a:t>3</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a:ln>
                            <a:noFill/>
                          </a:ln>
                          <a:solidFill>
                            <a:schemeClr val="tx1"/>
                          </a:solidFill>
                          <a:effectLst/>
                          <a:latin typeface="楷体" pitchFamily="49" charset="-122"/>
                          <a:ea typeface="楷体" pitchFamily="49" charset="-122"/>
                          <a:cs typeface="Times New Roman" pitchFamily="18" charset="0"/>
                        </a:rPr>
                        <a:t>是</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a:ln>
                            <a:noFill/>
                          </a:ln>
                          <a:solidFill>
                            <a:schemeClr val="tx1"/>
                          </a:solidFill>
                          <a:effectLst/>
                          <a:latin typeface="楷体" pitchFamily="49" charset="-122"/>
                          <a:ea typeface="楷体" pitchFamily="49" charset="-122"/>
                          <a:cs typeface="Times New Roman" pitchFamily="18" charset="0"/>
                        </a:rPr>
                        <a:t>是</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dirty="0">
                          <a:ln>
                            <a:noFill/>
                          </a:ln>
                          <a:solidFill>
                            <a:schemeClr val="tx1"/>
                          </a:solidFill>
                          <a:effectLst/>
                          <a:latin typeface="楷体" pitchFamily="49" charset="-122"/>
                          <a:ea typeface="楷体" pitchFamily="49" charset="-122"/>
                          <a:cs typeface="Times New Roman" pitchFamily="18" charset="0"/>
                        </a:rPr>
                        <a:t>很高</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dirty="0">
                          <a:ln>
                            <a:noFill/>
                          </a:ln>
                          <a:solidFill>
                            <a:schemeClr val="tx1"/>
                          </a:solidFill>
                          <a:effectLst/>
                          <a:latin typeface="楷体" pitchFamily="49" charset="-122"/>
                          <a:ea typeface="楷体" pitchFamily="49" charset="-122"/>
                          <a:cs typeface="Times New Roman" pitchFamily="18" charset="0"/>
                        </a:rPr>
                        <a:t>是</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286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Times New Roman" pitchFamily="18" charset="0"/>
                          <a:ea typeface="楷体_GB2312" pitchFamily="49" charset="-122"/>
                          <a:cs typeface="Times New Roman" pitchFamily="18" charset="0"/>
                        </a:rPr>
                        <a:t>4</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a:ln>
                            <a:noFill/>
                          </a:ln>
                          <a:solidFill>
                            <a:schemeClr val="tx1"/>
                          </a:solidFill>
                          <a:effectLst/>
                          <a:latin typeface="楷体" pitchFamily="49" charset="-122"/>
                          <a:ea typeface="楷体" pitchFamily="49" charset="-122"/>
                          <a:cs typeface="Times New Roman" pitchFamily="18" charset="0"/>
                        </a:rPr>
                        <a:t>否</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a:ln>
                            <a:noFill/>
                          </a:ln>
                          <a:solidFill>
                            <a:schemeClr val="tx1"/>
                          </a:solidFill>
                          <a:effectLst/>
                          <a:latin typeface="楷体" pitchFamily="49" charset="-122"/>
                          <a:ea typeface="楷体" pitchFamily="49" charset="-122"/>
                          <a:cs typeface="Times New Roman" pitchFamily="18" charset="0"/>
                        </a:rPr>
                        <a:t>是</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dirty="0">
                          <a:ln>
                            <a:noFill/>
                          </a:ln>
                          <a:solidFill>
                            <a:schemeClr val="tx1"/>
                          </a:solidFill>
                          <a:effectLst/>
                          <a:latin typeface="楷体" pitchFamily="49" charset="-122"/>
                          <a:ea typeface="楷体" pitchFamily="49" charset="-122"/>
                          <a:cs typeface="Times New Roman" pitchFamily="18" charset="0"/>
                        </a:rPr>
                        <a:t>正常</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dirty="0">
                          <a:ln>
                            <a:noFill/>
                          </a:ln>
                          <a:solidFill>
                            <a:schemeClr val="tx1"/>
                          </a:solidFill>
                          <a:effectLst/>
                          <a:latin typeface="楷体" pitchFamily="49" charset="-122"/>
                          <a:ea typeface="楷体" pitchFamily="49" charset="-122"/>
                          <a:cs typeface="Times New Roman" pitchFamily="18" charset="0"/>
                        </a:rPr>
                        <a:t>否</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286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Times New Roman" pitchFamily="18" charset="0"/>
                          <a:ea typeface="楷体_GB2312" pitchFamily="49" charset="-122"/>
                          <a:cs typeface="Times New Roman" pitchFamily="18" charset="0"/>
                        </a:rPr>
                        <a:t>5</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a:ln>
                            <a:noFill/>
                          </a:ln>
                          <a:solidFill>
                            <a:schemeClr val="tx1"/>
                          </a:solidFill>
                          <a:effectLst/>
                          <a:latin typeface="楷体" pitchFamily="49" charset="-122"/>
                          <a:ea typeface="楷体" pitchFamily="49" charset="-122"/>
                          <a:cs typeface="Times New Roman" pitchFamily="18" charset="0"/>
                        </a:rPr>
                        <a:t>否</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a:ln>
                            <a:noFill/>
                          </a:ln>
                          <a:solidFill>
                            <a:schemeClr val="tx1"/>
                          </a:solidFill>
                          <a:effectLst/>
                          <a:latin typeface="楷体" pitchFamily="49" charset="-122"/>
                          <a:ea typeface="楷体" pitchFamily="49" charset="-122"/>
                          <a:cs typeface="Times New Roman" pitchFamily="18" charset="0"/>
                        </a:rPr>
                        <a:t>否</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dirty="0">
                          <a:ln>
                            <a:noFill/>
                          </a:ln>
                          <a:solidFill>
                            <a:schemeClr val="tx1"/>
                          </a:solidFill>
                          <a:effectLst/>
                          <a:latin typeface="楷体" pitchFamily="49" charset="-122"/>
                          <a:ea typeface="楷体" pitchFamily="49" charset="-122"/>
                          <a:cs typeface="Times New Roman" pitchFamily="18" charset="0"/>
                        </a:rPr>
                        <a:t>高</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dirty="0">
                          <a:ln>
                            <a:noFill/>
                          </a:ln>
                          <a:solidFill>
                            <a:schemeClr val="tx1"/>
                          </a:solidFill>
                          <a:effectLst/>
                          <a:latin typeface="楷体" pitchFamily="49" charset="-122"/>
                          <a:ea typeface="楷体" pitchFamily="49" charset="-122"/>
                          <a:cs typeface="Times New Roman" pitchFamily="18" charset="0"/>
                        </a:rPr>
                        <a:t>否</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2286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Times New Roman" pitchFamily="18" charset="0"/>
                          <a:ea typeface="楷体_GB2312" pitchFamily="49" charset="-122"/>
                          <a:cs typeface="Times New Roman" pitchFamily="18" charset="0"/>
                        </a:rPr>
                        <a:t>6</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a:ln>
                            <a:noFill/>
                          </a:ln>
                          <a:solidFill>
                            <a:schemeClr val="tx1"/>
                          </a:solidFill>
                          <a:effectLst/>
                          <a:latin typeface="楷体" pitchFamily="49" charset="-122"/>
                          <a:ea typeface="楷体" pitchFamily="49" charset="-122"/>
                          <a:cs typeface="Times New Roman" pitchFamily="18" charset="0"/>
                        </a:rPr>
                        <a:t>否</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dirty="0">
                          <a:ln>
                            <a:noFill/>
                          </a:ln>
                          <a:solidFill>
                            <a:schemeClr val="tx1"/>
                          </a:solidFill>
                          <a:effectLst/>
                          <a:latin typeface="楷体" pitchFamily="49" charset="-122"/>
                          <a:ea typeface="楷体" pitchFamily="49" charset="-122"/>
                          <a:cs typeface="Times New Roman" pitchFamily="18" charset="0"/>
                        </a:rPr>
                        <a:t>是</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a:ln>
                            <a:noFill/>
                          </a:ln>
                          <a:solidFill>
                            <a:schemeClr val="tx1"/>
                          </a:solidFill>
                          <a:effectLst/>
                          <a:latin typeface="楷体" pitchFamily="49" charset="-122"/>
                          <a:ea typeface="楷体" pitchFamily="49" charset="-122"/>
                          <a:cs typeface="Times New Roman" pitchFamily="18" charset="0"/>
                        </a:rPr>
                        <a:t>很高</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dirty="0">
                          <a:ln>
                            <a:noFill/>
                          </a:ln>
                          <a:solidFill>
                            <a:schemeClr val="tx1"/>
                          </a:solidFill>
                          <a:effectLst/>
                          <a:latin typeface="楷体" pitchFamily="49" charset="-122"/>
                          <a:ea typeface="楷体" pitchFamily="49" charset="-122"/>
                          <a:cs typeface="Times New Roman" pitchFamily="18" charset="0"/>
                        </a:rPr>
                        <a:t>是</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2562" name="Text Box 2"/>
          <p:cNvSpPr txBox="1">
            <a:spLocks noChangeArrowheads="1"/>
          </p:cNvSpPr>
          <p:nvPr/>
        </p:nvSpPr>
        <p:spPr bwMode="auto">
          <a:xfrm>
            <a:off x="395536" y="188640"/>
            <a:ext cx="5904656" cy="1200329"/>
          </a:xfrm>
          <a:prstGeom prst="rect">
            <a:avLst/>
          </a:prstGeom>
          <a:noFill/>
          <a:ln w="9525">
            <a:noFill/>
            <a:miter lim="800000"/>
            <a:headEnd/>
            <a:tailEnd/>
          </a:ln>
          <a:effectLst/>
        </p:spPr>
        <p:txBody>
          <a:bodyPr wrap="square">
            <a:spAutoFit/>
          </a:bodyPr>
          <a:lstStyle/>
          <a:p>
            <a:r>
              <a:rPr lang="en-US" altLang="zh-CN" i="1" dirty="0">
                <a:ea typeface="楷体" pitchFamily="49" charset="-122"/>
                <a:cs typeface="Times New Roman" pitchFamily="18" charset="0"/>
              </a:rPr>
              <a:t>U</a:t>
            </a:r>
            <a:r>
              <a:rPr lang="en-US" altLang="zh-CN" dirty="0">
                <a:ea typeface="楷体" pitchFamily="49" charset="-122"/>
                <a:cs typeface="Times New Roman" pitchFamily="18" charset="0"/>
              </a:rPr>
              <a:t>/</a:t>
            </a:r>
            <a:r>
              <a:rPr lang="en-US" altLang="zh-CN" i="1" dirty="0">
                <a:ea typeface="楷体" pitchFamily="49" charset="-122"/>
                <a:cs typeface="Times New Roman" pitchFamily="18" charset="0"/>
              </a:rPr>
              <a:t>D</a:t>
            </a:r>
            <a:r>
              <a:rPr lang="en-US" altLang="zh-CN" dirty="0">
                <a:ea typeface="楷体" pitchFamily="49" charset="-122"/>
                <a:cs typeface="Times New Roman" pitchFamily="18" charset="0"/>
              </a:rPr>
              <a:t>={{1</a:t>
            </a:r>
            <a:r>
              <a:rPr lang="zh-CN" altLang="en-US" dirty="0">
                <a:ea typeface="楷体" pitchFamily="49" charset="-122"/>
                <a:cs typeface="Times New Roman" pitchFamily="18" charset="0"/>
              </a:rPr>
              <a:t>，</a:t>
            </a:r>
            <a:r>
              <a:rPr lang="en-US" altLang="zh-CN" dirty="0">
                <a:ea typeface="楷体" pitchFamily="49" charset="-122"/>
                <a:cs typeface="Times New Roman" pitchFamily="18" charset="0"/>
              </a:rPr>
              <a:t>4</a:t>
            </a:r>
            <a:r>
              <a:rPr lang="zh-CN" altLang="en-US" dirty="0">
                <a:ea typeface="楷体" pitchFamily="49" charset="-122"/>
                <a:cs typeface="Times New Roman" pitchFamily="18" charset="0"/>
              </a:rPr>
              <a:t>，</a:t>
            </a:r>
            <a:r>
              <a:rPr lang="en-US" altLang="zh-CN" dirty="0">
                <a:ea typeface="楷体" pitchFamily="49" charset="-122"/>
                <a:cs typeface="Times New Roman" pitchFamily="18" charset="0"/>
              </a:rPr>
              <a:t>5}</a:t>
            </a:r>
            <a:r>
              <a:rPr lang="zh-CN" altLang="en-US" dirty="0">
                <a:ea typeface="楷体" pitchFamily="49" charset="-122"/>
                <a:cs typeface="Times New Roman" pitchFamily="18" charset="0"/>
              </a:rPr>
              <a:t>，</a:t>
            </a:r>
            <a:r>
              <a:rPr lang="en-US" altLang="zh-CN" dirty="0">
                <a:ea typeface="楷体" pitchFamily="49" charset="-122"/>
                <a:cs typeface="Times New Roman" pitchFamily="18" charset="0"/>
              </a:rPr>
              <a:t>{2</a:t>
            </a:r>
            <a:r>
              <a:rPr lang="zh-CN" altLang="en-US" dirty="0">
                <a:ea typeface="楷体" pitchFamily="49" charset="-122"/>
                <a:cs typeface="Times New Roman" pitchFamily="18" charset="0"/>
              </a:rPr>
              <a:t>，</a:t>
            </a:r>
            <a:r>
              <a:rPr lang="en-US" altLang="zh-CN" dirty="0">
                <a:ea typeface="楷体" pitchFamily="49" charset="-122"/>
                <a:cs typeface="Times New Roman" pitchFamily="18" charset="0"/>
              </a:rPr>
              <a:t>3</a:t>
            </a:r>
            <a:r>
              <a:rPr lang="zh-CN" altLang="en-US" dirty="0">
                <a:ea typeface="楷体" pitchFamily="49" charset="-122"/>
                <a:cs typeface="Times New Roman" pitchFamily="18" charset="0"/>
              </a:rPr>
              <a:t>，</a:t>
            </a:r>
            <a:r>
              <a:rPr lang="en-US" altLang="zh-CN" dirty="0">
                <a:ea typeface="楷体" pitchFamily="49" charset="-122"/>
                <a:cs typeface="Times New Roman" pitchFamily="18" charset="0"/>
              </a:rPr>
              <a:t>6}}</a:t>
            </a:r>
          </a:p>
          <a:p>
            <a:r>
              <a:rPr lang="zh-CN" altLang="en-US" dirty="0">
                <a:ea typeface="楷体" pitchFamily="49" charset="-122"/>
                <a:cs typeface="Times New Roman" pitchFamily="18" charset="0"/>
              </a:rPr>
              <a:t>设</a:t>
            </a:r>
            <a:r>
              <a:rPr lang="en-US" altLang="zh-CN" i="1" dirty="0" err="1">
                <a:ea typeface="楷体" pitchFamily="49" charset="-122"/>
                <a:cs typeface="Times New Roman" pitchFamily="18" charset="0"/>
              </a:rPr>
              <a:t>X</a:t>
            </a:r>
            <a:r>
              <a:rPr lang="en-US" altLang="zh-CN" baseline="-25000" dirty="0" err="1">
                <a:ea typeface="楷体" pitchFamily="49" charset="-122"/>
                <a:cs typeface="Times New Roman" pitchFamily="18" charset="0"/>
              </a:rPr>
              <a:t>1</a:t>
            </a:r>
            <a:r>
              <a:rPr lang="en-US" altLang="zh-CN" dirty="0">
                <a:ea typeface="楷体" pitchFamily="49" charset="-122"/>
                <a:cs typeface="Times New Roman" pitchFamily="18" charset="0"/>
              </a:rPr>
              <a:t>={1</a:t>
            </a:r>
            <a:r>
              <a:rPr lang="zh-CN" altLang="en-US" dirty="0">
                <a:ea typeface="楷体" pitchFamily="49" charset="-122"/>
                <a:cs typeface="Times New Roman" pitchFamily="18" charset="0"/>
              </a:rPr>
              <a:t>，</a:t>
            </a:r>
            <a:r>
              <a:rPr lang="en-US" altLang="zh-CN" dirty="0">
                <a:ea typeface="楷体" pitchFamily="49" charset="-122"/>
                <a:cs typeface="Times New Roman" pitchFamily="18" charset="0"/>
              </a:rPr>
              <a:t>4</a:t>
            </a:r>
            <a:r>
              <a:rPr lang="zh-CN" altLang="en-US" dirty="0">
                <a:ea typeface="楷体" pitchFamily="49" charset="-122"/>
                <a:cs typeface="Times New Roman" pitchFamily="18" charset="0"/>
              </a:rPr>
              <a:t>，</a:t>
            </a:r>
            <a:r>
              <a:rPr lang="en-US" altLang="zh-CN" dirty="0">
                <a:ea typeface="楷体" pitchFamily="49" charset="-122"/>
                <a:cs typeface="Times New Roman" pitchFamily="18" charset="0"/>
              </a:rPr>
              <a:t>5}</a:t>
            </a:r>
            <a:r>
              <a:rPr lang="zh-CN" altLang="en-US" dirty="0">
                <a:ea typeface="楷体" pitchFamily="49" charset="-122"/>
                <a:cs typeface="Times New Roman" pitchFamily="18" charset="0"/>
              </a:rPr>
              <a:t>，</a:t>
            </a:r>
            <a:r>
              <a:rPr lang="en-US" altLang="zh-CN" i="1" dirty="0" err="1">
                <a:ea typeface="楷体" pitchFamily="49" charset="-122"/>
                <a:cs typeface="Times New Roman" pitchFamily="18" charset="0"/>
              </a:rPr>
              <a:t>X</a:t>
            </a:r>
            <a:r>
              <a:rPr lang="en-US" altLang="zh-CN" baseline="-25000" dirty="0" err="1">
                <a:ea typeface="楷体" pitchFamily="49" charset="-122"/>
                <a:cs typeface="Times New Roman" pitchFamily="18" charset="0"/>
              </a:rPr>
              <a:t>2</a:t>
            </a:r>
            <a:r>
              <a:rPr lang="en-US" altLang="zh-CN" dirty="0">
                <a:ea typeface="楷体" pitchFamily="49" charset="-122"/>
                <a:cs typeface="Times New Roman" pitchFamily="18" charset="0"/>
              </a:rPr>
              <a:t>={2</a:t>
            </a:r>
            <a:r>
              <a:rPr lang="zh-CN" altLang="en-US" dirty="0">
                <a:ea typeface="楷体" pitchFamily="49" charset="-122"/>
                <a:cs typeface="Times New Roman" pitchFamily="18" charset="0"/>
              </a:rPr>
              <a:t>，</a:t>
            </a:r>
            <a:r>
              <a:rPr lang="en-US" altLang="zh-CN" dirty="0">
                <a:ea typeface="楷体" pitchFamily="49" charset="-122"/>
                <a:cs typeface="Times New Roman" pitchFamily="18" charset="0"/>
              </a:rPr>
              <a:t>3</a:t>
            </a:r>
            <a:r>
              <a:rPr lang="zh-CN" altLang="en-US" dirty="0">
                <a:ea typeface="楷体" pitchFamily="49" charset="-122"/>
                <a:cs typeface="Times New Roman" pitchFamily="18" charset="0"/>
              </a:rPr>
              <a:t>，</a:t>
            </a:r>
            <a:r>
              <a:rPr lang="en-US" altLang="zh-CN" dirty="0">
                <a:ea typeface="楷体" pitchFamily="49" charset="-122"/>
                <a:cs typeface="Times New Roman" pitchFamily="18" charset="0"/>
              </a:rPr>
              <a:t>6}</a:t>
            </a:r>
            <a:endParaRPr lang="en-US" altLang="zh-CN" i="1" dirty="0">
              <a:ea typeface="楷体" pitchFamily="49" charset="-122"/>
              <a:cs typeface="Times New Roman" pitchFamily="18" charset="0"/>
            </a:endParaRPr>
          </a:p>
          <a:p>
            <a:r>
              <a:rPr lang="en-US" altLang="zh-CN" i="1" dirty="0">
                <a:ea typeface="楷体" pitchFamily="49" charset="-122"/>
                <a:cs typeface="Times New Roman" pitchFamily="18" charset="0"/>
              </a:rPr>
              <a:t>U</a:t>
            </a:r>
            <a:r>
              <a:rPr lang="en-US" altLang="zh-CN" dirty="0">
                <a:ea typeface="楷体" pitchFamily="49" charset="-122"/>
                <a:cs typeface="Times New Roman" pitchFamily="18" charset="0"/>
              </a:rPr>
              <a:t>/</a:t>
            </a:r>
            <a:r>
              <a:rPr lang="en-US" altLang="zh-CN" i="1" dirty="0">
                <a:ea typeface="楷体" pitchFamily="49" charset="-122"/>
                <a:cs typeface="Times New Roman" pitchFamily="18" charset="0"/>
              </a:rPr>
              <a:t>C</a:t>
            </a:r>
            <a:r>
              <a:rPr lang="en-US" altLang="zh-CN" dirty="0">
                <a:ea typeface="楷体" pitchFamily="49" charset="-122"/>
                <a:cs typeface="Times New Roman" pitchFamily="18" charset="0"/>
              </a:rPr>
              <a:t>={{1}</a:t>
            </a:r>
            <a:r>
              <a:rPr lang="zh-CN" altLang="en-US" dirty="0">
                <a:ea typeface="楷体" pitchFamily="49" charset="-122"/>
                <a:cs typeface="Times New Roman" pitchFamily="18" charset="0"/>
              </a:rPr>
              <a:t>，</a:t>
            </a:r>
            <a:r>
              <a:rPr lang="en-US" altLang="zh-CN" dirty="0">
                <a:ea typeface="楷体" pitchFamily="49" charset="-122"/>
                <a:cs typeface="Times New Roman" pitchFamily="18" charset="0"/>
              </a:rPr>
              <a:t>{2}</a:t>
            </a:r>
            <a:r>
              <a:rPr lang="zh-CN" altLang="en-US" dirty="0">
                <a:ea typeface="楷体" pitchFamily="49" charset="-122"/>
                <a:cs typeface="Times New Roman" pitchFamily="18" charset="0"/>
              </a:rPr>
              <a:t>，</a:t>
            </a:r>
            <a:r>
              <a:rPr lang="en-US" altLang="zh-CN" dirty="0">
                <a:ea typeface="楷体" pitchFamily="49" charset="-122"/>
                <a:cs typeface="Times New Roman" pitchFamily="18" charset="0"/>
              </a:rPr>
              <a:t>{3}</a:t>
            </a:r>
            <a:r>
              <a:rPr lang="zh-CN" altLang="en-US" dirty="0">
                <a:ea typeface="楷体" pitchFamily="49" charset="-122"/>
                <a:cs typeface="Times New Roman" pitchFamily="18" charset="0"/>
              </a:rPr>
              <a:t>，</a:t>
            </a:r>
            <a:r>
              <a:rPr lang="en-US" altLang="zh-CN" dirty="0">
                <a:ea typeface="楷体" pitchFamily="49" charset="-122"/>
                <a:cs typeface="Times New Roman" pitchFamily="18" charset="0"/>
              </a:rPr>
              <a:t>{4}</a:t>
            </a:r>
            <a:r>
              <a:rPr lang="zh-CN" altLang="en-US" dirty="0">
                <a:ea typeface="楷体" pitchFamily="49" charset="-122"/>
                <a:cs typeface="Times New Roman" pitchFamily="18" charset="0"/>
              </a:rPr>
              <a:t>，</a:t>
            </a:r>
            <a:r>
              <a:rPr lang="en-US" altLang="zh-CN" dirty="0">
                <a:ea typeface="楷体" pitchFamily="49" charset="-122"/>
                <a:cs typeface="Times New Roman" pitchFamily="18" charset="0"/>
              </a:rPr>
              <a:t>{5}</a:t>
            </a:r>
            <a:r>
              <a:rPr lang="zh-CN" altLang="en-US" dirty="0">
                <a:ea typeface="楷体" pitchFamily="49" charset="-122"/>
                <a:cs typeface="Times New Roman" pitchFamily="18" charset="0"/>
              </a:rPr>
              <a:t>，</a:t>
            </a:r>
            <a:r>
              <a:rPr lang="en-US" altLang="zh-CN" dirty="0">
                <a:ea typeface="楷体" pitchFamily="49" charset="-122"/>
                <a:cs typeface="Times New Roman" pitchFamily="18" charset="0"/>
              </a:rPr>
              <a:t>{6}}</a:t>
            </a:r>
          </a:p>
        </p:txBody>
      </p:sp>
      <p:graphicFrame>
        <p:nvGraphicFramePr>
          <p:cNvPr id="322563" name="Group 3"/>
          <p:cNvGraphicFramePr>
            <a:graphicFrameLocks noGrp="1"/>
          </p:cNvGraphicFramePr>
          <p:nvPr>
            <p:extLst>
              <p:ext uri="{D42A27DB-BD31-4B8C-83A1-F6EECF244321}">
                <p14:modId xmlns:p14="http://schemas.microsoft.com/office/powerpoint/2010/main" val="1516543067"/>
              </p:ext>
            </p:extLst>
          </p:nvPr>
        </p:nvGraphicFramePr>
        <p:xfrm>
          <a:off x="827584" y="2852936"/>
          <a:ext cx="7200900" cy="3657600"/>
        </p:xfrm>
        <a:graphic>
          <a:graphicData uri="http://schemas.openxmlformats.org/drawingml/2006/table">
            <a:tbl>
              <a:tblPr/>
              <a:tblGrid>
                <a:gridCol w="1011237">
                  <a:extLst>
                    <a:ext uri="{9D8B030D-6E8A-4147-A177-3AD203B41FA5}">
                      <a16:colId xmlns:a16="http://schemas.microsoft.com/office/drawing/2014/main" val="20000"/>
                    </a:ext>
                  </a:extLst>
                </a:gridCol>
                <a:gridCol w="1727200">
                  <a:extLst>
                    <a:ext uri="{9D8B030D-6E8A-4147-A177-3AD203B41FA5}">
                      <a16:colId xmlns:a16="http://schemas.microsoft.com/office/drawing/2014/main" val="20001"/>
                    </a:ext>
                  </a:extLst>
                </a:gridCol>
                <a:gridCol w="1439863">
                  <a:extLst>
                    <a:ext uri="{9D8B030D-6E8A-4147-A177-3AD203B41FA5}">
                      <a16:colId xmlns:a16="http://schemas.microsoft.com/office/drawing/2014/main" val="20002"/>
                    </a:ext>
                  </a:extLst>
                </a:gridCol>
                <a:gridCol w="1439862">
                  <a:extLst>
                    <a:ext uri="{9D8B030D-6E8A-4147-A177-3AD203B41FA5}">
                      <a16:colId xmlns:a16="http://schemas.microsoft.com/office/drawing/2014/main" val="20003"/>
                    </a:ext>
                  </a:extLst>
                </a:gridCol>
                <a:gridCol w="1582738">
                  <a:extLst>
                    <a:ext uri="{9D8B030D-6E8A-4147-A177-3AD203B41FA5}">
                      <a16:colId xmlns:a16="http://schemas.microsoft.com/office/drawing/2014/main" val="20004"/>
                    </a:ext>
                  </a:extLst>
                </a:gridCol>
              </a:tblGrid>
              <a:tr h="228600">
                <a:tc row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1" u="none" strike="noStrike" cap="none" normalizeH="0" baseline="0" dirty="0">
                          <a:ln>
                            <a:noFill/>
                          </a:ln>
                          <a:solidFill>
                            <a:srgbClr val="FF0000"/>
                          </a:solidFill>
                          <a:effectLst/>
                          <a:latin typeface="Times New Roman" pitchFamily="18" charset="0"/>
                          <a:ea typeface="楷体_GB2312" pitchFamily="49" charset="-122"/>
                          <a:cs typeface="Times New Roman" pitchFamily="18" charset="0"/>
                        </a:rPr>
                        <a:t>U</a:t>
                      </a:r>
                      <a:endParaRPr kumimoji="0" lang="en-US" altLang="zh-CN" sz="2400" b="1" i="0" u="none" strike="noStrike" cap="none" normalizeH="0" baseline="0" dirty="0">
                        <a:ln>
                          <a:noFill/>
                        </a:ln>
                        <a:solidFill>
                          <a:srgbClr val="FF0000"/>
                        </a:solidFill>
                        <a:effectLst/>
                        <a:latin typeface="Times New Roman" pitchFamily="18" charset="0"/>
                        <a:ea typeface="楷体_GB2312" pitchFamily="49"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0E0E0"/>
                    </a:solidFill>
                  </a:tcPr>
                </a:tc>
                <a:tc gridSpan="3">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dirty="0">
                          <a:ln>
                            <a:noFill/>
                          </a:ln>
                          <a:solidFill>
                            <a:srgbClr val="FF0000"/>
                          </a:solidFill>
                          <a:effectLst/>
                          <a:latin typeface="楷体" pitchFamily="49" charset="-122"/>
                          <a:ea typeface="楷体" pitchFamily="49" charset="-122"/>
                          <a:cs typeface="Times New Roman" pitchFamily="18" charset="0"/>
                        </a:rPr>
                        <a:t>条件属性</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0E0E0"/>
                    </a:solidFill>
                  </a:tcPr>
                </a:tc>
                <a:tc hMerge="1">
                  <a:txBody>
                    <a:bodyPr/>
                    <a:lstStyle/>
                    <a:p>
                      <a:endParaRPr lang="zh-CN" altLang="en-US"/>
                    </a:p>
                  </a:txBody>
                  <a:tcPr/>
                </a:tc>
                <a:tc h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dirty="0">
                          <a:ln>
                            <a:noFill/>
                          </a:ln>
                          <a:solidFill>
                            <a:srgbClr val="FF0000"/>
                          </a:solidFill>
                          <a:effectLst/>
                          <a:latin typeface="楷体" pitchFamily="49" charset="-122"/>
                          <a:ea typeface="楷体" pitchFamily="49" charset="-122"/>
                          <a:cs typeface="Times New Roman" pitchFamily="18" charset="0"/>
                        </a:rPr>
                        <a:t>决策属性</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0E0E0"/>
                    </a:solidFill>
                  </a:tcPr>
                </a:tc>
                <a:extLst>
                  <a:ext uri="{0D108BD9-81ED-4DB2-BD59-A6C34878D82A}">
                    <a16:rowId xmlns:a16="http://schemas.microsoft.com/office/drawing/2014/main" val="10000"/>
                  </a:ext>
                </a:extLst>
              </a:tr>
              <a:tr h="228600">
                <a:tc v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dirty="0">
                          <a:ln>
                            <a:noFill/>
                          </a:ln>
                          <a:solidFill>
                            <a:srgbClr val="FF0000"/>
                          </a:solidFill>
                          <a:effectLst/>
                          <a:latin typeface="楷体" pitchFamily="49" charset="-122"/>
                          <a:ea typeface="楷体" pitchFamily="49" charset="-122"/>
                          <a:cs typeface="Times New Roman" pitchFamily="18" charset="0"/>
                        </a:rPr>
                        <a:t>头疼</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0E0E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dirty="0">
                          <a:ln>
                            <a:noFill/>
                          </a:ln>
                          <a:solidFill>
                            <a:srgbClr val="FF0000"/>
                          </a:solidFill>
                          <a:effectLst/>
                          <a:latin typeface="楷体" pitchFamily="49" charset="-122"/>
                          <a:ea typeface="楷体" pitchFamily="49" charset="-122"/>
                          <a:cs typeface="Times New Roman" pitchFamily="18" charset="0"/>
                        </a:rPr>
                        <a:t>肌肉疼</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0E0E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dirty="0">
                          <a:ln>
                            <a:noFill/>
                          </a:ln>
                          <a:solidFill>
                            <a:srgbClr val="FF0000"/>
                          </a:solidFill>
                          <a:effectLst/>
                          <a:latin typeface="楷体" pitchFamily="49" charset="-122"/>
                          <a:ea typeface="楷体" pitchFamily="49" charset="-122"/>
                          <a:cs typeface="Times New Roman" pitchFamily="18" charset="0"/>
                        </a:rPr>
                        <a:t>体温</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0E0E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dirty="0">
                          <a:ln>
                            <a:noFill/>
                          </a:ln>
                          <a:solidFill>
                            <a:srgbClr val="FF0000"/>
                          </a:solidFill>
                          <a:effectLst/>
                          <a:latin typeface="楷体" pitchFamily="49" charset="-122"/>
                          <a:ea typeface="楷体" pitchFamily="49" charset="-122"/>
                          <a:cs typeface="Times New Roman" pitchFamily="18" charset="0"/>
                        </a:rPr>
                        <a:t>流感</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0E0E0"/>
                    </a:solidFill>
                  </a:tcPr>
                </a:tc>
                <a:extLst>
                  <a:ext uri="{0D108BD9-81ED-4DB2-BD59-A6C34878D82A}">
                    <a16:rowId xmlns:a16="http://schemas.microsoft.com/office/drawing/2014/main" val="10001"/>
                  </a:ext>
                </a:extLst>
              </a:tr>
              <a:tr h="2286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chemeClr val="accent2"/>
                          </a:solidFill>
                          <a:effectLst/>
                          <a:latin typeface="Times New Roman" pitchFamily="18" charset="0"/>
                          <a:ea typeface="楷体_GB2312" pitchFamily="49" charset="-122"/>
                          <a:cs typeface="Times New Roman" pitchFamily="18" charset="0"/>
                        </a:rPr>
                        <a:t>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a:ln>
                            <a:noFill/>
                          </a:ln>
                          <a:solidFill>
                            <a:schemeClr val="accent2"/>
                          </a:solidFill>
                          <a:effectLst/>
                          <a:latin typeface="楷体" pitchFamily="49" charset="-122"/>
                          <a:ea typeface="楷体" pitchFamily="49" charset="-122"/>
                          <a:cs typeface="Times New Roman" pitchFamily="18" charset="0"/>
                        </a:rPr>
                        <a:t>是</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dirty="0">
                          <a:ln>
                            <a:noFill/>
                          </a:ln>
                          <a:solidFill>
                            <a:schemeClr val="accent2"/>
                          </a:solidFill>
                          <a:effectLst/>
                          <a:latin typeface="楷体" pitchFamily="49" charset="-122"/>
                          <a:ea typeface="楷体" pitchFamily="49" charset="-122"/>
                          <a:cs typeface="Times New Roman" pitchFamily="18" charset="0"/>
                        </a:rPr>
                        <a:t>是</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dirty="0">
                          <a:ln>
                            <a:noFill/>
                          </a:ln>
                          <a:solidFill>
                            <a:schemeClr val="accent2"/>
                          </a:solidFill>
                          <a:effectLst/>
                          <a:latin typeface="楷体" pitchFamily="49" charset="-122"/>
                          <a:ea typeface="楷体" pitchFamily="49" charset="-122"/>
                          <a:cs typeface="Times New Roman" pitchFamily="18" charset="0"/>
                        </a:rPr>
                        <a:t>正常</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dirty="0">
                          <a:ln>
                            <a:noFill/>
                          </a:ln>
                          <a:solidFill>
                            <a:schemeClr val="accent2"/>
                          </a:solidFill>
                          <a:effectLst/>
                          <a:latin typeface="楷体" pitchFamily="49" charset="-122"/>
                          <a:ea typeface="楷体" pitchFamily="49" charset="-122"/>
                          <a:cs typeface="Times New Roman" pitchFamily="18" charset="0"/>
                        </a:rPr>
                        <a:t>否</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286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chemeClr val="accent2"/>
                          </a:solidFill>
                          <a:effectLst/>
                          <a:latin typeface="Times New Roman" pitchFamily="18" charset="0"/>
                          <a:ea typeface="楷体_GB2312" pitchFamily="49" charset="-122"/>
                          <a:cs typeface="Times New Roman" pitchFamily="18" charset="0"/>
                        </a:rPr>
                        <a:t>2</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a:ln>
                            <a:noFill/>
                          </a:ln>
                          <a:solidFill>
                            <a:schemeClr val="accent2"/>
                          </a:solidFill>
                          <a:effectLst/>
                          <a:latin typeface="楷体" pitchFamily="49" charset="-122"/>
                          <a:ea typeface="楷体" pitchFamily="49" charset="-122"/>
                          <a:cs typeface="Times New Roman" pitchFamily="18" charset="0"/>
                        </a:rPr>
                        <a:t>是</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a:ln>
                            <a:noFill/>
                          </a:ln>
                          <a:solidFill>
                            <a:schemeClr val="accent2"/>
                          </a:solidFill>
                          <a:effectLst/>
                          <a:latin typeface="楷体" pitchFamily="49" charset="-122"/>
                          <a:ea typeface="楷体" pitchFamily="49" charset="-122"/>
                          <a:cs typeface="Times New Roman" pitchFamily="18" charset="0"/>
                        </a:rPr>
                        <a:t>是</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dirty="0">
                          <a:ln>
                            <a:noFill/>
                          </a:ln>
                          <a:solidFill>
                            <a:schemeClr val="accent2"/>
                          </a:solidFill>
                          <a:effectLst/>
                          <a:latin typeface="楷体" pitchFamily="49" charset="-122"/>
                          <a:ea typeface="楷体" pitchFamily="49" charset="-122"/>
                          <a:cs typeface="Times New Roman" pitchFamily="18" charset="0"/>
                        </a:rPr>
                        <a:t>高</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dirty="0">
                          <a:ln>
                            <a:noFill/>
                          </a:ln>
                          <a:solidFill>
                            <a:schemeClr val="accent2"/>
                          </a:solidFill>
                          <a:effectLst/>
                          <a:latin typeface="楷体" pitchFamily="49" charset="-122"/>
                          <a:ea typeface="楷体" pitchFamily="49" charset="-122"/>
                          <a:cs typeface="Times New Roman" pitchFamily="18" charset="0"/>
                        </a:rPr>
                        <a:t>是</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286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chemeClr val="accent2"/>
                          </a:solidFill>
                          <a:effectLst/>
                          <a:latin typeface="Times New Roman" pitchFamily="18" charset="0"/>
                          <a:ea typeface="楷体_GB2312" pitchFamily="49" charset="-122"/>
                          <a:cs typeface="Times New Roman" pitchFamily="18" charset="0"/>
                        </a:rPr>
                        <a:t>3</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a:ln>
                            <a:noFill/>
                          </a:ln>
                          <a:solidFill>
                            <a:schemeClr val="accent2"/>
                          </a:solidFill>
                          <a:effectLst/>
                          <a:latin typeface="楷体" pitchFamily="49" charset="-122"/>
                          <a:ea typeface="楷体" pitchFamily="49" charset="-122"/>
                          <a:cs typeface="Times New Roman" pitchFamily="18" charset="0"/>
                        </a:rPr>
                        <a:t>是</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a:ln>
                            <a:noFill/>
                          </a:ln>
                          <a:solidFill>
                            <a:schemeClr val="accent2"/>
                          </a:solidFill>
                          <a:effectLst/>
                          <a:latin typeface="楷体" pitchFamily="49" charset="-122"/>
                          <a:ea typeface="楷体" pitchFamily="49" charset="-122"/>
                          <a:cs typeface="Times New Roman" pitchFamily="18" charset="0"/>
                        </a:rPr>
                        <a:t>是</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dirty="0">
                          <a:ln>
                            <a:noFill/>
                          </a:ln>
                          <a:solidFill>
                            <a:schemeClr val="accent2"/>
                          </a:solidFill>
                          <a:effectLst/>
                          <a:latin typeface="楷体" pitchFamily="49" charset="-122"/>
                          <a:ea typeface="楷体" pitchFamily="49" charset="-122"/>
                          <a:cs typeface="Times New Roman" pitchFamily="18" charset="0"/>
                        </a:rPr>
                        <a:t>很高</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dirty="0">
                          <a:ln>
                            <a:noFill/>
                          </a:ln>
                          <a:solidFill>
                            <a:schemeClr val="accent2"/>
                          </a:solidFill>
                          <a:effectLst/>
                          <a:latin typeface="楷体" pitchFamily="49" charset="-122"/>
                          <a:ea typeface="楷体" pitchFamily="49" charset="-122"/>
                          <a:cs typeface="Times New Roman" pitchFamily="18" charset="0"/>
                        </a:rPr>
                        <a:t>是</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286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chemeClr val="accent2"/>
                          </a:solidFill>
                          <a:effectLst/>
                          <a:latin typeface="Times New Roman" pitchFamily="18" charset="0"/>
                          <a:ea typeface="楷体_GB2312" pitchFamily="49" charset="-122"/>
                          <a:cs typeface="Times New Roman" pitchFamily="18" charset="0"/>
                        </a:rPr>
                        <a:t>4</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a:ln>
                            <a:noFill/>
                          </a:ln>
                          <a:solidFill>
                            <a:schemeClr val="accent2"/>
                          </a:solidFill>
                          <a:effectLst/>
                          <a:latin typeface="楷体" pitchFamily="49" charset="-122"/>
                          <a:ea typeface="楷体" pitchFamily="49" charset="-122"/>
                          <a:cs typeface="Times New Roman" pitchFamily="18" charset="0"/>
                        </a:rPr>
                        <a:t>否</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a:ln>
                            <a:noFill/>
                          </a:ln>
                          <a:solidFill>
                            <a:schemeClr val="accent2"/>
                          </a:solidFill>
                          <a:effectLst/>
                          <a:latin typeface="楷体" pitchFamily="49" charset="-122"/>
                          <a:ea typeface="楷体" pitchFamily="49" charset="-122"/>
                          <a:cs typeface="Times New Roman" pitchFamily="18" charset="0"/>
                        </a:rPr>
                        <a:t>是</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dirty="0">
                          <a:ln>
                            <a:noFill/>
                          </a:ln>
                          <a:solidFill>
                            <a:schemeClr val="accent2"/>
                          </a:solidFill>
                          <a:effectLst/>
                          <a:latin typeface="楷体" pitchFamily="49" charset="-122"/>
                          <a:ea typeface="楷体" pitchFamily="49" charset="-122"/>
                          <a:cs typeface="Times New Roman" pitchFamily="18" charset="0"/>
                        </a:rPr>
                        <a:t>正常</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dirty="0">
                          <a:ln>
                            <a:noFill/>
                          </a:ln>
                          <a:solidFill>
                            <a:schemeClr val="accent2"/>
                          </a:solidFill>
                          <a:effectLst/>
                          <a:latin typeface="楷体" pitchFamily="49" charset="-122"/>
                          <a:ea typeface="楷体" pitchFamily="49" charset="-122"/>
                          <a:cs typeface="Times New Roman" pitchFamily="18" charset="0"/>
                        </a:rPr>
                        <a:t>否</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286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chemeClr val="accent2"/>
                          </a:solidFill>
                          <a:effectLst/>
                          <a:latin typeface="Times New Roman" pitchFamily="18" charset="0"/>
                          <a:ea typeface="楷体_GB2312" pitchFamily="49" charset="-122"/>
                          <a:cs typeface="Times New Roman" pitchFamily="18" charset="0"/>
                        </a:rPr>
                        <a:t>5</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a:ln>
                            <a:noFill/>
                          </a:ln>
                          <a:solidFill>
                            <a:schemeClr val="accent2"/>
                          </a:solidFill>
                          <a:effectLst/>
                          <a:latin typeface="楷体" pitchFamily="49" charset="-122"/>
                          <a:ea typeface="楷体" pitchFamily="49" charset="-122"/>
                          <a:cs typeface="Times New Roman" pitchFamily="18" charset="0"/>
                        </a:rPr>
                        <a:t>否</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a:ln>
                            <a:noFill/>
                          </a:ln>
                          <a:solidFill>
                            <a:schemeClr val="accent2"/>
                          </a:solidFill>
                          <a:effectLst/>
                          <a:latin typeface="楷体" pitchFamily="49" charset="-122"/>
                          <a:ea typeface="楷体" pitchFamily="49" charset="-122"/>
                          <a:cs typeface="Times New Roman" pitchFamily="18" charset="0"/>
                        </a:rPr>
                        <a:t>否</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a:ln>
                            <a:noFill/>
                          </a:ln>
                          <a:solidFill>
                            <a:schemeClr val="accent2"/>
                          </a:solidFill>
                          <a:effectLst/>
                          <a:latin typeface="楷体" pitchFamily="49" charset="-122"/>
                          <a:ea typeface="楷体" pitchFamily="49" charset="-122"/>
                          <a:cs typeface="Times New Roman" pitchFamily="18" charset="0"/>
                        </a:rPr>
                        <a:t>高</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dirty="0">
                          <a:ln>
                            <a:noFill/>
                          </a:ln>
                          <a:solidFill>
                            <a:schemeClr val="accent2"/>
                          </a:solidFill>
                          <a:effectLst/>
                          <a:latin typeface="楷体" pitchFamily="49" charset="-122"/>
                          <a:ea typeface="楷体" pitchFamily="49" charset="-122"/>
                          <a:cs typeface="Times New Roman" pitchFamily="18" charset="0"/>
                        </a:rPr>
                        <a:t>否</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2286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chemeClr val="accent2"/>
                          </a:solidFill>
                          <a:effectLst/>
                          <a:latin typeface="Times New Roman" pitchFamily="18" charset="0"/>
                          <a:ea typeface="楷体_GB2312" pitchFamily="49" charset="-122"/>
                          <a:cs typeface="Times New Roman" pitchFamily="18" charset="0"/>
                        </a:rPr>
                        <a:t>6</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a:ln>
                            <a:noFill/>
                          </a:ln>
                          <a:solidFill>
                            <a:schemeClr val="accent2"/>
                          </a:solidFill>
                          <a:effectLst/>
                          <a:latin typeface="楷体" pitchFamily="49" charset="-122"/>
                          <a:ea typeface="楷体" pitchFamily="49" charset="-122"/>
                          <a:cs typeface="Times New Roman" pitchFamily="18" charset="0"/>
                        </a:rPr>
                        <a:t>否</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a:ln>
                            <a:noFill/>
                          </a:ln>
                          <a:solidFill>
                            <a:schemeClr val="accent2"/>
                          </a:solidFill>
                          <a:effectLst/>
                          <a:latin typeface="楷体" pitchFamily="49" charset="-122"/>
                          <a:ea typeface="楷体" pitchFamily="49" charset="-122"/>
                          <a:cs typeface="Times New Roman" pitchFamily="18" charset="0"/>
                        </a:rPr>
                        <a:t>是</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a:ln>
                            <a:noFill/>
                          </a:ln>
                          <a:solidFill>
                            <a:schemeClr val="accent2"/>
                          </a:solidFill>
                          <a:effectLst/>
                          <a:latin typeface="楷体" pitchFamily="49" charset="-122"/>
                          <a:ea typeface="楷体" pitchFamily="49" charset="-122"/>
                          <a:cs typeface="Times New Roman" pitchFamily="18" charset="0"/>
                        </a:rPr>
                        <a:t>很高</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dirty="0">
                          <a:ln>
                            <a:noFill/>
                          </a:ln>
                          <a:solidFill>
                            <a:schemeClr val="accent2"/>
                          </a:solidFill>
                          <a:effectLst/>
                          <a:latin typeface="楷体" pitchFamily="49" charset="-122"/>
                          <a:ea typeface="楷体" pitchFamily="49" charset="-122"/>
                          <a:cs typeface="Times New Roman" pitchFamily="18" charset="0"/>
                        </a:rPr>
                        <a:t>是</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graphicFrame>
        <p:nvGraphicFramePr>
          <p:cNvPr id="2" name="对象 1"/>
          <p:cNvGraphicFramePr>
            <a:graphicFrameLocks noChangeAspect="1"/>
          </p:cNvGraphicFramePr>
          <p:nvPr>
            <p:extLst>
              <p:ext uri="{D42A27DB-BD31-4B8C-83A1-F6EECF244321}">
                <p14:modId xmlns:p14="http://schemas.microsoft.com/office/powerpoint/2010/main" val="2385441007"/>
              </p:ext>
            </p:extLst>
          </p:nvPr>
        </p:nvGraphicFramePr>
        <p:xfrm>
          <a:off x="827584" y="1459511"/>
          <a:ext cx="2304256" cy="546357"/>
        </p:xfrm>
        <a:graphic>
          <a:graphicData uri="http://schemas.openxmlformats.org/presentationml/2006/ole">
            <mc:AlternateContent xmlns:mc="http://schemas.openxmlformats.org/markup-compatibility/2006">
              <mc:Choice xmlns:v="urn:schemas-microsoft-com:vml" Requires="v">
                <p:oleObj spid="_x0000_s453080" name="Equation" r:id="rId3" imgW="1066680" imgH="253800" progId="">
                  <p:embed/>
                </p:oleObj>
              </mc:Choice>
              <mc:Fallback>
                <p:oleObj name="Equation" r:id="rId3" imgW="1066680" imgH="253800" progId="">
                  <p:embed/>
                  <p:pic>
                    <p:nvPicPr>
                      <p:cNvPr id="0" name="Picture 16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7584" y="1459511"/>
                        <a:ext cx="2304256" cy="54635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 name="对象 2"/>
          <p:cNvGraphicFramePr>
            <a:graphicFrameLocks noChangeAspect="1"/>
          </p:cNvGraphicFramePr>
          <p:nvPr>
            <p:extLst>
              <p:ext uri="{D42A27DB-BD31-4B8C-83A1-F6EECF244321}">
                <p14:modId xmlns:p14="http://schemas.microsoft.com/office/powerpoint/2010/main" val="3502618081"/>
              </p:ext>
            </p:extLst>
          </p:nvPr>
        </p:nvGraphicFramePr>
        <p:xfrm>
          <a:off x="3450709" y="1477729"/>
          <a:ext cx="2421969" cy="561141"/>
        </p:xfrm>
        <a:graphic>
          <a:graphicData uri="http://schemas.openxmlformats.org/presentationml/2006/ole">
            <mc:AlternateContent xmlns:mc="http://schemas.openxmlformats.org/markup-compatibility/2006">
              <mc:Choice xmlns:v="urn:schemas-microsoft-com:vml" Requires="v">
                <p:oleObj spid="_x0000_s453081" name="Equation" r:id="rId5" imgW="1091880" imgH="253800" progId="">
                  <p:embed/>
                </p:oleObj>
              </mc:Choice>
              <mc:Fallback>
                <p:oleObj name="Equation" r:id="rId5" imgW="1091880" imgH="253800" progId="">
                  <p:embed/>
                  <p:pic>
                    <p:nvPicPr>
                      <p:cNvPr id="0" name="Picture 16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50709" y="1477729"/>
                        <a:ext cx="2421969" cy="56114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 name="对象 3"/>
          <p:cNvGraphicFramePr>
            <a:graphicFrameLocks noChangeAspect="1"/>
          </p:cNvGraphicFramePr>
          <p:nvPr>
            <p:extLst>
              <p:ext uri="{D42A27DB-BD31-4B8C-83A1-F6EECF244321}">
                <p14:modId xmlns:p14="http://schemas.microsoft.com/office/powerpoint/2010/main" val="2002275594"/>
              </p:ext>
            </p:extLst>
          </p:nvPr>
        </p:nvGraphicFramePr>
        <p:xfrm>
          <a:off x="179388" y="2060848"/>
          <a:ext cx="6632576" cy="596900"/>
        </p:xfrm>
        <a:graphic>
          <a:graphicData uri="http://schemas.openxmlformats.org/presentationml/2006/ole">
            <mc:AlternateContent xmlns:mc="http://schemas.openxmlformats.org/markup-compatibility/2006">
              <mc:Choice xmlns:v="urn:schemas-microsoft-com:vml" Requires="v">
                <p:oleObj spid="_x0000_s453082" name="Equation" r:id="rId7" imgW="2806560" imgH="253800" progId="">
                  <p:embed/>
                </p:oleObj>
              </mc:Choice>
              <mc:Fallback>
                <p:oleObj name="Equation" r:id="rId7" imgW="2806560" imgH="253800" progId="">
                  <p:embed/>
                  <p:pic>
                    <p:nvPicPr>
                      <p:cNvPr id="0" name="Picture 16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9388" y="2060848"/>
                        <a:ext cx="6632576" cy="596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CF3537-582C-47D9-B51B-A9E573A2D435}"/>
              </a:ext>
            </a:extLst>
          </p:cNvPr>
          <p:cNvSpPr>
            <a:spLocks noGrp="1"/>
          </p:cNvSpPr>
          <p:nvPr>
            <p:ph type="title"/>
          </p:nvPr>
        </p:nvSpPr>
        <p:spPr/>
        <p:txBody>
          <a:bodyPr/>
          <a:lstStyle/>
          <a:p>
            <a:pPr algn="l"/>
            <a:r>
              <a:rPr lang="en-US" altLang="zh-CN" sz="3200" dirty="0">
                <a:solidFill>
                  <a:srgbClr val="0000FF"/>
                </a:solidFill>
                <a:latin typeface="黑体" panose="02010609060101010101" pitchFamily="49" charset="-122"/>
                <a:ea typeface="黑体" panose="02010609060101010101" pitchFamily="49" charset="-122"/>
              </a:rPr>
              <a:t>Pawlak</a:t>
            </a:r>
            <a:r>
              <a:rPr lang="zh-CN" altLang="en-US" sz="3200" dirty="0">
                <a:solidFill>
                  <a:srgbClr val="0000FF"/>
                </a:solidFill>
                <a:latin typeface="黑体" panose="02010609060101010101" pitchFamily="49" charset="-122"/>
                <a:ea typeface="黑体" panose="02010609060101010101" pitchFamily="49" charset="-122"/>
              </a:rPr>
              <a:t>粗糙集的稳健性分析</a:t>
            </a:r>
          </a:p>
        </p:txBody>
      </p:sp>
      <p:sp>
        <p:nvSpPr>
          <p:cNvPr id="6" name="内容占位符 5">
            <a:extLst>
              <a:ext uri="{FF2B5EF4-FFF2-40B4-BE49-F238E27FC236}">
                <a16:creationId xmlns:a16="http://schemas.microsoft.com/office/drawing/2014/main" id="{9F7FE75F-3A7E-451D-9A0F-0224EBED977D}"/>
              </a:ext>
            </a:extLst>
          </p:cNvPr>
          <p:cNvSpPr>
            <a:spLocks noGrp="1"/>
          </p:cNvSpPr>
          <p:nvPr>
            <p:ph idx="1"/>
          </p:nvPr>
        </p:nvSpPr>
        <p:spPr>
          <a:xfrm>
            <a:off x="457200" y="1600201"/>
            <a:ext cx="8229600" cy="3917032"/>
          </a:xfrm>
        </p:spPr>
        <p:style>
          <a:lnRef idx="2">
            <a:schemeClr val="accent1"/>
          </a:lnRef>
          <a:fillRef idx="1">
            <a:schemeClr val="lt1"/>
          </a:fillRef>
          <a:effectRef idx="0">
            <a:schemeClr val="accent1"/>
          </a:effectRef>
          <a:fontRef idx="minor">
            <a:schemeClr val="dk1"/>
          </a:fontRef>
        </p:style>
        <p:txBody>
          <a:bodyPr/>
          <a:lstStyle/>
          <a:p>
            <a:pPr marL="0" indent="0">
              <a:lnSpc>
                <a:spcPct val="150000"/>
              </a:lnSpc>
              <a:buNone/>
            </a:pPr>
            <a:r>
              <a:rPr lang="zh-CN" altLang="en-US" sz="2800" dirty="0">
                <a:latin typeface="Times New Roman" panose="02020603050405020304" pitchFamily="18" charset="0"/>
                <a:cs typeface="Times New Roman" panose="02020603050405020304" pitchFamily="18" charset="0"/>
              </a:rPr>
              <a:t>       从粗糙集的定义可以看出，当一个等价类中所有的样本都属于𝑌时，这个等价类才能被划分到𝑌的正域。如果这个等价类中只有一个样本不属于集合𝑌，那么整个等价类都将被划分到𝑌的边界域。这样就直接影响了𝑌的近似精度。因此，可以得出</a:t>
            </a:r>
            <a:r>
              <a:rPr lang="en-US" altLang="zh-CN" sz="2800" dirty="0">
                <a:latin typeface="Times New Roman" panose="02020603050405020304" pitchFamily="18" charset="0"/>
                <a:cs typeface="Times New Roman" panose="02020603050405020304" pitchFamily="18" charset="0"/>
              </a:rPr>
              <a:t>Pawlak</a:t>
            </a:r>
            <a:r>
              <a:rPr lang="zh-CN" altLang="en-US" sz="2800" dirty="0">
                <a:latin typeface="Times New Roman" panose="02020603050405020304" pitchFamily="18" charset="0"/>
                <a:cs typeface="Times New Roman" panose="02020603050405020304" pitchFamily="18" charset="0"/>
              </a:rPr>
              <a:t>粗糙集的下上近似对噪声是十分敏感的。</a:t>
            </a:r>
          </a:p>
        </p:txBody>
      </p:sp>
    </p:spTree>
    <p:extLst>
      <p:ext uri="{BB962C8B-B14F-4D97-AF65-F5344CB8AC3E}">
        <p14:creationId xmlns:p14="http://schemas.microsoft.com/office/powerpoint/2010/main" val="26679306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410216-0F83-4755-BE17-E389F832152C}"/>
              </a:ext>
            </a:extLst>
          </p:cNvPr>
          <p:cNvSpPr>
            <a:spLocks noGrp="1"/>
          </p:cNvSpPr>
          <p:nvPr>
            <p:ph type="title"/>
          </p:nvPr>
        </p:nvSpPr>
        <p:spPr/>
        <p:txBody>
          <a:bodyPr/>
          <a:lstStyle/>
          <a:p>
            <a:pPr algn="l"/>
            <a:r>
              <a:rPr lang="en-US" altLang="zh-CN" sz="3200" dirty="0">
                <a:solidFill>
                  <a:srgbClr val="0000FF"/>
                </a:solidFill>
                <a:latin typeface="黑体" panose="02010609060101010101" pitchFamily="49" charset="-122"/>
                <a:ea typeface="黑体" panose="02010609060101010101" pitchFamily="49" charset="-122"/>
                <a:cs typeface="Times New Roman" panose="02020603050405020304" pitchFamily="18" charset="0"/>
              </a:rPr>
              <a:t>2.</a:t>
            </a:r>
            <a:r>
              <a:rPr lang="zh-CN" altLang="en-US" sz="3200" dirty="0">
                <a:solidFill>
                  <a:srgbClr val="0000FF"/>
                </a:solidFill>
                <a:latin typeface="黑体" panose="02010609060101010101" pitchFamily="49" charset="-122"/>
                <a:ea typeface="黑体" panose="02010609060101010101" pitchFamily="49" charset="-122"/>
                <a:cs typeface="Times New Roman" panose="02020603050405020304" pitchFamily="18" charset="0"/>
              </a:rPr>
              <a:t>邻域粗糙集</a:t>
            </a:r>
          </a:p>
        </p:txBody>
      </p:sp>
      <p:sp>
        <p:nvSpPr>
          <p:cNvPr id="4" name="矩形 3">
            <a:extLst>
              <a:ext uri="{FF2B5EF4-FFF2-40B4-BE49-F238E27FC236}">
                <a16:creationId xmlns:a16="http://schemas.microsoft.com/office/drawing/2014/main" id="{259385EC-24E7-4339-B1C5-430729C85B58}"/>
              </a:ext>
            </a:extLst>
          </p:cNvPr>
          <p:cNvSpPr/>
          <p:nvPr/>
        </p:nvSpPr>
        <p:spPr>
          <a:xfrm>
            <a:off x="827584" y="1700808"/>
            <a:ext cx="7859216" cy="1384995"/>
          </a:xfrm>
          <a:prstGeom prst="rect">
            <a:avLst/>
          </a:prstGeom>
        </p:spPr>
        <p:txBody>
          <a:bodyPr wrap="square">
            <a:spAutoFit/>
          </a:bodyPr>
          <a:lstStyle/>
          <a:p>
            <a:r>
              <a:rPr lang="zh-CN" altLang="en-US" sz="2800" b="0" dirty="0">
                <a:ea typeface="+mn-ea"/>
                <a:cs typeface="Times New Roman" panose="02020603050405020304" pitchFamily="18" charset="0"/>
              </a:rPr>
              <a:t> </a:t>
            </a:r>
            <a:r>
              <a:rPr lang="zh-CN" altLang="en-US" sz="2800" b="0" dirty="0">
                <a:solidFill>
                  <a:srgbClr val="0000FF"/>
                </a:solidFill>
                <a:ea typeface="+mn-ea"/>
                <a:cs typeface="Times New Roman" panose="02020603050405020304" pitchFamily="18" charset="0"/>
              </a:rPr>
              <a:t>定义</a:t>
            </a:r>
            <a:r>
              <a:rPr lang="zh-CN" altLang="en-US" sz="2800" b="0" dirty="0">
                <a:ea typeface="+mn-ea"/>
                <a:cs typeface="Times New Roman" panose="02020603050405020304" pitchFamily="18" charset="0"/>
              </a:rPr>
              <a:t> </a:t>
            </a:r>
            <a:r>
              <a:rPr lang="zh-CN" altLang="en-US" sz="2800" b="0" dirty="0">
                <a:solidFill>
                  <a:schemeClr val="tx1"/>
                </a:solidFill>
                <a:ea typeface="+mn-ea"/>
                <a:cs typeface="Times New Roman" panose="02020603050405020304" pitchFamily="18" charset="0"/>
              </a:rPr>
              <a:t>给定一个邻域近似空间&lt; </a:t>
            </a:r>
            <a:r>
              <a:rPr lang="en-US" altLang="zh-CN" sz="2800" b="0" dirty="0">
                <a:solidFill>
                  <a:schemeClr val="tx1"/>
                </a:solidFill>
                <a:ea typeface="+mn-ea"/>
                <a:cs typeface="Times New Roman" panose="02020603050405020304" pitchFamily="18" charset="0"/>
              </a:rPr>
              <a:t>U,NR</a:t>
            </a:r>
            <a:r>
              <a:rPr lang="zh-CN" altLang="en-US" sz="2800" b="0" dirty="0">
                <a:solidFill>
                  <a:schemeClr val="tx1"/>
                </a:solidFill>
                <a:ea typeface="+mn-ea"/>
                <a:cs typeface="Times New Roman" panose="02020603050405020304" pitchFamily="18" charset="0"/>
              </a:rPr>
              <a:t>&gt;和</a:t>
            </a:r>
            <a:r>
              <a:rPr lang="en-US" altLang="zh-CN" sz="2800" b="0" dirty="0">
                <a:solidFill>
                  <a:schemeClr val="tx1"/>
                </a:solidFill>
                <a:ea typeface="+mn-ea"/>
                <a:cs typeface="Times New Roman" panose="02020603050405020304" pitchFamily="18" charset="0"/>
              </a:rPr>
              <a:t>X</a:t>
            </a:r>
            <a:r>
              <a:rPr lang="zh-CN" altLang="en-US" sz="2800" b="0" dirty="0">
                <a:solidFill>
                  <a:schemeClr val="tx1"/>
                </a:solidFill>
                <a:ea typeface="+mn-ea"/>
                <a:cs typeface="Times New Roman" panose="02020603050405020304" pitchFamily="18" charset="0"/>
              </a:rPr>
              <a:t> ⊆ </a:t>
            </a:r>
            <a:r>
              <a:rPr lang="en-US" altLang="zh-CN" sz="2800" b="0" dirty="0">
                <a:solidFill>
                  <a:schemeClr val="tx1"/>
                </a:solidFill>
                <a:ea typeface="+mn-ea"/>
                <a:cs typeface="Times New Roman" panose="02020603050405020304" pitchFamily="18" charset="0"/>
              </a:rPr>
              <a:t>U</a:t>
            </a:r>
            <a:r>
              <a:rPr lang="zh-CN" altLang="en-US" sz="2800" b="0" dirty="0">
                <a:solidFill>
                  <a:schemeClr val="tx1"/>
                </a:solidFill>
                <a:ea typeface="+mn-ea"/>
                <a:cs typeface="Times New Roman" panose="02020603050405020304" pitchFamily="18" charset="0"/>
              </a:rPr>
              <a:t>，</a:t>
            </a:r>
            <a:r>
              <a:rPr lang="en-US" altLang="zh-CN" sz="2800" b="0" dirty="0">
                <a:solidFill>
                  <a:schemeClr val="tx1"/>
                </a:solidFill>
                <a:ea typeface="+mn-ea"/>
                <a:cs typeface="Times New Roman" panose="02020603050405020304" pitchFamily="18" charset="0"/>
              </a:rPr>
              <a:t>X</a:t>
            </a:r>
            <a:r>
              <a:rPr lang="zh-CN" altLang="en-US" sz="2800" b="0" dirty="0">
                <a:solidFill>
                  <a:schemeClr val="tx1"/>
                </a:solidFill>
                <a:ea typeface="+mn-ea"/>
                <a:cs typeface="Times New Roman" panose="02020603050405020304" pitchFamily="18" charset="0"/>
              </a:rPr>
              <a:t>在邻域近似空间&lt;</a:t>
            </a:r>
            <a:r>
              <a:rPr lang="en-US" altLang="zh-CN" sz="2800" b="0" dirty="0">
                <a:solidFill>
                  <a:schemeClr val="tx1"/>
                </a:solidFill>
                <a:ea typeface="+mn-ea"/>
                <a:cs typeface="Times New Roman" panose="02020603050405020304" pitchFamily="18" charset="0"/>
              </a:rPr>
              <a:t>U,NR</a:t>
            </a:r>
            <a:r>
              <a:rPr lang="zh-CN" altLang="en-US" sz="2800" b="0" dirty="0">
                <a:solidFill>
                  <a:schemeClr val="tx1"/>
                </a:solidFill>
                <a:ea typeface="+mn-ea"/>
                <a:cs typeface="Times New Roman" panose="02020603050405020304" pitchFamily="18" charset="0"/>
              </a:rPr>
              <a:t>&gt;上的下近似和上近似分别定义为</a:t>
            </a:r>
          </a:p>
        </p:txBody>
      </p:sp>
      <p:pic>
        <p:nvPicPr>
          <p:cNvPr id="5" name="图片 4">
            <a:extLst>
              <a:ext uri="{FF2B5EF4-FFF2-40B4-BE49-F238E27FC236}">
                <a16:creationId xmlns:a16="http://schemas.microsoft.com/office/drawing/2014/main" id="{39B07E10-CE28-4F01-BFC9-1716354097D6}"/>
              </a:ext>
            </a:extLst>
          </p:cNvPr>
          <p:cNvPicPr>
            <a:picLocks noChangeAspect="1"/>
          </p:cNvPicPr>
          <p:nvPr/>
        </p:nvPicPr>
        <p:blipFill>
          <a:blip r:embed="rId2"/>
          <a:stretch>
            <a:fillRect/>
          </a:stretch>
        </p:blipFill>
        <p:spPr>
          <a:xfrm>
            <a:off x="2195736" y="3573016"/>
            <a:ext cx="4979821" cy="936104"/>
          </a:xfrm>
          <a:prstGeom prst="rect">
            <a:avLst/>
          </a:prstGeom>
        </p:spPr>
        <p:style>
          <a:lnRef idx="2">
            <a:schemeClr val="accent1"/>
          </a:lnRef>
          <a:fillRef idx="1">
            <a:schemeClr val="lt1"/>
          </a:fillRef>
          <a:effectRef idx="0">
            <a:schemeClr val="accent1"/>
          </a:effectRef>
          <a:fontRef idx="minor">
            <a:schemeClr val="dk1"/>
          </a:fontRef>
        </p:style>
      </p:pic>
    </p:spTree>
    <p:extLst>
      <p:ext uri="{BB962C8B-B14F-4D97-AF65-F5344CB8AC3E}">
        <p14:creationId xmlns:p14="http://schemas.microsoft.com/office/powerpoint/2010/main" val="4953318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E5E5B683-4459-41A4-B365-CA726730E5CB}"/>
              </a:ext>
            </a:extLst>
          </p:cNvPr>
          <p:cNvSpPr/>
          <p:nvPr/>
        </p:nvSpPr>
        <p:spPr>
          <a:xfrm>
            <a:off x="755576" y="1052736"/>
            <a:ext cx="7488832" cy="3900235"/>
          </a:xfrm>
          <a:prstGeom prst="rect">
            <a:avLst/>
          </a:prstGeom>
        </p:spPr>
        <p:txBody>
          <a:bodyPr wrap="square">
            <a:spAutoFit/>
          </a:bodyPr>
          <a:lstStyle/>
          <a:p>
            <a:pPr>
              <a:lnSpc>
                <a:spcPct val="150000"/>
              </a:lnSpc>
            </a:pPr>
            <a:r>
              <a:rPr lang="zh-CN" altLang="en-US" dirty="0">
                <a:solidFill>
                  <a:srgbClr val="0000FF"/>
                </a:solidFill>
                <a:ea typeface="+mn-ea"/>
                <a:cs typeface="Times New Roman" panose="02020603050405020304" pitchFamily="18" charset="0"/>
              </a:rPr>
              <a:t>定义</a:t>
            </a:r>
            <a:r>
              <a:rPr lang="zh-CN" altLang="en-US" dirty="0">
                <a:ea typeface="+mn-ea"/>
                <a:cs typeface="Times New Roman" panose="02020603050405020304" pitchFamily="18" charset="0"/>
              </a:rPr>
              <a:t>：</a:t>
            </a:r>
            <a:r>
              <a:rPr lang="zh-CN" altLang="en-US" dirty="0">
                <a:solidFill>
                  <a:schemeClr val="tx1"/>
                </a:solidFill>
                <a:ea typeface="+mn-ea"/>
                <a:cs typeface="Times New Roman" panose="02020603050405020304" pitchFamily="18" charset="0"/>
              </a:rPr>
              <a:t>给定一个邻域决策系统</a:t>
            </a:r>
            <a:r>
              <a:rPr lang="en-US" altLang="zh-CN" dirty="0">
                <a:solidFill>
                  <a:schemeClr val="tx1"/>
                </a:solidFill>
                <a:ea typeface="+mn-ea"/>
                <a:cs typeface="Times New Roman" panose="02020603050405020304" pitchFamily="18" charset="0"/>
              </a:rPr>
              <a:t>&lt;U,NR,D</a:t>
            </a:r>
            <a:r>
              <a:rPr lang="zh-CN" altLang="en-US" dirty="0">
                <a:solidFill>
                  <a:schemeClr val="tx1"/>
                </a:solidFill>
                <a:ea typeface="+mn-ea"/>
                <a:cs typeface="Times New Roman" panose="02020603050405020304" pitchFamily="18" charset="0"/>
              </a:rPr>
              <a:t>&gt;，</a:t>
            </a:r>
            <a:r>
              <a:rPr lang="en-US" altLang="zh-CN" dirty="0">
                <a:solidFill>
                  <a:schemeClr val="tx1"/>
                </a:solidFill>
                <a:ea typeface="+mn-ea"/>
                <a:cs typeface="Times New Roman" panose="02020603050405020304" pitchFamily="18" charset="0"/>
              </a:rPr>
              <a:t>D</a:t>
            </a:r>
            <a:r>
              <a:rPr lang="zh-CN" altLang="en-US" dirty="0">
                <a:solidFill>
                  <a:schemeClr val="tx1"/>
                </a:solidFill>
                <a:ea typeface="+mn-ea"/>
                <a:cs typeface="Times New Roman" panose="02020603050405020304" pitchFamily="18" charset="0"/>
              </a:rPr>
              <a:t>将</a:t>
            </a:r>
            <a:r>
              <a:rPr lang="en-US" altLang="zh-CN" dirty="0">
                <a:solidFill>
                  <a:schemeClr val="tx1"/>
                </a:solidFill>
                <a:ea typeface="+mn-ea"/>
                <a:cs typeface="Times New Roman" panose="02020603050405020304" pitchFamily="18" charset="0"/>
              </a:rPr>
              <a:t>U</a:t>
            </a:r>
            <a:r>
              <a:rPr lang="zh-CN" altLang="en-US" dirty="0">
                <a:solidFill>
                  <a:schemeClr val="tx1"/>
                </a:solidFill>
                <a:ea typeface="+mn-ea"/>
                <a:cs typeface="Times New Roman" panose="02020603050405020304" pitchFamily="18" charset="0"/>
              </a:rPr>
              <a:t>划分为</a:t>
            </a:r>
            <a:r>
              <a:rPr lang="en-US" altLang="zh-CN" dirty="0">
                <a:solidFill>
                  <a:schemeClr val="tx1"/>
                </a:solidFill>
                <a:ea typeface="+mn-ea"/>
                <a:cs typeface="Times New Roman" panose="02020603050405020304" pitchFamily="18" charset="0"/>
              </a:rPr>
              <a:t>P</a:t>
            </a:r>
            <a:r>
              <a:rPr lang="zh-CN" altLang="en-US" dirty="0">
                <a:solidFill>
                  <a:schemeClr val="tx1"/>
                </a:solidFill>
                <a:ea typeface="+mn-ea"/>
                <a:cs typeface="Times New Roman" panose="02020603050405020304" pitchFamily="18" charset="0"/>
              </a:rPr>
              <a:t>个等价类：</a:t>
            </a:r>
            <a:r>
              <a:rPr lang="en-US" altLang="zh-CN" dirty="0">
                <a:solidFill>
                  <a:schemeClr val="tx1"/>
                </a:solidFill>
                <a:ea typeface="+mn-ea"/>
                <a:cs typeface="Times New Roman" panose="02020603050405020304" pitchFamily="18" charset="0"/>
              </a:rPr>
              <a:t>X</a:t>
            </a:r>
            <a:r>
              <a:rPr lang="en-US" altLang="zh-CN" baseline="-25000" dirty="0">
                <a:solidFill>
                  <a:schemeClr val="tx1"/>
                </a:solidFill>
                <a:ea typeface="+mn-ea"/>
                <a:cs typeface="Times New Roman" panose="02020603050405020304" pitchFamily="18" charset="0"/>
              </a:rPr>
              <a:t>1</a:t>
            </a:r>
            <a:r>
              <a:rPr lang="zh-CN" altLang="en-US" dirty="0">
                <a:solidFill>
                  <a:schemeClr val="tx1"/>
                </a:solidFill>
                <a:ea typeface="+mn-ea"/>
                <a:cs typeface="Times New Roman" panose="02020603050405020304" pitchFamily="18" charset="0"/>
              </a:rPr>
              <a:t> ,</a:t>
            </a:r>
            <a:r>
              <a:rPr lang="en-US" altLang="zh-CN" dirty="0">
                <a:solidFill>
                  <a:schemeClr val="tx1"/>
                </a:solidFill>
                <a:ea typeface="+mn-ea"/>
                <a:cs typeface="Times New Roman" panose="02020603050405020304" pitchFamily="18" charset="0"/>
              </a:rPr>
              <a:t>X</a:t>
            </a:r>
            <a:r>
              <a:rPr lang="en-US" altLang="zh-CN" baseline="-25000" dirty="0">
                <a:solidFill>
                  <a:schemeClr val="tx1"/>
                </a:solidFill>
                <a:ea typeface="+mn-ea"/>
                <a:cs typeface="Times New Roman" panose="02020603050405020304" pitchFamily="18" charset="0"/>
              </a:rPr>
              <a:t>2</a:t>
            </a:r>
            <a:r>
              <a:rPr lang="zh-CN" altLang="en-US" dirty="0">
                <a:solidFill>
                  <a:schemeClr val="tx1"/>
                </a:solidFill>
                <a:ea typeface="+mn-ea"/>
                <a:cs typeface="Times New Roman" panose="02020603050405020304" pitchFamily="18" charset="0"/>
              </a:rPr>
              <a:t> ,...,</a:t>
            </a:r>
            <a:r>
              <a:rPr lang="en-US" altLang="zh-CN" dirty="0" err="1">
                <a:solidFill>
                  <a:schemeClr val="tx1"/>
                </a:solidFill>
                <a:ea typeface="+mn-ea"/>
                <a:cs typeface="Times New Roman" panose="02020603050405020304" pitchFamily="18" charset="0"/>
              </a:rPr>
              <a:t>X</a:t>
            </a:r>
            <a:r>
              <a:rPr lang="en-US" altLang="zh-CN" baseline="-25000" dirty="0" err="1">
                <a:solidFill>
                  <a:schemeClr val="tx1"/>
                </a:solidFill>
                <a:ea typeface="+mn-ea"/>
                <a:cs typeface="Times New Roman" panose="02020603050405020304" pitchFamily="18" charset="0"/>
              </a:rPr>
              <a:t>p</a:t>
            </a:r>
            <a:r>
              <a:rPr lang="zh-CN" altLang="en-US" dirty="0">
                <a:solidFill>
                  <a:schemeClr val="tx1"/>
                </a:solidFill>
                <a:ea typeface="+mn-ea"/>
                <a:cs typeface="Times New Roman" panose="02020603050405020304" pitchFamily="18" charset="0"/>
              </a:rPr>
              <a:t>。</a:t>
            </a:r>
            <a:r>
              <a:rPr lang="en-US" altLang="zh-CN" dirty="0">
                <a:solidFill>
                  <a:schemeClr val="tx1"/>
                </a:solidFill>
                <a:ea typeface="+mn-ea"/>
                <a:cs typeface="Times New Roman" panose="02020603050405020304" pitchFamily="18" charset="0"/>
              </a:rPr>
              <a:t>B</a:t>
            </a:r>
            <a:r>
              <a:rPr lang="zh-CN" altLang="en-US" dirty="0">
                <a:solidFill>
                  <a:schemeClr val="tx1"/>
                </a:solidFill>
                <a:ea typeface="+mn-ea"/>
                <a:cs typeface="Times New Roman" panose="02020603050405020304" pitchFamily="18" charset="0"/>
              </a:rPr>
              <a:t> ⊆ </a:t>
            </a:r>
            <a:r>
              <a:rPr lang="en-US" altLang="zh-CN" dirty="0">
                <a:solidFill>
                  <a:schemeClr val="tx1"/>
                </a:solidFill>
                <a:ea typeface="+mn-ea"/>
                <a:cs typeface="Times New Roman" panose="02020603050405020304" pitchFamily="18" charset="0"/>
              </a:rPr>
              <a:t>A</a:t>
            </a:r>
            <a:r>
              <a:rPr lang="zh-CN" altLang="en-US" dirty="0">
                <a:solidFill>
                  <a:schemeClr val="tx1"/>
                </a:solidFill>
                <a:ea typeface="+mn-ea"/>
                <a:cs typeface="Times New Roman" panose="02020603050405020304" pitchFamily="18" charset="0"/>
              </a:rPr>
              <a:t>生成</a:t>
            </a:r>
            <a:r>
              <a:rPr lang="en-US" altLang="zh-CN" dirty="0">
                <a:solidFill>
                  <a:schemeClr val="tx1"/>
                </a:solidFill>
                <a:ea typeface="+mn-ea"/>
                <a:cs typeface="Times New Roman" panose="02020603050405020304" pitchFamily="18" charset="0"/>
              </a:rPr>
              <a:t>U</a:t>
            </a:r>
            <a:r>
              <a:rPr lang="zh-CN" altLang="en-US" dirty="0">
                <a:solidFill>
                  <a:schemeClr val="tx1"/>
                </a:solidFill>
                <a:ea typeface="+mn-ea"/>
                <a:cs typeface="Times New Roman" panose="02020603050405020304" pitchFamily="18" charset="0"/>
              </a:rPr>
              <a:t>上的邻域关系</a:t>
            </a:r>
            <a:r>
              <a:rPr lang="en-US" altLang="zh-CN" dirty="0">
                <a:solidFill>
                  <a:schemeClr val="tx1"/>
                </a:solidFill>
                <a:ea typeface="+mn-ea"/>
                <a:cs typeface="Times New Roman" panose="02020603050405020304" pitchFamily="18" charset="0"/>
              </a:rPr>
              <a:t>NR</a:t>
            </a:r>
            <a:r>
              <a:rPr lang="en-US" altLang="zh-CN" baseline="-25000" dirty="0">
                <a:solidFill>
                  <a:schemeClr val="tx1"/>
                </a:solidFill>
                <a:ea typeface="+mn-ea"/>
                <a:cs typeface="Times New Roman" panose="02020603050405020304" pitchFamily="18" charset="0"/>
              </a:rPr>
              <a:t>B</a:t>
            </a:r>
            <a:r>
              <a:rPr lang="zh-CN" altLang="en-US" dirty="0">
                <a:solidFill>
                  <a:schemeClr val="tx1"/>
                </a:solidFill>
                <a:ea typeface="+mn-ea"/>
                <a:cs typeface="Times New Roman" panose="02020603050405020304" pitchFamily="18" charset="0"/>
              </a:rPr>
              <a:t> ，则决策</a:t>
            </a:r>
            <a:r>
              <a:rPr lang="en-US" altLang="zh-CN" dirty="0">
                <a:solidFill>
                  <a:schemeClr val="tx1"/>
                </a:solidFill>
                <a:ea typeface="+mn-ea"/>
                <a:cs typeface="Times New Roman" panose="02020603050405020304" pitchFamily="18" charset="0"/>
              </a:rPr>
              <a:t>D</a:t>
            </a:r>
            <a:r>
              <a:rPr lang="zh-CN" altLang="en-US" dirty="0">
                <a:solidFill>
                  <a:schemeClr val="tx1"/>
                </a:solidFill>
                <a:ea typeface="+mn-ea"/>
                <a:cs typeface="Times New Roman" panose="02020603050405020304" pitchFamily="18" charset="0"/>
              </a:rPr>
              <a:t>关于</a:t>
            </a:r>
            <a:r>
              <a:rPr lang="en-US" altLang="zh-CN" dirty="0">
                <a:solidFill>
                  <a:schemeClr val="tx1"/>
                </a:solidFill>
                <a:ea typeface="+mn-ea"/>
                <a:cs typeface="Times New Roman" panose="02020603050405020304" pitchFamily="18" charset="0"/>
              </a:rPr>
              <a:t>B</a:t>
            </a:r>
            <a:r>
              <a:rPr lang="zh-CN" altLang="en-US" dirty="0">
                <a:solidFill>
                  <a:schemeClr val="tx1"/>
                </a:solidFill>
                <a:ea typeface="+mn-ea"/>
                <a:cs typeface="Times New Roman" panose="02020603050405020304" pitchFamily="18" charset="0"/>
              </a:rPr>
              <a:t>的邻域下近似和上近似分别为</a:t>
            </a:r>
            <a:endParaRPr lang="en-US" altLang="zh-CN" dirty="0">
              <a:solidFill>
                <a:schemeClr val="tx1"/>
              </a:solidFill>
              <a:ea typeface="+mn-ea"/>
              <a:cs typeface="Times New Roman" panose="02020603050405020304" pitchFamily="18" charset="0"/>
            </a:endParaRPr>
          </a:p>
          <a:p>
            <a:pPr>
              <a:lnSpc>
                <a:spcPct val="150000"/>
              </a:lnSpc>
            </a:pPr>
            <a:endParaRPr lang="en-US" altLang="zh-CN" dirty="0">
              <a:solidFill>
                <a:schemeClr val="tx1"/>
              </a:solidFill>
              <a:ea typeface="+mn-ea"/>
              <a:cs typeface="Times New Roman" panose="02020603050405020304" pitchFamily="18" charset="0"/>
            </a:endParaRPr>
          </a:p>
          <a:p>
            <a:pPr>
              <a:lnSpc>
                <a:spcPct val="150000"/>
              </a:lnSpc>
            </a:pPr>
            <a:endParaRPr lang="en-US" altLang="zh-CN" dirty="0">
              <a:solidFill>
                <a:schemeClr val="tx1"/>
              </a:solidFill>
              <a:ea typeface="+mn-ea"/>
              <a:cs typeface="Times New Roman" panose="02020603050405020304" pitchFamily="18" charset="0"/>
            </a:endParaRPr>
          </a:p>
          <a:p>
            <a:pPr>
              <a:lnSpc>
                <a:spcPct val="150000"/>
              </a:lnSpc>
            </a:pPr>
            <a:endParaRPr lang="en-US" altLang="zh-CN" dirty="0">
              <a:solidFill>
                <a:schemeClr val="tx1"/>
              </a:solidFill>
              <a:ea typeface="+mn-ea"/>
              <a:cs typeface="Times New Roman" panose="02020603050405020304" pitchFamily="18" charset="0"/>
            </a:endParaRPr>
          </a:p>
          <a:p>
            <a:pPr>
              <a:lnSpc>
                <a:spcPct val="150000"/>
              </a:lnSpc>
            </a:pPr>
            <a:r>
              <a:rPr lang="zh-CN" altLang="en-US" dirty="0">
                <a:solidFill>
                  <a:schemeClr val="tx1"/>
                </a:solidFill>
                <a:ea typeface="+mn-ea"/>
                <a:cs typeface="Times New Roman" panose="02020603050405020304" pitchFamily="18" charset="0"/>
              </a:rPr>
              <a:t>其中</a:t>
            </a:r>
          </a:p>
        </p:txBody>
      </p:sp>
      <p:pic>
        <p:nvPicPr>
          <p:cNvPr id="5" name="图片 4">
            <a:extLst>
              <a:ext uri="{FF2B5EF4-FFF2-40B4-BE49-F238E27FC236}">
                <a16:creationId xmlns:a16="http://schemas.microsoft.com/office/drawing/2014/main" id="{72BED579-573B-4BF0-97B1-8360EC3E42AA}"/>
              </a:ext>
            </a:extLst>
          </p:cNvPr>
          <p:cNvPicPr>
            <a:picLocks noChangeAspect="1"/>
          </p:cNvPicPr>
          <p:nvPr/>
        </p:nvPicPr>
        <p:blipFill>
          <a:blip r:embed="rId2"/>
          <a:stretch>
            <a:fillRect/>
          </a:stretch>
        </p:blipFill>
        <p:spPr>
          <a:xfrm>
            <a:off x="2123728" y="3284984"/>
            <a:ext cx="5188808" cy="1008112"/>
          </a:xfrm>
          <a:prstGeom prst="rect">
            <a:avLst/>
          </a:prstGeom>
        </p:spPr>
        <p:style>
          <a:lnRef idx="2">
            <a:schemeClr val="accent1"/>
          </a:lnRef>
          <a:fillRef idx="1">
            <a:schemeClr val="lt1"/>
          </a:fillRef>
          <a:effectRef idx="0">
            <a:schemeClr val="accent1"/>
          </a:effectRef>
          <a:fontRef idx="minor">
            <a:schemeClr val="dk1"/>
          </a:fontRef>
        </p:style>
      </p:pic>
      <p:pic>
        <p:nvPicPr>
          <p:cNvPr id="6" name="图片 5">
            <a:extLst>
              <a:ext uri="{FF2B5EF4-FFF2-40B4-BE49-F238E27FC236}">
                <a16:creationId xmlns:a16="http://schemas.microsoft.com/office/drawing/2014/main" id="{7A993698-76DE-4EB0-AD1A-BFA7AD715C31}"/>
              </a:ext>
            </a:extLst>
          </p:cNvPr>
          <p:cNvPicPr>
            <a:picLocks noChangeAspect="1"/>
          </p:cNvPicPr>
          <p:nvPr/>
        </p:nvPicPr>
        <p:blipFill>
          <a:blip r:embed="rId3"/>
          <a:stretch>
            <a:fillRect/>
          </a:stretch>
        </p:blipFill>
        <p:spPr>
          <a:xfrm>
            <a:off x="2123728" y="5013176"/>
            <a:ext cx="5188808" cy="1024372"/>
          </a:xfrm>
          <a:prstGeom prst="rect">
            <a:avLst/>
          </a:prstGeom>
        </p:spPr>
        <p:style>
          <a:lnRef idx="2">
            <a:schemeClr val="accent1"/>
          </a:lnRef>
          <a:fillRef idx="1">
            <a:schemeClr val="lt1"/>
          </a:fillRef>
          <a:effectRef idx="0">
            <a:schemeClr val="accent1"/>
          </a:effectRef>
          <a:fontRef idx="minor">
            <a:schemeClr val="dk1"/>
          </a:fontRef>
        </p:style>
      </p:pic>
    </p:spTree>
    <p:extLst>
      <p:ext uri="{BB962C8B-B14F-4D97-AF65-F5344CB8AC3E}">
        <p14:creationId xmlns:p14="http://schemas.microsoft.com/office/powerpoint/2010/main" val="1100909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5BFA298B-75AA-45D4-8CD2-0B31EDBB3E99}"/>
              </a:ext>
            </a:extLst>
          </p:cNvPr>
          <p:cNvPicPr>
            <a:picLocks noChangeAspect="1"/>
          </p:cNvPicPr>
          <p:nvPr/>
        </p:nvPicPr>
        <p:blipFill>
          <a:blip r:embed="rId2"/>
          <a:stretch>
            <a:fillRect/>
          </a:stretch>
        </p:blipFill>
        <p:spPr>
          <a:xfrm>
            <a:off x="1547664" y="1124744"/>
            <a:ext cx="6234384" cy="3672408"/>
          </a:xfrm>
          <a:prstGeom prst="rect">
            <a:avLst/>
          </a:prstGeom>
        </p:spPr>
      </p:pic>
      <p:sp>
        <p:nvSpPr>
          <p:cNvPr id="5" name="文本框 4">
            <a:extLst>
              <a:ext uri="{FF2B5EF4-FFF2-40B4-BE49-F238E27FC236}">
                <a16:creationId xmlns:a16="http://schemas.microsoft.com/office/drawing/2014/main" id="{557BB413-147E-4DD7-BF29-A3AAAE6FB90E}"/>
              </a:ext>
            </a:extLst>
          </p:cNvPr>
          <p:cNvSpPr txBox="1"/>
          <p:nvPr/>
        </p:nvSpPr>
        <p:spPr>
          <a:xfrm>
            <a:off x="3341417" y="5373216"/>
            <a:ext cx="2646878" cy="461665"/>
          </a:xfrm>
          <a:prstGeom prst="rect">
            <a:avLst/>
          </a:prstGeom>
          <a:noFill/>
        </p:spPr>
        <p:txBody>
          <a:bodyPr wrap="none" rtlCol="0">
            <a:spAutoFit/>
          </a:bodyPr>
          <a:lstStyle/>
          <a:p>
            <a:r>
              <a:rPr lang="zh-CN" altLang="en-US" dirty="0"/>
              <a:t>领域粗糙集示意图</a:t>
            </a:r>
          </a:p>
        </p:txBody>
      </p:sp>
    </p:spTree>
    <p:extLst>
      <p:ext uri="{BB962C8B-B14F-4D97-AF65-F5344CB8AC3E}">
        <p14:creationId xmlns:p14="http://schemas.microsoft.com/office/powerpoint/2010/main" val="39194614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4EEF1AC5-3312-4EB3-AA2B-7D405DA9FAE3}"/>
              </a:ext>
            </a:extLst>
          </p:cNvPr>
          <p:cNvSpPr/>
          <p:nvPr/>
        </p:nvSpPr>
        <p:spPr>
          <a:xfrm>
            <a:off x="539552" y="4387603"/>
            <a:ext cx="8147248" cy="830997"/>
          </a:xfrm>
          <a:prstGeom prst="rect">
            <a:avLst/>
          </a:prstGeom>
        </p:spPr>
        <p:txBody>
          <a:bodyPr wrap="square">
            <a:spAutoFit/>
          </a:bodyPr>
          <a:lstStyle/>
          <a:p>
            <a:r>
              <a:rPr lang="zh-CN" altLang="en-US" dirty="0">
                <a:solidFill>
                  <a:srgbClr val="0000FF"/>
                </a:solidFill>
                <a:latin typeface="+mn-ea"/>
                <a:ea typeface="+mn-ea"/>
              </a:rPr>
              <a:t>定义</a:t>
            </a:r>
            <a:r>
              <a:rPr lang="zh-CN" altLang="en-US" dirty="0">
                <a:latin typeface="+mn-ea"/>
                <a:ea typeface="+mn-ea"/>
              </a:rPr>
              <a:t> </a:t>
            </a:r>
            <a:r>
              <a:rPr lang="zh-CN" altLang="en-US" dirty="0">
                <a:solidFill>
                  <a:schemeClr val="tx1"/>
                </a:solidFill>
                <a:latin typeface="+mn-ea"/>
                <a:ea typeface="+mn-ea"/>
              </a:rPr>
              <a:t>设</a:t>
            </a:r>
            <a:r>
              <a:rPr lang="en-US" altLang="zh-CN" dirty="0">
                <a:solidFill>
                  <a:schemeClr val="tx1"/>
                </a:solidFill>
                <a:latin typeface="+mn-ea"/>
                <a:ea typeface="+mn-ea"/>
              </a:rPr>
              <a:t>U</a:t>
            </a:r>
            <a:r>
              <a:rPr lang="zh-CN" altLang="en-US" dirty="0">
                <a:solidFill>
                  <a:schemeClr val="tx1"/>
                </a:solidFill>
                <a:latin typeface="+mn-ea"/>
                <a:ea typeface="+mn-ea"/>
              </a:rPr>
              <a:t>是非空论域，</a:t>
            </a:r>
            <a:r>
              <a:rPr lang="en-US" altLang="zh-CN" dirty="0">
                <a:solidFill>
                  <a:schemeClr val="tx1"/>
                </a:solidFill>
                <a:latin typeface="+mn-ea"/>
                <a:ea typeface="+mn-ea"/>
              </a:rPr>
              <a:t>R</a:t>
            </a:r>
            <a:r>
              <a:rPr lang="zh-CN" altLang="en-US" dirty="0">
                <a:solidFill>
                  <a:schemeClr val="tx1"/>
                </a:solidFill>
                <a:latin typeface="+mn-ea"/>
                <a:ea typeface="+mn-ea"/>
              </a:rPr>
              <a:t>是</a:t>
            </a:r>
            <a:r>
              <a:rPr lang="en-US" altLang="zh-CN" dirty="0">
                <a:solidFill>
                  <a:schemeClr val="tx1"/>
                </a:solidFill>
                <a:latin typeface="+mn-ea"/>
                <a:ea typeface="+mn-ea"/>
              </a:rPr>
              <a:t>U</a:t>
            </a:r>
            <a:r>
              <a:rPr lang="zh-CN" altLang="en-US" dirty="0">
                <a:solidFill>
                  <a:schemeClr val="tx1"/>
                </a:solidFill>
                <a:latin typeface="+mn-ea"/>
                <a:ea typeface="+mn-ea"/>
              </a:rPr>
              <a:t>上的模糊等价关系，</a:t>
            </a:r>
            <a:r>
              <a:rPr lang="en-US" altLang="zh-CN" dirty="0">
                <a:solidFill>
                  <a:schemeClr val="tx1"/>
                </a:solidFill>
                <a:latin typeface="+mn-ea"/>
                <a:ea typeface="+mn-ea"/>
              </a:rPr>
              <a:t>F</a:t>
            </a:r>
            <a:r>
              <a:rPr lang="zh-CN" altLang="en-US" dirty="0">
                <a:solidFill>
                  <a:schemeClr val="tx1"/>
                </a:solidFill>
                <a:latin typeface="+mn-ea"/>
                <a:ea typeface="+mn-ea"/>
              </a:rPr>
              <a:t>(</a:t>
            </a:r>
            <a:r>
              <a:rPr lang="en-US" altLang="zh-CN" dirty="0">
                <a:solidFill>
                  <a:schemeClr val="tx1"/>
                </a:solidFill>
                <a:latin typeface="+mn-ea"/>
                <a:ea typeface="+mn-ea"/>
              </a:rPr>
              <a:t>U</a:t>
            </a:r>
            <a:r>
              <a:rPr lang="zh-CN" altLang="en-US" dirty="0">
                <a:solidFill>
                  <a:schemeClr val="tx1"/>
                </a:solidFill>
                <a:latin typeface="+mn-ea"/>
                <a:ea typeface="+mn-ea"/>
              </a:rPr>
              <a:t>)是</a:t>
            </a:r>
            <a:r>
              <a:rPr lang="en-US" altLang="zh-CN" dirty="0">
                <a:solidFill>
                  <a:schemeClr val="tx1"/>
                </a:solidFill>
                <a:latin typeface="+mn-ea"/>
                <a:ea typeface="+mn-ea"/>
              </a:rPr>
              <a:t>U</a:t>
            </a:r>
            <a:r>
              <a:rPr lang="zh-CN" altLang="en-US" dirty="0">
                <a:solidFill>
                  <a:schemeClr val="tx1"/>
                </a:solidFill>
                <a:latin typeface="+mn-ea"/>
                <a:ea typeface="+mn-ea"/>
              </a:rPr>
              <a:t>上的模糊幂集, 则模糊集</a:t>
            </a:r>
            <a:r>
              <a:rPr lang="en-US" altLang="zh-CN" dirty="0">
                <a:solidFill>
                  <a:schemeClr val="tx1"/>
                </a:solidFill>
                <a:latin typeface="+mn-ea"/>
                <a:ea typeface="+mn-ea"/>
              </a:rPr>
              <a:t>A</a:t>
            </a:r>
            <a:r>
              <a:rPr lang="zh-CN" altLang="en-US" dirty="0">
                <a:solidFill>
                  <a:schemeClr val="tx1"/>
                </a:solidFill>
                <a:latin typeface="+mn-ea"/>
                <a:ea typeface="+mn-ea"/>
              </a:rPr>
              <a:t> ∈ </a:t>
            </a:r>
            <a:r>
              <a:rPr lang="en-US" altLang="zh-CN" dirty="0">
                <a:solidFill>
                  <a:schemeClr val="tx1"/>
                </a:solidFill>
                <a:latin typeface="+mn-ea"/>
                <a:ea typeface="+mn-ea"/>
              </a:rPr>
              <a:t>F</a:t>
            </a:r>
            <a:r>
              <a:rPr lang="zh-CN" altLang="en-US" dirty="0">
                <a:solidFill>
                  <a:schemeClr val="tx1"/>
                </a:solidFill>
                <a:latin typeface="+mn-ea"/>
                <a:ea typeface="+mn-ea"/>
              </a:rPr>
              <a:t>(</a:t>
            </a:r>
            <a:r>
              <a:rPr lang="en-US" altLang="zh-CN" dirty="0">
                <a:solidFill>
                  <a:schemeClr val="tx1"/>
                </a:solidFill>
                <a:latin typeface="+mn-ea"/>
                <a:ea typeface="+mn-ea"/>
              </a:rPr>
              <a:t>U</a:t>
            </a:r>
            <a:r>
              <a:rPr lang="zh-CN" altLang="en-US" dirty="0">
                <a:solidFill>
                  <a:schemeClr val="tx1"/>
                </a:solidFill>
                <a:latin typeface="+mn-ea"/>
                <a:ea typeface="+mn-ea"/>
              </a:rPr>
              <a:t>)的下、上近似定义为</a:t>
            </a:r>
          </a:p>
        </p:txBody>
      </p:sp>
      <p:pic>
        <p:nvPicPr>
          <p:cNvPr id="5" name="图片 4">
            <a:extLst>
              <a:ext uri="{FF2B5EF4-FFF2-40B4-BE49-F238E27FC236}">
                <a16:creationId xmlns:a16="http://schemas.microsoft.com/office/drawing/2014/main" id="{9C2892DC-AE6D-45F6-9E07-A618DAFFFD35}"/>
              </a:ext>
            </a:extLst>
          </p:cNvPr>
          <p:cNvPicPr>
            <a:picLocks noChangeAspect="1"/>
          </p:cNvPicPr>
          <p:nvPr/>
        </p:nvPicPr>
        <p:blipFill>
          <a:blip r:embed="rId2"/>
          <a:stretch>
            <a:fillRect/>
          </a:stretch>
        </p:blipFill>
        <p:spPr>
          <a:xfrm>
            <a:off x="1907704" y="5517232"/>
            <a:ext cx="5258117" cy="1152128"/>
          </a:xfrm>
          <a:prstGeom prst="rect">
            <a:avLst/>
          </a:prstGeom>
        </p:spPr>
        <p:style>
          <a:lnRef idx="2">
            <a:schemeClr val="accent1"/>
          </a:lnRef>
          <a:fillRef idx="1">
            <a:schemeClr val="lt1"/>
          </a:fillRef>
          <a:effectRef idx="0">
            <a:schemeClr val="accent1"/>
          </a:effectRef>
          <a:fontRef idx="minor">
            <a:schemeClr val="dk1"/>
          </a:fontRef>
        </p:style>
      </p:pic>
      <p:sp>
        <p:nvSpPr>
          <p:cNvPr id="6" name="标题 1">
            <a:extLst>
              <a:ext uri="{FF2B5EF4-FFF2-40B4-BE49-F238E27FC236}">
                <a16:creationId xmlns:a16="http://schemas.microsoft.com/office/drawing/2014/main" id="{0E914FF9-A02D-4359-B23C-B4E647B3F0FB}"/>
              </a:ext>
            </a:extLst>
          </p:cNvPr>
          <p:cNvSpPr>
            <a:spLocks noGrp="1"/>
          </p:cNvSpPr>
          <p:nvPr>
            <p:ph type="title"/>
          </p:nvPr>
        </p:nvSpPr>
        <p:spPr>
          <a:xfrm>
            <a:off x="457200" y="257728"/>
            <a:ext cx="8229600" cy="867016"/>
          </a:xfrm>
        </p:spPr>
        <p:txBody>
          <a:bodyPr/>
          <a:lstStyle/>
          <a:p>
            <a:pPr algn="l"/>
            <a:r>
              <a:rPr lang="en-US" altLang="zh-CN" sz="3200" dirty="0">
                <a:latin typeface="黑体" panose="02010609060101010101" pitchFamily="49" charset="-122"/>
                <a:ea typeface="黑体" panose="02010609060101010101" pitchFamily="49" charset="-122"/>
                <a:cs typeface="Times New Roman" panose="02020603050405020304" pitchFamily="18" charset="0"/>
              </a:rPr>
              <a:t>3.</a:t>
            </a:r>
            <a:r>
              <a:rPr lang="zh-CN" altLang="en-US" sz="3200" dirty="0">
                <a:latin typeface="黑体" panose="02010609060101010101" pitchFamily="49" charset="-122"/>
                <a:ea typeface="黑体" panose="02010609060101010101" pitchFamily="49" charset="-122"/>
                <a:cs typeface="Times New Roman" panose="02020603050405020304" pitchFamily="18" charset="0"/>
              </a:rPr>
              <a:t>模糊粗糙集</a:t>
            </a:r>
          </a:p>
        </p:txBody>
      </p:sp>
      <p:pic>
        <p:nvPicPr>
          <p:cNvPr id="8" name="内容占位符 3">
            <a:extLst>
              <a:ext uri="{FF2B5EF4-FFF2-40B4-BE49-F238E27FC236}">
                <a16:creationId xmlns:a16="http://schemas.microsoft.com/office/drawing/2014/main" id="{60BF0982-BDD0-4592-BFF3-6FCA1CC9B578}"/>
              </a:ext>
            </a:extLst>
          </p:cNvPr>
          <p:cNvPicPr>
            <a:picLocks noGrp="1" noChangeAspect="1"/>
          </p:cNvPicPr>
          <p:nvPr>
            <p:ph idx="1"/>
          </p:nvPr>
        </p:nvPicPr>
        <p:blipFill>
          <a:blip r:embed="rId3"/>
          <a:stretch>
            <a:fillRect/>
          </a:stretch>
        </p:blipFill>
        <p:spPr>
          <a:xfrm>
            <a:off x="457200" y="1500182"/>
            <a:ext cx="8240967" cy="2648272"/>
          </a:xfrm>
          <a:prstGeom prst="rect">
            <a:avLst/>
          </a:prstGeom>
        </p:spPr>
        <p:style>
          <a:lnRef idx="2">
            <a:schemeClr val="accent1"/>
          </a:lnRef>
          <a:fillRef idx="1">
            <a:schemeClr val="lt1"/>
          </a:fillRef>
          <a:effectRef idx="0">
            <a:schemeClr val="accent1"/>
          </a:effectRef>
          <a:fontRef idx="minor">
            <a:schemeClr val="dk1"/>
          </a:fontRef>
        </p:style>
      </p:pic>
    </p:spTree>
    <p:extLst>
      <p:ext uri="{BB962C8B-B14F-4D97-AF65-F5344CB8AC3E}">
        <p14:creationId xmlns:p14="http://schemas.microsoft.com/office/powerpoint/2010/main" val="11065340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D1A36D2-0FF4-4C25-B7F4-B0DA41BD7E2D}"/>
              </a:ext>
            </a:extLst>
          </p:cNvPr>
          <p:cNvSpPr>
            <a:spLocks noGrp="1"/>
          </p:cNvSpPr>
          <p:nvPr>
            <p:ph type="title"/>
          </p:nvPr>
        </p:nvSpPr>
        <p:spPr/>
        <p:txBody>
          <a:bodyPr/>
          <a:lstStyle/>
          <a:p>
            <a:r>
              <a:rPr lang="zh-CN" altLang="en-US" dirty="0"/>
              <a:t>目   录</a:t>
            </a:r>
          </a:p>
        </p:txBody>
      </p:sp>
      <p:sp>
        <p:nvSpPr>
          <p:cNvPr id="4" name="Text Box 15">
            <a:extLst>
              <a:ext uri="{FF2B5EF4-FFF2-40B4-BE49-F238E27FC236}">
                <a16:creationId xmlns:a16="http://schemas.microsoft.com/office/drawing/2014/main" id="{C8ACE9AD-8006-4DB9-B40E-DA36C7286D23}"/>
              </a:ext>
            </a:extLst>
          </p:cNvPr>
          <p:cNvSpPr txBox="1">
            <a:spLocks noGrp="1" noChangeArrowheads="1"/>
          </p:cNvSpPr>
          <p:nvPr>
            <p:ph idx="1"/>
          </p:nvPr>
        </p:nvSpPr>
        <p:spPr bwMode="auto">
          <a:xfrm>
            <a:off x="457200" y="1600200"/>
            <a:ext cx="8229600" cy="3567708"/>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wrap="square">
            <a:spAutoFit/>
          </a:bodyPr>
          <a:lstStyle/>
          <a:p>
            <a:pPr marL="0" indent="0">
              <a:lnSpc>
                <a:spcPct val="150000"/>
              </a:lnSpc>
              <a:spcBef>
                <a:spcPct val="50000"/>
              </a:spcBef>
              <a:buNone/>
            </a:pPr>
            <a:r>
              <a:rPr lang="zh-CN" altLang="en-US" sz="2800" dirty="0">
                <a:solidFill>
                  <a:schemeClr val="tx1"/>
                </a:solidFill>
                <a:latin typeface="+mn-ea"/>
              </a:rPr>
              <a:t>一、粗糙集理论概述 </a:t>
            </a:r>
            <a:endParaRPr lang="en-US" altLang="zh-CN" sz="2800" dirty="0">
              <a:solidFill>
                <a:schemeClr val="tx1"/>
              </a:solidFill>
              <a:latin typeface="+mn-ea"/>
            </a:endParaRPr>
          </a:p>
          <a:p>
            <a:pPr marL="0" indent="0">
              <a:lnSpc>
                <a:spcPct val="150000"/>
              </a:lnSpc>
              <a:buNone/>
            </a:pPr>
            <a:r>
              <a:rPr lang="zh-CN" altLang="en-US" sz="2800" dirty="0">
                <a:solidFill>
                  <a:schemeClr val="tx1"/>
                </a:solidFill>
                <a:latin typeface="+mn-ea"/>
              </a:rPr>
              <a:t>二、几种粗糙集模型及其稳健性分析</a:t>
            </a:r>
          </a:p>
          <a:p>
            <a:pPr marL="0" indent="0">
              <a:lnSpc>
                <a:spcPct val="150000"/>
              </a:lnSpc>
              <a:buNone/>
            </a:pPr>
            <a:r>
              <a:rPr lang="zh-CN" altLang="en-US" sz="2800" dirty="0">
                <a:solidFill>
                  <a:schemeClr val="tx1"/>
                </a:solidFill>
                <a:latin typeface="+mn-ea"/>
              </a:rPr>
              <a:t>三、鲁棒粗糙集模型稳健原理分析</a:t>
            </a:r>
          </a:p>
          <a:p>
            <a:pPr marL="0" indent="0">
              <a:lnSpc>
                <a:spcPct val="150000"/>
              </a:lnSpc>
              <a:buNone/>
            </a:pPr>
            <a:r>
              <a:rPr lang="zh-CN" altLang="en-US" sz="2800" dirty="0">
                <a:solidFill>
                  <a:schemeClr val="tx1"/>
                </a:solidFill>
                <a:latin typeface="+mn-ea"/>
              </a:rPr>
              <a:t>四、粗糙集理论的应用</a:t>
            </a:r>
            <a:endParaRPr lang="en-US" altLang="zh-CN" sz="2800" dirty="0">
              <a:solidFill>
                <a:schemeClr val="tx1"/>
              </a:solidFill>
              <a:latin typeface="+mn-ea"/>
            </a:endParaRPr>
          </a:p>
          <a:p>
            <a:pPr marL="0" indent="0">
              <a:lnSpc>
                <a:spcPct val="150000"/>
              </a:lnSpc>
              <a:buNone/>
            </a:pPr>
            <a:endParaRPr lang="zh-CN" altLang="en-US" sz="2800" dirty="0">
              <a:solidFill>
                <a:schemeClr val="tx1"/>
              </a:solidFill>
              <a:latin typeface="+mn-ea"/>
            </a:endParaRPr>
          </a:p>
        </p:txBody>
      </p:sp>
    </p:spTree>
    <p:extLst>
      <p:ext uri="{BB962C8B-B14F-4D97-AF65-F5344CB8AC3E}">
        <p14:creationId xmlns:p14="http://schemas.microsoft.com/office/powerpoint/2010/main" val="20184600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FED751EC-7F9F-4C22-B71F-7705872FD6BE}"/>
              </a:ext>
            </a:extLst>
          </p:cNvPr>
          <p:cNvPicPr>
            <a:picLocks noChangeAspect="1"/>
          </p:cNvPicPr>
          <p:nvPr/>
        </p:nvPicPr>
        <p:blipFill>
          <a:blip r:embed="rId2"/>
          <a:stretch>
            <a:fillRect/>
          </a:stretch>
        </p:blipFill>
        <p:spPr>
          <a:xfrm>
            <a:off x="2123728" y="2852936"/>
            <a:ext cx="4968552" cy="2042456"/>
          </a:xfrm>
          <a:prstGeom prst="rect">
            <a:avLst/>
          </a:prstGeom>
          <a:ln/>
        </p:spPr>
        <p:style>
          <a:lnRef idx="2">
            <a:schemeClr val="accent5">
              <a:shade val="50000"/>
            </a:schemeClr>
          </a:lnRef>
          <a:fillRef idx="1">
            <a:schemeClr val="accent5"/>
          </a:fillRef>
          <a:effectRef idx="0">
            <a:schemeClr val="accent5"/>
          </a:effectRef>
          <a:fontRef idx="minor">
            <a:schemeClr val="lt1"/>
          </a:fontRef>
        </p:style>
      </p:pic>
      <p:sp>
        <p:nvSpPr>
          <p:cNvPr id="7" name="矩形 6">
            <a:extLst>
              <a:ext uri="{FF2B5EF4-FFF2-40B4-BE49-F238E27FC236}">
                <a16:creationId xmlns:a16="http://schemas.microsoft.com/office/drawing/2014/main" id="{C729175C-BDB8-4526-8AE6-CF184DE3C3C3}"/>
              </a:ext>
            </a:extLst>
          </p:cNvPr>
          <p:cNvSpPr/>
          <p:nvPr/>
        </p:nvSpPr>
        <p:spPr>
          <a:xfrm>
            <a:off x="1259632" y="1268760"/>
            <a:ext cx="7056784" cy="954107"/>
          </a:xfrm>
          <a:prstGeom prst="rect">
            <a:avLst/>
          </a:prstGeom>
        </p:spPr>
        <p:txBody>
          <a:bodyPr wrap="square">
            <a:spAutoFit/>
          </a:bodyPr>
          <a:lstStyle/>
          <a:p>
            <a:r>
              <a:rPr lang="zh-CN" altLang="en-US" sz="2800" dirty="0">
                <a:solidFill>
                  <a:srgbClr val="0000FF"/>
                </a:solidFill>
              </a:rPr>
              <a:t>定义</a:t>
            </a:r>
            <a:r>
              <a:rPr lang="zh-CN" altLang="en-US" sz="2800" dirty="0"/>
              <a:t>  </a:t>
            </a:r>
            <a:r>
              <a:rPr lang="zh-CN" altLang="en-US" sz="2800" b="0" dirty="0">
                <a:solidFill>
                  <a:schemeClr val="tx1"/>
                </a:solidFill>
              </a:rPr>
              <a:t>设</a:t>
            </a:r>
            <a:r>
              <a:rPr lang="en-US" altLang="zh-CN" sz="2800" b="0" dirty="0">
                <a:solidFill>
                  <a:schemeClr val="tx1"/>
                </a:solidFill>
              </a:rPr>
              <a:t>U</a:t>
            </a:r>
            <a:r>
              <a:rPr lang="zh-CN" altLang="en-US" sz="2800" b="0" dirty="0">
                <a:solidFill>
                  <a:schemeClr val="tx1"/>
                </a:solidFill>
              </a:rPr>
              <a:t>是非空论域，</a:t>
            </a:r>
            <a:r>
              <a:rPr lang="en-US" altLang="zh-CN" sz="2800" b="0" dirty="0">
                <a:solidFill>
                  <a:schemeClr val="tx1"/>
                </a:solidFill>
              </a:rPr>
              <a:t>R</a:t>
            </a:r>
            <a:r>
              <a:rPr lang="zh-CN" altLang="en-US" sz="2800" b="0" dirty="0">
                <a:solidFill>
                  <a:schemeClr val="tx1"/>
                </a:solidFill>
              </a:rPr>
              <a:t>是</a:t>
            </a:r>
            <a:r>
              <a:rPr lang="en-US" altLang="zh-CN" sz="2800" b="0" dirty="0">
                <a:solidFill>
                  <a:schemeClr val="tx1"/>
                </a:solidFill>
              </a:rPr>
              <a:t>U</a:t>
            </a:r>
            <a:r>
              <a:rPr lang="zh-CN" altLang="en-US" sz="2800" b="0" dirty="0">
                <a:solidFill>
                  <a:schemeClr val="tx1"/>
                </a:solidFill>
              </a:rPr>
              <a:t>上的模糊等价关系，模糊集</a:t>
            </a:r>
            <a:r>
              <a:rPr lang="en-US" altLang="zh-CN" sz="2800" b="0" dirty="0">
                <a:solidFill>
                  <a:schemeClr val="tx1"/>
                </a:solidFill>
              </a:rPr>
              <a:t>A</a:t>
            </a:r>
            <a:r>
              <a:rPr lang="zh-CN" altLang="en-US" sz="2800" b="0" dirty="0">
                <a:solidFill>
                  <a:schemeClr val="tx1"/>
                </a:solidFill>
              </a:rPr>
              <a:t> ∈ </a:t>
            </a:r>
            <a:r>
              <a:rPr lang="en-US" altLang="zh-CN" sz="2800" b="0" dirty="0">
                <a:solidFill>
                  <a:schemeClr val="tx1"/>
                </a:solidFill>
              </a:rPr>
              <a:t>F</a:t>
            </a:r>
            <a:r>
              <a:rPr lang="zh-CN" altLang="en-US" sz="2800" b="0" dirty="0">
                <a:solidFill>
                  <a:schemeClr val="tx1"/>
                </a:solidFill>
              </a:rPr>
              <a:t>(</a:t>
            </a:r>
            <a:r>
              <a:rPr lang="en-US" altLang="zh-CN" sz="2800" b="0" dirty="0">
                <a:solidFill>
                  <a:schemeClr val="tx1"/>
                </a:solidFill>
              </a:rPr>
              <a:t>U</a:t>
            </a:r>
            <a:r>
              <a:rPr lang="zh-CN" altLang="en-US" sz="2800" b="0" dirty="0">
                <a:solidFill>
                  <a:schemeClr val="tx1"/>
                </a:solidFill>
              </a:rPr>
              <a:t>)的上下近似定义为</a:t>
            </a:r>
          </a:p>
        </p:txBody>
      </p:sp>
    </p:spTree>
    <p:extLst>
      <p:ext uri="{BB962C8B-B14F-4D97-AF65-F5344CB8AC3E}">
        <p14:creationId xmlns:p14="http://schemas.microsoft.com/office/powerpoint/2010/main" val="37358439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AD30B52-90D1-4F2F-927E-639787CA5783}"/>
              </a:ext>
            </a:extLst>
          </p:cNvPr>
          <p:cNvSpPr>
            <a:spLocks noGrp="1"/>
          </p:cNvSpPr>
          <p:nvPr>
            <p:ph type="title"/>
          </p:nvPr>
        </p:nvSpPr>
        <p:spPr/>
        <p:txBody>
          <a:bodyPr/>
          <a:lstStyle/>
          <a:p>
            <a:pPr algn="l"/>
            <a:r>
              <a:rPr lang="zh-CN" altLang="en-US" sz="3200" b="1" dirty="0">
                <a:solidFill>
                  <a:srgbClr val="0000FF"/>
                </a:solidFill>
              </a:rPr>
              <a:t>模糊粗糙集的稳健性分析</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9A7F5077-2E24-449E-B754-388F4779F18C}"/>
                  </a:ext>
                </a:extLst>
              </p:cNvPr>
              <p:cNvSpPr>
                <a:spLocks noGrp="1"/>
              </p:cNvSpPr>
              <p:nvPr>
                <p:ph idx="1"/>
              </p:nvPr>
            </p:nvSpPr>
            <p:spPr>
              <a:xfrm>
                <a:off x="539552" y="1268760"/>
                <a:ext cx="8507288" cy="964704"/>
              </a:xfrm>
            </p:spPr>
            <p:txBody>
              <a:bodyPr/>
              <a:lstStyle/>
              <a:p>
                <a:pPr marL="0" indent="0">
                  <a:buNone/>
                </a:pPr>
                <a:r>
                  <a:rPr lang="zh-CN" altLang="en-US" sz="2800" dirty="0">
                    <a:latin typeface="Times New Roman" panose="02020603050405020304" pitchFamily="18" charset="0"/>
                    <a:cs typeface="Times New Roman" panose="02020603050405020304" pitchFamily="18" charset="0"/>
                  </a:rPr>
                  <a:t>       令决策属性把样本分为</a:t>
                </a:r>
                <a:r>
                  <a:rPr lang="en-US" altLang="zh-CN" sz="2800" dirty="0">
                    <a:latin typeface="Times New Roman" panose="02020603050405020304" pitchFamily="18" charset="0"/>
                    <a:cs typeface="Times New Roman" panose="02020603050405020304" pitchFamily="18" charset="0"/>
                  </a:rPr>
                  <a:t>k</a:t>
                </a:r>
                <a:r>
                  <a:rPr lang="zh-CN" altLang="en-US" sz="2800" dirty="0">
                    <a:latin typeface="Times New Roman" panose="02020603050405020304" pitchFamily="18" charset="0"/>
                    <a:cs typeface="Times New Roman" panose="02020603050405020304" pitchFamily="18" charset="0"/>
                  </a:rPr>
                  <a:t>个子集分别为</a:t>
                </a:r>
                <a14:m>
                  <m:oMath xmlns:m="http://schemas.openxmlformats.org/officeDocument/2006/math">
                    <m:sSub>
                      <m:sSubPr>
                        <m:ctrlPr>
                          <a:rPr lang="en-US" altLang="zh-CN" sz="2800" i="1" smtClean="0">
                            <a:latin typeface="Cambria Math" panose="02040503050406030204" pitchFamily="18" charset="0"/>
                            <a:cs typeface="Times New Roman" panose="02020603050405020304" pitchFamily="18" charset="0"/>
                          </a:rPr>
                        </m:ctrlPr>
                      </m:sSubPr>
                      <m:e>
                        <m:r>
                          <a:rPr lang="en-US" altLang="zh-CN" sz="2800" b="0" i="1" smtClean="0">
                            <a:latin typeface="Cambria Math" panose="02040503050406030204" pitchFamily="18" charset="0"/>
                            <a:cs typeface="Times New Roman" panose="02020603050405020304" pitchFamily="18" charset="0"/>
                          </a:rPr>
                          <m:t>𝐷</m:t>
                        </m:r>
                      </m:e>
                      <m:sub>
                        <m:r>
                          <a:rPr lang="en-US" altLang="zh-CN" sz="2800" b="0" i="1" smtClean="0">
                            <a:latin typeface="Cambria Math" panose="02040503050406030204" pitchFamily="18" charset="0"/>
                            <a:cs typeface="Times New Roman" panose="02020603050405020304" pitchFamily="18" charset="0"/>
                          </a:rPr>
                          <m:t>1</m:t>
                        </m:r>
                      </m:sub>
                    </m:sSub>
                  </m:oMath>
                </a14:m>
                <a:r>
                  <a:rPr lang="en-US" altLang="zh-CN" sz="2800" dirty="0">
                    <a:latin typeface="Times New Roman" panose="02020603050405020304" pitchFamily="18" charset="0"/>
                    <a:cs typeface="Times New Roman" panose="02020603050405020304" pitchFamily="18" charset="0"/>
                  </a:rPr>
                  <a:t>,</a:t>
                </a:r>
                <a:r>
                  <a:rPr lang="en-US" altLang="zh-CN" sz="2800" dirty="0">
                    <a:cs typeface="Times New Roman" panose="02020603050405020304" pitchFamily="18" charset="0"/>
                  </a:rPr>
                  <a:t> </a:t>
                </a:r>
                <a14:m>
                  <m:oMath xmlns:m="http://schemas.openxmlformats.org/officeDocument/2006/math">
                    <m:sSub>
                      <m:sSubPr>
                        <m:ctrlPr>
                          <a:rPr lang="en-US" altLang="zh-CN" sz="2800" i="1">
                            <a:latin typeface="Cambria Math" panose="02040503050406030204" pitchFamily="18" charset="0"/>
                            <a:cs typeface="Times New Roman" panose="02020603050405020304" pitchFamily="18" charset="0"/>
                          </a:rPr>
                        </m:ctrlPr>
                      </m:sSubPr>
                      <m:e>
                        <m:r>
                          <a:rPr lang="en-US" altLang="zh-CN" sz="2800" i="1">
                            <a:latin typeface="Cambria Math" panose="02040503050406030204" pitchFamily="18" charset="0"/>
                            <a:cs typeface="Times New Roman" panose="02020603050405020304" pitchFamily="18" charset="0"/>
                          </a:rPr>
                          <m:t>𝐷</m:t>
                        </m:r>
                      </m:e>
                      <m:sub>
                        <m:r>
                          <a:rPr lang="en-US" altLang="zh-CN" sz="2800" b="0" i="1" smtClean="0">
                            <a:latin typeface="Cambria Math" panose="02040503050406030204" pitchFamily="18" charset="0"/>
                            <a:cs typeface="Times New Roman" panose="02020603050405020304" pitchFamily="18" charset="0"/>
                          </a:rPr>
                          <m:t>2</m:t>
                        </m:r>
                      </m:sub>
                    </m:sSub>
                    <m:r>
                      <a:rPr lang="en-US" altLang="zh-CN" sz="2800" b="0" i="1" smtClean="0">
                        <a:latin typeface="Cambria Math" panose="02040503050406030204" pitchFamily="18" charset="0"/>
                        <a:cs typeface="Times New Roman" panose="02020603050405020304" pitchFamily="18" charset="0"/>
                      </a:rPr>
                      <m:t>,…,</m:t>
                    </m:r>
                    <m:sSub>
                      <m:sSubPr>
                        <m:ctrlPr>
                          <a:rPr lang="en-US" altLang="zh-CN" sz="2800" i="1">
                            <a:latin typeface="Cambria Math" panose="02040503050406030204" pitchFamily="18" charset="0"/>
                            <a:cs typeface="Times New Roman" panose="02020603050405020304" pitchFamily="18" charset="0"/>
                          </a:rPr>
                        </m:ctrlPr>
                      </m:sSubPr>
                      <m:e>
                        <m:r>
                          <a:rPr lang="en-US" altLang="zh-CN" sz="2800" i="1">
                            <a:latin typeface="Cambria Math" panose="02040503050406030204" pitchFamily="18" charset="0"/>
                            <a:cs typeface="Times New Roman" panose="02020603050405020304" pitchFamily="18" charset="0"/>
                          </a:rPr>
                          <m:t>𝐷</m:t>
                        </m:r>
                      </m:e>
                      <m:sub>
                        <m:r>
                          <a:rPr lang="en-US" altLang="zh-CN" sz="2800" b="0" i="1" smtClean="0">
                            <a:latin typeface="Cambria Math" panose="02040503050406030204" pitchFamily="18" charset="0"/>
                            <a:cs typeface="Times New Roman" panose="02020603050405020304" pitchFamily="18" charset="0"/>
                          </a:rPr>
                          <m:t>𝑘</m:t>
                        </m:r>
                      </m:sub>
                    </m:sSub>
                  </m:oMath>
                </a14:m>
                <a:r>
                  <a:rPr lang="zh-CN" altLang="en-US" sz="2800" dirty="0">
                    <a:latin typeface="Times New Roman" panose="02020603050405020304" pitchFamily="18" charset="0"/>
                    <a:cs typeface="Times New Roman" panose="02020603050405020304" pitchFamily="18" charset="0"/>
                  </a:rPr>
                  <a:t>。如果令</a:t>
                </a:r>
                <a:r>
                  <a:rPr lang="en-US" altLang="zh-CN" sz="2800" dirty="0">
                    <a:latin typeface="Times New Roman" panose="02020603050405020304" pitchFamily="18" charset="0"/>
                    <a:cs typeface="Times New Roman" panose="02020603050405020304" pitchFamily="18" charset="0"/>
                  </a:rPr>
                  <a:t>T(</a:t>
                </a:r>
                <a:r>
                  <a:rPr lang="en-US" altLang="zh-CN" sz="2800" dirty="0" err="1">
                    <a:latin typeface="Times New Roman" panose="02020603050405020304" pitchFamily="18" charset="0"/>
                    <a:cs typeface="Times New Roman" panose="02020603050405020304" pitchFamily="18" charset="0"/>
                  </a:rPr>
                  <a:t>x,y</a:t>
                </a:r>
                <a:r>
                  <a:rPr lang="en-US" altLang="zh-CN" sz="2800" dirty="0">
                    <a:latin typeface="Times New Roman" panose="02020603050405020304" pitchFamily="18" charset="0"/>
                    <a:cs typeface="Times New Roman" panose="02020603050405020304" pitchFamily="18" charset="0"/>
                  </a:rPr>
                  <a:t>)=min(</a:t>
                </a:r>
                <a:r>
                  <a:rPr lang="en-US" altLang="zh-CN" sz="2800" dirty="0" err="1">
                    <a:latin typeface="Times New Roman" panose="02020603050405020304" pitchFamily="18" charset="0"/>
                    <a:cs typeface="Times New Roman" panose="02020603050405020304" pitchFamily="18" charset="0"/>
                  </a:rPr>
                  <a:t>x,y</a:t>
                </a:r>
                <a:r>
                  <a:rPr lang="en-US" altLang="zh-CN" sz="2800" dirty="0">
                    <a:latin typeface="Times New Roman" panose="02020603050405020304" pitchFamily="18" charset="0"/>
                    <a:cs typeface="Times New Roman" panose="02020603050405020304" pitchFamily="18" charset="0"/>
                  </a:rPr>
                  <a:t>),S(</a:t>
                </a:r>
                <a:r>
                  <a:rPr lang="en-US" altLang="zh-CN" sz="2800" dirty="0" err="1">
                    <a:latin typeface="Times New Roman" panose="02020603050405020304" pitchFamily="18" charset="0"/>
                    <a:cs typeface="Times New Roman" panose="02020603050405020304" pitchFamily="18" charset="0"/>
                  </a:rPr>
                  <a:t>x,y</a:t>
                </a:r>
                <a:r>
                  <a:rPr lang="en-US" altLang="zh-CN" sz="2800" dirty="0">
                    <a:latin typeface="Times New Roman" panose="02020603050405020304" pitchFamily="18" charset="0"/>
                    <a:cs typeface="Times New Roman" panose="02020603050405020304" pitchFamily="18" charset="0"/>
                  </a:rPr>
                  <a:t>)=max(</a:t>
                </a:r>
                <a:r>
                  <a:rPr lang="en-US" altLang="zh-CN" sz="2800" dirty="0" err="1">
                    <a:latin typeface="Times New Roman" panose="02020603050405020304" pitchFamily="18" charset="0"/>
                    <a:cs typeface="Times New Roman" panose="02020603050405020304" pitchFamily="18" charset="0"/>
                  </a:rPr>
                  <a:t>x,y</a:t>
                </a:r>
                <a:r>
                  <a:rPr lang="en-US" altLang="zh-CN" sz="2800" dirty="0">
                    <a:latin typeface="Times New Roman" panose="02020603050405020304" pitchFamily="18" charset="0"/>
                    <a:cs typeface="Times New Roman" panose="02020603050405020304" pitchFamily="18" charset="0"/>
                  </a:rPr>
                  <a:t>),</a:t>
                </a:r>
                <a:r>
                  <a:rPr lang="zh-CN" altLang="en-US" sz="2800" dirty="0">
                    <a:latin typeface="Times New Roman" panose="02020603050405020304" pitchFamily="18" charset="0"/>
                    <a:cs typeface="Times New Roman" panose="02020603050405020304" pitchFamily="18" charset="0"/>
                  </a:rPr>
                  <a:t>则</a:t>
                </a:r>
                <a:endParaRPr lang="en-US" altLang="zh-CN" sz="2800" dirty="0">
                  <a:latin typeface="Times New Roman" panose="02020603050405020304" pitchFamily="18" charset="0"/>
                  <a:cs typeface="Times New Roman" panose="02020603050405020304" pitchFamily="18" charset="0"/>
                </a:endParaRPr>
              </a:p>
              <a:p>
                <a:pPr marL="0" indent="0">
                  <a:buNone/>
                </a:pPr>
                <a:endParaRPr lang="en-US" altLang="zh-CN" sz="2800" dirty="0">
                  <a:latin typeface="Times New Roman" panose="02020603050405020304" pitchFamily="18" charset="0"/>
                  <a:cs typeface="Times New Roman" panose="02020603050405020304" pitchFamily="18" charset="0"/>
                </a:endParaRPr>
              </a:p>
              <a:p>
                <a:pPr marL="0" indent="0">
                  <a:buNone/>
                </a:pPr>
                <a:endParaRPr lang="zh-CN" altLang="en-US" sz="2800" dirty="0">
                  <a:latin typeface="Times New Roman" panose="02020603050405020304" pitchFamily="18" charset="0"/>
                  <a:cs typeface="Times New Roman" panose="02020603050405020304" pitchFamily="18" charset="0"/>
                </a:endParaRPr>
              </a:p>
            </p:txBody>
          </p:sp>
        </mc:Choice>
        <mc:Fallback xmlns="">
          <p:sp>
            <p:nvSpPr>
              <p:cNvPr id="3" name="内容占位符 2">
                <a:extLst>
                  <a:ext uri="{FF2B5EF4-FFF2-40B4-BE49-F238E27FC236}">
                    <a16:creationId xmlns:a16="http://schemas.microsoft.com/office/drawing/2014/main" id="{9A7F5077-2E24-449E-B754-388F4779F18C}"/>
                  </a:ext>
                </a:extLst>
              </p:cNvPr>
              <p:cNvSpPr>
                <a:spLocks noGrp="1" noRot="1" noChangeAspect="1" noMove="1" noResize="1" noEditPoints="1" noAdjustHandles="1" noChangeArrowheads="1" noChangeShapeType="1" noTextEdit="1"/>
              </p:cNvSpPr>
              <p:nvPr>
                <p:ph idx="1"/>
              </p:nvPr>
            </p:nvSpPr>
            <p:spPr>
              <a:xfrm>
                <a:off x="539552" y="1268760"/>
                <a:ext cx="8507288" cy="964704"/>
              </a:xfrm>
              <a:blipFill>
                <a:blip r:embed="rId2"/>
                <a:stretch>
                  <a:fillRect t="-8228" b="-16456"/>
                </a:stretch>
              </a:blipFill>
            </p:spPr>
            <p:txBody>
              <a:bodyPr/>
              <a:lstStyle/>
              <a:p>
                <a:r>
                  <a:rPr lang="zh-CN" altLang="en-US">
                    <a:noFill/>
                  </a:rPr>
                  <a:t> </a:t>
                </a:r>
              </a:p>
            </p:txBody>
          </p:sp>
        </mc:Fallback>
      </mc:AlternateContent>
      <p:pic>
        <p:nvPicPr>
          <p:cNvPr id="4" name="图片 3">
            <a:extLst>
              <a:ext uri="{FF2B5EF4-FFF2-40B4-BE49-F238E27FC236}">
                <a16:creationId xmlns:a16="http://schemas.microsoft.com/office/drawing/2014/main" id="{47255BCE-91BE-4BEF-8ABD-36250D76D29F}"/>
              </a:ext>
            </a:extLst>
          </p:cNvPr>
          <p:cNvPicPr>
            <a:picLocks noChangeAspect="1"/>
          </p:cNvPicPr>
          <p:nvPr/>
        </p:nvPicPr>
        <p:blipFill>
          <a:blip r:embed="rId3"/>
          <a:stretch>
            <a:fillRect/>
          </a:stretch>
        </p:blipFill>
        <p:spPr>
          <a:xfrm>
            <a:off x="1763688" y="2426580"/>
            <a:ext cx="4680520" cy="1440724"/>
          </a:xfrm>
          <a:prstGeom prst="rect">
            <a:avLst/>
          </a:prstGeom>
        </p:spPr>
        <p:style>
          <a:lnRef idx="2">
            <a:schemeClr val="accent1"/>
          </a:lnRef>
          <a:fillRef idx="1">
            <a:schemeClr val="lt1"/>
          </a:fillRef>
          <a:effectRef idx="0">
            <a:schemeClr val="accent1"/>
          </a:effectRef>
          <a:fontRef idx="minor">
            <a:schemeClr val="dk1"/>
          </a:fontRef>
        </p:style>
      </p:pic>
      <p:pic>
        <p:nvPicPr>
          <p:cNvPr id="5" name="图片 4">
            <a:extLst>
              <a:ext uri="{FF2B5EF4-FFF2-40B4-BE49-F238E27FC236}">
                <a16:creationId xmlns:a16="http://schemas.microsoft.com/office/drawing/2014/main" id="{43A00185-95B8-4A71-8973-2249E36EF768}"/>
              </a:ext>
            </a:extLst>
          </p:cNvPr>
          <p:cNvPicPr>
            <a:picLocks noChangeAspect="1"/>
          </p:cNvPicPr>
          <p:nvPr/>
        </p:nvPicPr>
        <p:blipFill>
          <a:blip r:embed="rId4"/>
          <a:stretch>
            <a:fillRect/>
          </a:stretch>
        </p:blipFill>
        <p:spPr>
          <a:xfrm>
            <a:off x="1763688" y="4149080"/>
            <a:ext cx="4752528" cy="2576234"/>
          </a:xfrm>
          <a:prstGeom prst="rect">
            <a:avLst/>
          </a:prstGeom>
        </p:spPr>
        <p:style>
          <a:lnRef idx="2">
            <a:schemeClr val="accent1"/>
          </a:lnRef>
          <a:fillRef idx="1">
            <a:schemeClr val="lt1"/>
          </a:fillRef>
          <a:effectRef idx="0">
            <a:schemeClr val="accent1"/>
          </a:effectRef>
          <a:fontRef idx="minor">
            <a:schemeClr val="dk1"/>
          </a:fontRef>
        </p:style>
      </p:pic>
    </p:spTree>
    <p:extLst>
      <p:ext uri="{BB962C8B-B14F-4D97-AF65-F5344CB8AC3E}">
        <p14:creationId xmlns:p14="http://schemas.microsoft.com/office/powerpoint/2010/main" val="40348336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13DFF53-1D2F-4CC0-9E0F-995DDB295D30}"/>
              </a:ext>
            </a:extLst>
          </p:cNvPr>
          <p:cNvSpPr>
            <a:spLocks noGrp="1"/>
          </p:cNvSpPr>
          <p:nvPr>
            <p:ph type="title"/>
          </p:nvPr>
        </p:nvSpPr>
        <p:spPr/>
        <p:txBody>
          <a:bodyPr/>
          <a:lstStyle/>
          <a:p>
            <a:r>
              <a:rPr lang="zh-CN" altLang="en-US" sz="3600" b="1" dirty="0">
                <a:solidFill>
                  <a:srgbClr val="0000FF"/>
                </a:solidFill>
                <a:latin typeface="黑体" panose="02010609060101010101" pitchFamily="49" charset="-122"/>
                <a:ea typeface="黑体" panose="02010609060101010101" pitchFamily="49" charset="-122"/>
              </a:rPr>
              <a:t>三、稳健粗糙集模型稳健原理分析</a:t>
            </a:r>
          </a:p>
        </p:txBody>
      </p:sp>
      <p:sp>
        <p:nvSpPr>
          <p:cNvPr id="3" name="内容占位符 2">
            <a:extLst>
              <a:ext uri="{FF2B5EF4-FFF2-40B4-BE49-F238E27FC236}">
                <a16:creationId xmlns:a16="http://schemas.microsoft.com/office/drawing/2014/main" id="{9CAE94BE-051B-440B-9C0A-DCBBA7CB499C}"/>
              </a:ext>
            </a:extLst>
          </p:cNvPr>
          <p:cNvSpPr>
            <a:spLocks noGrp="1"/>
          </p:cNvSpPr>
          <p:nvPr>
            <p:ph idx="1"/>
          </p:nvPr>
        </p:nvSpPr>
        <p:spPr/>
        <p:style>
          <a:lnRef idx="2">
            <a:schemeClr val="accent1"/>
          </a:lnRef>
          <a:fillRef idx="1">
            <a:schemeClr val="lt1"/>
          </a:fillRef>
          <a:effectRef idx="0">
            <a:schemeClr val="accent1"/>
          </a:effectRef>
          <a:fontRef idx="minor">
            <a:schemeClr val="dk1"/>
          </a:fontRef>
        </p:style>
        <p:txBody>
          <a:bodyPr/>
          <a:lstStyle/>
          <a:p>
            <a:r>
              <a:rPr lang="zh-CN" altLang="en-US" sz="2800" dirty="0"/>
              <a:t>变精度粗糙集</a:t>
            </a:r>
            <a:endParaRPr lang="en-US" altLang="zh-CN" sz="2800" dirty="0"/>
          </a:p>
          <a:p>
            <a:r>
              <a:rPr lang="zh-CN" altLang="en-US" sz="2800" dirty="0"/>
              <a:t>邻域一致度</a:t>
            </a:r>
            <a:endParaRPr lang="en-US" altLang="zh-CN" sz="2800" dirty="0"/>
          </a:p>
          <a:p>
            <a:r>
              <a:rPr lang="zh-CN" altLang="en-US" sz="2800" dirty="0"/>
              <a:t>模糊变精度粗糙集</a:t>
            </a:r>
            <a:endParaRPr lang="en-US" altLang="zh-CN" sz="2800" dirty="0"/>
          </a:p>
          <a:p>
            <a:r>
              <a:rPr lang="zh-CN" altLang="en-US" sz="2800" dirty="0"/>
              <a:t>软模糊粗糙集</a:t>
            </a:r>
            <a:endParaRPr lang="en-US" altLang="zh-CN" sz="2800" dirty="0"/>
          </a:p>
          <a:p>
            <a:r>
              <a:rPr lang="zh-CN" altLang="en-US" sz="2800" dirty="0"/>
              <a:t>基于</a:t>
            </a:r>
            <a:r>
              <a:rPr lang="en-US" altLang="zh-CN" sz="2800" dirty="0"/>
              <a:t>SMEB</a:t>
            </a:r>
            <a:r>
              <a:rPr lang="zh-CN" altLang="en-US" sz="2800" dirty="0"/>
              <a:t>的模糊粗糙集</a:t>
            </a:r>
            <a:endParaRPr lang="en-US" altLang="zh-CN" sz="2800" dirty="0"/>
          </a:p>
          <a:p>
            <a:r>
              <a:rPr lang="zh-CN" altLang="en-US" sz="2800" dirty="0"/>
              <a:t>基于稳健统计量的模糊粗糙集</a:t>
            </a:r>
            <a:endParaRPr lang="en-US" altLang="zh-CN" sz="2800" dirty="0"/>
          </a:p>
          <a:p>
            <a:pPr marL="0" indent="0">
              <a:buNone/>
            </a:pPr>
            <a:endParaRPr lang="zh-CN" altLang="en-US" sz="2800" dirty="0"/>
          </a:p>
        </p:txBody>
      </p:sp>
    </p:spTree>
    <p:extLst>
      <p:ext uri="{BB962C8B-B14F-4D97-AF65-F5344CB8AC3E}">
        <p14:creationId xmlns:p14="http://schemas.microsoft.com/office/powerpoint/2010/main" val="20237005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BA334DB-5AA8-4F88-9093-0CC987BB8CB8}"/>
              </a:ext>
            </a:extLst>
          </p:cNvPr>
          <p:cNvSpPr>
            <a:spLocks noGrp="1"/>
          </p:cNvSpPr>
          <p:nvPr>
            <p:ph type="title"/>
          </p:nvPr>
        </p:nvSpPr>
        <p:spPr/>
        <p:txBody>
          <a:bodyPr/>
          <a:lstStyle/>
          <a:p>
            <a:r>
              <a:rPr lang="en-US" altLang="zh-CN" sz="3600" b="1" dirty="0">
                <a:solidFill>
                  <a:srgbClr val="0000FF"/>
                </a:solidFill>
              </a:rPr>
              <a:t>1.</a:t>
            </a:r>
            <a:r>
              <a:rPr lang="zh-CN" altLang="en-US" sz="3600" b="1" dirty="0">
                <a:solidFill>
                  <a:srgbClr val="0000FF"/>
                </a:solidFill>
              </a:rPr>
              <a:t>变精度粗糙集</a:t>
            </a:r>
          </a:p>
        </p:txBody>
      </p:sp>
      <p:pic>
        <p:nvPicPr>
          <p:cNvPr id="4" name="内容占位符 3">
            <a:extLst>
              <a:ext uri="{FF2B5EF4-FFF2-40B4-BE49-F238E27FC236}">
                <a16:creationId xmlns:a16="http://schemas.microsoft.com/office/drawing/2014/main" id="{724518AB-1FBC-406E-BBB2-3A9BA8859166}"/>
              </a:ext>
            </a:extLst>
          </p:cNvPr>
          <p:cNvPicPr>
            <a:picLocks noGrp="1" noChangeAspect="1"/>
          </p:cNvPicPr>
          <p:nvPr>
            <p:ph idx="1"/>
          </p:nvPr>
        </p:nvPicPr>
        <p:blipFill>
          <a:blip r:embed="rId2"/>
          <a:stretch>
            <a:fillRect/>
          </a:stretch>
        </p:blipFill>
        <p:spPr>
          <a:xfrm>
            <a:off x="583441" y="1556792"/>
            <a:ext cx="7977117" cy="2195190"/>
          </a:xfrm>
          <a:prstGeom prst="rect">
            <a:avLst/>
          </a:prstGeom>
        </p:spPr>
        <p:style>
          <a:lnRef idx="2">
            <a:schemeClr val="accent1"/>
          </a:lnRef>
          <a:fillRef idx="1">
            <a:schemeClr val="lt1"/>
          </a:fillRef>
          <a:effectRef idx="0">
            <a:schemeClr val="accent1"/>
          </a:effectRef>
          <a:fontRef idx="minor">
            <a:schemeClr val="dk1"/>
          </a:fontRef>
        </p:style>
      </p:pic>
      <p:sp>
        <p:nvSpPr>
          <p:cNvPr id="5" name="矩形 4">
            <a:extLst>
              <a:ext uri="{FF2B5EF4-FFF2-40B4-BE49-F238E27FC236}">
                <a16:creationId xmlns:a16="http://schemas.microsoft.com/office/drawing/2014/main" id="{8FA2C5CE-D4AC-4B30-9030-BCE90D552467}"/>
              </a:ext>
            </a:extLst>
          </p:cNvPr>
          <p:cNvSpPr/>
          <p:nvPr/>
        </p:nvSpPr>
        <p:spPr bwMode="auto">
          <a:xfrm>
            <a:off x="7907560" y="1916832"/>
            <a:ext cx="552872" cy="1728192"/>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a:ln>
                <a:noFill/>
              </a:ln>
              <a:solidFill>
                <a:schemeClr val="accent2"/>
              </a:solidFill>
              <a:effectLst/>
              <a:latin typeface="Times New Roman" pitchFamily="18" charset="0"/>
              <a:ea typeface="楷体_GB2312" pitchFamily="49" charset="-122"/>
            </a:endParaRPr>
          </a:p>
        </p:txBody>
      </p:sp>
      <p:pic>
        <p:nvPicPr>
          <p:cNvPr id="6" name="图片 5">
            <a:extLst>
              <a:ext uri="{FF2B5EF4-FFF2-40B4-BE49-F238E27FC236}">
                <a16:creationId xmlns:a16="http://schemas.microsoft.com/office/drawing/2014/main" id="{28A04E34-AE38-499D-A025-76C8A0984A5B}"/>
              </a:ext>
            </a:extLst>
          </p:cNvPr>
          <p:cNvPicPr>
            <a:picLocks noChangeAspect="1"/>
          </p:cNvPicPr>
          <p:nvPr/>
        </p:nvPicPr>
        <p:blipFill>
          <a:blip r:embed="rId3"/>
          <a:stretch>
            <a:fillRect/>
          </a:stretch>
        </p:blipFill>
        <p:spPr>
          <a:xfrm>
            <a:off x="584954" y="4221088"/>
            <a:ext cx="7986133" cy="1656184"/>
          </a:xfrm>
          <a:prstGeom prst="rect">
            <a:avLst/>
          </a:prstGeom>
        </p:spPr>
        <p:style>
          <a:lnRef idx="2">
            <a:schemeClr val="accent1"/>
          </a:lnRef>
          <a:fillRef idx="1">
            <a:schemeClr val="lt1"/>
          </a:fillRef>
          <a:effectRef idx="0">
            <a:schemeClr val="accent1"/>
          </a:effectRef>
          <a:fontRef idx="minor">
            <a:schemeClr val="dk1"/>
          </a:fontRef>
        </p:style>
      </p:pic>
      <p:sp>
        <p:nvSpPr>
          <p:cNvPr id="7" name="矩形 6">
            <a:extLst>
              <a:ext uri="{FF2B5EF4-FFF2-40B4-BE49-F238E27FC236}">
                <a16:creationId xmlns:a16="http://schemas.microsoft.com/office/drawing/2014/main" id="{792ABFD8-2ADF-444E-B5CA-4632655A0531}"/>
              </a:ext>
            </a:extLst>
          </p:cNvPr>
          <p:cNvSpPr/>
          <p:nvPr/>
        </p:nvSpPr>
        <p:spPr bwMode="auto">
          <a:xfrm>
            <a:off x="6516216" y="4293095"/>
            <a:ext cx="216024" cy="216025"/>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a:ln>
                <a:noFill/>
              </a:ln>
              <a:solidFill>
                <a:schemeClr val="accent2"/>
              </a:solidFill>
              <a:effectLst/>
              <a:latin typeface="Times New Roman" pitchFamily="18" charset="0"/>
              <a:ea typeface="楷体_GB2312" pitchFamily="49" charset="-122"/>
            </a:endParaRPr>
          </a:p>
        </p:txBody>
      </p:sp>
      <p:sp>
        <p:nvSpPr>
          <p:cNvPr id="8" name="矩形 7">
            <a:extLst>
              <a:ext uri="{FF2B5EF4-FFF2-40B4-BE49-F238E27FC236}">
                <a16:creationId xmlns:a16="http://schemas.microsoft.com/office/drawing/2014/main" id="{48DA8E67-1CA1-4164-B190-01CED9807FB3}"/>
              </a:ext>
            </a:extLst>
          </p:cNvPr>
          <p:cNvSpPr/>
          <p:nvPr/>
        </p:nvSpPr>
        <p:spPr bwMode="auto">
          <a:xfrm>
            <a:off x="7812360" y="5157191"/>
            <a:ext cx="552872" cy="682997"/>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a:ln>
                <a:noFill/>
              </a:ln>
              <a:solidFill>
                <a:schemeClr val="accent2"/>
              </a:solidFill>
              <a:effectLst/>
              <a:latin typeface="Times New Roman" pitchFamily="18" charset="0"/>
              <a:ea typeface="楷体_GB2312" pitchFamily="49" charset="-122"/>
            </a:endParaRPr>
          </a:p>
        </p:txBody>
      </p:sp>
    </p:spTree>
    <p:extLst>
      <p:ext uri="{BB962C8B-B14F-4D97-AF65-F5344CB8AC3E}">
        <p14:creationId xmlns:p14="http://schemas.microsoft.com/office/powerpoint/2010/main" val="3143200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CD0364-B74D-4204-BB09-FFE837CF305C}"/>
              </a:ext>
            </a:extLst>
          </p:cNvPr>
          <p:cNvSpPr>
            <a:spLocks noGrp="1"/>
          </p:cNvSpPr>
          <p:nvPr>
            <p:ph type="title"/>
          </p:nvPr>
        </p:nvSpPr>
        <p:spPr/>
        <p:txBody>
          <a:bodyPr/>
          <a:lstStyle/>
          <a:p>
            <a:r>
              <a:rPr lang="en-US" altLang="zh-CN" sz="3600" dirty="0">
                <a:solidFill>
                  <a:srgbClr val="0000FF"/>
                </a:solidFill>
                <a:latin typeface="黑体" panose="02010609060101010101" pitchFamily="49" charset="-122"/>
                <a:ea typeface="黑体" panose="02010609060101010101" pitchFamily="49" charset="-122"/>
              </a:rPr>
              <a:t>2.</a:t>
            </a:r>
            <a:r>
              <a:rPr lang="zh-CN" altLang="en-US" sz="3600" dirty="0">
                <a:solidFill>
                  <a:srgbClr val="0000FF"/>
                </a:solidFill>
                <a:latin typeface="黑体" panose="02010609060101010101" pitchFamily="49" charset="-122"/>
                <a:ea typeface="黑体" panose="02010609060101010101" pitchFamily="49" charset="-122"/>
              </a:rPr>
              <a:t>邻域一致度</a:t>
            </a:r>
          </a:p>
        </p:txBody>
      </p:sp>
      <p:pic>
        <p:nvPicPr>
          <p:cNvPr id="4" name="内容占位符 3">
            <a:extLst>
              <a:ext uri="{FF2B5EF4-FFF2-40B4-BE49-F238E27FC236}">
                <a16:creationId xmlns:a16="http://schemas.microsoft.com/office/drawing/2014/main" id="{912EE40C-10A3-436B-9C2C-A42E12CB658B}"/>
              </a:ext>
            </a:extLst>
          </p:cNvPr>
          <p:cNvPicPr>
            <a:picLocks noGrp="1" noChangeAspect="1"/>
          </p:cNvPicPr>
          <p:nvPr>
            <p:ph idx="1"/>
          </p:nvPr>
        </p:nvPicPr>
        <p:blipFill>
          <a:blip r:embed="rId2"/>
          <a:stretch>
            <a:fillRect/>
          </a:stretch>
        </p:blipFill>
        <p:spPr>
          <a:xfrm>
            <a:off x="395536" y="1417638"/>
            <a:ext cx="8245510" cy="3955578"/>
          </a:xfrm>
          <a:prstGeom prst="rect">
            <a:avLst/>
          </a:prstGeom>
        </p:spPr>
      </p:pic>
      <p:sp>
        <p:nvSpPr>
          <p:cNvPr id="5" name="矩形 4">
            <a:extLst>
              <a:ext uri="{FF2B5EF4-FFF2-40B4-BE49-F238E27FC236}">
                <a16:creationId xmlns:a16="http://schemas.microsoft.com/office/drawing/2014/main" id="{D7FA9E3A-519C-4F1A-A14E-C4F6CFEC489C}"/>
              </a:ext>
            </a:extLst>
          </p:cNvPr>
          <p:cNvSpPr/>
          <p:nvPr/>
        </p:nvSpPr>
        <p:spPr bwMode="auto">
          <a:xfrm>
            <a:off x="7956376" y="2204864"/>
            <a:ext cx="552872" cy="2808312"/>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a:ln>
                <a:noFill/>
              </a:ln>
              <a:solidFill>
                <a:schemeClr val="accent2"/>
              </a:solidFill>
              <a:effectLst/>
              <a:latin typeface="Times New Roman" pitchFamily="18" charset="0"/>
              <a:ea typeface="楷体_GB2312" pitchFamily="49" charset="-122"/>
            </a:endParaRPr>
          </a:p>
        </p:txBody>
      </p:sp>
      <p:sp>
        <p:nvSpPr>
          <p:cNvPr id="6" name="矩形 5">
            <a:extLst>
              <a:ext uri="{FF2B5EF4-FFF2-40B4-BE49-F238E27FC236}">
                <a16:creationId xmlns:a16="http://schemas.microsoft.com/office/drawing/2014/main" id="{6960FB8A-D09C-4665-9573-B50849AAF960}"/>
              </a:ext>
            </a:extLst>
          </p:cNvPr>
          <p:cNvSpPr/>
          <p:nvPr/>
        </p:nvSpPr>
        <p:spPr bwMode="auto">
          <a:xfrm>
            <a:off x="2771800" y="2132856"/>
            <a:ext cx="288032" cy="360040"/>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a:ln>
                <a:noFill/>
              </a:ln>
              <a:solidFill>
                <a:schemeClr val="accent2"/>
              </a:solidFill>
              <a:effectLst/>
              <a:latin typeface="Times New Roman" pitchFamily="18" charset="0"/>
              <a:ea typeface="楷体_GB2312" pitchFamily="49" charset="-122"/>
            </a:endParaRPr>
          </a:p>
        </p:txBody>
      </p:sp>
      <p:sp>
        <p:nvSpPr>
          <p:cNvPr id="8" name="矩形 7">
            <a:extLst>
              <a:ext uri="{FF2B5EF4-FFF2-40B4-BE49-F238E27FC236}">
                <a16:creationId xmlns:a16="http://schemas.microsoft.com/office/drawing/2014/main" id="{99C63CE7-6355-4E81-A225-BE843619EDBA}"/>
              </a:ext>
            </a:extLst>
          </p:cNvPr>
          <p:cNvSpPr/>
          <p:nvPr/>
        </p:nvSpPr>
        <p:spPr bwMode="auto">
          <a:xfrm>
            <a:off x="2843808" y="3736094"/>
            <a:ext cx="288032" cy="360040"/>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a:ln>
                <a:noFill/>
              </a:ln>
              <a:solidFill>
                <a:schemeClr val="accent2"/>
              </a:solidFill>
              <a:effectLst/>
              <a:latin typeface="Times New Roman" pitchFamily="18" charset="0"/>
              <a:ea typeface="楷体_GB2312" pitchFamily="49" charset="-122"/>
            </a:endParaRPr>
          </a:p>
        </p:txBody>
      </p:sp>
    </p:spTree>
    <p:extLst>
      <p:ext uri="{BB962C8B-B14F-4D97-AF65-F5344CB8AC3E}">
        <p14:creationId xmlns:p14="http://schemas.microsoft.com/office/powerpoint/2010/main" val="11896480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410DF3-078E-4061-8EE4-C2D494944C94}"/>
              </a:ext>
            </a:extLst>
          </p:cNvPr>
          <p:cNvSpPr>
            <a:spLocks noGrp="1"/>
          </p:cNvSpPr>
          <p:nvPr>
            <p:ph type="title"/>
          </p:nvPr>
        </p:nvSpPr>
        <p:spPr/>
        <p:txBody>
          <a:bodyPr/>
          <a:lstStyle/>
          <a:p>
            <a:r>
              <a:rPr lang="en-US" altLang="zh-CN" sz="3600" dirty="0">
                <a:solidFill>
                  <a:srgbClr val="0000FF"/>
                </a:solidFill>
                <a:latin typeface="黑体" panose="02010609060101010101" pitchFamily="49" charset="-122"/>
                <a:ea typeface="黑体" panose="02010609060101010101" pitchFamily="49" charset="-122"/>
              </a:rPr>
              <a:t>3.</a:t>
            </a:r>
            <a:r>
              <a:rPr lang="zh-CN" altLang="en-US" sz="3600" dirty="0">
                <a:solidFill>
                  <a:srgbClr val="0000FF"/>
                </a:solidFill>
                <a:latin typeface="黑体" panose="02010609060101010101" pitchFamily="49" charset="-122"/>
                <a:ea typeface="黑体" panose="02010609060101010101" pitchFamily="49" charset="-122"/>
              </a:rPr>
              <a:t>模糊变精度粗糙集</a:t>
            </a:r>
          </a:p>
        </p:txBody>
      </p:sp>
      <p:pic>
        <p:nvPicPr>
          <p:cNvPr id="4" name="内容占位符 3">
            <a:extLst>
              <a:ext uri="{FF2B5EF4-FFF2-40B4-BE49-F238E27FC236}">
                <a16:creationId xmlns:a16="http://schemas.microsoft.com/office/drawing/2014/main" id="{167DAAA5-F580-4D13-9550-655C2A647249}"/>
              </a:ext>
            </a:extLst>
          </p:cNvPr>
          <p:cNvPicPr>
            <a:picLocks noGrp="1" noChangeAspect="1"/>
          </p:cNvPicPr>
          <p:nvPr>
            <p:ph idx="1"/>
          </p:nvPr>
        </p:nvPicPr>
        <p:blipFill>
          <a:blip r:embed="rId2"/>
          <a:stretch>
            <a:fillRect/>
          </a:stretch>
        </p:blipFill>
        <p:spPr>
          <a:xfrm>
            <a:off x="611560" y="1493912"/>
            <a:ext cx="7732803" cy="1080120"/>
          </a:xfrm>
          <a:prstGeom prst="rect">
            <a:avLst/>
          </a:prstGeom>
        </p:spPr>
        <p:style>
          <a:lnRef idx="2">
            <a:schemeClr val="accent1"/>
          </a:lnRef>
          <a:fillRef idx="1">
            <a:schemeClr val="lt1"/>
          </a:fillRef>
          <a:effectRef idx="0">
            <a:schemeClr val="accent1"/>
          </a:effectRef>
          <a:fontRef idx="minor">
            <a:schemeClr val="dk1"/>
          </a:fontRef>
        </p:style>
      </p:pic>
      <p:sp>
        <p:nvSpPr>
          <p:cNvPr id="5" name="矩形 4">
            <a:extLst>
              <a:ext uri="{FF2B5EF4-FFF2-40B4-BE49-F238E27FC236}">
                <a16:creationId xmlns:a16="http://schemas.microsoft.com/office/drawing/2014/main" id="{234598B3-5BF8-4E33-AC5E-7AF0F11DA4AE}"/>
              </a:ext>
            </a:extLst>
          </p:cNvPr>
          <p:cNvSpPr/>
          <p:nvPr/>
        </p:nvSpPr>
        <p:spPr bwMode="auto">
          <a:xfrm>
            <a:off x="1907704" y="2213992"/>
            <a:ext cx="288032" cy="360040"/>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a:ln>
                <a:noFill/>
              </a:ln>
              <a:solidFill>
                <a:schemeClr val="accent2"/>
              </a:solidFill>
              <a:effectLst/>
              <a:latin typeface="Times New Roman" pitchFamily="18" charset="0"/>
              <a:ea typeface="楷体_GB2312" pitchFamily="49" charset="-122"/>
            </a:endParaRPr>
          </a:p>
        </p:txBody>
      </p:sp>
      <p:pic>
        <p:nvPicPr>
          <p:cNvPr id="6" name="图片 5">
            <a:extLst>
              <a:ext uri="{FF2B5EF4-FFF2-40B4-BE49-F238E27FC236}">
                <a16:creationId xmlns:a16="http://schemas.microsoft.com/office/drawing/2014/main" id="{C9C16EDD-51B0-4266-9BE6-8DAE1B5A11ED}"/>
              </a:ext>
            </a:extLst>
          </p:cNvPr>
          <p:cNvPicPr>
            <a:picLocks noChangeAspect="1"/>
          </p:cNvPicPr>
          <p:nvPr/>
        </p:nvPicPr>
        <p:blipFill>
          <a:blip r:embed="rId3"/>
          <a:stretch>
            <a:fillRect/>
          </a:stretch>
        </p:blipFill>
        <p:spPr>
          <a:xfrm>
            <a:off x="827584" y="3032956"/>
            <a:ext cx="7392224" cy="2088232"/>
          </a:xfrm>
          <a:prstGeom prst="rect">
            <a:avLst/>
          </a:prstGeom>
        </p:spPr>
        <p:style>
          <a:lnRef idx="2">
            <a:schemeClr val="accent1"/>
          </a:lnRef>
          <a:fillRef idx="1">
            <a:schemeClr val="lt1"/>
          </a:fillRef>
          <a:effectRef idx="0">
            <a:schemeClr val="accent1"/>
          </a:effectRef>
          <a:fontRef idx="minor">
            <a:schemeClr val="dk1"/>
          </a:fontRef>
        </p:style>
      </p:pic>
    </p:spTree>
    <p:extLst>
      <p:ext uri="{BB962C8B-B14F-4D97-AF65-F5344CB8AC3E}">
        <p14:creationId xmlns:p14="http://schemas.microsoft.com/office/powerpoint/2010/main" val="4974613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a:extLst>
              <a:ext uri="{FF2B5EF4-FFF2-40B4-BE49-F238E27FC236}">
                <a16:creationId xmlns:a16="http://schemas.microsoft.com/office/drawing/2014/main" id="{15FDEEB5-4CA6-45B1-969F-C9598D36D497}"/>
              </a:ext>
            </a:extLst>
          </p:cNvPr>
          <p:cNvPicPr>
            <a:picLocks noGrp="1" noChangeAspect="1"/>
          </p:cNvPicPr>
          <p:nvPr>
            <p:ph idx="1"/>
          </p:nvPr>
        </p:nvPicPr>
        <p:blipFill>
          <a:blip r:embed="rId2"/>
          <a:stretch>
            <a:fillRect/>
          </a:stretch>
        </p:blipFill>
        <p:spPr>
          <a:xfrm>
            <a:off x="1763688" y="1556792"/>
            <a:ext cx="6192688" cy="4177275"/>
          </a:xfrm>
          <a:prstGeom prst="rect">
            <a:avLst/>
          </a:prstGeom>
        </p:spPr>
      </p:pic>
      <p:sp>
        <p:nvSpPr>
          <p:cNvPr id="4" name="矩形 3">
            <a:extLst>
              <a:ext uri="{FF2B5EF4-FFF2-40B4-BE49-F238E27FC236}">
                <a16:creationId xmlns:a16="http://schemas.microsoft.com/office/drawing/2014/main" id="{590D03F7-79F1-4EDA-9888-B7E8682710D8}"/>
              </a:ext>
            </a:extLst>
          </p:cNvPr>
          <p:cNvSpPr/>
          <p:nvPr/>
        </p:nvSpPr>
        <p:spPr bwMode="auto">
          <a:xfrm>
            <a:off x="2771800" y="2132856"/>
            <a:ext cx="288032" cy="360040"/>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a:ln>
                <a:noFill/>
              </a:ln>
              <a:solidFill>
                <a:schemeClr val="accent2"/>
              </a:solidFill>
              <a:effectLst/>
              <a:latin typeface="Times New Roman" pitchFamily="18" charset="0"/>
              <a:ea typeface="楷体_GB2312" pitchFamily="49" charset="-122"/>
            </a:endParaRPr>
          </a:p>
        </p:txBody>
      </p:sp>
      <p:sp>
        <p:nvSpPr>
          <p:cNvPr id="6" name="矩形 5">
            <a:extLst>
              <a:ext uri="{FF2B5EF4-FFF2-40B4-BE49-F238E27FC236}">
                <a16:creationId xmlns:a16="http://schemas.microsoft.com/office/drawing/2014/main" id="{45340971-90DB-45E0-93D4-D260E8F1D161}"/>
              </a:ext>
            </a:extLst>
          </p:cNvPr>
          <p:cNvSpPr/>
          <p:nvPr/>
        </p:nvSpPr>
        <p:spPr bwMode="auto">
          <a:xfrm>
            <a:off x="2891086" y="5307508"/>
            <a:ext cx="744810" cy="360040"/>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a:ln>
                <a:noFill/>
              </a:ln>
              <a:solidFill>
                <a:schemeClr val="accent2"/>
              </a:solidFill>
              <a:effectLst/>
              <a:latin typeface="Times New Roman" pitchFamily="18" charset="0"/>
              <a:ea typeface="楷体_GB2312" pitchFamily="49" charset="-122"/>
            </a:endParaRPr>
          </a:p>
        </p:txBody>
      </p:sp>
      <p:sp>
        <p:nvSpPr>
          <p:cNvPr id="7" name="标题 6">
            <a:extLst>
              <a:ext uri="{FF2B5EF4-FFF2-40B4-BE49-F238E27FC236}">
                <a16:creationId xmlns:a16="http://schemas.microsoft.com/office/drawing/2014/main" id="{6B726A63-67A8-4355-91AC-1BC8BD3D6E29}"/>
              </a:ext>
            </a:extLst>
          </p:cNvPr>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33628044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a:extLst>
              <a:ext uri="{FF2B5EF4-FFF2-40B4-BE49-F238E27FC236}">
                <a16:creationId xmlns:a16="http://schemas.microsoft.com/office/drawing/2014/main" id="{4D3398DD-2C3E-4FE8-83E7-BCB82CD181A1}"/>
              </a:ext>
            </a:extLst>
          </p:cNvPr>
          <p:cNvPicPr>
            <a:picLocks noGrp="1" noChangeAspect="1"/>
          </p:cNvPicPr>
          <p:nvPr>
            <p:ph idx="1"/>
          </p:nvPr>
        </p:nvPicPr>
        <p:blipFill>
          <a:blip r:embed="rId2"/>
          <a:stretch>
            <a:fillRect/>
          </a:stretch>
        </p:blipFill>
        <p:spPr>
          <a:xfrm>
            <a:off x="899592" y="1556792"/>
            <a:ext cx="7891900" cy="1728192"/>
          </a:xfrm>
          <a:prstGeom prst="rect">
            <a:avLst/>
          </a:prstGeom>
        </p:spPr>
        <p:style>
          <a:lnRef idx="2">
            <a:schemeClr val="accent1"/>
          </a:lnRef>
          <a:fillRef idx="1">
            <a:schemeClr val="lt1"/>
          </a:fillRef>
          <a:effectRef idx="0">
            <a:schemeClr val="accent1"/>
          </a:effectRef>
          <a:fontRef idx="minor">
            <a:schemeClr val="dk1"/>
          </a:fontRef>
        </p:style>
      </p:pic>
      <p:sp>
        <p:nvSpPr>
          <p:cNvPr id="4" name="标题 1">
            <a:extLst>
              <a:ext uri="{FF2B5EF4-FFF2-40B4-BE49-F238E27FC236}">
                <a16:creationId xmlns:a16="http://schemas.microsoft.com/office/drawing/2014/main" id="{FFFC35BA-FAE9-49FF-98F9-088161402CB3}"/>
              </a:ext>
            </a:extLst>
          </p:cNvPr>
          <p:cNvSpPr>
            <a:spLocks noGrp="1"/>
          </p:cNvSpPr>
          <p:nvPr>
            <p:ph type="title"/>
          </p:nvPr>
        </p:nvSpPr>
        <p:spPr>
          <a:xfrm>
            <a:off x="457200" y="274638"/>
            <a:ext cx="8229600" cy="1143000"/>
          </a:xfrm>
        </p:spPr>
        <p:txBody>
          <a:bodyPr/>
          <a:lstStyle/>
          <a:p>
            <a:r>
              <a:rPr lang="en-US" altLang="zh-CN" sz="3600" dirty="0">
                <a:solidFill>
                  <a:srgbClr val="0000FF"/>
                </a:solidFill>
                <a:latin typeface="黑体" panose="02010609060101010101" pitchFamily="49" charset="-122"/>
                <a:ea typeface="黑体" panose="02010609060101010101" pitchFamily="49" charset="-122"/>
              </a:rPr>
              <a:t>4.</a:t>
            </a:r>
            <a:r>
              <a:rPr lang="zh-CN" altLang="en-US" sz="3600" dirty="0">
                <a:solidFill>
                  <a:srgbClr val="0000FF"/>
                </a:solidFill>
                <a:latin typeface="黑体" panose="02010609060101010101" pitchFamily="49" charset="-122"/>
                <a:ea typeface="黑体" panose="02010609060101010101" pitchFamily="49" charset="-122"/>
              </a:rPr>
              <a:t>软模糊粗糙集</a:t>
            </a:r>
          </a:p>
        </p:txBody>
      </p:sp>
      <p:sp>
        <p:nvSpPr>
          <p:cNvPr id="6" name="矩形 5">
            <a:extLst>
              <a:ext uri="{FF2B5EF4-FFF2-40B4-BE49-F238E27FC236}">
                <a16:creationId xmlns:a16="http://schemas.microsoft.com/office/drawing/2014/main" id="{F81D298C-0495-4835-9AE3-537B98A628EC}"/>
              </a:ext>
            </a:extLst>
          </p:cNvPr>
          <p:cNvSpPr/>
          <p:nvPr/>
        </p:nvSpPr>
        <p:spPr bwMode="auto">
          <a:xfrm>
            <a:off x="1475656" y="1700808"/>
            <a:ext cx="384770" cy="360040"/>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a:ln>
                <a:noFill/>
              </a:ln>
              <a:solidFill>
                <a:schemeClr val="accent2"/>
              </a:solidFill>
              <a:effectLst/>
              <a:latin typeface="Times New Roman" pitchFamily="18" charset="0"/>
              <a:ea typeface="楷体_GB2312" pitchFamily="49" charset="-122"/>
            </a:endParaRPr>
          </a:p>
        </p:txBody>
      </p:sp>
      <p:sp>
        <p:nvSpPr>
          <p:cNvPr id="7" name="矩形 6">
            <a:extLst>
              <a:ext uri="{FF2B5EF4-FFF2-40B4-BE49-F238E27FC236}">
                <a16:creationId xmlns:a16="http://schemas.microsoft.com/office/drawing/2014/main" id="{5F471BC6-AAA0-4CF6-BB24-62A877CD9BBF}"/>
              </a:ext>
            </a:extLst>
          </p:cNvPr>
          <p:cNvSpPr/>
          <p:nvPr/>
        </p:nvSpPr>
        <p:spPr bwMode="auto">
          <a:xfrm>
            <a:off x="7872003" y="2132856"/>
            <a:ext cx="744810" cy="360040"/>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a:ln>
                <a:noFill/>
              </a:ln>
              <a:solidFill>
                <a:schemeClr val="accent2"/>
              </a:solidFill>
              <a:effectLst/>
              <a:latin typeface="Times New Roman" pitchFamily="18" charset="0"/>
              <a:ea typeface="楷体_GB2312" pitchFamily="49" charset="-122"/>
            </a:endParaRPr>
          </a:p>
        </p:txBody>
      </p:sp>
      <p:pic>
        <p:nvPicPr>
          <p:cNvPr id="8" name="图片 7">
            <a:extLst>
              <a:ext uri="{FF2B5EF4-FFF2-40B4-BE49-F238E27FC236}">
                <a16:creationId xmlns:a16="http://schemas.microsoft.com/office/drawing/2014/main" id="{B46B1304-9944-48C3-86C8-E453757895CE}"/>
              </a:ext>
            </a:extLst>
          </p:cNvPr>
          <p:cNvPicPr>
            <a:picLocks noChangeAspect="1"/>
          </p:cNvPicPr>
          <p:nvPr/>
        </p:nvPicPr>
        <p:blipFill>
          <a:blip r:embed="rId3"/>
          <a:stretch>
            <a:fillRect/>
          </a:stretch>
        </p:blipFill>
        <p:spPr>
          <a:xfrm>
            <a:off x="2195736" y="3356992"/>
            <a:ext cx="5139990" cy="3362100"/>
          </a:xfrm>
          <a:prstGeom prst="rect">
            <a:avLst/>
          </a:prstGeom>
        </p:spPr>
      </p:pic>
      <p:sp>
        <p:nvSpPr>
          <p:cNvPr id="9" name="矩形 8">
            <a:extLst>
              <a:ext uri="{FF2B5EF4-FFF2-40B4-BE49-F238E27FC236}">
                <a16:creationId xmlns:a16="http://schemas.microsoft.com/office/drawing/2014/main" id="{F0F07187-8C29-403F-9343-1D5489B5D371}"/>
              </a:ext>
            </a:extLst>
          </p:cNvPr>
          <p:cNvSpPr/>
          <p:nvPr/>
        </p:nvSpPr>
        <p:spPr bwMode="auto">
          <a:xfrm>
            <a:off x="3923928" y="6403342"/>
            <a:ext cx="504056" cy="360040"/>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a:ln>
                <a:noFill/>
              </a:ln>
              <a:solidFill>
                <a:schemeClr val="accent2"/>
              </a:solidFill>
              <a:effectLst/>
              <a:latin typeface="Times New Roman" pitchFamily="18" charset="0"/>
              <a:ea typeface="楷体_GB2312" pitchFamily="49" charset="-122"/>
            </a:endParaRPr>
          </a:p>
        </p:txBody>
      </p:sp>
    </p:spTree>
    <p:extLst>
      <p:ext uri="{BB962C8B-B14F-4D97-AF65-F5344CB8AC3E}">
        <p14:creationId xmlns:p14="http://schemas.microsoft.com/office/powerpoint/2010/main" val="83999324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8833F2D8-0B66-4AB0-96D0-256DCFE38126}"/>
              </a:ext>
            </a:extLst>
          </p:cNvPr>
          <p:cNvPicPr>
            <a:picLocks noChangeAspect="1"/>
          </p:cNvPicPr>
          <p:nvPr/>
        </p:nvPicPr>
        <p:blipFill>
          <a:blip r:embed="rId2"/>
          <a:stretch>
            <a:fillRect/>
          </a:stretch>
        </p:blipFill>
        <p:spPr>
          <a:xfrm>
            <a:off x="215516" y="831381"/>
            <a:ext cx="8712968" cy="1296144"/>
          </a:xfrm>
          <a:prstGeom prst="rect">
            <a:avLst/>
          </a:prstGeom>
        </p:spPr>
        <p:style>
          <a:lnRef idx="2">
            <a:schemeClr val="accent1"/>
          </a:lnRef>
          <a:fillRef idx="1">
            <a:schemeClr val="lt1"/>
          </a:fillRef>
          <a:effectRef idx="0">
            <a:schemeClr val="accent1"/>
          </a:effectRef>
          <a:fontRef idx="minor">
            <a:schemeClr val="dk1"/>
          </a:fontRef>
        </p:style>
      </p:pic>
      <p:pic>
        <p:nvPicPr>
          <p:cNvPr id="5" name="图片 4">
            <a:extLst>
              <a:ext uri="{FF2B5EF4-FFF2-40B4-BE49-F238E27FC236}">
                <a16:creationId xmlns:a16="http://schemas.microsoft.com/office/drawing/2014/main" id="{88F4053C-73FB-4C74-8A90-DE1C258738F7}"/>
              </a:ext>
            </a:extLst>
          </p:cNvPr>
          <p:cNvPicPr>
            <a:picLocks noChangeAspect="1"/>
          </p:cNvPicPr>
          <p:nvPr/>
        </p:nvPicPr>
        <p:blipFill>
          <a:blip r:embed="rId3"/>
          <a:stretch>
            <a:fillRect/>
          </a:stretch>
        </p:blipFill>
        <p:spPr>
          <a:xfrm>
            <a:off x="759227" y="2564904"/>
            <a:ext cx="7625546" cy="2602951"/>
          </a:xfrm>
          <a:prstGeom prst="rect">
            <a:avLst/>
          </a:prstGeom>
        </p:spPr>
        <p:style>
          <a:lnRef idx="2">
            <a:schemeClr val="accent1"/>
          </a:lnRef>
          <a:fillRef idx="1">
            <a:schemeClr val="lt1"/>
          </a:fillRef>
          <a:effectRef idx="0">
            <a:schemeClr val="accent1"/>
          </a:effectRef>
          <a:fontRef idx="minor">
            <a:schemeClr val="dk1"/>
          </a:fontRef>
        </p:style>
      </p:pic>
      <p:sp>
        <p:nvSpPr>
          <p:cNvPr id="7" name="矩形 6">
            <a:extLst>
              <a:ext uri="{FF2B5EF4-FFF2-40B4-BE49-F238E27FC236}">
                <a16:creationId xmlns:a16="http://schemas.microsoft.com/office/drawing/2014/main" id="{EF0F5EA8-512C-428F-87B4-C51C167B57DF}"/>
              </a:ext>
            </a:extLst>
          </p:cNvPr>
          <p:cNvSpPr/>
          <p:nvPr/>
        </p:nvSpPr>
        <p:spPr bwMode="auto">
          <a:xfrm>
            <a:off x="7812360" y="2780928"/>
            <a:ext cx="504056" cy="1584176"/>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a:ln>
                <a:noFill/>
              </a:ln>
              <a:solidFill>
                <a:schemeClr val="accent2"/>
              </a:solidFill>
              <a:effectLst/>
              <a:latin typeface="Times New Roman" pitchFamily="18" charset="0"/>
              <a:ea typeface="楷体_GB2312" pitchFamily="49" charset="-122"/>
            </a:endParaRPr>
          </a:p>
        </p:txBody>
      </p:sp>
      <p:sp>
        <p:nvSpPr>
          <p:cNvPr id="8" name="矩形 7">
            <a:extLst>
              <a:ext uri="{FF2B5EF4-FFF2-40B4-BE49-F238E27FC236}">
                <a16:creationId xmlns:a16="http://schemas.microsoft.com/office/drawing/2014/main" id="{6CF640FA-FBF6-4321-8E5F-1B32217D2E03}"/>
              </a:ext>
            </a:extLst>
          </p:cNvPr>
          <p:cNvSpPr/>
          <p:nvPr/>
        </p:nvSpPr>
        <p:spPr bwMode="auto">
          <a:xfrm>
            <a:off x="852314" y="922664"/>
            <a:ext cx="407318" cy="360040"/>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dirty="0">
              <a:ln>
                <a:noFill/>
              </a:ln>
              <a:solidFill>
                <a:schemeClr val="accent2"/>
              </a:solidFill>
              <a:effectLst/>
              <a:latin typeface="Times New Roman" pitchFamily="18" charset="0"/>
              <a:ea typeface="楷体_GB2312" pitchFamily="49" charset="-122"/>
            </a:endParaRPr>
          </a:p>
        </p:txBody>
      </p:sp>
    </p:spTree>
    <p:extLst>
      <p:ext uri="{BB962C8B-B14F-4D97-AF65-F5344CB8AC3E}">
        <p14:creationId xmlns:p14="http://schemas.microsoft.com/office/powerpoint/2010/main" val="106329747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35AD154-A361-47C5-A286-C8AE4D6E54E8}"/>
              </a:ext>
            </a:extLst>
          </p:cNvPr>
          <p:cNvSpPr>
            <a:spLocks noGrp="1"/>
          </p:cNvSpPr>
          <p:nvPr>
            <p:ph type="title"/>
          </p:nvPr>
        </p:nvSpPr>
        <p:spPr/>
        <p:txBody>
          <a:bodyPr/>
          <a:lstStyle/>
          <a:p>
            <a:r>
              <a:rPr lang="en-US" altLang="zh-CN" sz="3600" dirty="0">
                <a:solidFill>
                  <a:srgbClr val="0000FF"/>
                </a:solidFill>
                <a:latin typeface="黑体" panose="02010609060101010101" pitchFamily="49" charset="-122"/>
                <a:ea typeface="黑体" panose="02010609060101010101" pitchFamily="49" charset="-122"/>
              </a:rPr>
              <a:t>5.</a:t>
            </a:r>
            <a:r>
              <a:rPr lang="zh-CN" altLang="en-US" sz="3600" dirty="0">
                <a:solidFill>
                  <a:srgbClr val="0000FF"/>
                </a:solidFill>
                <a:latin typeface="黑体" panose="02010609060101010101" pitchFamily="49" charset="-122"/>
                <a:ea typeface="黑体" panose="02010609060101010101" pitchFamily="49" charset="-122"/>
              </a:rPr>
              <a:t>基于</a:t>
            </a:r>
            <a:r>
              <a:rPr lang="en-US" altLang="zh-CN" sz="3600" dirty="0">
                <a:solidFill>
                  <a:srgbClr val="0000FF"/>
                </a:solidFill>
                <a:latin typeface="黑体" panose="02010609060101010101" pitchFamily="49" charset="-122"/>
                <a:ea typeface="黑体" panose="02010609060101010101" pitchFamily="49" charset="-122"/>
              </a:rPr>
              <a:t>SMEB</a:t>
            </a:r>
            <a:r>
              <a:rPr lang="zh-CN" altLang="en-US" sz="3600" dirty="0">
                <a:solidFill>
                  <a:srgbClr val="0000FF"/>
                </a:solidFill>
                <a:latin typeface="黑体" panose="02010609060101010101" pitchFamily="49" charset="-122"/>
                <a:ea typeface="黑体" panose="02010609060101010101" pitchFamily="49" charset="-122"/>
              </a:rPr>
              <a:t>的模糊粗糙集</a:t>
            </a:r>
            <a:endParaRPr lang="en-US" altLang="zh-CN" sz="3600" dirty="0">
              <a:solidFill>
                <a:srgbClr val="0000FF"/>
              </a:solidFill>
              <a:latin typeface="黑体" panose="02010609060101010101" pitchFamily="49" charset="-122"/>
              <a:ea typeface="黑体" panose="02010609060101010101" pitchFamily="49" charset="-122"/>
            </a:endParaRPr>
          </a:p>
        </p:txBody>
      </p:sp>
      <p:pic>
        <p:nvPicPr>
          <p:cNvPr id="4" name="内容占位符 3">
            <a:extLst>
              <a:ext uri="{FF2B5EF4-FFF2-40B4-BE49-F238E27FC236}">
                <a16:creationId xmlns:a16="http://schemas.microsoft.com/office/drawing/2014/main" id="{27726009-9BFC-459D-87B5-D4D93FE6E443}"/>
              </a:ext>
            </a:extLst>
          </p:cNvPr>
          <p:cNvPicPr>
            <a:picLocks noGrp="1" noChangeAspect="1"/>
          </p:cNvPicPr>
          <p:nvPr>
            <p:ph idx="1"/>
          </p:nvPr>
        </p:nvPicPr>
        <p:blipFill>
          <a:blip r:embed="rId2"/>
          <a:stretch>
            <a:fillRect/>
          </a:stretch>
        </p:blipFill>
        <p:spPr>
          <a:xfrm>
            <a:off x="1763688" y="1542504"/>
            <a:ext cx="5760640" cy="4892530"/>
          </a:xfrm>
          <a:prstGeom prst="rect">
            <a:avLst/>
          </a:prstGeom>
        </p:spPr>
        <p:style>
          <a:lnRef idx="2">
            <a:schemeClr val="accent3"/>
          </a:lnRef>
          <a:fillRef idx="1">
            <a:schemeClr val="lt1"/>
          </a:fillRef>
          <a:effectRef idx="0">
            <a:schemeClr val="accent3"/>
          </a:effectRef>
          <a:fontRef idx="minor">
            <a:schemeClr val="dk1"/>
          </a:fontRef>
        </p:style>
      </p:pic>
      <p:sp>
        <p:nvSpPr>
          <p:cNvPr id="5" name="矩形 4">
            <a:extLst>
              <a:ext uri="{FF2B5EF4-FFF2-40B4-BE49-F238E27FC236}">
                <a16:creationId xmlns:a16="http://schemas.microsoft.com/office/drawing/2014/main" id="{0033F85B-549A-47EB-9317-0D6B875B8572}"/>
              </a:ext>
            </a:extLst>
          </p:cNvPr>
          <p:cNvSpPr/>
          <p:nvPr/>
        </p:nvSpPr>
        <p:spPr bwMode="auto">
          <a:xfrm>
            <a:off x="3275856" y="6165304"/>
            <a:ext cx="720080" cy="360040"/>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a:ln>
                <a:noFill/>
              </a:ln>
              <a:solidFill>
                <a:schemeClr val="accent2"/>
              </a:solidFill>
              <a:effectLst/>
              <a:latin typeface="Times New Roman" pitchFamily="18" charset="0"/>
              <a:ea typeface="楷体_GB2312" pitchFamily="49" charset="-122"/>
            </a:endParaRPr>
          </a:p>
        </p:txBody>
      </p:sp>
    </p:spTree>
    <p:extLst>
      <p:ext uri="{BB962C8B-B14F-4D97-AF65-F5344CB8AC3E}">
        <p14:creationId xmlns:p14="http://schemas.microsoft.com/office/powerpoint/2010/main" val="14796490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7" name="Text Box 15"/>
          <p:cNvSpPr txBox="1">
            <a:spLocks noChangeArrowheads="1"/>
          </p:cNvSpPr>
          <p:nvPr/>
        </p:nvSpPr>
        <p:spPr bwMode="auto">
          <a:xfrm>
            <a:off x="642910" y="1357298"/>
            <a:ext cx="7777163" cy="3108543"/>
          </a:xfrm>
          <a:prstGeom prst="rect">
            <a:avLst/>
          </a:prstGeom>
          <a:noFill/>
          <a:ln w="9525">
            <a:noFill/>
            <a:miter lim="800000"/>
            <a:headEnd/>
            <a:tailEnd/>
          </a:ln>
          <a:effectLst/>
        </p:spPr>
        <p:txBody>
          <a:bodyPr>
            <a:spAutoFit/>
          </a:bodyPr>
          <a:lstStyle/>
          <a:p>
            <a:pPr>
              <a:lnSpc>
                <a:spcPct val="130000"/>
              </a:lnSpc>
              <a:spcBef>
                <a:spcPct val="50000"/>
              </a:spcBef>
            </a:pPr>
            <a:r>
              <a:rPr lang="zh-CN" altLang="en-US" sz="2800" dirty="0">
                <a:solidFill>
                  <a:schemeClr val="tx1"/>
                </a:solidFill>
                <a:latin typeface="黑体" pitchFamily="49" charset="-122"/>
                <a:ea typeface="黑体" pitchFamily="49" charset="-122"/>
              </a:rPr>
              <a:t>　　</a:t>
            </a:r>
            <a:r>
              <a:rPr lang="zh-CN" altLang="en-US" sz="2800" dirty="0">
                <a:solidFill>
                  <a:srgbClr val="C00000"/>
                </a:solidFill>
                <a:latin typeface="黑体" pitchFamily="49" charset="-122"/>
                <a:ea typeface="黑体" pitchFamily="49" charset="-122"/>
              </a:rPr>
              <a:t>粗糙集理论</a:t>
            </a:r>
            <a:r>
              <a:rPr lang="zh-CN" altLang="en-US" sz="2800" dirty="0">
                <a:solidFill>
                  <a:schemeClr val="tx1"/>
                </a:solidFill>
                <a:latin typeface="黑体" pitchFamily="49" charset="-122"/>
                <a:ea typeface="黑体" pitchFamily="49" charset="-122"/>
              </a:rPr>
              <a:t>是一种刻划不完整性和不确定性的数学工具， 能有效地分析不精确、不一致和不完整等各种不完备的信息。</a:t>
            </a:r>
          </a:p>
          <a:p>
            <a:pPr>
              <a:lnSpc>
                <a:spcPct val="130000"/>
              </a:lnSpc>
              <a:spcBef>
                <a:spcPct val="50000"/>
              </a:spcBef>
            </a:pPr>
            <a:r>
              <a:rPr lang="zh-CN" altLang="en-US" sz="2800" dirty="0">
                <a:solidFill>
                  <a:schemeClr val="tx1"/>
                </a:solidFill>
                <a:latin typeface="黑体" pitchFamily="49" charset="-122"/>
                <a:ea typeface="黑体" pitchFamily="49" charset="-122"/>
              </a:rPr>
              <a:t>　　</a:t>
            </a:r>
            <a:r>
              <a:rPr lang="zh-CN" altLang="en-US" sz="2800" dirty="0">
                <a:solidFill>
                  <a:srgbClr val="0000FF"/>
                </a:solidFill>
                <a:latin typeface="黑体" pitchFamily="49" charset="-122"/>
                <a:ea typeface="黑体" pitchFamily="49" charset="-122"/>
              </a:rPr>
              <a:t>还可以对数据进行分析和推理，从中发现隐含的知识， 揭示潜在的规律。 </a:t>
            </a:r>
          </a:p>
        </p:txBody>
      </p:sp>
    </p:spTree>
  </p:cSld>
  <p:clrMapOvr>
    <a:masterClrMapping/>
  </p:clrMapOvr>
  <p:transition advTm="88625"/>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a:extLst>
              <a:ext uri="{FF2B5EF4-FFF2-40B4-BE49-F238E27FC236}">
                <a16:creationId xmlns:a16="http://schemas.microsoft.com/office/drawing/2014/main" id="{B8D0AE0A-7DB9-4FE4-95AC-627A64F8A16E}"/>
              </a:ext>
            </a:extLst>
          </p:cNvPr>
          <p:cNvPicPr>
            <a:picLocks noGrp="1" noChangeAspect="1"/>
          </p:cNvPicPr>
          <p:nvPr>
            <p:ph idx="1"/>
          </p:nvPr>
        </p:nvPicPr>
        <p:blipFill>
          <a:blip r:embed="rId2"/>
          <a:stretch>
            <a:fillRect/>
          </a:stretch>
        </p:blipFill>
        <p:spPr>
          <a:xfrm>
            <a:off x="543511" y="1124744"/>
            <a:ext cx="8056978" cy="4752528"/>
          </a:xfrm>
          <a:prstGeom prst="rect">
            <a:avLst/>
          </a:prstGeom>
        </p:spPr>
      </p:pic>
      <p:sp>
        <p:nvSpPr>
          <p:cNvPr id="5" name="矩形 4">
            <a:extLst>
              <a:ext uri="{FF2B5EF4-FFF2-40B4-BE49-F238E27FC236}">
                <a16:creationId xmlns:a16="http://schemas.microsoft.com/office/drawing/2014/main" id="{C3B0EC38-8D65-40EB-8052-E3523C33E259}"/>
              </a:ext>
            </a:extLst>
          </p:cNvPr>
          <p:cNvSpPr/>
          <p:nvPr/>
        </p:nvSpPr>
        <p:spPr bwMode="auto">
          <a:xfrm>
            <a:off x="971600" y="1196753"/>
            <a:ext cx="384770" cy="216024"/>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a:ln>
                <a:noFill/>
              </a:ln>
              <a:solidFill>
                <a:schemeClr val="accent2"/>
              </a:solidFill>
              <a:effectLst/>
              <a:latin typeface="Times New Roman" pitchFamily="18" charset="0"/>
              <a:ea typeface="楷体_GB2312" pitchFamily="49" charset="-122"/>
            </a:endParaRPr>
          </a:p>
        </p:txBody>
      </p:sp>
      <p:sp>
        <p:nvSpPr>
          <p:cNvPr id="6" name="矩形 5">
            <a:extLst>
              <a:ext uri="{FF2B5EF4-FFF2-40B4-BE49-F238E27FC236}">
                <a16:creationId xmlns:a16="http://schemas.microsoft.com/office/drawing/2014/main" id="{A0481811-EB05-459D-9459-BA9193D9B1E1}"/>
              </a:ext>
            </a:extLst>
          </p:cNvPr>
          <p:cNvSpPr/>
          <p:nvPr/>
        </p:nvSpPr>
        <p:spPr bwMode="auto">
          <a:xfrm>
            <a:off x="7668344" y="2564904"/>
            <a:ext cx="792088" cy="3024336"/>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a:ln>
                <a:noFill/>
              </a:ln>
              <a:solidFill>
                <a:schemeClr val="accent2"/>
              </a:solidFill>
              <a:effectLst/>
              <a:latin typeface="Times New Roman" pitchFamily="18" charset="0"/>
              <a:ea typeface="楷体_GB2312" pitchFamily="49" charset="-122"/>
            </a:endParaRPr>
          </a:p>
        </p:txBody>
      </p:sp>
    </p:spTree>
    <p:extLst>
      <p:ext uri="{BB962C8B-B14F-4D97-AF65-F5344CB8AC3E}">
        <p14:creationId xmlns:p14="http://schemas.microsoft.com/office/powerpoint/2010/main" val="140107031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B50DC8-8BD1-4FE1-B84D-09376ED9E4CA}"/>
              </a:ext>
            </a:extLst>
          </p:cNvPr>
          <p:cNvSpPr>
            <a:spLocks noGrp="1"/>
          </p:cNvSpPr>
          <p:nvPr>
            <p:ph type="title"/>
          </p:nvPr>
        </p:nvSpPr>
        <p:spPr/>
        <p:txBody>
          <a:bodyPr/>
          <a:lstStyle/>
          <a:p>
            <a:endParaRPr lang="zh-CN" altLang="en-US"/>
          </a:p>
        </p:txBody>
      </p:sp>
      <p:pic>
        <p:nvPicPr>
          <p:cNvPr id="4" name="内容占位符 3">
            <a:extLst>
              <a:ext uri="{FF2B5EF4-FFF2-40B4-BE49-F238E27FC236}">
                <a16:creationId xmlns:a16="http://schemas.microsoft.com/office/drawing/2014/main" id="{BDFFA175-008F-45E9-8CF5-B44B16829AB9}"/>
              </a:ext>
            </a:extLst>
          </p:cNvPr>
          <p:cNvPicPr>
            <a:picLocks noGrp="1" noChangeAspect="1"/>
          </p:cNvPicPr>
          <p:nvPr>
            <p:ph idx="1"/>
          </p:nvPr>
        </p:nvPicPr>
        <p:blipFill>
          <a:blip r:embed="rId2"/>
          <a:stretch>
            <a:fillRect/>
          </a:stretch>
        </p:blipFill>
        <p:spPr>
          <a:xfrm>
            <a:off x="1547664" y="1268760"/>
            <a:ext cx="6408712" cy="4166370"/>
          </a:xfrm>
          <a:prstGeom prst="rect">
            <a:avLst/>
          </a:prstGeom>
        </p:spPr>
      </p:pic>
      <p:sp>
        <p:nvSpPr>
          <p:cNvPr id="5" name="矩形 4">
            <a:extLst>
              <a:ext uri="{FF2B5EF4-FFF2-40B4-BE49-F238E27FC236}">
                <a16:creationId xmlns:a16="http://schemas.microsoft.com/office/drawing/2014/main" id="{BF553917-333F-4846-84B1-A048C954749E}"/>
              </a:ext>
            </a:extLst>
          </p:cNvPr>
          <p:cNvSpPr/>
          <p:nvPr/>
        </p:nvSpPr>
        <p:spPr bwMode="auto">
          <a:xfrm>
            <a:off x="1763688" y="5085184"/>
            <a:ext cx="792088" cy="288032"/>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a:ln>
                <a:noFill/>
              </a:ln>
              <a:solidFill>
                <a:schemeClr val="accent2"/>
              </a:solidFill>
              <a:effectLst/>
              <a:latin typeface="Times New Roman" pitchFamily="18" charset="0"/>
              <a:ea typeface="楷体_GB2312" pitchFamily="49" charset="-122"/>
            </a:endParaRPr>
          </a:p>
        </p:txBody>
      </p:sp>
    </p:spTree>
    <p:extLst>
      <p:ext uri="{BB962C8B-B14F-4D97-AF65-F5344CB8AC3E}">
        <p14:creationId xmlns:p14="http://schemas.microsoft.com/office/powerpoint/2010/main" val="234689011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DBA05C2-BCF2-422E-BDE2-9BFDCFFA68F1}"/>
              </a:ext>
            </a:extLst>
          </p:cNvPr>
          <p:cNvSpPr>
            <a:spLocks noGrp="1"/>
          </p:cNvSpPr>
          <p:nvPr>
            <p:ph type="title"/>
          </p:nvPr>
        </p:nvSpPr>
        <p:spPr/>
        <p:txBody>
          <a:bodyPr/>
          <a:lstStyle/>
          <a:p>
            <a:r>
              <a:rPr lang="en-US" altLang="zh-CN" sz="3600" dirty="0">
                <a:solidFill>
                  <a:srgbClr val="0000FF"/>
                </a:solidFill>
                <a:latin typeface="黑体" panose="02010609060101010101" pitchFamily="49" charset="-122"/>
                <a:ea typeface="黑体" panose="02010609060101010101" pitchFamily="49" charset="-122"/>
              </a:rPr>
              <a:t>5.</a:t>
            </a:r>
            <a:r>
              <a:rPr lang="zh-CN" altLang="en-US" sz="3600" dirty="0">
                <a:solidFill>
                  <a:srgbClr val="0000FF"/>
                </a:solidFill>
                <a:latin typeface="黑体" panose="02010609060101010101" pitchFamily="49" charset="-122"/>
                <a:ea typeface="黑体" panose="02010609060101010101" pitchFamily="49" charset="-122"/>
              </a:rPr>
              <a:t>基于稳健统计量的模糊粗糙集</a:t>
            </a:r>
          </a:p>
        </p:txBody>
      </p:sp>
      <p:pic>
        <p:nvPicPr>
          <p:cNvPr id="4" name="内容占位符 3">
            <a:extLst>
              <a:ext uri="{FF2B5EF4-FFF2-40B4-BE49-F238E27FC236}">
                <a16:creationId xmlns:a16="http://schemas.microsoft.com/office/drawing/2014/main" id="{1FC80E4D-ACF3-4594-A0B7-2FDAD5E1F4F9}"/>
              </a:ext>
            </a:extLst>
          </p:cNvPr>
          <p:cNvPicPr>
            <a:picLocks noGrp="1" noChangeAspect="1"/>
          </p:cNvPicPr>
          <p:nvPr>
            <p:ph idx="1"/>
          </p:nvPr>
        </p:nvPicPr>
        <p:blipFill>
          <a:blip r:embed="rId2"/>
          <a:stretch>
            <a:fillRect/>
          </a:stretch>
        </p:blipFill>
        <p:spPr>
          <a:xfrm>
            <a:off x="683568" y="1628800"/>
            <a:ext cx="8075434" cy="1368152"/>
          </a:xfrm>
          <a:prstGeom prst="rect">
            <a:avLst/>
          </a:prstGeom>
        </p:spPr>
      </p:pic>
      <p:sp>
        <p:nvSpPr>
          <p:cNvPr id="5" name="矩形 4">
            <a:extLst>
              <a:ext uri="{FF2B5EF4-FFF2-40B4-BE49-F238E27FC236}">
                <a16:creationId xmlns:a16="http://schemas.microsoft.com/office/drawing/2014/main" id="{CE1D72D5-30D1-4D05-AD08-CAE35EC66D8D}"/>
              </a:ext>
            </a:extLst>
          </p:cNvPr>
          <p:cNvSpPr/>
          <p:nvPr/>
        </p:nvSpPr>
        <p:spPr bwMode="auto">
          <a:xfrm>
            <a:off x="1187624" y="1556792"/>
            <a:ext cx="360040" cy="288032"/>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a:ln>
                <a:noFill/>
              </a:ln>
              <a:solidFill>
                <a:schemeClr val="accent2"/>
              </a:solidFill>
              <a:effectLst/>
              <a:latin typeface="Times New Roman" pitchFamily="18" charset="0"/>
              <a:ea typeface="楷体_GB2312" pitchFamily="49" charset="-122"/>
            </a:endParaRPr>
          </a:p>
        </p:txBody>
      </p:sp>
    </p:spTree>
    <p:extLst>
      <p:ext uri="{BB962C8B-B14F-4D97-AF65-F5344CB8AC3E}">
        <p14:creationId xmlns:p14="http://schemas.microsoft.com/office/powerpoint/2010/main" val="234780563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EB27BD8-4E23-4AC7-95D2-765B2BF0DDEA}"/>
              </a:ext>
            </a:extLst>
          </p:cNvPr>
          <p:cNvSpPr>
            <a:spLocks noGrp="1"/>
          </p:cNvSpPr>
          <p:nvPr>
            <p:ph type="title"/>
          </p:nvPr>
        </p:nvSpPr>
        <p:spPr/>
        <p:txBody>
          <a:bodyPr/>
          <a:lstStyle/>
          <a:p>
            <a:endParaRPr lang="zh-CN" altLang="en-US"/>
          </a:p>
        </p:txBody>
      </p:sp>
      <p:pic>
        <p:nvPicPr>
          <p:cNvPr id="4" name="内容占位符 3">
            <a:extLst>
              <a:ext uri="{FF2B5EF4-FFF2-40B4-BE49-F238E27FC236}">
                <a16:creationId xmlns:a16="http://schemas.microsoft.com/office/drawing/2014/main" id="{97679A85-5C75-4296-A54B-EC67DFDB3BE0}"/>
              </a:ext>
            </a:extLst>
          </p:cNvPr>
          <p:cNvPicPr>
            <a:picLocks noGrp="1" noChangeAspect="1"/>
          </p:cNvPicPr>
          <p:nvPr>
            <p:ph idx="1"/>
          </p:nvPr>
        </p:nvPicPr>
        <p:blipFill>
          <a:blip r:embed="rId2"/>
          <a:stretch>
            <a:fillRect/>
          </a:stretch>
        </p:blipFill>
        <p:spPr>
          <a:xfrm>
            <a:off x="755576" y="116632"/>
            <a:ext cx="7128792" cy="6661089"/>
          </a:xfrm>
          <a:prstGeom prst="rect">
            <a:avLst/>
          </a:prstGeom>
        </p:spPr>
      </p:pic>
      <p:sp>
        <p:nvSpPr>
          <p:cNvPr id="5" name="矩形 4">
            <a:extLst>
              <a:ext uri="{FF2B5EF4-FFF2-40B4-BE49-F238E27FC236}">
                <a16:creationId xmlns:a16="http://schemas.microsoft.com/office/drawing/2014/main" id="{42C9D067-2137-43AD-B39F-6C96F334DEE9}"/>
              </a:ext>
            </a:extLst>
          </p:cNvPr>
          <p:cNvSpPr/>
          <p:nvPr/>
        </p:nvSpPr>
        <p:spPr bwMode="auto">
          <a:xfrm>
            <a:off x="1224434" y="116632"/>
            <a:ext cx="360040" cy="288032"/>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a:ln>
                <a:noFill/>
              </a:ln>
              <a:solidFill>
                <a:schemeClr val="accent2"/>
              </a:solidFill>
              <a:effectLst/>
              <a:latin typeface="Times New Roman" pitchFamily="18" charset="0"/>
              <a:ea typeface="楷体_GB2312" pitchFamily="49" charset="-122"/>
            </a:endParaRPr>
          </a:p>
        </p:txBody>
      </p:sp>
      <p:sp>
        <p:nvSpPr>
          <p:cNvPr id="6" name="矩形 5">
            <a:extLst>
              <a:ext uri="{FF2B5EF4-FFF2-40B4-BE49-F238E27FC236}">
                <a16:creationId xmlns:a16="http://schemas.microsoft.com/office/drawing/2014/main" id="{CF50F5AD-4430-401B-9765-61EEAC61CD1E}"/>
              </a:ext>
            </a:extLst>
          </p:cNvPr>
          <p:cNvSpPr/>
          <p:nvPr/>
        </p:nvSpPr>
        <p:spPr bwMode="auto">
          <a:xfrm>
            <a:off x="7164288" y="1772816"/>
            <a:ext cx="648072" cy="4536504"/>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a:ln>
                <a:noFill/>
              </a:ln>
              <a:solidFill>
                <a:schemeClr val="accent2"/>
              </a:solidFill>
              <a:effectLst/>
              <a:latin typeface="Times New Roman" pitchFamily="18" charset="0"/>
              <a:ea typeface="楷体_GB2312" pitchFamily="49" charset="-122"/>
            </a:endParaRPr>
          </a:p>
        </p:txBody>
      </p:sp>
    </p:spTree>
    <p:extLst>
      <p:ext uri="{BB962C8B-B14F-4D97-AF65-F5344CB8AC3E}">
        <p14:creationId xmlns:p14="http://schemas.microsoft.com/office/powerpoint/2010/main" val="195550467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9721B8B-179B-4D22-81F0-9C0E5D338002}"/>
              </a:ext>
            </a:extLst>
          </p:cNvPr>
          <p:cNvSpPr>
            <a:spLocks noGrp="1"/>
          </p:cNvSpPr>
          <p:nvPr>
            <p:ph type="title"/>
          </p:nvPr>
        </p:nvSpPr>
        <p:spPr/>
        <p:txBody>
          <a:bodyPr/>
          <a:lstStyle/>
          <a:p>
            <a:r>
              <a:rPr lang="zh-CN" altLang="en-US" sz="3600" dirty="0">
                <a:solidFill>
                  <a:srgbClr val="0000FF"/>
                </a:solidFill>
                <a:latin typeface="黑体" panose="02010609060101010101" pitchFamily="49" charset="-122"/>
                <a:ea typeface="黑体" panose="02010609060101010101" pitchFamily="49" charset="-122"/>
              </a:rPr>
              <a:t>四、粗糙集理论的应用</a:t>
            </a:r>
          </a:p>
        </p:txBody>
      </p:sp>
      <p:sp>
        <p:nvSpPr>
          <p:cNvPr id="3" name="内容占位符 2">
            <a:extLst>
              <a:ext uri="{FF2B5EF4-FFF2-40B4-BE49-F238E27FC236}">
                <a16:creationId xmlns:a16="http://schemas.microsoft.com/office/drawing/2014/main" id="{60C76188-5532-427F-A08D-921803F3FE64}"/>
              </a:ext>
            </a:extLst>
          </p:cNvPr>
          <p:cNvSpPr>
            <a:spLocks noGrp="1"/>
          </p:cNvSpPr>
          <p:nvPr>
            <p:ph idx="1"/>
          </p:nvPr>
        </p:nvSpPr>
        <p:spPr>
          <a:xfrm>
            <a:off x="2483768" y="1988840"/>
            <a:ext cx="3394720" cy="1800200"/>
          </a:xfrm>
        </p:spPr>
        <p:txBody>
          <a:bodyPr/>
          <a:lstStyle/>
          <a:p>
            <a:r>
              <a:rPr lang="zh-CN" altLang="en-US" dirty="0"/>
              <a:t>鲁棒特征选择</a:t>
            </a:r>
            <a:endParaRPr lang="en-US" altLang="zh-CN" dirty="0"/>
          </a:p>
          <a:p>
            <a:r>
              <a:rPr lang="zh-CN" altLang="en-US" dirty="0"/>
              <a:t>鲁棒分类</a:t>
            </a:r>
            <a:endParaRPr lang="en-US" altLang="zh-CN" dirty="0"/>
          </a:p>
          <a:p>
            <a:r>
              <a:rPr lang="zh-CN" altLang="en-US" dirty="0"/>
              <a:t>鲁棒预测</a:t>
            </a:r>
            <a:endParaRPr lang="en-US" altLang="zh-CN" dirty="0"/>
          </a:p>
          <a:p>
            <a:endParaRPr lang="zh-CN" altLang="en-US" dirty="0"/>
          </a:p>
        </p:txBody>
      </p:sp>
    </p:spTree>
    <p:extLst>
      <p:ext uri="{BB962C8B-B14F-4D97-AF65-F5344CB8AC3E}">
        <p14:creationId xmlns:p14="http://schemas.microsoft.com/office/powerpoint/2010/main" val="5051580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6050" name="Text Box 2"/>
          <p:cNvSpPr txBox="1">
            <a:spLocks noChangeArrowheads="1"/>
          </p:cNvSpPr>
          <p:nvPr/>
        </p:nvSpPr>
        <p:spPr bwMode="auto">
          <a:xfrm>
            <a:off x="467544" y="626746"/>
            <a:ext cx="6175390" cy="457200"/>
          </a:xfrm>
          <a:prstGeom prst="rect">
            <a:avLst/>
          </a:prstGeom>
          <a:solidFill>
            <a:srgbClr val="CC00FF"/>
          </a:solidFill>
          <a:ln w="9525">
            <a:noFill/>
            <a:miter lim="800000"/>
            <a:headEnd/>
            <a:tailEnd/>
          </a:ln>
          <a:effectLst/>
        </p:spPr>
        <p:txBody>
          <a:bodyPr wrap="square">
            <a:spAutoFit/>
          </a:bodyPr>
          <a:lstStyle/>
          <a:p>
            <a:pPr algn="just">
              <a:spcBef>
                <a:spcPct val="50000"/>
              </a:spcBef>
            </a:pPr>
            <a:r>
              <a:rPr lang="zh-CN" altLang="en-US" dirty="0">
                <a:solidFill>
                  <a:schemeClr val="bg1"/>
                </a:solidFill>
                <a:latin typeface="黑体" pitchFamily="49" charset="-122"/>
                <a:ea typeface="黑体" pitchFamily="49" charset="-122"/>
              </a:rPr>
              <a:t>基于</a:t>
            </a:r>
            <a:r>
              <a:rPr lang="en-US" altLang="zh-CN" dirty="0" err="1">
                <a:solidFill>
                  <a:schemeClr val="bg1"/>
                </a:solidFill>
                <a:latin typeface="黑体" pitchFamily="49" charset="-122"/>
                <a:ea typeface="黑体" pitchFamily="49" charset="-122"/>
              </a:rPr>
              <a:t>Pawlak</a:t>
            </a:r>
            <a:r>
              <a:rPr lang="zh-CN" altLang="en-US" dirty="0">
                <a:solidFill>
                  <a:schemeClr val="bg1"/>
                </a:solidFill>
                <a:latin typeface="黑体" pitchFamily="49" charset="-122"/>
                <a:ea typeface="黑体" pitchFamily="49" charset="-122"/>
              </a:rPr>
              <a:t>属性重要度的属性约简算法</a:t>
            </a:r>
          </a:p>
        </p:txBody>
      </p:sp>
      <p:sp>
        <p:nvSpPr>
          <p:cNvPr id="386051" name="Text Box 3"/>
          <p:cNvSpPr txBox="1">
            <a:spLocks noChangeArrowheads="1"/>
          </p:cNvSpPr>
          <p:nvPr/>
        </p:nvSpPr>
        <p:spPr bwMode="auto">
          <a:xfrm>
            <a:off x="609328" y="1916832"/>
            <a:ext cx="7920038" cy="3231654"/>
          </a:xfrm>
          <a:prstGeom prst="rect">
            <a:avLst/>
          </a:prstGeom>
          <a:noFill/>
          <a:ln w="9525">
            <a:noFill/>
            <a:miter lim="800000"/>
            <a:headEnd/>
            <a:tailEnd/>
          </a:ln>
          <a:effectLst/>
        </p:spPr>
        <p:txBody>
          <a:bodyPr>
            <a:spAutoFit/>
          </a:bodyPr>
          <a:lstStyle/>
          <a:p>
            <a:pPr>
              <a:spcBef>
                <a:spcPct val="50000"/>
              </a:spcBef>
            </a:pPr>
            <a:r>
              <a:rPr lang="zh-CN" altLang="en-US" dirty="0">
                <a:solidFill>
                  <a:schemeClr val="tx1"/>
                </a:solidFill>
                <a:latin typeface="楷体" pitchFamily="49" charset="-122"/>
                <a:ea typeface="楷体" pitchFamily="49" charset="-122"/>
              </a:rPr>
              <a:t>　　为了度量某个条件属性相对于决策属性的重要性，或者说是该属性在整个决策表中的作用，粗糙集理论采用的方式是依次从决策表中删除每个属性，然后观察该属性被删除之后，整个决策表的分类能力有没有发生变化，发生变化的幅度是多大。</a:t>
            </a:r>
          </a:p>
          <a:p>
            <a:pPr>
              <a:spcBef>
                <a:spcPct val="50000"/>
              </a:spcBef>
            </a:pPr>
            <a:r>
              <a:rPr lang="zh-CN" altLang="en-US" dirty="0">
                <a:solidFill>
                  <a:schemeClr val="tx1"/>
                </a:solidFill>
                <a:latin typeface="楷体" pitchFamily="49" charset="-122"/>
                <a:ea typeface="楷体" pitchFamily="49" charset="-122"/>
              </a:rPr>
              <a:t>　　如果变化越大，则说明，所删除的属性对原始决策表就越重要，反之，如果变化很小，说明所删除属性对原始决策表而言就不是很重要。 </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5026" name="Text Box 2"/>
          <p:cNvSpPr txBox="1">
            <a:spLocks noChangeArrowheads="1"/>
          </p:cNvSpPr>
          <p:nvPr/>
        </p:nvSpPr>
        <p:spPr bwMode="auto">
          <a:xfrm>
            <a:off x="539750" y="333375"/>
            <a:ext cx="8064500" cy="1384995"/>
          </a:xfrm>
          <a:prstGeom prst="rect">
            <a:avLst/>
          </a:prstGeom>
          <a:noFill/>
          <a:ln w="9525">
            <a:noFill/>
            <a:miter lim="800000"/>
            <a:headEnd/>
            <a:tailEnd/>
          </a:ln>
          <a:effectLst/>
        </p:spPr>
        <p:txBody>
          <a:bodyPr>
            <a:spAutoFit/>
          </a:bodyPr>
          <a:lstStyle/>
          <a:p>
            <a:pPr>
              <a:spcBef>
                <a:spcPct val="50000"/>
              </a:spcBef>
            </a:pPr>
            <a:r>
              <a:rPr lang="zh-CN" altLang="en-US" sz="2800" dirty="0">
                <a:ea typeface="楷体" pitchFamily="49" charset="-122"/>
                <a:cs typeface="Times New Roman" pitchFamily="18" charset="0"/>
              </a:rPr>
              <a:t>　　</a:t>
            </a:r>
            <a:r>
              <a:rPr lang="zh-CN" altLang="en-US" sz="2800" dirty="0">
                <a:solidFill>
                  <a:srgbClr val="FF3300"/>
                </a:solidFill>
                <a:latin typeface="楷体" pitchFamily="49" charset="-122"/>
                <a:ea typeface="楷体" pitchFamily="49" charset="-122"/>
                <a:cs typeface="Times New Roman" pitchFamily="18" charset="0"/>
              </a:rPr>
              <a:t>定义</a:t>
            </a:r>
            <a:r>
              <a:rPr lang="en-US" altLang="zh-CN" sz="2800" dirty="0">
                <a:latin typeface="楷体" pitchFamily="49" charset="-122"/>
                <a:ea typeface="楷体" pitchFamily="49" charset="-122"/>
                <a:cs typeface="Times New Roman" pitchFamily="18" charset="0"/>
              </a:rPr>
              <a:t> </a:t>
            </a:r>
            <a:r>
              <a:rPr lang="zh-CN" altLang="en-US" sz="2800" dirty="0">
                <a:ea typeface="楷体" pitchFamily="49" charset="-122"/>
                <a:cs typeface="Times New Roman" pitchFamily="18" charset="0"/>
              </a:rPr>
              <a:t>设</a:t>
            </a:r>
            <a:r>
              <a:rPr lang="en-US" altLang="zh-CN" sz="2800" i="1" dirty="0">
                <a:ea typeface="楷体" pitchFamily="49" charset="-122"/>
                <a:cs typeface="Times New Roman" pitchFamily="18" charset="0"/>
              </a:rPr>
              <a:t>T</a:t>
            </a:r>
            <a:r>
              <a:rPr lang="en-US" altLang="zh-CN" sz="2800" dirty="0">
                <a:ea typeface="楷体" pitchFamily="49" charset="-122"/>
                <a:cs typeface="Times New Roman" pitchFamily="18" charset="0"/>
              </a:rPr>
              <a:t> = ( </a:t>
            </a:r>
            <a:r>
              <a:rPr lang="en-US" altLang="zh-CN" sz="2800" i="1" dirty="0">
                <a:ea typeface="楷体" pitchFamily="49" charset="-122"/>
                <a:cs typeface="Times New Roman" pitchFamily="18" charset="0"/>
              </a:rPr>
              <a:t>U</a:t>
            </a:r>
            <a:r>
              <a:rPr lang="zh-CN" altLang="en-US" sz="2800" dirty="0">
                <a:ea typeface="楷体" pitchFamily="49" charset="-122"/>
                <a:cs typeface="Times New Roman" pitchFamily="18" charset="0"/>
              </a:rPr>
              <a:t>，</a:t>
            </a:r>
            <a:r>
              <a:rPr lang="en-US" altLang="zh-CN" sz="2800" i="1" dirty="0">
                <a:ea typeface="楷体" pitchFamily="49" charset="-122"/>
                <a:cs typeface="Times New Roman" pitchFamily="18" charset="0"/>
              </a:rPr>
              <a:t>C</a:t>
            </a:r>
            <a:r>
              <a:rPr lang="zh-CN" altLang="en-US" sz="2800" dirty="0">
                <a:ea typeface="楷体" pitchFamily="49" charset="-122"/>
                <a:cs typeface="Times New Roman" pitchFamily="18" charset="0"/>
              </a:rPr>
              <a:t>，</a:t>
            </a:r>
            <a:r>
              <a:rPr lang="en-US" altLang="zh-CN" sz="2800" i="1" dirty="0">
                <a:ea typeface="楷体" pitchFamily="49" charset="-122"/>
                <a:cs typeface="Times New Roman" pitchFamily="18" charset="0"/>
              </a:rPr>
              <a:t>D</a:t>
            </a:r>
            <a:r>
              <a:rPr lang="en-US" altLang="zh-CN" sz="2800" dirty="0">
                <a:ea typeface="楷体" pitchFamily="49" charset="-122"/>
                <a:cs typeface="Times New Roman" pitchFamily="18" charset="0"/>
              </a:rPr>
              <a:t>) </a:t>
            </a:r>
            <a:r>
              <a:rPr lang="zh-CN" altLang="en-US" sz="2800" dirty="0">
                <a:ea typeface="楷体" pitchFamily="49" charset="-122"/>
                <a:cs typeface="Times New Roman" pitchFamily="18" charset="0"/>
              </a:rPr>
              <a:t>是一个协调的决策表，</a:t>
            </a:r>
            <a:r>
              <a:rPr lang="zh-CN" altLang="en-US" sz="2800" dirty="0">
                <a:ea typeface="楷体" pitchFamily="49" charset="-122"/>
                <a:cs typeface="Times New Roman" pitchFamily="18" charset="0"/>
                <a:sym typeface="Symbol" pitchFamily="18" charset="2"/>
              </a:rPr>
              <a:t></a:t>
            </a:r>
            <a:r>
              <a:rPr lang="en-US" altLang="zh-CN" sz="2800" i="1" dirty="0" err="1">
                <a:ea typeface="楷体" pitchFamily="49" charset="-122"/>
                <a:cs typeface="Times New Roman" pitchFamily="18" charset="0"/>
                <a:sym typeface="Symbol" pitchFamily="18" charset="2"/>
              </a:rPr>
              <a:t>a</a:t>
            </a:r>
            <a:r>
              <a:rPr lang="en-US" altLang="zh-CN" sz="2800" dirty="0" err="1">
                <a:ea typeface="楷体" pitchFamily="49" charset="-122"/>
                <a:cs typeface="Times New Roman" pitchFamily="18" charset="0"/>
              </a:rPr>
              <a:t>∈</a:t>
            </a:r>
            <a:r>
              <a:rPr lang="en-US" altLang="zh-CN" sz="2800" i="1" dirty="0" err="1">
                <a:ea typeface="楷体" pitchFamily="49" charset="-122"/>
                <a:cs typeface="Times New Roman" pitchFamily="18" charset="0"/>
              </a:rPr>
              <a:t>C</a:t>
            </a:r>
            <a:r>
              <a:rPr lang="zh-CN" altLang="en-US" sz="2800" dirty="0">
                <a:ea typeface="楷体" pitchFamily="49" charset="-122"/>
                <a:cs typeface="Times New Roman" pitchFamily="18" charset="0"/>
              </a:rPr>
              <a:t>，该属性对条件属性全集</a:t>
            </a:r>
            <a:r>
              <a:rPr lang="en-US" altLang="zh-CN" sz="2800" i="1" dirty="0">
                <a:ea typeface="楷体" pitchFamily="49" charset="-122"/>
                <a:cs typeface="Times New Roman" pitchFamily="18" charset="0"/>
              </a:rPr>
              <a:t>C</a:t>
            </a:r>
            <a:r>
              <a:rPr lang="zh-CN" altLang="en-US" sz="2800" dirty="0">
                <a:ea typeface="楷体" pitchFamily="49" charset="-122"/>
                <a:cs typeface="Times New Roman" pitchFamily="18" charset="0"/>
              </a:rPr>
              <a:t>相对于决策属性</a:t>
            </a:r>
            <a:r>
              <a:rPr lang="en-US" altLang="zh-CN" sz="2800" i="1" dirty="0">
                <a:ea typeface="楷体" pitchFamily="49" charset="-122"/>
                <a:cs typeface="Times New Roman" pitchFamily="18" charset="0"/>
              </a:rPr>
              <a:t>D</a:t>
            </a:r>
            <a:r>
              <a:rPr lang="zh-CN" altLang="en-US" sz="2800" dirty="0">
                <a:ea typeface="楷体" pitchFamily="49" charset="-122"/>
                <a:cs typeface="Times New Roman" pitchFamily="18" charset="0"/>
              </a:rPr>
              <a:t>的重要度定义为：</a:t>
            </a:r>
          </a:p>
        </p:txBody>
      </p:sp>
      <p:graphicFrame>
        <p:nvGraphicFramePr>
          <p:cNvPr id="385027" name="Object 3"/>
          <p:cNvGraphicFramePr>
            <a:graphicFrameLocks noChangeAspect="1"/>
          </p:cNvGraphicFramePr>
          <p:nvPr/>
        </p:nvGraphicFramePr>
        <p:xfrm>
          <a:off x="1058434" y="1988840"/>
          <a:ext cx="7027132" cy="820564"/>
        </p:xfrm>
        <a:graphic>
          <a:graphicData uri="http://schemas.openxmlformats.org/presentationml/2006/ole">
            <mc:AlternateContent xmlns:mc="http://schemas.openxmlformats.org/markup-compatibility/2006">
              <mc:Choice xmlns:v="urn:schemas-microsoft-com:vml" Requires="v">
                <p:oleObj spid="_x0000_s453644" name="Equation" r:id="rId3" imgW="3848040" imgH="444240" progId="">
                  <p:embed/>
                </p:oleObj>
              </mc:Choice>
              <mc:Fallback>
                <p:oleObj name="Equation" r:id="rId3" imgW="3848040" imgH="444240" progId="">
                  <p:embed/>
                  <p:pic>
                    <p:nvPicPr>
                      <p:cNvPr id="385027"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58434" y="1988840"/>
                        <a:ext cx="7027132" cy="82056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Text Box 5"/>
          <p:cNvSpPr txBox="1">
            <a:spLocks noChangeArrowheads="1"/>
          </p:cNvSpPr>
          <p:nvPr/>
        </p:nvSpPr>
        <p:spPr bwMode="auto">
          <a:xfrm>
            <a:off x="683568" y="3154968"/>
            <a:ext cx="7993062" cy="954107"/>
          </a:xfrm>
          <a:prstGeom prst="rect">
            <a:avLst/>
          </a:prstGeom>
          <a:noFill/>
          <a:ln w="9525">
            <a:noFill/>
            <a:miter lim="800000"/>
            <a:headEnd/>
            <a:tailEnd/>
          </a:ln>
          <a:effectLst/>
        </p:spPr>
        <p:txBody>
          <a:bodyPr>
            <a:spAutoFit/>
          </a:bodyPr>
          <a:lstStyle/>
          <a:p>
            <a:pPr>
              <a:spcBef>
                <a:spcPct val="50000"/>
              </a:spcBef>
            </a:pPr>
            <a:r>
              <a:rPr lang="zh-CN" altLang="en-US" sz="2800" dirty="0">
                <a:ea typeface="楷体" pitchFamily="49" charset="-122"/>
                <a:cs typeface="Times New Roman" pitchFamily="18" charset="0"/>
                <a:sym typeface="Symbol" pitchFamily="18" charset="2"/>
              </a:rPr>
              <a:t>　　</a:t>
            </a:r>
            <a:r>
              <a:rPr lang="en-US" altLang="zh-CN" sz="2800" i="1" dirty="0" err="1">
                <a:ea typeface="楷体" pitchFamily="49" charset="-122"/>
                <a:cs typeface="Times New Roman" pitchFamily="18" charset="0"/>
              </a:rPr>
              <a:t>B</a:t>
            </a:r>
            <a:r>
              <a:rPr lang="en-US" altLang="zh-CN" sz="2800" dirty="0" err="1">
                <a:ea typeface="楷体" pitchFamily="49" charset="-122"/>
                <a:cs typeface="Times New Roman" pitchFamily="18" charset="0"/>
                <a:sym typeface="Symbol" pitchFamily="18" charset="2"/>
              </a:rPr>
              <a:t></a:t>
            </a:r>
            <a:r>
              <a:rPr lang="en-US" altLang="zh-CN" sz="2800" i="1" dirty="0" err="1">
                <a:ea typeface="楷体" pitchFamily="49" charset="-122"/>
                <a:cs typeface="Times New Roman" pitchFamily="18" charset="0"/>
              </a:rPr>
              <a:t>C</a:t>
            </a:r>
            <a:r>
              <a:rPr lang="zh-CN" altLang="en-US" sz="2800" dirty="0">
                <a:ea typeface="楷体" pitchFamily="49" charset="-122"/>
                <a:cs typeface="Times New Roman" pitchFamily="18" charset="0"/>
              </a:rPr>
              <a:t>，</a:t>
            </a:r>
            <a:r>
              <a:rPr lang="zh-CN" altLang="en-US" sz="2800" dirty="0">
                <a:ea typeface="楷体" pitchFamily="49" charset="-122"/>
                <a:cs typeface="Times New Roman" pitchFamily="18" charset="0"/>
                <a:sym typeface="Symbol" pitchFamily="18" charset="2"/>
              </a:rPr>
              <a:t></a:t>
            </a:r>
            <a:r>
              <a:rPr lang="en-US" altLang="zh-CN" sz="2800" i="1" dirty="0">
                <a:ea typeface="楷体" pitchFamily="49" charset="-122"/>
                <a:cs typeface="Times New Roman" pitchFamily="18" charset="0"/>
                <a:sym typeface="Symbol" pitchFamily="18" charset="2"/>
              </a:rPr>
              <a:t>a</a:t>
            </a:r>
            <a:r>
              <a:rPr lang="zh-CN" altLang="en-US" sz="2800" dirty="0">
                <a:ea typeface="楷体" pitchFamily="49" charset="-122"/>
                <a:cs typeface="Times New Roman" pitchFamily="18" charset="0"/>
              </a:rPr>
              <a:t>∈</a:t>
            </a:r>
            <a:r>
              <a:rPr lang="en-US" altLang="zh-CN" sz="2800" i="1" dirty="0">
                <a:ea typeface="楷体" pitchFamily="49" charset="-122"/>
                <a:cs typeface="Times New Roman" pitchFamily="18" charset="0"/>
              </a:rPr>
              <a:t>C</a:t>
            </a:r>
            <a:r>
              <a:rPr lang="en-US" altLang="zh-CN" sz="2800" dirty="0">
                <a:latin typeface="+mn-ea"/>
                <a:ea typeface="+mn-ea"/>
                <a:cs typeface="Times New Roman" pitchFamily="18" charset="0"/>
              </a:rPr>
              <a:t>-</a:t>
            </a:r>
            <a:r>
              <a:rPr lang="en-US" altLang="zh-CN" sz="2800" i="1" dirty="0">
                <a:ea typeface="楷体" pitchFamily="49" charset="-122"/>
                <a:cs typeface="Times New Roman" pitchFamily="18" charset="0"/>
              </a:rPr>
              <a:t>B</a:t>
            </a:r>
            <a:r>
              <a:rPr lang="zh-CN" altLang="en-US" sz="2800" dirty="0">
                <a:ea typeface="楷体" pitchFamily="49" charset="-122"/>
                <a:cs typeface="Times New Roman" pitchFamily="18" charset="0"/>
              </a:rPr>
              <a:t>，条件属性</a:t>
            </a:r>
            <a:r>
              <a:rPr lang="en-US" altLang="zh-CN" sz="2800" i="1" dirty="0">
                <a:ea typeface="楷体" pitchFamily="49" charset="-122"/>
                <a:cs typeface="Times New Roman" pitchFamily="18" charset="0"/>
                <a:sym typeface="Symbol" pitchFamily="18" charset="2"/>
              </a:rPr>
              <a:t>a</a:t>
            </a:r>
            <a:r>
              <a:rPr lang="zh-CN" altLang="en-US" sz="2800" dirty="0">
                <a:ea typeface="楷体" pitchFamily="49" charset="-122"/>
                <a:cs typeface="Times New Roman" pitchFamily="18" charset="0"/>
              </a:rPr>
              <a:t>对条件属性集</a:t>
            </a:r>
            <a:r>
              <a:rPr lang="en-US" altLang="zh-CN" sz="2800" i="1" dirty="0">
                <a:ea typeface="楷体" pitchFamily="49" charset="-122"/>
                <a:cs typeface="Times New Roman" pitchFamily="18" charset="0"/>
              </a:rPr>
              <a:t>B</a:t>
            </a:r>
            <a:r>
              <a:rPr lang="zh-CN" altLang="en-US" sz="2800" dirty="0">
                <a:ea typeface="楷体" pitchFamily="49" charset="-122"/>
                <a:cs typeface="Times New Roman" pitchFamily="18" charset="0"/>
              </a:rPr>
              <a:t>相对于决策属性</a:t>
            </a:r>
            <a:r>
              <a:rPr lang="en-US" altLang="zh-CN" sz="2800" i="1" dirty="0">
                <a:ea typeface="楷体" pitchFamily="49" charset="-122"/>
                <a:cs typeface="Times New Roman" pitchFamily="18" charset="0"/>
              </a:rPr>
              <a:t>D</a:t>
            </a:r>
            <a:r>
              <a:rPr lang="zh-CN" altLang="en-US" sz="2800" dirty="0">
                <a:ea typeface="楷体" pitchFamily="49" charset="-122"/>
                <a:cs typeface="Times New Roman" pitchFamily="18" charset="0"/>
              </a:rPr>
              <a:t>的重要度定义为：</a:t>
            </a:r>
          </a:p>
        </p:txBody>
      </p:sp>
      <p:graphicFrame>
        <p:nvGraphicFramePr>
          <p:cNvPr id="9" name="Object 6"/>
          <p:cNvGraphicFramePr>
            <a:graphicFrameLocks noChangeAspect="1"/>
          </p:cNvGraphicFramePr>
          <p:nvPr/>
        </p:nvGraphicFramePr>
        <p:xfrm>
          <a:off x="622163" y="4509120"/>
          <a:ext cx="7899673" cy="919739"/>
        </p:xfrm>
        <a:graphic>
          <a:graphicData uri="http://schemas.openxmlformats.org/presentationml/2006/ole">
            <mc:AlternateContent xmlns:mc="http://schemas.openxmlformats.org/markup-compatibility/2006">
              <mc:Choice xmlns:v="urn:schemas-microsoft-com:vml" Requires="v">
                <p:oleObj spid="_x0000_s453645" name="Equation" r:id="rId5" imgW="3848040" imgH="444240" progId="">
                  <p:embed/>
                </p:oleObj>
              </mc:Choice>
              <mc:Fallback>
                <p:oleObj name="Equation" r:id="rId5" imgW="3848040" imgH="444240" progId="">
                  <p:embed/>
                  <p:pic>
                    <p:nvPicPr>
                      <p:cNvPr id="9"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2163" y="4509120"/>
                        <a:ext cx="7899673" cy="91973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sz="3200" b="1" dirty="0">
                <a:solidFill>
                  <a:srgbClr val="FF0000"/>
                </a:solidFill>
              </a:rPr>
              <a:t>属性约简算法步骤：</a:t>
            </a:r>
          </a:p>
        </p:txBody>
      </p:sp>
      <p:sp>
        <p:nvSpPr>
          <p:cNvPr id="3" name="内容占位符 2"/>
          <p:cNvSpPr>
            <a:spLocks noGrp="1"/>
          </p:cNvSpPr>
          <p:nvPr>
            <p:ph idx="1"/>
          </p:nvPr>
        </p:nvSpPr>
        <p:spPr/>
        <p:txBody>
          <a:bodyPr/>
          <a:lstStyle/>
          <a:p>
            <a:pPr marL="0" indent="0">
              <a:lnSpc>
                <a:spcPct val="150000"/>
              </a:lnSpc>
              <a:buNone/>
            </a:pPr>
            <a:r>
              <a:rPr lang="en-US" altLang="zh-CN" sz="2800" dirty="0">
                <a:latin typeface="Times New Roman" panose="02020603050405020304" pitchFamily="18" charset="0"/>
                <a:cs typeface="Times New Roman" panose="02020603050405020304" pitchFamily="18" charset="0"/>
              </a:rPr>
              <a:t>1</a:t>
            </a:r>
            <a:r>
              <a:rPr lang="zh-CN" altLang="en-US" sz="2800" dirty="0">
                <a:latin typeface="Times New Roman" panose="02020603050405020304" pitchFamily="18" charset="0"/>
                <a:cs typeface="Times New Roman" panose="02020603050405020304" pitchFamily="18" charset="0"/>
              </a:rPr>
              <a:t>、</a:t>
            </a:r>
            <a:r>
              <a:rPr lang="zh-CN" altLang="en-US" sz="2800" dirty="0">
                <a:latin typeface="Times New Roman" panose="02020603050405020304" pitchFamily="18" charset="0"/>
                <a:ea typeface="楷体" pitchFamily="49" charset="-122"/>
                <a:cs typeface="Times New Roman" panose="02020603050405020304" pitchFamily="18" charset="0"/>
              </a:rPr>
              <a:t>计算</a:t>
            </a:r>
            <a:r>
              <a:rPr lang="en-US" altLang="zh-CN" sz="2800" i="1" dirty="0">
                <a:latin typeface="Times New Roman" panose="02020603050405020304" pitchFamily="18" charset="0"/>
                <a:ea typeface="楷体" pitchFamily="49" charset="-122"/>
                <a:cs typeface="Times New Roman" panose="02020603050405020304" pitchFamily="18" charset="0"/>
              </a:rPr>
              <a:t>C</a:t>
            </a:r>
            <a:r>
              <a:rPr lang="zh-CN" altLang="en-US" sz="2800" dirty="0">
                <a:latin typeface="Times New Roman" panose="02020603050405020304" pitchFamily="18" charset="0"/>
                <a:ea typeface="楷体" pitchFamily="49" charset="-122"/>
                <a:cs typeface="Times New Roman" panose="02020603050405020304" pitchFamily="18" charset="0"/>
              </a:rPr>
              <a:t>相对于</a:t>
            </a:r>
            <a:r>
              <a:rPr lang="en-US" altLang="zh-CN" sz="2800" i="1" dirty="0">
                <a:latin typeface="Times New Roman" panose="02020603050405020304" pitchFamily="18" charset="0"/>
                <a:ea typeface="楷体" pitchFamily="49" charset="-122"/>
                <a:cs typeface="Times New Roman" panose="02020603050405020304" pitchFamily="18" charset="0"/>
              </a:rPr>
              <a:t>D</a:t>
            </a:r>
            <a:r>
              <a:rPr lang="zh-CN" altLang="en-US" sz="2800" dirty="0">
                <a:latin typeface="Times New Roman" panose="02020603050405020304" pitchFamily="18" charset="0"/>
                <a:ea typeface="楷体" pitchFamily="49" charset="-122"/>
                <a:cs typeface="Times New Roman" panose="02020603050405020304" pitchFamily="18" charset="0"/>
              </a:rPr>
              <a:t>的核 </a:t>
            </a:r>
            <a:r>
              <a:rPr lang="en-US" altLang="zh-CN" sz="2800" dirty="0">
                <a:latin typeface="Times New Roman" panose="02020603050405020304" pitchFamily="18" charset="0"/>
                <a:ea typeface="楷体" pitchFamily="49" charset="-122"/>
                <a:cs typeface="Times New Roman" panose="02020603050405020304" pitchFamily="18" charset="0"/>
              </a:rPr>
              <a:t>B=</a:t>
            </a:r>
            <a:r>
              <a:rPr lang="en-US" altLang="zh-CN" sz="2800" i="1" dirty="0">
                <a:latin typeface="Times New Roman" panose="02020603050405020304" pitchFamily="18" charset="0"/>
                <a:ea typeface="楷体" pitchFamily="49" charset="-122"/>
                <a:cs typeface="Times New Roman" panose="02020603050405020304" pitchFamily="18" charset="0"/>
              </a:rPr>
              <a:t>CORE</a:t>
            </a:r>
            <a:r>
              <a:rPr lang="en-US" altLang="zh-CN" sz="2800" i="1" baseline="-25000" dirty="0">
                <a:latin typeface="Times New Roman" panose="02020603050405020304" pitchFamily="18" charset="0"/>
                <a:ea typeface="楷体" pitchFamily="49" charset="-122"/>
                <a:cs typeface="Times New Roman" panose="02020603050405020304" pitchFamily="18" charset="0"/>
              </a:rPr>
              <a:t>C</a:t>
            </a:r>
            <a:r>
              <a:rPr lang="en-US" altLang="zh-CN" sz="2800" dirty="0">
                <a:latin typeface="Times New Roman" panose="02020603050405020304" pitchFamily="18" charset="0"/>
                <a:ea typeface="楷体" pitchFamily="49" charset="-122"/>
                <a:cs typeface="Times New Roman" panose="02020603050405020304" pitchFamily="18" charset="0"/>
              </a:rPr>
              <a:t>(</a:t>
            </a:r>
            <a:r>
              <a:rPr lang="en-US" altLang="zh-CN" sz="2800" i="1" dirty="0">
                <a:latin typeface="Times New Roman" panose="02020603050405020304" pitchFamily="18" charset="0"/>
                <a:ea typeface="楷体" pitchFamily="49" charset="-122"/>
                <a:cs typeface="Times New Roman" panose="02020603050405020304" pitchFamily="18" charset="0"/>
              </a:rPr>
              <a:t>D</a:t>
            </a:r>
            <a:r>
              <a:rPr lang="en-US" altLang="zh-CN" sz="2800" dirty="0">
                <a:latin typeface="Times New Roman" panose="02020603050405020304" pitchFamily="18" charset="0"/>
                <a:ea typeface="楷体" pitchFamily="49" charset="-122"/>
                <a:cs typeface="Times New Roman" panose="02020603050405020304" pitchFamily="18" charset="0"/>
              </a:rPr>
              <a:t>);</a:t>
            </a:r>
            <a:endParaRPr lang="en-US" altLang="zh-CN" sz="2800" i="1" dirty="0">
              <a:latin typeface="Times New Roman" panose="02020603050405020304" pitchFamily="18" charset="0"/>
              <a:ea typeface="楷体" pitchFamily="49" charset="-122"/>
              <a:cs typeface="Times New Roman" panose="02020603050405020304" pitchFamily="18" charset="0"/>
            </a:endParaRPr>
          </a:p>
          <a:p>
            <a:pPr marL="0" indent="0">
              <a:lnSpc>
                <a:spcPct val="150000"/>
              </a:lnSpc>
              <a:buNone/>
            </a:pPr>
            <a:r>
              <a:rPr lang="en-US" altLang="zh-CN" sz="2800" dirty="0">
                <a:latin typeface="Times New Roman" panose="02020603050405020304" pitchFamily="18" charset="0"/>
                <a:cs typeface="Times New Roman" panose="02020603050405020304" pitchFamily="18" charset="0"/>
              </a:rPr>
              <a:t>2</a:t>
            </a:r>
            <a:r>
              <a:rPr lang="zh-CN" altLang="en-US" sz="2800" dirty="0">
                <a:latin typeface="Times New Roman" panose="02020603050405020304" pitchFamily="18" charset="0"/>
                <a:cs typeface="Times New Roman" panose="02020603050405020304" pitchFamily="18" charset="0"/>
              </a:rPr>
              <a:t>、若</a:t>
            </a:r>
            <a:r>
              <a:rPr lang="en-US" altLang="zh-CN" sz="2800" i="1" dirty="0">
                <a:latin typeface="Times New Roman" panose="02020603050405020304" pitchFamily="18" charset="0"/>
                <a:ea typeface="楷体" pitchFamily="49" charset="-122"/>
                <a:cs typeface="Times New Roman" panose="02020603050405020304" pitchFamily="18" charset="0"/>
              </a:rPr>
              <a:t>POS</a:t>
            </a:r>
            <a:r>
              <a:rPr lang="en-US" altLang="zh-CN" sz="2800" i="1" baseline="-25000" dirty="0">
                <a:latin typeface="Times New Roman" panose="02020603050405020304" pitchFamily="18" charset="0"/>
                <a:ea typeface="楷体" pitchFamily="49" charset="-122"/>
                <a:cs typeface="Times New Roman" panose="02020603050405020304" pitchFamily="18" charset="0"/>
              </a:rPr>
              <a:t>B</a:t>
            </a:r>
            <a:r>
              <a:rPr lang="en-US" altLang="zh-CN" sz="2800" dirty="0">
                <a:latin typeface="Times New Roman" panose="02020603050405020304" pitchFamily="18" charset="0"/>
                <a:ea typeface="楷体" pitchFamily="49" charset="-122"/>
                <a:cs typeface="Times New Roman" panose="02020603050405020304" pitchFamily="18" charset="0"/>
              </a:rPr>
              <a:t>(</a:t>
            </a:r>
            <a:r>
              <a:rPr lang="en-US" altLang="zh-CN" sz="2800" i="1" dirty="0">
                <a:latin typeface="Times New Roman" panose="02020603050405020304" pitchFamily="18" charset="0"/>
                <a:ea typeface="楷体" pitchFamily="49" charset="-122"/>
                <a:cs typeface="Times New Roman" panose="02020603050405020304" pitchFamily="18" charset="0"/>
              </a:rPr>
              <a:t>D</a:t>
            </a:r>
            <a:r>
              <a:rPr lang="en-US" altLang="zh-CN" sz="2800" dirty="0">
                <a:latin typeface="Times New Roman" panose="02020603050405020304" pitchFamily="18" charset="0"/>
                <a:ea typeface="楷体" pitchFamily="49" charset="-122"/>
                <a:cs typeface="Times New Roman" panose="02020603050405020304" pitchFamily="18" charset="0"/>
              </a:rPr>
              <a:t>)=</a:t>
            </a:r>
            <a:r>
              <a:rPr lang="en-US" altLang="zh-CN" sz="2800" i="1" dirty="0">
                <a:latin typeface="Times New Roman" panose="02020603050405020304" pitchFamily="18" charset="0"/>
                <a:ea typeface="楷体" pitchFamily="49" charset="-122"/>
                <a:cs typeface="Times New Roman" panose="02020603050405020304" pitchFamily="18" charset="0"/>
              </a:rPr>
              <a:t>POS</a:t>
            </a:r>
            <a:r>
              <a:rPr lang="en-US" altLang="zh-CN" sz="2800" i="1" baseline="-25000" dirty="0">
                <a:latin typeface="Times New Roman" panose="02020603050405020304" pitchFamily="18" charset="0"/>
                <a:ea typeface="楷体" pitchFamily="49" charset="-122"/>
                <a:cs typeface="Times New Roman" panose="02020603050405020304" pitchFamily="18" charset="0"/>
              </a:rPr>
              <a:t>C</a:t>
            </a:r>
            <a:r>
              <a:rPr lang="en-US" altLang="zh-CN" sz="2800" dirty="0">
                <a:latin typeface="Times New Roman" panose="02020603050405020304" pitchFamily="18" charset="0"/>
                <a:ea typeface="楷体" pitchFamily="49" charset="-122"/>
                <a:cs typeface="Times New Roman" panose="02020603050405020304" pitchFamily="18" charset="0"/>
              </a:rPr>
              <a:t>(</a:t>
            </a:r>
            <a:r>
              <a:rPr lang="en-US" altLang="zh-CN" sz="2800" i="1" dirty="0">
                <a:latin typeface="Times New Roman" panose="02020603050405020304" pitchFamily="18" charset="0"/>
                <a:ea typeface="楷体" pitchFamily="49" charset="-122"/>
                <a:cs typeface="Times New Roman" panose="02020603050405020304" pitchFamily="18" charset="0"/>
              </a:rPr>
              <a:t>D</a:t>
            </a:r>
            <a:r>
              <a:rPr lang="en-US" altLang="zh-CN" sz="2800" dirty="0">
                <a:latin typeface="Times New Roman" panose="02020603050405020304" pitchFamily="18" charset="0"/>
                <a:ea typeface="楷体" pitchFamily="49" charset="-122"/>
                <a:cs typeface="Times New Roman" panose="02020603050405020304" pitchFamily="18" charset="0"/>
              </a:rPr>
              <a:t>)</a:t>
            </a:r>
            <a:r>
              <a:rPr lang="zh-CN" altLang="en-US" sz="2800" dirty="0">
                <a:latin typeface="Times New Roman" panose="02020603050405020304" pitchFamily="18" charset="0"/>
                <a:ea typeface="楷体" pitchFamily="49" charset="-122"/>
                <a:cs typeface="Times New Roman" panose="02020603050405020304" pitchFamily="18" charset="0"/>
              </a:rPr>
              <a:t>则算法结束；</a:t>
            </a:r>
            <a:r>
              <a:rPr lang="zh-CN" altLang="en-US" sz="2800" dirty="0">
                <a:latin typeface="Times New Roman" panose="02020603050405020304" pitchFamily="18" charset="0"/>
                <a:cs typeface="Times New Roman" panose="02020603050405020304" pitchFamily="18" charset="0"/>
              </a:rPr>
              <a:t>若</a:t>
            </a:r>
            <a:r>
              <a:rPr lang="en-US" altLang="zh-CN" sz="2800" i="1" dirty="0">
                <a:latin typeface="Times New Roman" panose="02020603050405020304" pitchFamily="18" charset="0"/>
                <a:ea typeface="楷体" pitchFamily="49" charset="-122"/>
                <a:cs typeface="Times New Roman" panose="02020603050405020304" pitchFamily="18" charset="0"/>
              </a:rPr>
              <a:t>POS</a:t>
            </a:r>
            <a:r>
              <a:rPr lang="en-US" altLang="zh-CN" sz="2800" i="1" baseline="-25000" dirty="0">
                <a:latin typeface="Times New Roman" panose="02020603050405020304" pitchFamily="18" charset="0"/>
                <a:ea typeface="楷体" pitchFamily="49" charset="-122"/>
                <a:cs typeface="Times New Roman" panose="02020603050405020304" pitchFamily="18" charset="0"/>
              </a:rPr>
              <a:t>B</a:t>
            </a:r>
            <a:r>
              <a:rPr lang="en-US" altLang="zh-CN" sz="2800" dirty="0">
                <a:latin typeface="Times New Roman" panose="02020603050405020304" pitchFamily="18" charset="0"/>
                <a:ea typeface="楷体" pitchFamily="49" charset="-122"/>
                <a:cs typeface="Times New Roman" panose="02020603050405020304" pitchFamily="18" charset="0"/>
              </a:rPr>
              <a:t>(</a:t>
            </a:r>
            <a:r>
              <a:rPr lang="en-US" altLang="zh-CN" sz="2800" i="1" dirty="0">
                <a:latin typeface="Times New Roman" panose="02020603050405020304" pitchFamily="18" charset="0"/>
                <a:ea typeface="楷体" pitchFamily="49" charset="-122"/>
                <a:cs typeface="Times New Roman" panose="02020603050405020304" pitchFamily="18" charset="0"/>
              </a:rPr>
              <a:t>D</a:t>
            </a:r>
            <a:r>
              <a:rPr lang="en-US" altLang="zh-CN" sz="2800" dirty="0">
                <a:latin typeface="Times New Roman" panose="02020603050405020304" pitchFamily="18" charset="0"/>
                <a:ea typeface="楷体" pitchFamily="49" charset="-122"/>
                <a:cs typeface="Times New Roman" panose="02020603050405020304" pitchFamily="18" charset="0"/>
              </a:rPr>
              <a:t>)≠</a:t>
            </a:r>
            <a:r>
              <a:rPr lang="en-US" altLang="zh-CN" sz="2800" i="1" dirty="0">
                <a:latin typeface="Times New Roman" panose="02020603050405020304" pitchFamily="18" charset="0"/>
                <a:ea typeface="楷体" pitchFamily="49" charset="-122"/>
                <a:cs typeface="Times New Roman" panose="02020603050405020304" pitchFamily="18" charset="0"/>
              </a:rPr>
              <a:t>POS</a:t>
            </a:r>
            <a:r>
              <a:rPr lang="en-US" altLang="zh-CN" sz="2800" i="1" baseline="-25000" dirty="0">
                <a:latin typeface="Times New Roman" panose="02020603050405020304" pitchFamily="18" charset="0"/>
                <a:ea typeface="楷体" pitchFamily="49" charset="-122"/>
                <a:cs typeface="Times New Roman" panose="02020603050405020304" pitchFamily="18" charset="0"/>
              </a:rPr>
              <a:t>C</a:t>
            </a:r>
            <a:r>
              <a:rPr lang="en-US" altLang="zh-CN" sz="2800" dirty="0">
                <a:latin typeface="Times New Roman" panose="02020603050405020304" pitchFamily="18" charset="0"/>
                <a:ea typeface="楷体" pitchFamily="49" charset="-122"/>
                <a:cs typeface="Times New Roman" panose="02020603050405020304" pitchFamily="18" charset="0"/>
              </a:rPr>
              <a:t>(</a:t>
            </a:r>
            <a:r>
              <a:rPr lang="en-US" altLang="zh-CN" sz="2800" i="1" dirty="0">
                <a:latin typeface="Times New Roman" panose="02020603050405020304" pitchFamily="18" charset="0"/>
                <a:ea typeface="楷体" pitchFamily="49" charset="-122"/>
                <a:cs typeface="Times New Roman" panose="02020603050405020304" pitchFamily="18" charset="0"/>
              </a:rPr>
              <a:t>D</a:t>
            </a:r>
            <a:r>
              <a:rPr lang="en-US" altLang="zh-CN" sz="2800" dirty="0">
                <a:latin typeface="Times New Roman" panose="02020603050405020304" pitchFamily="18" charset="0"/>
                <a:ea typeface="楷体" pitchFamily="49" charset="-122"/>
                <a:cs typeface="Times New Roman" panose="02020603050405020304" pitchFamily="18" charset="0"/>
              </a:rPr>
              <a:t>)</a:t>
            </a:r>
            <a:r>
              <a:rPr lang="zh-CN" altLang="en-US" sz="2800" dirty="0">
                <a:latin typeface="Times New Roman" panose="02020603050405020304" pitchFamily="18" charset="0"/>
                <a:ea typeface="楷体" pitchFamily="49" charset="-122"/>
                <a:cs typeface="Times New Roman" panose="02020603050405020304" pitchFamily="18" charset="0"/>
              </a:rPr>
              <a:t>，则分别计算每个非核属性对核集</a:t>
            </a:r>
            <a:r>
              <a:rPr lang="en-US" altLang="zh-CN" sz="2800" i="1" dirty="0">
                <a:latin typeface="Times New Roman" panose="02020603050405020304" pitchFamily="18" charset="0"/>
                <a:ea typeface="楷体" pitchFamily="49" charset="-122"/>
                <a:cs typeface="Times New Roman" panose="02020603050405020304" pitchFamily="18" charset="0"/>
              </a:rPr>
              <a:t>B</a:t>
            </a:r>
            <a:r>
              <a:rPr lang="zh-CN" altLang="en-US" sz="2800" dirty="0">
                <a:latin typeface="Times New Roman" panose="02020603050405020304" pitchFamily="18" charset="0"/>
                <a:ea typeface="楷体" pitchFamily="49" charset="-122"/>
                <a:cs typeface="Times New Roman" panose="02020603050405020304" pitchFamily="18" charset="0"/>
              </a:rPr>
              <a:t>相对于</a:t>
            </a:r>
            <a:r>
              <a:rPr lang="en-US" altLang="zh-CN" sz="2800" i="1" dirty="0">
                <a:latin typeface="Times New Roman" panose="02020603050405020304" pitchFamily="18" charset="0"/>
                <a:ea typeface="楷体" pitchFamily="49" charset="-122"/>
                <a:cs typeface="Times New Roman" panose="02020603050405020304" pitchFamily="18" charset="0"/>
              </a:rPr>
              <a:t>D</a:t>
            </a:r>
            <a:r>
              <a:rPr lang="zh-CN" altLang="en-US" sz="2800" dirty="0">
                <a:latin typeface="Times New Roman" panose="02020603050405020304" pitchFamily="18" charset="0"/>
                <a:ea typeface="楷体" pitchFamily="49" charset="-122"/>
                <a:cs typeface="Times New Roman" panose="02020603050405020304" pitchFamily="18" charset="0"/>
              </a:rPr>
              <a:t>的重要度，选择最大重要度的属性加入核集</a:t>
            </a:r>
            <a:r>
              <a:rPr lang="en-US" altLang="zh-CN" sz="2800" i="1" dirty="0">
                <a:latin typeface="Times New Roman" panose="02020603050405020304" pitchFamily="18" charset="0"/>
                <a:ea typeface="楷体" pitchFamily="49" charset="-122"/>
                <a:cs typeface="Times New Roman" panose="02020603050405020304" pitchFamily="18" charset="0"/>
              </a:rPr>
              <a:t>B</a:t>
            </a:r>
            <a:r>
              <a:rPr lang="zh-CN" altLang="en-US" sz="2800" dirty="0">
                <a:latin typeface="Times New Roman" panose="02020603050405020304" pitchFamily="18" charset="0"/>
                <a:ea typeface="楷体" pitchFamily="49" charset="-122"/>
                <a:cs typeface="Times New Roman" panose="02020603050405020304" pitchFamily="18" charset="0"/>
              </a:rPr>
              <a:t>。</a:t>
            </a:r>
            <a:endParaRPr lang="en-US" altLang="zh-CN" sz="2800" dirty="0">
              <a:latin typeface="Times New Roman" panose="02020603050405020304" pitchFamily="18" charset="0"/>
              <a:ea typeface="楷体" pitchFamily="49" charset="-122"/>
              <a:cs typeface="Times New Roman" panose="02020603050405020304" pitchFamily="18" charset="0"/>
            </a:endParaRPr>
          </a:p>
          <a:p>
            <a:pPr marL="0" indent="0">
              <a:lnSpc>
                <a:spcPct val="150000"/>
              </a:lnSpc>
              <a:buNone/>
            </a:pPr>
            <a:r>
              <a:rPr lang="en-US" altLang="zh-CN" sz="2800" dirty="0">
                <a:latin typeface="Times New Roman" panose="02020603050405020304" pitchFamily="18" charset="0"/>
                <a:ea typeface="楷体" pitchFamily="49" charset="-122"/>
                <a:cs typeface="Times New Roman" panose="02020603050405020304" pitchFamily="18" charset="0"/>
              </a:rPr>
              <a:t>3</a:t>
            </a:r>
            <a:r>
              <a:rPr lang="zh-CN" altLang="en-US" sz="2800" dirty="0">
                <a:latin typeface="Times New Roman" panose="02020603050405020304" pitchFamily="18" charset="0"/>
                <a:ea typeface="楷体" pitchFamily="49" charset="-122"/>
                <a:cs typeface="Times New Roman" panose="02020603050405020304" pitchFamily="18" charset="0"/>
              </a:rPr>
              <a:t>、重复步骤</a:t>
            </a:r>
            <a:r>
              <a:rPr lang="en-US" altLang="zh-CN" sz="2800" dirty="0">
                <a:latin typeface="Times New Roman" panose="02020603050405020304" pitchFamily="18" charset="0"/>
                <a:ea typeface="楷体" pitchFamily="49" charset="-122"/>
                <a:cs typeface="Times New Roman" panose="02020603050405020304" pitchFamily="18" charset="0"/>
              </a:rPr>
              <a:t>2</a:t>
            </a:r>
            <a:r>
              <a:rPr lang="zh-CN" altLang="en-US" sz="2800" dirty="0">
                <a:latin typeface="Times New Roman" panose="02020603050405020304" pitchFamily="18" charset="0"/>
                <a:ea typeface="楷体" pitchFamily="49" charset="-122"/>
                <a:cs typeface="Times New Roman" panose="02020603050405020304" pitchFamily="18" charset="0"/>
              </a:rPr>
              <a:t>。</a:t>
            </a:r>
            <a:endParaRPr lang="zh-CN" alt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1933283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2978" name="Text Box 2"/>
          <p:cNvSpPr txBox="1">
            <a:spLocks noChangeArrowheads="1"/>
          </p:cNvSpPr>
          <p:nvPr/>
        </p:nvSpPr>
        <p:spPr bwMode="auto">
          <a:xfrm>
            <a:off x="361562" y="188640"/>
            <a:ext cx="8534430" cy="1384995"/>
          </a:xfrm>
          <a:prstGeom prst="rect">
            <a:avLst/>
          </a:prstGeom>
          <a:noFill/>
          <a:ln w="9525">
            <a:noFill/>
            <a:miter lim="800000"/>
            <a:headEnd/>
            <a:tailEnd/>
          </a:ln>
          <a:effectLst/>
        </p:spPr>
        <p:txBody>
          <a:bodyPr wrap="square">
            <a:spAutoFit/>
          </a:bodyPr>
          <a:lstStyle/>
          <a:p>
            <a:r>
              <a:rPr lang="en-US" altLang="zh-CN" sz="2800" dirty="0">
                <a:solidFill>
                  <a:srgbClr val="FF3300"/>
                </a:solidFill>
                <a:ea typeface="+mn-ea"/>
                <a:cs typeface="Times New Roman" pitchFamily="18" charset="0"/>
              </a:rPr>
              <a:t>【</a:t>
            </a:r>
            <a:r>
              <a:rPr lang="zh-CN" altLang="en-US" sz="2800" dirty="0">
                <a:solidFill>
                  <a:srgbClr val="FF3300"/>
                </a:solidFill>
                <a:ea typeface="+mn-ea"/>
                <a:cs typeface="Times New Roman" pitchFamily="18" charset="0"/>
              </a:rPr>
              <a:t>例</a:t>
            </a:r>
            <a:r>
              <a:rPr lang="en-US" altLang="zh-CN" sz="2800" dirty="0">
                <a:solidFill>
                  <a:srgbClr val="FF3300"/>
                </a:solidFill>
                <a:ea typeface="+mn-ea"/>
                <a:cs typeface="Times New Roman" pitchFamily="18" charset="0"/>
              </a:rPr>
              <a:t>】</a:t>
            </a:r>
            <a:r>
              <a:rPr lang="zh-CN" altLang="en-US" sz="2800" dirty="0">
                <a:solidFill>
                  <a:schemeClr val="tx1"/>
                </a:solidFill>
                <a:ea typeface="+mn-ea"/>
                <a:cs typeface="Times New Roman" pitchFamily="18" charset="0"/>
              </a:rPr>
              <a:t>对于如表</a:t>
            </a:r>
            <a:r>
              <a:rPr lang="en-US" altLang="zh-CN" sz="2800" dirty="0">
                <a:solidFill>
                  <a:schemeClr val="tx1"/>
                </a:solidFill>
                <a:ea typeface="+mn-ea"/>
                <a:cs typeface="Times New Roman" pitchFamily="18" charset="0"/>
              </a:rPr>
              <a:t>9.9</a:t>
            </a:r>
            <a:r>
              <a:rPr lang="zh-CN" altLang="en-US" sz="2800" dirty="0">
                <a:solidFill>
                  <a:schemeClr val="tx1"/>
                </a:solidFill>
                <a:ea typeface="+mn-ea"/>
                <a:cs typeface="Times New Roman" pitchFamily="18" charset="0"/>
              </a:rPr>
              <a:t>所示的决策表</a:t>
            </a:r>
            <a:r>
              <a:rPr lang="en-US" altLang="zh-CN" sz="2800" i="1" dirty="0" err="1">
                <a:solidFill>
                  <a:schemeClr val="tx1"/>
                </a:solidFill>
                <a:ea typeface="+mn-ea"/>
                <a:cs typeface="Times New Roman" pitchFamily="18" charset="0"/>
              </a:rPr>
              <a:t>T</a:t>
            </a:r>
            <a:r>
              <a:rPr lang="en-US" altLang="zh-CN" sz="2800" baseline="-25000" dirty="0" err="1">
                <a:solidFill>
                  <a:schemeClr val="tx1"/>
                </a:solidFill>
                <a:ea typeface="+mn-ea"/>
                <a:cs typeface="Times New Roman" pitchFamily="18" charset="0"/>
              </a:rPr>
              <a:t>4</a:t>
            </a:r>
            <a:r>
              <a:rPr lang="zh-CN" altLang="en-US" sz="2800" dirty="0">
                <a:solidFill>
                  <a:schemeClr val="tx1"/>
                </a:solidFill>
                <a:ea typeface="+mn-ea"/>
                <a:cs typeface="Times New Roman" pitchFamily="18" charset="0"/>
              </a:rPr>
              <a:t>，采用基于</a:t>
            </a:r>
            <a:r>
              <a:rPr lang="en-US" altLang="zh-CN" sz="2800" dirty="0" err="1">
                <a:solidFill>
                  <a:schemeClr val="tx1"/>
                </a:solidFill>
                <a:ea typeface="+mn-ea"/>
                <a:cs typeface="Times New Roman" pitchFamily="18" charset="0"/>
              </a:rPr>
              <a:t>Pawlak</a:t>
            </a:r>
            <a:r>
              <a:rPr lang="zh-CN" altLang="en-US" sz="2800" dirty="0">
                <a:solidFill>
                  <a:schemeClr val="tx1"/>
                </a:solidFill>
                <a:ea typeface="+mn-ea"/>
                <a:cs typeface="Times New Roman" pitchFamily="18" charset="0"/>
              </a:rPr>
              <a:t>属性重要度的属性约简算法求相对属性约简集</a:t>
            </a:r>
            <a:r>
              <a:rPr lang="en-US" altLang="zh-CN" sz="2800" dirty="0">
                <a:solidFill>
                  <a:schemeClr val="tx1"/>
                </a:solidFill>
                <a:ea typeface="+mn-ea"/>
                <a:cs typeface="Times New Roman" pitchFamily="18" charset="0"/>
              </a:rPr>
              <a:t>B</a:t>
            </a:r>
            <a:r>
              <a:rPr lang="zh-CN" altLang="en-US" sz="2800" dirty="0">
                <a:solidFill>
                  <a:schemeClr val="tx1"/>
                </a:solidFill>
                <a:ea typeface="+mn-ea"/>
                <a:cs typeface="Times New Roman" pitchFamily="18" charset="0"/>
              </a:rPr>
              <a:t>。求解过程如下：</a:t>
            </a:r>
          </a:p>
        </p:txBody>
      </p:sp>
      <p:sp>
        <p:nvSpPr>
          <p:cNvPr id="382979" name="Text Box 3"/>
          <p:cNvSpPr txBox="1">
            <a:spLocks noChangeArrowheads="1"/>
          </p:cNvSpPr>
          <p:nvPr/>
        </p:nvSpPr>
        <p:spPr bwMode="auto">
          <a:xfrm>
            <a:off x="584279" y="1772816"/>
            <a:ext cx="7876154" cy="4893647"/>
          </a:xfrm>
          <a:prstGeom prst="rect">
            <a:avLst/>
          </a:prstGeom>
          <a:noFill/>
          <a:ln w="9525">
            <a:noFill/>
            <a:miter lim="800000"/>
            <a:headEnd/>
            <a:tailEnd/>
          </a:ln>
          <a:effectLst/>
        </p:spPr>
        <p:txBody>
          <a:bodyPr wrap="square">
            <a:spAutoFit/>
          </a:bodyPr>
          <a:lstStyle/>
          <a:p>
            <a:r>
              <a:rPr lang="en-US" altLang="zh-CN" dirty="0">
                <a:solidFill>
                  <a:schemeClr val="tx1"/>
                </a:solidFill>
                <a:ea typeface="楷体" pitchFamily="49" charset="-122"/>
                <a:cs typeface="Times New Roman" pitchFamily="18" charset="0"/>
              </a:rPr>
              <a:t>① </a:t>
            </a:r>
            <a:r>
              <a:rPr lang="zh-CN" altLang="en-US" dirty="0">
                <a:solidFill>
                  <a:schemeClr val="tx1"/>
                </a:solidFill>
                <a:ea typeface="楷体" pitchFamily="49" charset="-122"/>
                <a:cs typeface="Times New Roman" pitchFamily="18" charset="0"/>
              </a:rPr>
              <a:t>计算核。</a:t>
            </a:r>
            <a:endParaRPr lang="zh-CN" altLang="en-US" i="1" dirty="0">
              <a:solidFill>
                <a:schemeClr val="tx1"/>
              </a:solidFill>
              <a:ea typeface="楷体" pitchFamily="49" charset="-122"/>
              <a:cs typeface="Times New Roman" pitchFamily="18" charset="0"/>
            </a:endParaRPr>
          </a:p>
          <a:p>
            <a:r>
              <a:rPr lang="en-US" altLang="zh-CN" i="1" dirty="0">
                <a:solidFill>
                  <a:schemeClr val="tx1"/>
                </a:solidFill>
                <a:ea typeface="楷体" pitchFamily="49" charset="-122"/>
                <a:cs typeface="Times New Roman" pitchFamily="18" charset="0"/>
              </a:rPr>
              <a:t>U</a:t>
            </a:r>
            <a:r>
              <a:rPr lang="en-US" altLang="zh-CN" dirty="0">
                <a:solidFill>
                  <a:schemeClr val="tx1"/>
                </a:solidFill>
                <a:ea typeface="楷体" pitchFamily="49" charset="-122"/>
                <a:cs typeface="Times New Roman" pitchFamily="18" charset="0"/>
              </a:rPr>
              <a:t>/</a:t>
            </a:r>
            <a:r>
              <a:rPr lang="en-US" altLang="zh-CN" i="1" dirty="0">
                <a:solidFill>
                  <a:schemeClr val="tx1"/>
                </a:solidFill>
                <a:ea typeface="楷体" pitchFamily="49" charset="-122"/>
                <a:cs typeface="Times New Roman" pitchFamily="18" charset="0"/>
              </a:rPr>
              <a:t>C</a:t>
            </a:r>
            <a:r>
              <a:rPr lang="en-US" altLang="zh-CN" dirty="0">
                <a:solidFill>
                  <a:schemeClr val="tx1"/>
                </a:solidFill>
                <a:ea typeface="楷体" pitchFamily="49" charset="-122"/>
                <a:cs typeface="Times New Roman" pitchFamily="18" charset="0"/>
              </a:rPr>
              <a:t>={{1}</a:t>
            </a:r>
            <a:r>
              <a:rPr lang="zh-CN" altLang="en-US" dirty="0">
                <a:solidFill>
                  <a:schemeClr val="tx1"/>
                </a:solidFill>
                <a:ea typeface="楷体" pitchFamily="49" charset="-122"/>
                <a:cs typeface="Times New Roman" pitchFamily="18" charset="0"/>
              </a:rPr>
              <a:t>，</a:t>
            </a:r>
            <a:r>
              <a:rPr lang="en-US" altLang="zh-CN" dirty="0">
                <a:solidFill>
                  <a:schemeClr val="tx1"/>
                </a:solidFill>
                <a:ea typeface="楷体" pitchFamily="49" charset="-122"/>
                <a:cs typeface="Times New Roman" pitchFamily="18" charset="0"/>
              </a:rPr>
              <a:t>{2}</a:t>
            </a:r>
            <a:r>
              <a:rPr lang="zh-CN" altLang="en-US" dirty="0">
                <a:solidFill>
                  <a:schemeClr val="tx1"/>
                </a:solidFill>
                <a:ea typeface="楷体" pitchFamily="49" charset="-122"/>
                <a:cs typeface="Times New Roman" pitchFamily="18" charset="0"/>
              </a:rPr>
              <a:t>，</a:t>
            </a:r>
            <a:r>
              <a:rPr lang="en-US" altLang="zh-CN" dirty="0">
                <a:solidFill>
                  <a:schemeClr val="tx1"/>
                </a:solidFill>
                <a:ea typeface="楷体" pitchFamily="49" charset="-122"/>
                <a:cs typeface="Times New Roman" pitchFamily="18" charset="0"/>
              </a:rPr>
              <a:t>{3}</a:t>
            </a:r>
            <a:r>
              <a:rPr lang="zh-CN" altLang="en-US" dirty="0">
                <a:solidFill>
                  <a:schemeClr val="tx1"/>
                </a:solidFill>
                <a:ea typeface="楷体" pitchFamily="49" charset="-122"/>
                <a:cs typeface="Times New Roman" pitchFamily="18" charset="0"/>
              </a:rPr>
              <a:t>，</a:t>
            </a:r>
            <a:r>
              <a:rPr lang="en-US" altLang="zh-CN" dirty="0">
                <a:solidFill>
                  <a:schemeClr val="tx1"/>
                </a:solidFill>
                <a:ea typeface="楷体" pitchFamily="49" charset="-122"/>
                <a:cs typeface="Times New Roman" pitchFamily="18" charset="0"/>
              </a:rPr>
              <a:t>{4}}</a:t>
            </a:r>
            <a:endParaRPr lang="en-US" altLang="zh-CN" i="1" dirty="0">
              <a:solidFill>
                <a:schemeClr val="tx1"/>
              </a:solidFill>
              <a:ea typeface="楷体" pitchFamily="49" charset="-122"/>
              <a:cs typeface="Times New Roman" pitchFamily="18" charset="0"/>
            </a:endParaRPr>
          </a:p>
          <a:p>
            <a:r>
              <a:rPr lang="en-US" altLang="zh-CN" i="1" dirty="0">
                <a:solidFill>
                  <a:schemeClr val="tx1"/>
                </a:solidFill>
                <a:ea typeface="楷体" pitchFamily="49" charset="-122"/>
                <a:cs typeface="Times New Roman" pitchFamily="18" charset="0"/>
              </a:rPr>
              <a:t>U</a:t>
            </a:r>
            <a:r>
              <a:rPr lang="en-US" altLang="zh-CN" dirty="0">
                <a:solidFill>
                  <a:schemeClr val="tx1"/>
                </a:solidFill>
                <a:ea typeface="楷体" pitchFamily="49" charset="-122"/>
                <a:cs typeface="Times New Roman" pitchFamily="18" charset="0"/>
              </a:rPr>
              <a:t>/</a:t>
            </a:r>
            <a:r>
              <a:rPr lang="en-US" altLang="zh-CN" i="1" dirty="0">
                <a:solidFill>
                  <a:schemeClr val="tx1"/>
                </a:solidFill>
                <a:ea typeface="楷体" pitchFamily="49" charset="-122"/>
                <a:cs typeface="Times New Roman" pitchFamily="18" charset="0"/>
              </a:rPr>
              <a:t>D</a:t>
            </a:r>
            <a:r>
              <a:rPr lang="en-US" altLang="zh-CN" dirty="0">
                <a:solidFill>
                  <a:schemeClr val="tx1"/>
                </a:solidFill>
                <a:ea typeface="楷体" pitchFamily="49" charset="-122"/>
                <a:cs typeface="Times New Roman" pitchFamily="18" charset="0"/>
              </a:rPr>
              <a:t>={{1</a:t>
            </a:r>
            <a:r>
              <a:rPr lang="zh-CN" altLang="en-US" dirty="0">
                <a:solidFill>
                  <a:schemeClr val="tx1"/>
                </a:solidFill>
                <a:ea typeface="楷体" pitchFamily="49" charset="-122"/>
                <a:cs typeface="Times New Roman" pitchFamily="18" charset="0"/>
              </a:rPr>
              <a:t>，</a:t>
            </a:r>
            <a:r>
              <a:rPr lang="en-US" altLang="zh-CN" dirty="0">
                <a:solidFill>
                  <a:schemeClr val="tx1"/>
                </a:solidFill>
                <a:ea typeface="楷体" pitchFamily="49" charset="-122"/>
                <a:cs typeface="Times New Roman" pitchFamily="18" charset="0"/>
              </a:rPr>
              <a:t>2}</a:t>
            </a:r>
            <a:r>
              <a:rPr lang="zh-CN" altLang="en-US" dirty="0">
                <a:solidFill>
                  <a:schemeClr val="tx1"/>
                </a:solidFill>
                <a:ea typeface="楷体" pitchFamily="49" charset="-122"/>
                <a:cs typeface="Times New Roman" pitchFamily="18" charset="0"/>
              </a:rPr>
              <a:t>，</a:t>
            </a:r>
            <a:r>
              <a:rPr lang="en-US" altLang="zh-CN" dirty="0">
                <a:solidFill>
                  <a:schemeClr val="tx1"/>
                </a:solidFill>
                <a:ea typeface="楷体" pitchFamily="49" charset="-122"/>
                <a:cs typeface="Times New Roman" pitchFamily="18" charset="0"/>
              </a:rPr>
              <a:t>{3</a:t>
            </a:r>
            <a:r>
              <a:rPr lang="zh-CN" altLang="en-US" dirty="0">
                <a:solidFill>
                  <a:schemeClr val="tx1"/>
                </a:solidFill>
                <a:ea typeface="楷体" pitchFamily="49" charset="-122"/>
                <a:cs typeface="Times New Roman" pitchFamily="18" charset="0"/>
              </a:rPr>
              <a:t>，</a:t>
            </a:r>
            <a:r>
              <a:rPr lang="en-US" altLang="zh-CN" dirty="0">
                <a:solidFill>
                  <a:schemeClr val="tx1"/>
                </a:solidFill>
                <a:ea typeface="楷体" pitchFamily="49" charset="-122"/>
                <a:cs typeface="Times New Roman" pitchFamily="18" charset="0"/>
              </a:rPr>
              <a:t>4}}</a:t>
            </a:r>
            <a:endParaRPr lang="en-US" altLang="zh-CN" i="1" dirty="0">
              <a:solidFill>
                <a:schemeClr val="tx1"/>
              </a:solidFill>
              <a:ea typeface="楷体" pitchFamily="49" charset="-122"/>
              <a:cs typeface="Times New Roman" pitchFamily="18" charset="0"/>
            </a:endParaRPr>
          </a:p>
          <a:p>
            <a:r>
              <a:rPr lang="en-US" altLang="zh-CN" i="1" dirty="0">
                <a:solidFill>
                  <a:schemeClr val="tx1"/>
                </a:solidFill>
                <a:ea typeface="楷体" pitchFamily="49" charset="-122"/>
                <a:cs typeface="Times New Roman" pitchFamily="18" charset="0"/>
              </a:rPr>
              <a:t>U</a:t>
            </a:r>
            <a:r>
              <a:rPr lang="en-US" altLang="zh-CN" dirty="0">
                <a:solidFill>
                  <a:schemeClr val="tx1"/>
                </a:solidFill>
                <a:ea typeface="楷体" pitchFamily="49" charset="-122"/>
                <a:cs typeface="Times New Roman" pitchFamily="18" charset="0"/>
              </a:rPr>
              <a:t>/(</a:t>
            </a:r>
            <a:r>
              <a:rPr lang="en-US" altLang="zh-CN" i="1" dirty="0">
                <a:solidFill>
                  <a:schemeClr val="tx1"/>
                </a:solidFill>
                <a:ea typeface="楷体" pitchFamily="49" charset="-122"/>
                <a:cs typeface="Times New Roman" pitchFamily="18" charset="0"/>
              </a:rPr>
              <a:t>C</a:t>
            </a:r>
            <a:r>
              <a:rPr lang="en-US" altLang="zh-CN" dirty="0">
                <a:solidFill>
                  <a:schemeClr val="tx1"/>
                </a:solidFill>
                <a:ea typeface="楷体" pitchFamily="49" charset="-122"/>
                <a:cs typeface="Times New Roman" pitchFamily="18" charset="0"/>
              </a:rPr>
              <a:t>-{</a:t>
            </a:r>
            <a:r>
              <a:rPr lang="en-US" altLang="zh-CN" i="1" dirty="0">
                <a:solidFill>
                  <a:schemeClr val="tx1"/>
                </a:solidFill>
                <a:ea typeface="楷体" pitchFamily="49" charset="-122"/>
                <a:cs typeface="Times New Roman" pitchFamily="18" charset="0"/>
              </a:rPr>
              <a:t>a</a:t>
            </a:r>
            <a:r>
              <a:rPr lang="en-US" altLang="zh-CN" dirty="0">
                <a:solidFill>
                  <a:schemeClr val="tx1"/>
                </a:solidFill>
                <a:ea typeface="楷体" pitchFamily="49" charset="-122"/>
                <a:cs typeface="Times New Roman" pitchFamily="18" charset="0"/>
              </a:rPr>
              <a:t>})=</a:t>
            </a:r>
            <a:r>
              <a:rPr lang="en-US" altLang="zh-CN" i="1" dirty="0">
                <a:solidFill>
                  <a:schemeClr val="tx1"/>
                </a:solidFill>
                <a:ea typeface="楷体" pitchFamily="49" charset="-122"/>
                <a:cs typeface="Times New Roman" pitchFamily="18" charset="0"/>
              </a:rPr>
              <a:t>U</a:t>
            </a:r>
            <a:r>
              <a:rPr lang="en-US" altLang="zh-CN" dirty="0">
                <a:solidFill>
                  <a:schemeClr val="tx1"/>
                </a:solidFill>
                <a:ea typeface="楷体" pitchFamily="49" charset="-122"/>
                <a:cs typeface="Times New Roman" pitchFamily="18" charset="0"/>
              </a:rPr>
              <a:t>/{</a:t>
            </a:r>
            <a:r>
              <a:rPr lang="en-US" altLang="zh-CN" i="1" dirty="0">
                <a:solidFill>
                  <a:schemeClr val="tx1"/>
                </a:solidFill>
                <a:ea typeface="楷体" pitchFamily="49" charset="-122"/>
                <a:cs typeface="Times New Roman" pitchFamily="18" charset="0"/>
              </a:rPr>
              <a:t>b</a:t>
            </a:r>
            <a:r>
              <a:rPr lang="zh-CN" altLang="en-US" dirty="0">
                <a:solidFill>
                  <a:schemeClr val="tx1"/>
                </a:solidFill>
                <a:ea typeface="楷体" pitchFamily="49" charset="-122"/>
                <a:cs typeface="Times New Roman" pitchFamily="18" charset="0"/>
              </a:rPr>
              <a:t>，</a:t>
            </a:r>
            <a:r>
              <a:rPr lang="en-US" altLang="zh-CN" i="1" dirty="0">
                <a:solidFill>
                  <a:schemeClr val="tx1"/>
                </a:solidFill>
                <a:ea typeface="楷体" pitchFamily="49" charset="-122"/>
                <a:cs typeface="Times New Roman" pitchFamily="18" charset="0"/>
              </a:rPr>
              <a:t>c</a:t>
            </a:r>
            <a:r>
              <a:rPr lang="zh-CN" altLang="en-US" dirty="0">
                <a:solidFill>
                  <a:schemeClr val="tx1"/>
                </a:solidFill>
                <a:ea typeface="楷体" pitchFamily="49" charset="-122"/>
                <a:cs typeface="Times New Roman" pitchFamily="18" charset="0"/>
              </a:rPr>
              <a:t>，</a:t>
            </a:r>
            <a:r>
              <a:rPr lang="en-US" altLang="zh-CN" i="1" dirty="0">
                <a:solidFill>
                  <a:schemeClr val="tx1"/>
                </a:solidFill>
                <a:ea typeface="楷体" pitchFamily="49" charset="-122"/>
                <a:cs typeface="Times New Roman" pitchFamily="18" charset="0"/>
              </a:rPr>
              <a:t>d</a:t>
            </a:r>
            <a:r>
              <a:rPr lang="en-US" altLang="zh-CN" dirty="0">
                <a:solidFill>
                  <a:schemeClr val="tx1"/>
                </a:solidFill>
                <a:ea typeface="楷体" pitchFamily="49" charset="-122"/>
                <a:cs typeface="Times New Roman" pitchFamily="18" charset="0"/>
              </a:rPr>
              <a:t>}={{1}</a:t>
            </a:r>
            <a:r>
              <a:rPr lang="zh-CN" altLang="en-US" dirty="0">
                <a:solidFill>
                  <a:schemeClr val="tx1"/>
                </a:solidFill>
                <a:ea typeface="楷体" pitchFamily="49" charset="-122"/>
                <a:cs typeface="Times New Roman" pitchFamily="18" charset="0"/>
              </a:rPr>
              <a:t>，</a:t>
            </a:r>
            <a:r>
              <a:rPr lang="en-US" altLang="zh-CN" dirty="0">
                <a:solidFill>
                  <a:schemeClr val="tx1"/>
                </a:solidFill>
                <a:ea typeface="楷体" pitchFamily="49" charset="-122"/>
                <a:cs typeface="Times New Roman" pitchFamily="18" charset="0"/>
              </a:rPr>
              <a:t>{2}</a:t>
            </a:r>
            <a:r>
              <a:rPr lang="zh-CN" altLang="en-US" dirty="0">
                <a:solidFill>
                  <a:schemeClr val="tx1"/>
                </a:solidFill>
                <a:ea typeface="楷体" pitchFamily="49" charset="-122"/>
                <a:cs typeface="Times New Roman" pitchFamily="18" charset="0"/>
              </a:rPr>
              <a:t>，</a:t>
            </a:r>
            <a:r>
              <a:rPr lang="en-US" altLang="zh-CN" dirty="0">
                <a:solidFill>
                  <a:schemeClr val="tx1"/>
                </a:solidFill>
                <a:ea typeface="楷体" pitchFamily="49" charset="-122"/>
                <a:cs typeface="Times New Roman" pitchFamily="18" charset="0"/>
              </a:rPr>
              <a:t>{3}</a:t>
            </a:r>
            <a:r>
              <a:rPr lang="zh-CN" altLang="en-US" dirty="0">
                <a:solidFill>
                  <a:schemeClr val="tx1"/>
                </a:solidFill>
                <a:ea typeface="楷体" pitchFamily="49" charset="-122"/>
                <a:cs typeface="Times New Roman" pitchFamily="18" charset="0"/>
              </a:rPr>
              <a:t>，</a:t>
            </a:r>
            <a:r>
              <a:rPr lang="en-US" altLang="zh-CN" dirty="0">
                <a:solidFill>
                  <a:schemeClr val="tx1"/>
                </a:solidFill>
                <a:ea typeface="楷体" pitchFamily="49" charset="-122"/>
                <a:cs typeface="Times New Roman" pitchFamily="18" charset="0"/>
              </a:rPr>
              <a:t>{4}}</a:t>
            </a:r>
            <a:endParaRPr lang="en-US" altLang="zh-CN" i="1" dirty="0">
              <a:solidFill>
                <a:schemeClr val="tx1"/>
              </a:solidFill>
              <a:ea typeface="楷体" pitchFamily="49" charset="-122"/>
              <a:cs typeface="Times New Roman" pitchFamily="18" charset="0"/>
            </a:endParaRPr>
          </a:p>
          <a:p>
            <a:r>
              <a:rPr lang="en-US" altLang="zh-CN" i="1" dirty="0">
                <a:solidFill>
                  <a:schemeClr val="tx1"/>
                </a:solidFill>
                <a:ea typeface="楷体" pitchFamily="49" charset="-122"/>
                <a:cs typeface="Times New Roman" pitchFamily="18" charset="0"/>
              </a:rPr>
              <a:t>U</a:t>
            </a:r>
            <a:r>
              <a:rPr lang="en-US" altLang="zh-CN" dirty="0">
                <a:solidFill>
                  <a:schemeClr val="tx1"/>
                </a:solidFill>
                <a:ea typeface="楷体" pitchFamily="49" charset="-122"/>
                <a:cs typeface="Times New Roman" pitchFamily="18" charset="0"/>
              </a:rPr>
              <a:t>/(</a:t>
            </a:r>
            <a:r>
              <a:rPr lang="en-US" altLang="zh-CN" i="1" dirty="0">
                <a:solidFill>
                  <a:schemeClr val="tx1"/>
                </a:solidFill>
                <a:ea typeface="楷体" pitchFamily="49" charset="-122"/>
                <a:cs typeface="Times New Roman" pitchFamily="18" charset="0"/>
              </a:rPr>
              <a:t>C</a:t>
            </a:r>
            <a:r>
              <a:rPr lang="en-US" altLang="zh-CN" dirty="0">
                <a:solidFill>
                  <a:schemeClr val="tx1"/>
                </a:solidFill>
                <a:ea typeface="楷体" pitchFamily="49" charset="-122"/>
                <a:cs typeface="Times New Roman" pitchFamily="18" charset="0"/>
              </a:rPr>
              <a:t>-{</a:t>
            </a:r>
            <a:r>
              <a:rPr lang="en-US" altLang="zh-CN" i="1" dirty="0">
                <a:solidFill>
                  <a:schemeClr val="tx1"/>
                </a:solidFill>
                <a:ea typeface="楷体" pitchFamily="49" charset="-122"/>
                <a:cs typeface="Times New Roman" pitchFamily="18" charset="0"/>
              </a:rPr>
              <a:t>b</a:t>
            </a:r>
            <a:r>
              <a:rPr lang="en-US" altLang="zh-CN" dirty="0">
                <a:solidFill>
                  <a:schemeClr val="tx1"/>
                </a:solidFill>
                <a:ea typeface="楷体" pitchFamily="49" charset="-122"/>
                <a:cs typeface="Times New Roman" pitchFamily="18" charset="0"/>
              </a:rPr>
              <a:t>})=</a:t>
            </a:r>
            <a:r>
              <a:rPr lang="en-US" altLang="zh-CN" i="1" dirty="0">
                <a:solidFill>
                  <a:schemeClr val="tx1"/>
                </a:solidFill>
                <a:ea typeface="楷体" pitchFamily="49" charset="-122"/>
                <a:cs typeface="Times New Roman" pitchFamily="18" charset="0"/>
              </a:rPr>
              <a:t>U</a:t>
            </a:r>
            <a:r>
              <a:rPr lang="en-US" altLang="zh-CN" dirty="0">
                <a:solidFill>
                  <a:schemeClr val="tx1"/>
                </a:solidFill>
                <a:ea typeface="楷体" pitchFamily="49" charset="-122"/>
                <a:cs typeface="Times New Roman" pitchFamily="18" charset="0"/>
              </a:rPr>
              <a:t>/{</a:t>
            </a:r>
            <a:r>
              <a:rPr lang="en-US" altLang="zh-CN" i="1" dirty="0">
                <a:solidFill>
                  <a:schemeClr val="tx1"/>
                </a:solidFill>
                <a:ea typeface="楷体" pitchFamily="49" charset="-122"/>
                <a:cs typeface="Times New Roman" pitchFamily="18" charset="0"/>
              </a:rPr>
              <a:t>a</a:t>
            </a:r>
            <a:r>
              <a:rPr lang="zh-CN" altLang="en-US" dirty="0">
                <a:solidFill>
                  <a:schemeClr val="tx1"/>
                </a:solidFill>
                <a:ea typeface="楷体" pitchFamily="49" charset="-122"/>
                <a:cs typeface="Times New Roman" pitchFamily="18" charset="0"/>
              </a:rPr>
              <a:t>，</a:t>
            </a:r>
            <a:r>
              <a:rPr lang="en-US" altLang="zh-CN" i="1" dirty="0">
                <a:solidFill>
                  <a:schemeClr val="tx1"/>
                </a:solidFill>
                <a:ea typeface="楷体" pitchFamily="49" charset="-122"/>
                <a:cs typeface="Times New Roman" pitchFamily="18" charset="0"/>
              </a:rPr>
              <a:t>c</a:t>
            </a:r>
            <a:r>
              <a:rPr lang="zh-CN" altLang="en-US" dirty="0">
                <a:solidFill>
                  <a:schemeClr val="tx1"/>
                </a:solidFill>
                <a:ea typeface="楷体" pitchFamily="49" charset="-122"/>
                <a:cs typeface="Times New Roman" pitchFamily="18" charset="0"/>
              </a:rPr>
              <a:t>，</a:t>
            </a:r>
            <a:r>
              <a:rPr lang="en-US" altLang="zh-CN" i="1" dirty="0">
                <a:solidFill>
                  <a:schemeClr val="tx1"/>
                </a:solidFill>
                <a:ea typeface="楷体" pitchFamily="49" charset="-122"/>
                <a:cs typeface="Times New Roman" pitchFamily="18" charset="0"/>
              </a:rPr>
              <a:t>d</a:t>
            </a:r>
            <a:r>
              <a:rPr lang="en-US" altLang="zh-CN" dirty="0">
                <a:solidFill>
                  <a:schemeClr val="tx1"/>
                </a:solidFill>
                <a:ea typeface="楷体" pitchFamily="49" charset="-122"/>
                <a:cs typeface="Times New Roman" pitchFamily="18" charset="0"/>
              </a:rPr>
              <a:t>}={{1}</a:t>
            </a:r>
            <a:r>
              <a:rPr lang="zh-CN" altLang="en-US" dirty="0">
                <a:solidFill>
                  <a:schemeClr val="tx1"/>
                </a:solidFill>
                <a:ea typeface="楷体" pitchFamily="49" charset="-122"/>
                <a:cs typeface="Times New Roman" pitchFamily="18" charset="0"/>
              </a:rPr>
              <a:t>，</a:t>
            </a:r>
            <a:r>
              <a:rPr lang="en-US" altLang="zh-CN" dirty="0">
                <a:solidFill>
                  <a:schemeClr val="tx1"/>
                </a:solidFill>
                <a:ea typeface="楷体" pitchFamily="49" charset="-122"/>
                <a:cs typeface="Times New Roman" pitchFamily="18" charset="0"/>
              </a:rPr>
              <a:t>{2}</a:t>
            </a:r>
            <a:r>
              <a:rPr lang="zh-CN" altLang="en-US" dirty="0">
                <a:solidFill>
                  <a:schemeClr val="tx1"/>
                </a:solidFill>
                <a:ea typeface="楷体" pitchFamily="49" charset="-122"/>
                <a:cs typeface="Times New Roman" pitchFamily="18" charset="0"/>
              </a:rPr>
              <a:t>，</a:t>
            </a:r>
            <a:r>
              <a:rPr lang="en-US" altLang="zh-CN" dirty="0">
                <a:solidFill>
                  <a:schemeClr val="tx1"/>
                </a:solidFill>
                <a:ea typeface="楷体" pitchFamily="49" charset="-122"/>
                <a:cs typeface="Times New Roman" pitchFamily="18" charset="0"/>
              </a:rPr>
              <a:t>{3</a:t>
            </a:r>
            <a:r>
              <a:rPr lang="zh-CN" altLang="en-US" dirty="0">
                <a:solidFill>
                  <a:schemeClr val="tx1"/>
                </a:solidFill>
                <a:ea typeface="楷体" pitchFamily="49" charset="-122"/>
                <a:cs typeface="Times New Roman" pitchFamily="18" charset="0"/>
              </a:rPr>
              <a:t>，</a:t>
            </a:r>
            <a:r>
              <a:rPr lang="en-US" altLang="zh-CN" dirty="0">
                <a:solidFill>
                  <a:schemeClr val="tx1"/>
                </a:solidFill>
                <a:ea typeface="楷体" pitchFamily="49" charset="-122"/>
                <a:cs typeface="Times New Roman" pitchFamily="18" charset="0"/>
              </a:rPr>
              <a:t>4}}</a:t>
            </a:r>
            <a:endParaRPr lang="en-US" altLang="zh-CN" i="1" dirty="0">
              <a:solidFill>
                <a:schemeClr val="tx1"/>
              </a:solidFill>
              <a:ea typeface="楷体" pitchFamily="49" charset="-122"/>
              <a:cs typeface="Times New Roman" pitchFamily="18" charset="0"/>
            </a:endParaRPr>
          </a:p>
          <a:p>
            <a:r>
              <a:rPr lang="en-US" altLang="zh-CN" i="1" dirty="0">
                <a:solidFill>
                  <a:schemeClr val="tx1"/>
                </a:solidFill>
                <a:ea typeface="楷体" pitchFamily="49" charset="-122"/>
                <a:cs typeface="Times New Roman" pitchFamily="18" charset="0"/>
              </a:rPr>
              <a:t>U</a:t>
            </a:r>
            <a:r>
              <a:rPr lang="en-US" altLang="zh-CN" dirty="0">
                <a:solidFill>
                  <a:schemeClr val="tx1"/>
                </a:solidFill>
                <a:ea typeface="楷体" pitchFamily="49" charset="-122"/>
                <a:cs typeface="Times New Roman" pitchFamily="18" charset="0"/>
              </a:rPr>
              <a:t>/(</a:t>
            </a:r>
            <a:r>
              <a:rPr lang="en-US" altLang="zh-CN" i="1" dirty="0">
                <a:solidFill>
                  <a:schemeClr val="tx1"/>
                </a:solidFill>
                <a:ea typeface="楷体" pitchFamily="49" charset="-122"/>
                <a:cs typeface="Times New Roman" pitchFamily="18" charset="0"/>
              </a:rPr>
              <a:t>C</a:t>
            </a:r>
            <a:r>
              <a:rPr lang="en-US" altLang="zh-CN" dirty="0">
                <a:solidFill>
                  <a:schemeClr val="tx1"/>
                </a:solidFill>
                <a:ea typeface="楷体" pitchFamily="49" charset="-122"/>
                <a:cs typeface="Times New Roman" pitchFamily="18" charset="0"/>
              </a:rPr>
              <a:t>-{</a:t>
            </a:r>
            <a:r>
              <a:rPr lang="en-US" altLang="zh-CN" i="1" dirty="0">
                <a:solidFill>
                  <a:schemeClr val="tx1"/>
                </a:solidFill>
                <a:ea typeface="楷体" pitchFamily="49" charset="-122"/>
                <a:cs typeface="Times New Roman" pitchFamily="18" charset="0"/>
              </a:rPr>
              <a:t>c</a:t>
            </a:r>
            <a:r>
              <a:rPr lang="en-US" altLang="zh-CN" dirty="0">
                <a:solidFill>
                  <a:schemeClr val="tx1"/>
                </a:solidFill>
                <a:ea typeface="楷体" pitchFamily="49" charset="-122"/>
                <a:cs typeface="Times New Roman" pitchFamily="18" charset="0"/>
              </a:rPr>
              <a:t>})=</a:t>
            </a:r>
            <a:r>
              <a:rPr lang="en-US" altLang="zh-CN" i="1" dirty="0">
                <a:solidFill>
                  <a:schemeClr val="tx1"/>
                </a:solidFill>
                <a:ea typeface="楷体" pitchFamily="49" charset="-122"/>
                <a:cs typeface="Times New Roman" pitchFamily="18" charset="0"/>
              </a:rPr>
              <a:t>U</a:t>
            </a:r>
            <a:r>
              <a:rPr lang="en-US" altLang="zh-CN" dirty="0">
                <a:solidFill>
                  <a:schemeClr val="tx1"/>
                </a:solidFill>
                <a:ea typeface="楷体" pitchFamily="49" charset="-122"/>
                <a:cs typeface="Times New Roman" pitchFamily="18" charset="0"/>
              </a:rPr>
              <a:t>/{</a:t>
            </a:r>
            <a:r>
              <a:rPr lang="en-US" altLang="zh-CN" i="1" dirty="0">
                <a:solidFill>
                  <a:schemeClr val="tx1"/>
                </a:solidFill>
                <a:ea typeface="楷体" pitchFamily="49" charset="-122"/>
                <a:cs typeface="Times New Roman" pitchFamily="18" charset="0"/>
              </a:rPr>
              <a:t>a</a:t>
            </a:r>
            <a:r>
              <a:rPr lang="zh-CN" altLang="en-US" dirty="0">
                <a:solidFill>
                  <a:schemeClr val="tx1"/>
                </a:solidFill>
                <a:ea typeface="楷体" pitchFamily="49" charset="-122"/>
                <a:cs typeface="Times New Roman" pitchFamily="18" charset="0"/>
              </a:rPr>
              <a:t>，</a:t>
            </a:r>
            <a:r>
              <a:rPr lang="en-US" altLang="zh-CN" i="1" dirty="0">
                <a:solidFill>
                  <a:schemeClr val="tx1"/>
                </a:solidFill>
                <a:ea typeface="楷体" pitchFamily="49" charset="-122"/>
                <a:cs typeface="Times New Roman" pitchFamily="18" charset="0"/>
              </a:rPr>
              <a:t>b</a:t>
            </a:r>
            <a:r>
              <a:rPr lang="zh-CN" altLang="en-US" dirty="0">
                <a:solidFill>
                  <a:schemeClr val="tx1"/>
                </a:solidFill>
                <a:ea typeface="楷体" pitchFamily="49" charset="-122"/>
                <a:cs typeface="Times New Roman" pitchFamily="18" charset="0"/>
              </a:rPr>
              <a:t>，</a:t>
            </a:r>
            <a:r>
              <a:rPr lang="en-US" altLang="zh-CN" i="1" dirty="0">
                <a:solidFill>
                  <a:schemeClr val="tx1"/>
                </a:solidFill>
                <a:ea typeface="楷体" pitchFamily="49" charset="-122"/>
                <a:cs typeface="Times New Roman" pitchFamily="18" charset="0"/>
              </a:rPr>
              <a:t>d</a:t>
            </a:r>
            <a:r>
              <a:rPr lang="en-US" altLang="zh-CN" dirty="0">
                <a:solidFill>
                  <a:schemeClr val="tx1"/>
                </a:solidFill>
                <a:ea typeface="楷体" pitchFamily="49" charset="-122"/>
                <a:cs typeface="Times New Roman" pitchFamily="18" charset="0"/>
              </a:rPr>
              <a:t>}={{1</a:t>
            </a:r>
            <a:r>
              <a:rPr lang="zh-CN" altLang="en-US" dirty="0">
                <a:solidFill>
                  <a:schemeClr val="tx1"/>
                </a:solidFill>
                <a:ea typeface="楷体" pitchFamily="49" charset="-122"/>
                <a:cs typeface="Times New Roman" pitchFamily="18" charset="0"/>
              </a:rPr>
              <a:t>，</a:t>
            </a:r>
            <a:r>
              <a:rPr lang="en-US" altLang="zh-CN" dirty="0">
                <a:solidFill>
                  <a:schemeClr val="tx1"/>
                </a:solidFill>
                <a:ea typeface="楷体" pitchFamily="49" charset="-122"/>
                <a:cs typeface="Times New Roman" pitchFamily="18" charset="0"/>
              </a:rPr>
              <a:t>4}</a:t>
            </a:r>
            <a:r>
              <a:rPr lang="zh-CN" altLang="en-US" dirty="0">
                <a:solidFill>
                  <a:schemeClr val="tx1"/>
                </a:solidFill>
                <a:ea typeface="楷体" pitchFamily="49" charset="-122"/>
                <a:cs typeface="Times New Roman" pitchFamily="18" charset="0"/>
              </a:rPr>
              <a:t>，</a:t>
            </a:r>
            <a:r>
              <a:rPr lang="en-US" altLang="zh-CN" dirty="0">
                <a:solidFill>
                  <a:schemeClr val="tx1"/>
                </a:solidFill>
                <a:ea typeface="楷体" pitchFamily="49" charset="-122"/>
                <a:cs typeface="Times New Roman" pitchFamily="18" charset="0"/>
              </a:rPr>
              <a:t>{2}</a:t>
            </a:r>
            <a:r>
              <a:rPr lang="zh-CN" altLang="en-US" dirty="0">
                <a:solidFill>
                  <a:schemeClr val="tx1"/>
                </a:solidFill>
                <a:ea typeface="楷体" pitchFamily="49" charset="-122"/>
                <a:cs typeface="Times New Roman" pitchFamily="18" charset="0"/>
              </a:rPr>
              <a:t>，</a:t>
            </a:r>
            <a:r>
              <a:rPr lang="en-US" altLang="zh-CN" dirty="0">
                <a:solidFill>
                  <a:schemeClr val="tx1"/>
                </a:solidFill>
                <a:ea typeface="楷体" pitchFamily="49" charset="-122"/>
                <a:cs typeface="Times New Roman" pitchFamily="18" charset="0"/>
              </a:rPr>
              <a:t>{3}}</a:t>
            </a:r>
            <a:endParaRPr lang="en-US" altLang="zh-CN" i="1" dirty="0">
              <a:solidFill>
                <a:schemeClr val="tx1"/>
              </a:solidFill>
              <a:ea typeface="楷体" pitchFamily="49" charset="-122"/>
              <a:cs typeface="Times New Roman" pitchFamily="18" charset="0"/>
            </a:endParaRPr>
          </a:p>
          <a:p>
            <a:r>
              <a:rPr lang="en-US" altLang="zh-CN" i="1" dirty="0">
                <a:solidFill>
                  <a:schemeClr val="tx1"/>
                </a:solidFill>
                <a:ea typeface="楷体" pitchFamily="49" charset="-122"/>
                <a:cs typeface="Times New Roman" pitchFamily="18" charset="0"/>
              </a:rPr>
              <a:t>U</a:t>
            </a:r>
            <a:r>
              <a:rPr lang="en-US" altLang="zh-CN" dirty="0">
                <a:solidFill>
                  <a:schemeClr val="tx1"/>
                </a:solidFill>
                <a:ea typeface="楷体" pitchFamily="49" charset="-122"/>
                <a:cs typeface="Times New Roman" pitchFamily="18" charset="0"/>
              </a:rPr>
              <a:t>/(</a:t>
            </a:r>
            <a:r>
              <a:rPr lang="en-US" altLang="zh-CN" i="1" dirty="0">
                <a:solidFill>
                  <a:schemeClr val="tx1"/>
                </a:solidFill>
                <a:ea typeface="楷体" pitchFamily="49" charset="-122"/>
                <a:cs typeface="Times New Roman" pitchFamily="18" charset="0"/>
              </a:rPr>
              <a:t>C</a:t>
            </a:r>
            <a:r>
              <a:rPr lang="en-US" altLang="zh-CN" dirty="0">
                <a:solidFill>
                  <a:schemeClr val="tx1"/>
                </a:solidFill>
                <a:ea typeface="楷体" pitchFamily="49" charset="-122"/>
                <a:cs typeface="Times New Roman" pitchFamily="18" charset="0"/>
              </a:rPr>
              <a:t>-{</a:t>
            </a:r>
            <a:r>
              <a:rPr lang="en-US" altLang="zh-CN" i="1" dirty="0">
                <a:solidFill>
                  <a:schemeClr val="tx1"/>
                </a:solidFill>
                <a:ea typeface="楷体" pitchFamily="49" charset="-122"/>
                <a:cs typeface="Times New Roman" pitchFamily="18" charset="0"/>
              </a:rPr>
              <a:t>d</a:t>
            </a:r>
            <a:r>
              <a:rPr lang="en-US" altLang="zh-CN" dirty="0">
                <a:solidFill>
                  <a:schemeClr val="tx1"/>
                </a:solidFill>
                <a:ea typeface="楷体" pitchFamily="49" charset="-122"/>
                <a:cs typeface="Times New Roman" pitchFamily="18" charset="0"/>
              </a:rPr>
              <a:t>})=</a:t>
            </a:r>
            <a:r>
              <a:rPr lang="en-US" altLang="zh-CN" i="1" dirty="0">
                <a:solidFill>
                  <a:schemeClr val="tx1"/>
                </a:solidFill>
                <a:ea typeface="楷体" pitchFamily="49" charset="-122"/>
                <a:cs typeface="Times New Roman" pitchFamily="18" charset="0"/>
              </a:rPr>
              <a:t>U</a:t>
            </a:r>
            <a:r>
              <a:rPr lang="en-US" altLang="zh-CN" dirty="0">
                <a:solidFill>
                  <a:schemeClr val="tx1"/>
                </a:solidFill>
                <a:ea typeface="楷体" pitchFamily="49" charset="-122"/>
                <a:cs typeface="Times New Roman" pitchFamily="18" charset="0"/>
              </a:rPr>
              <a:t>/{</a:t>
            </a:r>
            <a:r>
              <a:rPr lang="en-US" altLang="zh-CN" i="1" dirty="0">
                <a:solidFill>
                  <a:schemeClr val="tx1"/>
                </a:solidFill>
                <a:ea typeface="楷体" pitchFamily="49" charset="-122"/>
                <a:cs typeface="Times New Roman" pitchFamily="18" charset="0"/>
              </a:rPr>
              <a:t>a</a:t>
            </a:r>
            <a:r>
              <a:rPr lang="zh-CN" altLang="en-US" dirty="0">
                <a:solidFill>
                  <a:schemeClr val="tx1"/>
                </a:solidFill>
                <a:ea typeface="楷体" pitchFamily="49" charset="-122"/>
                <a:cs typeface="Times New Roman" pitchFamily="18" charset="0"/>
              </a:rPr>
              <a:t>，</a:t>
            </a:r>
            <a:r>
              <a:rPr lang="en-US" altLang="zh-CN" i="1" dirty="0">
                <a:solidFill>
                  <a:schemeClr val="tx1"/>
                </a:solidFill>
                <a:ea typeface="楷体" pitchFamily="49" charset="-122"/>
                <a:cs typeface="Times New Roman" pitchFamily="18" charset="0"/>
              </a:rPr>
              <a:t>b</a:t>
            </a:r>
            <a:r>
              <a:rPr lang="zh-CN" altLang="en-US" dirty="0">
                <a:solidFill>
                  <a:schemeClr val="tx1"/>
                </a:solidFill>
                <a:ea typeface="楷体" pitchFamily="49" charset="-122"/>
                <a:cs typeface="Times New Roman" pitchFamily="18" charset="0"/>
              </a:rPr>
              <a:t>，</a:t>
            </a:r>
            <a:r>
              <a:rPr lang="en-US" altLang="zh-CN" i="1" dirty="0">
                <a:solidFill>
                  <a:schemeClr val="tx1"/>
                </a:solidFill>
                <a:ea typeface="楷体" pitchFamily="49" charset="-122"/>
                <a:cs typeface="Times New Roman" pitchFamily="18" charset="0"/>
              </a:rPr>
              <a:t>c</a:t>
            </a:r>
            <a:r>
              <a:rPr lang="en-US" altLang="zh-CN" dirty="0">
                <a:solidFill>
                  <a:schemeClr val="tx1"/>
                </a:solidFill>
                <a:ea typeface="楷体" pitchFamily="49" charset="-122"/>
                <a:cs typeface="Times New Roman" pitchFamily="18" charset="0"/>
              </a:rPr>
              <a:t>}={{1}</a:t>
            </a:r>
            <a:r>
              <a:rPr lang="zh-CN" altLang="en-US" dirty="0">
                <a:solidFill>
                  <a:schemeClr val="tx1"/>
                </a:solidFill>
                <a:ea typeface="楷体" pitchFamily="49" charset="-122"/>
                <a:cs typeface="Times New Roman" pitchFamily="18" charset="0"/>
              </a:rPr>
              <a:t>，</a:t>
            </a:r>
            <a:r>
              <a:rPr lang="en-US" altLang="zh-CN" dirty="0">
                <a:solidFill>
                  <a:schemeClr val="tx1"/>
                </a:solidFill>
                <a:ea typeface="楷体" pitchFamily="49" charset="-122"/>
                <a:cs typeface="Times New Roman" pitchFamily="18" charset="0"/>
              </a:rPr>
              <a:t>{2}</a:t>
            </a:r>
            <a:r>
              <a:rPr lang="zh-CN" altLang="en-US" dirty="0">
                <a:solidFill>
                  <a:schemeClr val="tx1"/>
                </a:solidFill>
                <a:ea typeface="楷体" pitchFamily="49" charset="-122"/>
                <a:cs typeface="Times New Roman" pitchFamily="18" charset="0"/>
              </a:rPr>
              <a:t>，</a:t>
            </a:r>
            <a:r>
              <a:rPr lang="en-US" altLang="zh-CN" dirty="0">
                <a:solidFill>
                  <a:schemeClr val="tx1"/>
                </a:solidFill>
                <a:ea typeface="楷体" pitchFamily="49" charset="-122"/>
                <a:cs typeface="Times New Roman" pitchFamily="18" charset="0"/>
              </a:rPr>
              <a:t>{3</a:t>
            </a:r>
            <a:r>
              <a:rPr lang="zh-CN" altLang="en-US" dirty="0">
                <a:solidFill>
                  <a:schemeClr val="tx1"/>
                </a:solidFill>
                <a:ea typeface="楷体" pitchFamily="49" charset="-122"/>
                <a:cs typeface="Times New Roman" pitchFamily="18" charset="0"/>
              </a:rPr>
              <a:t>，</a:t>
            </a:r>
            <a:r>
              <a:rPr lang="en-US" altLang="zh-CN" dirty="0">
                <a:solidFill>
                  <a:schemeClr val="tx1"/>
                </a:solidFill>
                <a:ea typeface="楷体" pitchFamily="49" charset="-122"/>
                <a:cs typeface="Times New Roman" pitchFamily="18" charset="0"/>
              </a:rPr>
              <a:t>4}}</a:t>
            </a:r>
            <a:endParaRPr lang="en-US" altLang="zh-CN" i="1" dirty="0">
              <a:solidFill>
                <a:schemeClr val="tx1"/>
              </a:solidFill>
              <a:ea typeface="楷体" pitchFamily="49" charset="-122"/>
              <a:cs typeface="Times New Roman" pitchFamily="18" charset="0"/>
            </a:endParaRPr>
          </a:p>
          <a:p>
            <a:r>
              <a:rPr lang="en-US" altLang="zh-CN" i="1" dirty="0">
                <a:solidFill>
                  <a:srgbClr val="0000FF"/>
                </a:solidFill>
                <a:ea typeface="楷体" pitchFamily="49" charset="-122"/>
                <a:cs typeface="Times New Roman" pitchFamily="18" charset="0"/>
              </a:rPr>
              <a:t>POS</a:t>
            </a:r>
            <a:r>
              <a:rPr lang="en-US" altLang="zh-CN" i="1" baseline="-25000" dirty="0">
                <a:solidFill>
                  <a:srgbClr val="0000FF"/>
                </a:solidFill>
                <a:ea typeface="楷体" pitchFamily="49" charset="-122"/>
                <a:cs typeface="Times New Roman" pitchFamily="18" charset="0"/>
              </a:rPr>
              <a:t>C</a:t>
            </a:r>
            <a:r>
              <a:rPr lang="en-US" altLang="zh-CN" dirty="0">
                <a:solidFill>
                  <a:srgbClr val="0000FF"/>
                </a:solidFill>
                <a:ea typeface="楷体" pitchFamily="49" charset="-122"/>
                <a:cs typeface="Times New Roman" pitchFamily="18" charset="0"/>
              </a:rPr>
              <a:t>(</a:t>
            </a:r>
            <a:r>
              <a:rPr lang="en-US" altLang="zh-CN" i="1" dirty="0">
                <a:solidFill>
                  <a:srgbClr val="0000FF"/>
                </a:solidFill>
                <a:ea typeface="楷体" pitchFamily="49" charset="-122"/>
                <a:cs typeface="Times New Roman" pitchFamily="18" charset="0"/>
              </a:rPr>
              <a:t>D</a:t>
            </a:r>
            <a:r>
              <a:rPr lang="en-US" altLang="zh-CN" dirty="0">
                <a:solidFill>
                  <a:srgbClr val="0000FF"/>
                </a:solidFill>
                <a:ea typeface="楷体" pitchFamily="49" charset="-122"/>
                <a:cs typeface="Times New Roman" pitchFamily="18" charset="0"/>
              </a:rPr>
              <a:t>)={1</a:t>
            </a:r>
            <a:r>
              <a:rPr lang="zh-CN" altLang="en-US" dirty="0">
                <a:solidFill>
                  <a:srgbClr val="0000FF"/>
                </a:solidFill>
                <a:ea typeface="楷体" pitchFamily="49" charset="-122"/>
                <a:cs typeface="Times New Roman" pitchFamily="18" charset="0"/>
              </a:rPr>
              <a:t>，</a:t>
            </a:r>
            <a:r>
              <a:rPr lang="en-US" altLang="zh-CN" dirty="0">
                <a:solidFill>
                  <a:srgbClr val="0000FF"/>
                </a:solidFill>
                <a:ea typeface="楷体" pitchFamily="49" charset="-122"/>
                <a:cs typeface="Times New Roman" pitchFamily="18" charset="0"/>
              </a:rPr>
              <a:t>2</a:t>
            </a:r>
            <a:r>
              <a:rPr lang="zh-CN" altLang="en-US" dirty="0">
                <a:solidFill>
                  <a:srgbClr val="0000FF"/>
                </a:solidFill>
                <a:ea typeface="楷体" pitchFamily="49" charset="-122"/>
                <a:cs typeface="Times New Roman" pitchFamily="18" charset="0"/>
              </a:rPr>
              <a:t>，</a:t>
            </a:r>
            <a:r>
              <a:rPr lang="en-US" altLang="zh-CN" dirty="0">
                <a:solidFill>
                  <a:srgbClr val="0000FF"/>
                </a:solidFill>
                <a:ea typeface="楷体" pitchFamily="49" charset="-122"/>
                <a:cs typeface="Times New Roman" pitchFamily="18" charset="0"/>
              </a:rPr>
              <a:t>3</a:t>
            </a:r>
            <a:r>
              <a:rPr lang="zh-CN" altLang="en-US" dirty="0">
                <a:solidFill>
                  <a:srgbClr val="0000FF"/>
                </a:solidFill>
                <a:ea typeface="楷体" pitchFamily="49" charset="-122"/>
                <a:cs typeface="Times New Roman" pitchFamily="18" charset="0"/>
              </a:rPr>
              <a:t>，</a:t>
            </a:r>
            <a:r>
              <a:rPr lang="en-US" altLang="zh-CN" dirty="0">
                <a:solidFill>
                  <a:srgbClr val="0000FF"/>
                </a:solidFill>
                <a:ea typeface="楷体" pitchFamily="49" charset="-122"/>
                <a:cs typeface="Times New Roman" pitchFamily="18" charset="0"/>
              </a:rPr>
              <a:t>4}</a:t>
            </a:r>
            <a:endParaRPr lang="en-US" altLang="zh-CN" i="1" dirty="0">
              <a:solidFill>
                <a:srgbClr val="0000FF"/>
              </a:solidFill>
              <a:ea typeface="楷体" pitchFamily="49" charset="-122"/>
              <a:cs typeface="Times New Roman" pitchFamily="18" charset="0"/>
            </a:endParaRPr>
          </a:p>
          <a:p>
            <a:r>
              <a:rPr lang="en-US" altLang="zh-CN" i="1" dirty="0">
                <a:solidFill>
                  <a:srgbClr val="FF0000"/>
                </a:solidFill>
                <a:ea typeface="楷体" pitchFamily="49" charset="-122"/>
                <a:cs typeface="Times New Roman" pitchFamily="18" charset="0"/>
              </a:rPr>
              <a:t>POS</a:t>
            </a:r>
            <a:r>
              <a:rPr lang="en-US" altLang="zh-CN" i="1" baseline="-25000" dirty="0">
                <a:solidFill>
                  <a:srgbClr val="FF0000"/>
                </a:solidFill>
                <a:ea typeface="楷体" pitchFamily="49" charset="-122"/>
                <a:cs typeface="Times New Roman" pitchFamily="18" charset="0"/>
              </a:rPr>
              <a:t>C</a:t>
            </a:r>
            <a:r>
              <a:rPr lang="en-US" altLang="zh-CN" baseline="-25000" dirty="0">
                <a:solidFill>
                  <a:srgbClr val="FF0000"/>
                </a:solidFill>
                <a:ea typeface="楷体" pitchFamily="49" charset="-122"/>
                <a:cs typeface="Times New Roman" pitchFamily="18" charset="0"/>
              </a:rPr>
              <a:t>-{</a:t>
            </a:r>
            <a:r>
              <a:rPr lang="en-US" altLang="zh-CN" i="1" baseline="-25000" dirty="0">
                <a:solidFill>
                  <a:srgbClr val="FF0000"/>
                </a:solidFill>
                <a:ea typeface="楷体" pitchFamily="49" charset="-122"/>
                <a:cs typeface="Times New Roman" pitchFamily="18" charset="0"/>
              </a:rPr>
              <a:t>a</a:t>
            </a:r>
            <a:r>
              <a:rPr lang="en-US" altLang="zh-CN" baseline="-25000" dirty="0">
                <a:solidFill>
                  <a:srgbClr val="FF0000"/>
                </a:solidFill>
                <a:ea typeface="楷体" pitchFamily="49" charset="-122"/>
                <a:cs typeface="Times New Roman" pitchFamily="18" charset="0"/>
              </a:rPr>
              <a:t>}</a:t>
            </a:r>
            <a:r>
              <a:rPr lang="en-US" altLang="zh-CN" dirty="0">
                <a:solidFill>
                  <a:srgbClr val="FF0000"/>
                </a:solidFill>
                <a:ea typeface="楷体" pitchFamily="49" charset="-122"/>
                <a:cs typeface="Times New Roman" pitchFamily="18" charset="0"/>
              </a:rPr>
              <a:t>(</a:t>
            </a:r>
            <a:r>
              <a:rPr lang="en-US" altLang="zh-CN" i="1" dirty="0">
                <a:solidFill>
                  <a:srgbClr val="FF0000"/>
                </a:solidFill>
                <a:ea typeface="楷体" pitchFamily="49" charset="-122"/>
                <a:cs typeface="Times New Roman" pitchFamily="18" charset="0"/>
              </a:rPr>
              <a:t>D</a:t>
            </a:r>
            <a:r>
              <a:rPr lang="en-US" altLang="zh-CN" dirty="0">
                <a:solidFill>
                  <a:srgbClr val="FF0000"/>
                </a:solidFill>
                <a:ea typeface="楷体" pitchFamily="49" charset="-122"/>
                <a:cs typeface="Times New Roman" pitchFamily="18" charset="0"/>
              </a:rPr>
              <a:t>)= {1</a:t>
            </a:r>
            <a:r>
              <a:rPr lang="zh-CN" altLang="en-US" dirty="0">
                <a:solidFill>
                  <a:srgbClr val="FF0000"/>
                </a:solidFill>
                <a:ea typeface="楷体" pitchFamily="49" charset="-122"/>
                <a:cs typeface="Times New Roman" pitchFamily="18" charset="0"/>
              </a:rPr>
              <a:t>，</a:t>
            </a:r>
            <a:r>
              <a:rPr lang="en-US" altLang="zh-CN" dirty="0">
                <a:solidFill>
                  <a:srgbClr val="FF0000"/>
                </a:solidFill>
                <a:ea typeface="楷体" pitchFamily="49" charset="-122"/>
                <a:cs typeface="Times New Roman" pitchFamily="18" charset="0"/>
              </a:rPr>
              <a:t>2</a:t>
            </a:r>
            <a:r>
              <a:rPr lang="zh-CN" altLang="en-US" dirty="0">
                <a:solidFill>
                  <a:srgbClr val="FF0000"/>
                </a:solidFill>
                <a:ea typeface="楷体" pitchFamily="49" charset="-122"/>
                <a:cs typeface="Times New Roman" pitchFamily="18" charset="0"/>
              </a:rPr>
              <a:t>，</a:t>
            </a:r>
            <a:r>
              <a:rPr lang="en-US" altLang="zh-CN" dirty="0">
                <a:solidFill>
                  <a:srgbClr val="FF0000"/>
                </a:solidFill>
                <a:ea typeface="楷体" pitchFamily="49" charset="-122"/>
                <a:cs typeface="Times New Roman" pitchFamily="18" charset="0"/>
              </a:rPr>
              <a:t>3</a:t>
            </a:r>
            <a:r>
              <a:rPr lang="zh-CN" altLang="en-US" dirty="0">
                <a:solidFill>
                  <a:srgbClr val="FF0000"/>
                </a:solidFill>
                <a:ea typeface="楷体" pitchFamily="49" charset="-122"/>
                <a:cs typeface="Times New Roman" pitchFamily="18" charset="0"/>
              </a:rPr>
              <a:t>，</a:t>
            </a:r>
            <a:r>
              <a:rPr lang="en-US" altLang="zh-CN" dirty="0">
                <a:solidFill>
                  <a:srgbClr val="FF0000"/>
                </a:solidFill>
                <a:ea typeface="楷体" pitchFamily="49" charset="-122"/>
                <a:cs typeface="Times New Roman" pitchFamily="18" charset="0"/>
              </a:rPr>
              <a:t>4}=</a:t>
            </a:r>
            <a:r>
              <a:rPr lang="en-US" altLang="zh-CN" i="1" dirty="0">
                <a:solidFill>
                  <a:srgbClr val="FF0000"/>
                </a:solidFill>
                <a:ea typeface="楷体" pitchFamily="49" charset="-122"/>
                <a:cs typeface="Times New Roman" pitchFamily="18" charset="0"/>
              </a:rPr>
              <a:t> POS</a:t>
            </a:r>
            <a:r>
              <a:rPr lang="en-US" altLang="zh-CN" i="1" baseline="-25000" dirty="0">
                <a:solidFill>
                  <a:srgbClr val="FF0000"/>
                </a:solidFill>
                <a:ea typeface="楷体" pitchFamily="49" charset="-122"/>
                <a:cs typeface="Times New Roman" pitchFamily="18" charset="0"/>
              </a:rPr>
              <a:t>C</a:t>
            </a:r>
            <a:r>
              <a:rPr lang="en-US" altLang="zh-CN" dirty="0">
                <a:solidFill>
                  <a:srgbClr val="FF0000"/>
                </a:solidFill>
                <a:ea typeface="楷体" pitchFamily="49" charset="-122"/>
                <a:cs typeface="Times New Roman" pitchFamily="18" charset="0"/>
              </a:rPr>
              <a:t>(</a:t>
            </a:r>
            <a:r>
              <a:rPr lang="en-US" altLang="zh-CN" i="1" dirty="0">
                <a:solidFill>
                  <a:srgbClr val="FF0000"/>
                </a:solidFill>
                <a:ea typeface="楷体" pitchFamily="49" charset="-122"/>
                <a:cs typeface="Times New Roman" pitchFamily="18" charset="0"/>
              </a:rPr>
              <a:t>D</a:t>
            </a:r>
          </a:p>
          <a:p>
            <a:r>
              <a:rPr lang="en-US" altLang="zh-CN" i="1" dirty="0">
                <a:solidFill>
                  <a:srgbClr val="FF0000"/>
                </a:solidFill>
                <a:ea typeface="楷体" pitchFamily="49" charset="-122"/>
                <a:cs typeface="Times New Roman" pitchFamily="18" charset="0"/>
              </a:rPr>
              <a:t>POS</a:t>
            </a:r>
            <a:r>
              <a:rPr lang="en-US" altLang="zh-CN" i="1" baseline="-25000" dirty="0">
                <a:solidFill>
                  <a:srgbClr val="FF0000"/>
                </a:solidFill>
                <a:ea typeface="楷体" pitchFamily="49" charset="-122"/>
                <a:cs typeface="Times New Roman" pitchFamily="18" charset="0"/>
              </a:rPr>
              <a:t>C</a:t>
            </a:r>
            <a:r>
              <a:rPr lang="en-US" altLang="zh-CN" baseline="-25000" dirty="0">
                <a:solidFill>
                  <a:srgbClr val="FF0000"/>
                </a:solidFill>
                <a:ea typeface="楷体" pitchFamily="49" charset="-122"/>
                <a:cs typeface="Times New Roman" pitchFamily="18" charset="0"/>
              </a:rPr>
              <a:t>-{</a:t>
            </a:r>
            <a:r>
              <a:rPr lang="en-US" altLang="zh-CN" i="1" baseline="-25000" dirty="0">
                <a:solidFill>
                  <a:srgbClr val="FF0000"/>
                </a:solidFill>
                <a:ea typeface="楷体" pitchFamily="49" charset="-122"/>
                <a:cs typeface="Times New Roman" pitchFamily="18" charset="0"/>
              </a:rPr>
              <a:t>b</a:t>
            </a:r>
            <a:r>
              <a:rPr lang="en-US" altLang="zh-CN" baseline="-25000" dirty="0">
                <a:solidFill>
                  <a:srgbClr val="FF0000"/>
                </a:solidFill>
                <a:ea typeface="楷体" pitchFamily="49" charset="-122"/>
                <a:cs typeface="Times New Roman" pitchFamily="18" charset="0"/>
              </a:rPr>
              <a:t>}</a:t>
            </a:r>
            <a:r>
              <a:rPr lang="en-US" altLang="zh-CN" dirty="0">
                <a:solidFill>
                  <a:srgbClr val="FF0000"/>
                </a:solidFill>
                <a:ea typeface="楷体" pitchFamily="49" charset="-122"/>
                <a:cs typeface="Times New Roman" pitchFamily="18" charset="0"/>
              </a:rPr>
              <a:t>(</a:t>
            </a:r>
            <a:r>
              <a:rPr lang="en-US" altLang="zh-CN" i="1" dirty="0">
                <a:solidFill>
                  <a:srgbClr val="FF0000"/>
                </a:solidFill>
                <a:ea typeface="楷体" pitchFamily="49" charset="-122"/>
                <a:cs typeface="Times New Roman" pitchFamily="18" charset="0"/>
              </a:rPr>
              <a:t>D</a:t>
            </a:r>
            <a:r>
              <a:rPr lang="en-US" altLang="zh-CN" dirty="0">
                <a:solidFill>
                  <a:srgbClr val="FF0000"/>
                </a:solidFill>
                <a:ea typeface="楷体" pitchFamily="49" charset="-122"/>
                <a:cs typeface="Times New Roman" pitchFamily="18" charset="0"/>
              </a:rPr>
              <a:t>)= {1</a:t>
            </a:r>
            <a:r>
              <a:rPr lang="zh-CN" altLang="en-US" dirty="0">
                <a:solidFill>
                  <a:srgbClr val="FF0000"/>
                </a:solidFill>
                <a:ea typeface="楷体" pitchFamily="49" charset="-122"/>
                <a:cs typeface="Times New Roman" pitchFamily="18" charset="0"/>
              </a:rPr>
              <a:t>，</a:t>
            </a:r>
            <a:r>
              <a:rPr lang="en-US" altLang="zh-CN" dirty="0">
                <a:solidFill>
                  <a:srgbClr val="FF0000"/>
                </a:solidFill>
                <a:ea typeface="楷体" pitchFamily="49" charset="-122"/>
                <a:cs typeface="Times New Roman" pitchFamily="18" charset="0"/>
              </a:rPr>
              <a:t>2</a:t>
            </a:r>
            <a:r>
              <a:rPr lang="zh-CN" altLang="en-US" dirty="0">
                <a:solidFill>
                  <a:srgbClr val="FF0000"/>
                </a:solidFill>
                <a:ea typeface="楷体" pitchFamily="49" charset="-122"/>
                <a:cs typeface="Times New Roman" pitchFamily="18" charset="0"/>
              </a:rPr>
              <a:t>，</a:t>
            </a:r>
            <a:r>
              <a:rPr lang="en-US" altLang="zh-CN" dirty="0">
                <a:solidFill>
                  <a:srgbClr val="FF0000"/>
                </a:solidFill>
                <a:ea typeface="楷体" pitchFamily="49" charset="-122"/>
                <a:cs typeface="Times New Roman" pitchFamily="18" charset="0"/>
              </a:rPr>
              <a:t>3</a:t>
            </a:r>
            <a:r>
              <a:rPr lang="zh-CN" altLang="en-US" dirty="0">
                <a:solidFill>
                  <a:srgbClr val="FF0000"/>
                </a:solidFill>
                <a:ea typeface="楷体" pitchFamily="49" charset="-122"/>
                <a:cs typeface="Times New Roman" pitchFamily="18" charset="0"/>
              </a:rPr>
              <a:t>，</a:t>
            </a:r>
            <a:r>
              <a:rPr lang="en-US" altLang="zh-CN" dirty="0">
                <a:solidFill>
                  <a:srgbClr val="FF0000"/>
                </a:solidFill>
                <a:ea typeface="楷体" pitchFamily="49" charset="-122"/>
                <a:cs typeface="Times New Roman" pitchFamily="18" charset="0"/>
              </a:rPr>
              <a:t>4}=</a:t>
            </a:r>
            <a:r>
              <a:rPr lang="en-US" altLang="zh-CN" i="1" dirty="0">
                <a:solidFill>
                  <a:srgbClr val="FF0000"/>
                </a:solidFill>
                <a:ea typeface="楷体" pitchFamily="49" charset="-122"/>
                <a:cs typeface="Times New Roman" pitchFamily="18" charset="0"/>
              </a:rPr>
              <a:t> POS</a:t>
            </a:r>
            <a:r>
              <a:rPr lang="en-US" altLang="zh-CN" i="1" baseline="-25000" dirty="0">
                <a:solidFill>
                  <a:srgbClr val="FF0000"/>
                </a:solidFill>
                <a:ea typeface="楷体" pitchFamily="49" charset="-122"/>
                <a:cs typeface="Times New Roman" pitchFamily="18" charset="0"/>
              </a:rPr>
              <a:t>C</a:t>
            </a:r>
            <a:r>
              <a:rPr lang="en-US" altLang="zh-CN" dirty="0">
                <a:solidFill>
                  <a:srgbClr val="FF0000"/>
                </a:solidFill>
                <a:ea typeface="楷体" pitchFamily="49" charset="-122"/>
                <a:cs typeface="Times New Roman" pitchFamily="18" charset="0"/>
              </a:rPr>
              <a:t>(</a:t>
            </a:r>
            <a:r>
              <a:rPr lang="en-US" altLang="zh-CN" i="1" dirty="0">
                <a:solidFill>
                  <a:srgbClr val="FF0000"/>
                </a:solidFill>
                <a:ea typeface="楷体" pitchFamily="49" charset="-122"/>
                <a:cs typeface="Times New Roman" pitchFamily="18" charset="0"/>
              </a:rPr>
              <a:t>D</a:t>
            </a:r>
            <a:r>
              <a:rPr lang="en-US" altLang="zh-CN" dirty="0">
                <a:solidFill>
                  <a:srgbClr val="FF0000"/>
                </a:solidFill>
                <a:ea typeface="楷体" pitchFamily="49" charset="-122"/>
                <a:cs typeface="Times New Roman" pitchFamily="18" charset="0"/>
              </a:rPr>
              <a:t>)</a:t>
            </a:r>
          </a:p>
          <a:p>
            <a:r>
              <a:rPr lang="en-US" altLang="zh-CN" i="1" dirty="0">
                <a:solidFill>
                  <a:srgbClr val="FF0000"/>
                </a:solidFill>
                <a:ea typeface="楷体" pitchFamily="49" charset="-122"/>
                <a:cs typeface="Times New Roman" pitchFamily="18" charset="0"/>
              </a:rPr>
              <a:t>POS</a:t>
            </a:r>
            <a:r>
              <a:rPr lang="en-US" altLang="zh-CN" i="1" baseline="-25000" dirty="0">
                <a:solidFill>
                  <a:srgbClr val="FF0000"/>
                </a:solidFill>
                <a:ea typeface="楷体" pitchFamily="49" charset="-122"/>
                <a:cs typeface="Times New Roman" pitchFamily="18" charset="0"/>
              </a:rPr>
              <a:t>C</a:t>
            </a:r>
            <a:r>
              <a:rPr lang="en-US" altLang="zh-CN" baseline="-25000" dirty="0">
                <a:solidFill>
                  <a:srgbClr val="FF0000"/>
                </a:solidFill>
                <a:ea typeface="楷体" pitchFamily="49" charset="-122"/>
                <a:cs typeface="Times New Roman" pitchFamily="18" charset="0"/>
              </a:rPr>
              <a:t>-{</a:t>
            </a:r>
            <a:r>
              <a:rPr lang="en-US" altLang="zh-CN" i="1" baseline="-25000" dirty="0">
                <a:solidFill>
                  <a:srgbClr val="FF0000"/>
                </a:solidFill>
                <a:ea typeface="楷体" pitchFamily="49" charset="-122"/>
                <a:cs typeface="Times New Roman" pitchFamily="18" charset="0"/>
              </a:rPr>
              <a:t>c</a:t>
            </a:r>
            <a:r>
              <a:rPr lang="en-US" altLang="zh-CN" baseline="-25000" dirty="0">
                <a:solidFill>
                  <a:srgbClr val="FF0000"/>
                </a:solidFill>
                <a:ea typeface="楷体" pitchFamily="49" charset="-122"/>
                <a:cs typeface="Times New Roman" pitchFamily="18" charset="0"/>
              </a:rPr>
              <a:t>}</a:t>
            </a:r>
            <a:r>
              <a:rPr lang="en-US" altLang="zh-CN" dirty="0">
                <a:solidFill>
                  <a:srgbClr val="FF0000"/>
                </a:solidFill>
                <a:ea typeface="楷体" pitchFamily="49" charset="-122"/>
                <a:cs typeface="Times New Roman" pitchFamily="18" charset="0"/>
              </a:rPr>
              <a:t>(</a:t>
            </a:r>
            <a:r>
              <a:rPr lang="en-US" altLang="zh-CN" i="1" dirty="0">
                <a:solidFill>
                  <a:srgbClr val="FF0000"/>
                </a:solidFill>
                <a:ea typeface="楷体" pitchFamily="49" charset="-122"/>
                <a:cs typeface="Times New Roman" pitchFamily="18" charset="0"/>
              </a:rPr>
              <a:t>D</a:t>
            </a:r>
            <a:r>
              <a:rPr lang="en-US" altLang="zh-CN" dirty="0">
                <a:solidFill>
                  <a:srgbClr val="FF0000"/>
                </a:solidFill>
                <a:ea typeface="楷体" pitchFamily="49" charset="-122"/>
                <a:cs typeface="Times New Roman" pitchFamily="18" charset="0"/>
              </a:rPr>
              <a:t>)= {2</a:t>
            </a:r>
            <a:r>
              <a:rPr lang="zh-CN" altLang="en-US" dirty="0">
                <a:solidFill>
                  <a:srgbClr val="FF0000"/>
                </a:solidFill>
                <a:ea typeface="楷体" pitchFamily="49" charset="-122"/>
                <a:cs typeface="Times New Roman" pitchFamily="18" charset="0"/>
              </a:rPr>
              <a:t>，</a:t>
            </a:r>
            <a:r>
              <a:rPr lang="en-US" altLang="zh-CN" dirty="0">
                <a:solidFill>
                  <a:srgbClr val="FF0000"/>
                </a:solidFill>
                <a:ea typeface="楷体" pitchFamily="49" charset="-122"/>
                <a:cs typeface="Times New Roman" pitchFamily="18" charset="0"/>
              </a:rPr>
              <a:t>3}≠</a:t>
            </a:r>
            <a:r>
              <a:rPr lang="en-US" altLang="zh-CN" i="1" dirty="0">
                <a:solidFill>
                  <a:srgbClr val="FF0000"/>
                </a:solidFill>
                <a:ea typeface="楷体" pitchFamily="49" charset="-122"/>
                <a:cs typeface="Times New Roman" pitchFamily="18" charset="0"/>
              </a:rPr>
              <a:t>POS</a:t>
            </a:r>
            <a:r>
              <a:rPr lang="en-US" altLang="zh-CN" i="1" baseline="-25000" dirty="0">
                <a:solidFill>
                  <a:srgbClr val="FF0000"/>
                </a:solidFill>
                <a:ea typeface="楷体" pitchFamily="49" charset="-122"/>
                <a:cs typeface="Times New Roman" pitchFamily="18" charset="0"/>
              </a:rPr>
              <a:t>C</a:t>
            </a:r>
            <a:r>
              <a:rPr lang="en-US" altLang="zh-CN" dirty="0">
                <a:solidFill>
                  <a:srgbClr val="FF0000"/>
                </a:solidFill>
                <a:ea typeface="楷体" pitchFamily="49" charset="-122"/>
                <a:cs typeface="Times New Roman" pitchFamily="18" charset="0"/>
              </a:rPr>
              <a:t>(</a:t>
            </a:r>
            <a:r>
              <a:rPr lang="en-US" altLang="zh-CN" i="1" dirty="0">
                <a:solidFill>
                  <a:srgbClr val="FF0000"/>
                </a:solidFill>
                <a:ea typeface="楷体" pitchFamily="49" charset="-122"/>
                <a:cs typeface="Times New Roman" pitchFamily="18" charset="0"/>
              </a:rPr>
              <a:t>D</a:t>
            </a:r>
            <a:r>
              <a:rPr lang="en-US" altLang="zh-CN" dirty="0">
                <a:solidFill>
                  <a:srgbClr val="FF0000"/>
                </a:solidFill>
                <a:ea typeface="楷体" pitchFamily="49" charset="-122"/>
                <a:cs typeface="Times New Roman" pitchFamily="18" charset="0"/>
              </a:rPr>
              <a:t>) </a:t>
            </a:r>
          </a:p>
          <a:p>
            <a:r>
              <a:rPr lang="en-US" altLang="zh-CN" i="1" dirty="0">
                <a:solidFill>
                  <a:srgbClr val="FF0000"/>
                </a:solidFill>
                <a:ea typeface="楷体" pitchFamily="49" charset="-122"/>
                <a:cs typeface="Times New Roman" pitchFamily="18" charset="0"/>
              </a:rPr>
              <a:t>POS</a:t>
            </a:r>
            <a:r>
              <a:rPr lang="en-US" altLang="zh-CN" i="1" baseline="-25000" dirty="0">
                <a:solidFill>
                  <a:srgbClr val="FF0000"/>
                </a:solidFill>
                <a:ea typeface="楷体" pitchFamily="49" charset="-122"/>
                <a:cs typeface="Times New Roman" pitchFamily="18" charset="0"/>
              </a:rPr>
              <a:t>C</a:t>
            </a:r>
            <a:r>
              <a:rPr lang="en-US" altLang="zh-CN" baseline="-25000" dirty="0">
                <a:solidFill>
                  <a:srgbClr val="FF0000"/>
                </a:solidFill>
                <a:ea typeface="楷体" pitchFamily="49" charset="-122"/>
                <a:cs typeface="Times New Roman" pitchFamily="18" charset="0"/>
              </a:rPr>
              <a:t>-{</a:t>
            </a:r>
            <a:r>
              <a:rPr lang="en-US" altLang="zh-CN" i="1" baseline="-25000" dirty="0">
                <a:solidFill>
                  <a:srgbClr val="FF0000"/>
                </a:solidFill>
                <a:ea typeface="楷体" pitchFamily="49" charset="-122"/>
                <a:cs typeface="Times New Roman" pitchFamily="18" charset="0"/>
              </a:rPr>
              <a:t>d</a:t>
            </a:r>
            <a:r>
              <a:rPr lang="en-US" altLang="zh-CN" baseline="-25000" dirty="0">
                <a:solidFill>
                  <a:srgbClr val="FF0000"/>
                </a:solidFill>
                <a:ea typeface="楷体" pitchFamily="49" charset="-122"/>
                <a:cs typeface="Times New Roman" pitchFamily="18" charset="0"/>
              </a:rPr>
              <a:t>}</a:t>
            </a:r>
            <a:r>
              <a:rPr lang="en-US" altLang="zh-CN" dirty="0">
                <a:solidFill>
                  <a:srgbClr val="FF0000"/>
                </a:solidFill>
                <a:ea typeface="楷体" pitchFamily="49" charset="-122"/>
                <a:cs typeface="Times New Roman" pitchFamily="18" charset="0"/>
              </a:rPr>
              <a:t>(</a:t>
            </a:r>
            <a:r>
              <a:rPr lang="en-US" altLang="zh-CN" i="1" dirty="0">
                <a:solidFill>
                  <a:srgbClr val="FF0000"/>
                </a:solidFill>
                <a:ea typeface="楷体" pitchFamily="49" charset="-122"/>
                <a:cs typeface="Times New Roman" pitchFamily="18" charset="0"/>
              </a:rPr>
              <a:t>D</a:t>
            </a:r>
            <a:r>
              <a:rPr lang="en-US" altLang="zh-CN" dirty="0">
                <a:solidFill>
                  <a:srgbClr val="FF0000"/>
                </a:solidFill>
                <a:ea typeface="楷体" pitchFamily="49" charset="-122"/>
                <a:cs typeface="Times New Roman" pitchFamily="18" charset="0"/>
              </a:rPr>
              <a:t>)= {1</a:t>
            </a:r>
            <a:r>
              <a:rPr lang="zh-CN" altLang="en-US" dirty="0">
                <a:solidFill>
                  <a:srgbClr val="FF0000"/>
                </a:solidFill>
                <a:ea typeface="楷体" pitchFamily="49" charset="-122"/>
                <a:cs typeface="Times New Roman" pitchFamily="18" charset="0"/>
              </a:rPr>
              <a:t>，</a:t>
            </a:r>
            <a:r>
              <a:rPr lang="en-US" altLang="zh-CN" dirty="0">
                <a:solidFill>
                  <a:srgbClr val="FF0000"/>
                </a:solidFill>
                <a:ea typeface="楷体" pitchFamily="49" charset="-122"/>
                <a:cs typeface="Times New Roman" pitchFamily="18" charset="0"/>
              </a:rPr>
              <a:t>2</a:t>
            </a:r>
            <a:r>
              <a:rPr lang="zh-CN" altLang="en-US" dirty="0">
                <a:solidFill>
                  <a:srgbClr val="FF0000"/>
                </a:solidFill>
                <a:ea typeface="楷体" pitchFamily="49" charset="-122"/>
                <a:cs typeface="Times New Roman" pitchFamily="18" charset="0"/>
              </a:rPr>
              <a:t>，</a:t>
            </a:r>
            <a:r>
              <a:rPr lang="en-US" altLang="zh-CN" dirty="0">
                <a:solidFill>
                  <a:srgbClr val="FF0000"/>
                </a:solidFill>
                <a:ea typeface="楷体" pitchFamily="49" charset="-122"/>
                <a:cs typeface="Times New Roman" pitchFamily="18" charset="0"/>
              </a:rPr>
              <a:t>3</a:t>
            </a:r>
            <a:r>
              <a:rPr lang="zh-CN" altLang="en-US" dirty="0">
                <a:solidFill>
                  <a:srgbClr val="FF0000"/>
                </a:solidFill>
                <a:ea typeface="楷体" pitchFamily="49" charset="-122"/>
                <a:cs typeface="Times New Roman" pitchFamily="18" charset="0"/>
              </a:rPr>
              <a:t>，</a:t>
            </a:r>
            <a:r>
              <a:rPr lang="en-US" altLang="zh-CN" dirty="0">
                <a:solidFill>
                  <a:srgbClr val="FF0000"/>
                </a:solidFill>
                <a:ea typeface="楷体" pitchFamily="49" charset="-122"/>
                <a:cs typeface="Times New Roman" pitchFamily="18" charset="0"/>
              </a:rPr>
              <a:t>4}=</a:t>
            </a:r>
            <a:r>
              <a:rPr lang="en-US" altLang="zh-CN" i="1" dirty="0">
                <a:solidFill>
                  <a:srgbClr val="FF0000"/>
                </a:solidFill>
                <a:ea typeface="楷体" pitchFamily="49" charset="-122"/>
                <a:cs typeface="Times New Roman" pitchFamily="18" charset="0"/>
              </a:rPr>
              <a:t> POS</a:t>
            </a:r>
            <a:r>
              <a:rPr lang="en-US" altLang="zh-CN" i="1" baseline="-25000" dirty="0">
                <a:solidFill>
                  <a:srgbClr val="FF0000"/>
                </a:solidFill>
                <a:ea typeface="楷体" pitchFamily="49" charset="-122"/>
                <a:cs typeface="Times New Roman" pitchFamily="18" charset="0"/>
              </a:rPr>
              <a:t>C</a:t>
            </a:r>
            <a:r>
              <a:rPr lang="en-US" altLang="zh-CN" dirty="0">
                <a:solidFill>
                  <a:srgbClr val="FF0000"/>
                </a:solidFill>
                <a:ea typeface="楷体" pitchFamily="49" charset="-122"/>
                <a:cs typeface="Times New Roman" pitchFamily="18" charset="0"/>
              </a:rPr>
              <a:t>(</a:t>
            </a:r>
            <a:r>
              <a:rPr lang="en-US" altLang="zh-CN" i="1" dirty="0">
                <a:solidFill>
                  <a:srgbClr val="FF0000"/>
                </a:solidFill>
                <a:ea typeface="楷体" pitchFamily="49" charset="-122"/>
                <a:cs typeface="Times New Roman" pitchFamily="18" charset="0"/>
              </a:rPr>
              <a:t>D</a:t>
            </a:r>
            <a:r>
              <a:rPr lang="en-US" altLang="zh-CN" dirty="0">
                <a:solidFill>
                  <a:srgbClr val="FF0000"/>
                </a:solidFill>
                <a:ea typeface="楷体" pitchFamily="49" charset="-122"/>
                <a:cs typeface="Times New Roman" pitchFamily="18" charset="0"/>
              </a:rPr>
              <a:t>) )</a:t>
            </a:r>
            <a:endParaRPr lang="en-US" altLang="zh-CN" i="1" dirty="0">
              <a:solidFill>
                <a:srgbClr val="FF0000"/>
              </a:solidFill>
              <a:ea typeface="楷体" pitchFamily="49" charset="-122"/>
              <a:cs typeface="Times New Roman" pitchFamily="18" charset="0"/>
            </a:endParaRPr>
          </a:p>
          <a:p>
            <a:r>
              <a:rPr lang="zh-CN" altLang="en-US" dirty="0">
                <a:solidFill>
                  <a:schemeClr val="tx1"/>
                </a:solidFill>
                <a:ea typeface="楷体" pitchFamily="49" charset="-122"/>
                <a:cs typeface="Times New Roman" pitchFamily="18" charset="0"/>
              </a:rPr>
              <a:t>所以条件属性</a:t>
            </a:r>
            <a:r>
              <a:rPr lang="en-US" altLang="zh-CN" i="1" dirty="0">
                <a:solidFill>
                  <a:schemeClr val="tx1"/>
                </a:solidFill>
                <a:ea typeface="楷体" pitchFamily="49" charset="-122"/>
                <a:cs typeface="Times New Roman" pitchFamily="18" charset="0"/>
              </a:rPr>
              <a:t>c</a:t>
            </a:r>
            <a:r>
              <a:rPr lang="zh-CN" altLang="en-US" dirty="0">
                <a:solidFill>
                  <a:schemeClr val="tx1"/>
                </a:solidFill>
                <a:ea typeface="楷体" pitchFamily="49" charset="-122"/>
                <a:cs typeface="Times New Roman" pitchFamily="18" charset="0"/>
              </a:rPr>
              <a:t>是决策表的核值属性，即</a:t>
            </a:r>
            <a:r>
              <a:rPr lang="en-US" altLang="zh-CN" i="1" dirty="0">
                <a:solidFill>
                  <a:srgbClr val="0000FF"/>
                </a:solidFill>
                <a:ea typeface="楷体" pitchFamily="49" charset="-122"/>
                <a:cs typeface="Times New Roman" pitchFamily="18" charset="0"/>
              </a:rPr>
              <a:t>CORE</a:t>
            </a:r>
            <a:r>
              <a:rPr lang="en-US" altLang="zh-CN" i="1" baseline="-25000" dirty="0">
                <a:solidFill>
                  <a:srgbClr val="0000FF"/>
                </a:solidFill>
                <a:ea typeface="楷体" pitchFamily="49" charset="-122"/>
                <a:cs typeface="Times New Roman" pitchFamily="18" charset="0"/>
              </a:rPr>
              <a:t>C</a:t>
            </a:r>
            <a:r>
              <a:rPr lang="en-US" altLang="zh-CN" dirty="0">
                <a:solidFill>
                  <a:srgbClr val="0000FF"/>
                </a:solidFill>
                <a:ea typeface="楷体" pitchFamily="49" charset="-122"/>
                <a:cs typeface="Times New Roman" pitchFamily="18" charset="0"/>
              </a:rPr>
              <a:t>(</a:t>
            </a:r>
            <a:r>
              <a:rPr lang="en-US" altLang="zh-CN" i="1" dirty="0">
                <a:solidFill>
                  <a:srgbClr val="0000FF"/>
                </a:solidFill>
                <a:ea typeface="楷体" pitchFamily="49" charset="-122"/>
                <a:cs typeface="Times New Roman" pitchFamily="18" charset="0"/>
              </a:rPr>
              <a:t>D</a:t>
            </a:r>
            <a:r>
              <a:rPr lang="en-US" altLang="zh-CN" dirty="0">
                <a:solidFill>
                  <a:srgbClr val="0000FF"/>
                </a:solidFill>
                <a:ea typeface="楷体" pitchFamily="49" charset="-122"/>
                <a:cs typeface="Times New Roman" pitchFamily="18" charset="0"/>
              </a:rPr>
              <a:t>)={</a:t>
            </a:r>
            <a:r>
              <a:rPr lang="en-US" altLang="zh-CN" i="1" dirty="0">
                <a:solidFill>
                  <a:srgbClr val="0000FF"/>
                </a:solidFill>
                <a:ea typeface="楷体" pitchFamily="49" charset="-122"/>
                <a:cs typeface="Times New Roman" pitchFamily="18" charset="0"/>
              </a:rPr>
              <a:t>c</a:t>
            </a:r>
            <a:r>
              <a:rPr lang="en-US" altLang="zh-CN" dirty="0">
                <a:solidFill>
                  <a:srgbClr val="0000FF"/>
                </a:solidFill>
                <a:ea typeface="楷体" pitchFamily="49" charset="-122"/>
                <a:cs typeface="Times New Roman" pitchFamily="18" charset="0"/>
              </a:rPr>
              <a:t>}</a:t>
            </a:r>
            <a:r>
              <a:rPr lang="zh-CN" altLang="en-US" dirty="0">
                <a:solidFill>
                  <a:schemeClr val="tx1"/>
                </a:solidFill>
                <a:ea typeface="楷体" pitchFamily="49" charset="-122"/>
                <a:cs typeface="Times New Roman" pitchFamily="18" charset="0"/>
              </a:rPr>
              <a:t>。</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Group 228">
            <a:extLst>
              <a:ext uri="{FF2B5EF4-FFF2-40B4-BE49-F238E27FC236}">
                <a16:creationId xmlns:a16="http://schemas.microsoft.com/office/drawing/2014/main" id="{31B6EB3A-5527-41E0-ACA4-D500B12D6D52}"/>
              </a:ext>
            </a:extLst>
          </p:cNvPr>
          <p:cNvGraphicFramePr>
            <a:graphicFrameLocks noGrp="1"/>
          </p:cNvGraphicFramePr>
          <p:nvPr>
            <p:extLst>
              <p:ext uri="{D42A27DB-BD31-4B8C-83A1-F6EECF244321}">
                <p14:modId xmlns:p14="http://schemas.microsoft.com/office/powerpoint/2010/main" val="3211300957"/>
              </p:ext>
            </p:extLst>
          </p:nvPr>
        </p:nvGraphicFramePr>
        <p:xfrm>
          <a:off x="1727993" y="2060848"/>
          <a:ext cx="5616575" cy="3108960"/>
        </p:xfrm>
        <a:graphic>
          <a:graphicData uri="http://schemas.openxmlformats.org/drawingml/2006/table">
            <a:tbl>
              <a:tblPr/>
              <a:tblGrid>
                <a:gridCol w="696912">
                  <a:extLst>
                    <a:ext uri="{9D8B030D-6E8A-4147-A177-3AD203B41FA5}">
                      <a16:colId xmlns:a16="http://schemas.microsoft.com/office/drawing/2014/main" val="20000"/>
                    </a:ext>
                  </a:extLst>
                </a:gridCol>
                <a:gridCol w="792163">
                  <a:extLst>
                    <a:ext uri="{9D8B030D-6E8A-4147-A177-3AD203B41FA5}">
                      <a16:colId xmlns:a16="http://schemas.microsoft.com/office/drawing/2014/main" val="20001"/>
                    </a:ext>
                  </a:extLst>
                </a:gridCol>
                <a:gridCol w="890587">
                  <a:extLst>
                    <a:ext uri="{9D8B030D-6E8A-4147-A177-3AD203B41FA5}">
                      <a16:colId xmlns:a16="http://schemas.microsoft.com/office/drawing/2014/main" val="20002"/>
                    </a:ext>
                  </a:extLst>
                </a:gridCol>
                <a:gridCol w="992188">
                  <a:extLst>
                    <a:ext uri="{9D8B030D-6E8A-4147-A177-3AD203B41FA5}">
                      <a16:colId xmlns:a16="http://schemas.microsoft.com/office/drawing/2014/main" val="20003"/>
                    </a:ext>
                  </a:extLst>
                </a:gridCol>
                <a:gridCol w="890587">
                  <a:extLst>
                    <a:ext uri="{9D8B030D-6E8A-4147-A177-3AD203B41FA5}">
                      <a16:colId xmlns:a16="http://schemas.microsoft.com/office/drawing/2014/main" val="20004"/>
                    </a:ext>
                  </a:extLst>
                </a:gridCol>
                <a:gridCol w="1354138">
                  <a:extLst>
                    <a:ext uri="{9D8B030D-6E8A-4147-A177-3AD203B41FA5}">
                      <a16:colId xmlns:a16="http://schemas.microsoft.com/office/drawing/2014/main" val="20005"/>
                    </a:ext>
                  </a:extLst>
                </a:gridCol>
              </a:tblGrid>
              <a:tr h="196850">
                <a:tc row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1" u="none" strike="noStrike" cap="none" normalizeH="0" baseline="0" dirty="0">
                          <a:ln>
                            <a:noFill/>
                          </a:ln>
                          <a:solidFill>
                            <a:srgbClr val="FF0000"/>
                          </a:solidFill>
                          <a:effectLst/>
                          <a:latin typeface="Times New Roman" pitchFamily="18" charset="0"/>
                          <a:ea typeface="楷体_GB2312" pitchFamily="49" charset="-122"/>
                          <a:cs typeface="Times New Roman" pitchFamily="18" charset="0"/>
                        </a:rPr>
                        <a:t>U</a:t>
                      </a:r>
                      <a:endParaRPr kumimoji="0" lang="en-US" altLang="zh-CN" sz="2400" b="1" i="0" u="none" strike="noStrike" cap="none" normalizeH="0" baseline="0" dirty="0">
                        <a:ln>
                          <a:noFill/>
                        </a:ln>
                        <a:solidFill>
                          <a:srgbClr val="FF0000"/>
                        </a:solidFill>
                        <a:effectLst/>
                        <a:latin typeface="Times New Roman" pitchFamily="18" charset="0"/>
                        <a:ea typeface="楷体_GB2312" pitchFamily="49"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0E0E0"/>
                    </a:solidFill>
                  </a:tcPr>
                </a:tc>
                <a:tc gridSpan="4">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dirty="0">
                          <a:ln>
                            <a:noFill/>
                          </a:ln>
                          <a:solidFill>
                            <a:srgbClr val="FF0000"/>
                          </a:solidFill>
                          <a:effectLst/>
                          <a:latin typeface="楷体" pitchFamily="49" charset="-122"/>
                          <a:ea typeface="楷体" pitchFamily="49" charset="-122"/>
                          <a:cs typeface="Times New Roman" pitchFamily="18" charset="0"/>
                        </a:rPr>
                        <a:t>条件属性</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0E0E0"/>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dirty="0">
                          <a:ln>
                            <a:noFill/>
                          </a:ln>
                          <a:solidFill>
                            <a:srgbClr val="FF0000"/>
                          </a:solidFill>
                          <a:effectLst/>
                          <a:latin typeface="楷体" pitchFamily="49" charset="-122"/>
                          <a:ea typeface="楷体" pitchFamily="49" charset="-122"/>
                          <a:cs typeface="Times New Roman" pitchFamily="18" charset="0"/>
                        </a:rPr>
                        <a:t>决策属性</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0E0E0"/>
                    </a:solidFill>
                  </a:tcPr>
                </a:tc>
                <a:extLst>
                  <a:ext uri="{0D108BD9-81ED-4DB2-BD59-A6C34878D82A}">
                    <a16:rowId xmlns:a16="http://schemas.microsoft.com/office/drawing/2014/main" val="10000"/>
                  </a:ext>
                </a:extLst>
              </a:tr>
              <a:tr h="228600">
                <a:tc v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1" u="none" strike="noStrike" cap="none" normalizeH="0" baseline="0" dirty="0">
                          <a:ln>
                            <a:noFill/>
                          </a:ln>
                          <a:solidFill>
                            <a:srgbClr val="FF0000"/>
                          </a:solidFill>
                          <a:effectLst/>
                          <a:latin typeface="Times New Roman" pitchFamily="18" charset="0"/>
                          <a:ea typeface="楷体_GB2312" pitchFamily="49" charset="-122"/>
                          <a:cs typeface="Times New Roman" pitchFamily="18" charset="0"/>
                        </a:rPr>
                        <a:t>a</a:t>
                      </a:r>
                      <a:endParaRPr kumimoji="0" lang="en-US" altLang="zh-CN" sz="2400" b="1" i="0" u="none" strike="noStrike" cap="none" normalizeH="0" baseline="0" dirty="0">
                        <a:ln>
                          <a:noFill/>
                        </a:ln>
                        <a:solidFill>
                          <a:srgbClr val="FF0000"/>
                        </a:solidFill>
                        <a:effectLst/>
                        <a:latin typeface="Times New Roman" pitchFamily="18" charset="0"/>
                        <a:ea typeface="楷体_GB2312" pitchFamily="49"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0E0E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1" u="none" strike="noStrike" cap="none" normalizeH="0" baseline="0" dirty="0">
                          <a:ln>
                            <a:noFill/>
                          </a:ln>
                          <a:solidFill>
                            <a:srgbClr val="FF0000"/>
                          </a:solidFill>
                          <a:effectLst/>
                          <a:latin typeface="Times New Roman" pitchFamily="18" charset="0"/>
                          <a:ea typeface="楷体_GB2312" pitchFamily="49" charset="-122"/>
                          <a:cs typeface="Times New Roman" pitchFamily="18" charset="0"/>
                        </a:rPr>
                        <a:t>b</a:t>
                      </a:r>
                      <a:endParaRPr kumimoji="0" lang="en-US" altLang="zh-CN" sz="2400" b="1" i="0" u="none" strike="noStrike" cap="none" normalizeH="0" baseline="0" dirty="0">
                        <a:ln>
                          <a:noFill/>
                        </a:ln>
                        <a:solidFill>
                          <a:srgbClr val="FF0000"/>
                        </a:solidFill>
                        <a:effectLst/>
                        <a:latin typeface="Times New Roman" pitchFamily="18" charset="0"/>
                        <a:ea typeface="楷体_GB2312" pitchFamily="49"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0E0E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1" u="none" strike="noStrike" cap="none" normalizeH="0" baseline="0" dirty="0">
                          <a:ln>
                            <a:noFill/>
                          </a:ln>
                          <a:solidFill>
                            <a:srgbClr val="FF0000"/>
                          </a:solidFill>
                          <a:effectLst/>
                          <a:latin typeface="Times New Roman" pitchFamily="18" charset="0"/>
                          <a:ea typeface="楷体_GB2312" pitchFamily="49" charset="-122"/>
                          <a:cs typeface="Times New Roman" pitchFamily="18" charset="0"/>
                        </a:rPr>
                        <a:t>c</a:t>
                      </a:r>
                      <a:endParaRPr kumimoji="0" lang="en-US" altLang="zh-CN" sz="2400" b="1" i="0" u="none" strike="noStrike" cap="none" normalizeH="0" baseline="0" dirty="0">
                        <a:ln>
                          <a:noFill/>
                        </a:ln>
                        <a:solidFill>
                          <a:srgbClr val="FF0000"/>
                        </a:solidFill>
                        <a:effectLst/>
                        <a:latin typeface="Times New Roman" pitchFamily="18" charset="0"/>
                        <a:ea typeface="楷体_GB2312" pitchFamily="49"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0E0E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1" u="none" strike="noStrike" cap="none" normalizeH="0" baseline="0" dirty="0">
                          <a:ln>
                            <a:noFill/>
                          </a:ln>
                          <a:solidFill>
                            <a:srgbClr val="FF0000"/>
                          </a:solidFill>
                          <a:effectLst/>
                          <a:latin typeface="Times New Roman" pitchFamily="18" charset="0"/>
                          <a:ea typeface="楷体_GB2312" pitchFamily="49" charset="-122"/>
                          <a:cs typeface="Times New Roman" pitchFamily="18" charset="0"/>
                        </a:rPr>
                        <a:t>d</a:t>
                      </a:r>
                      <a:endParaRPr kumimoji="0" lang="en-US" altLang="zh-CN" sz="2400" b="1" i="0" u="none" strike="noStrike" cap="none" normalizeH="0" baseline="0" dirty="0">
                        <a:ln>
                          <a:noFill/>
                        </a:ln>
                        <a:solidFill>
                          <a:srgbClr val="FF0000"/>
                        </a:solidFill>
                        <a:effectLst/>
                        <a:latin typeface="Times New Roman" pitchFamily="18" charset="0"/>
                        <a:ea typeface="楷体_GB2312" pitchFamily="49"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0E0E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1" u="none" strike="noStrike" cap="none" normalizeH="0" baseline="0" dirty="0">
                          <a:ln>
                            <a:noFill/>
                          </a:ln>
                          <a:solidFill>
                            <a:srgbClr val="FF0000"/>
                          </a:solidFill>
                          <a:effectLst/>
                          <a:latin typeface="Times New Roman" pitchFamily="18" charset="0"/>
                          <a:ea typeface="楷体_GB2312" pitchFamily="49" charset="-122"/>
                          <a:cs typeface="Times New Roman" pitchFamily="18" charset="0"/>
                        </a:rPr>
                        <a:t>e</a:t>
                      </a:r>
                      <a:endParaRPr kumimoji="0" lang="en-US" altLang="zh-CN" sz="2400" b="1" i="0" u="none" strike="noStrike" cap="none" normalizeH="0" baseline="0" dirty="0">
                        <a:ln>
                          <a:noFill/>
                        </a:ln>
                        <a:solidFill>
                          <a:srgbClr val="FF0000"/>
                        </a:solidFill>
                        <a:effectLst/>
                        <a:latin typeface="Times New Roman" pitchFamily="18" charset="0"/>
                        <a:ea typeface="楷体_GB2312" pitchFamily="49"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0E0E0"/>
                    </a:solidFill>
                  </a:tcPr>
                </a:tc>
                <a:extLst>
                  <a:ext uri="{0D108BD9-81ED-4DB2-BD59-A6C34878D82A}">
                    <a16:rowId xmlns:a16="http://schemas.microsoft.com/office/drawing/2014/main" val="10001"/>
                  </a:ext>
                </a:extLst>
              </a:tr>
              <a:tr h="2286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chemeClr val="accent2"/>
                          </a:solidFill>
                          <a:effectLst/>
                          <a:latin typeface="Times New Roman" pitchFamily="18" charset="0"/>
                          <a:ea typeface="楷体_GB2312" pitchFamily="49" charset="-122"/>
                          <a:cs typeface="Times New Roman" pitchFamily="18" charset="0"/>
                        </a:rPr>
                        <a:t>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chemeClr val="accent2"/>
                          </a:solidFill>
                          <a:effectLst/>
                          <a:latin typeface="Times New Roman" pitchFamily="18" charset="0"/>
                          <a:ea typeface="楷体_GB2312" pitchFamily="49" charset="-122"/>
                          <a:cs typeface="Times New Roman" pitchFamily="18" charset="0"/>
                        </a:rPr>
                        <a:t>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chemeClr val="accent2"/>
                          </a:solidFill>
                          <a:effectLst/>
                          <a:latin typeface="Times New Roman" pitchFamily="18" charset="0"/>
                          <a:ea typeface="楷体_GB2312" pitchFamily="49" charset="-122"/>
                          <a:cs typeface="Times New Roman" pitchFamily="18" charset="0"/>
                        </a:rPr>
                        <a:t>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chemeClr val="accent2"/>
                          </a:solidFill>
                          <a:effectLst/>
                          <a:latin typeface="Times New Roman" pitchFamily="18" charset="0"/>
                          <a:ea typeface="楷体_GB2312" pitchFamily="49" charset="-122"/>
                          <a:cs typeface="Times New Roman" pitchFamily="18" charset="0"/>
                        </a:rPr>
                        <a:t>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dirty="0">
                          <a:ln>
                            <a:noFill/>
                          </a:ln>
                          <a:solidFill>
                            <a:schemeClr val="accent2"/>
                          </a:solidFill>
                          <a:effectLst/>
                          <a:latin typeface="Times New Roman" pitchFamily="18" charset="0"/>
                          <a:ea typeface="楷体_GB2312" pitchFamily="49" charset="-122"/>
                          <a:cs typeface="Times New Roman" pitchFamily="18" charset="0"/>
                        </a:rPr>
                        <a:t>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dirty="0">
                          <a:ln>
                            <a:noFill/>
                          </a:ln>
                          <a:solidFill>
                            <a:schemeClr val="accent2"/>
                          </a:solidFill>
                          <a:effectLst/>
                          <a:latin typeface="Times New Roman" pitchFamily="18" charset="0"/>
                          <a:ea typeface="楷体_GB2312" pitchFamily="49" charset="-122"/>
                          <a:cs typeface="Times New Roman" pitchFamily="18" charset="0"/>
                        </a:rPr>
                        <a:t>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286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chemeClr val="accent2"/>
                          </a:solidFill>
                          <a:effectLst/>
                          <a:latin typeface="Times New Roman" pitchFamily="18" charset="0"/>
                          <a:ea typeface="楷体_GB2312" pitchFamily="49" charset="-122"/>
                          <a:cs typeface="Times New Roman" pitchFamily="18" charset="0"/>
                        </a:rPr>
                        <a:t>2</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chemeClr val="accent2"/>
                          </a:solidFill>
                          <a:effectLst/>
                          <a:latin typeface="Times New Roman" pitchFamily="18" charset="0"/>
                          <a:ea typeface="楷体_GB2312" pitchFamily="49" charset="-122"/>
                          <a:cs typeface="Times New Roman" pitchFamily="18" charset="0"/>
                        </a:rPr>
                        <a:t>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chemeClr val="accent2"/>
                          </a:solidFill>
                          <a:effectLst/>
                          <a:latin typeface="Times New Roman" pitchFamily="18" charset="0"/>
                          <a:ea typeface="楷体_GB2312" pitchFamily="49" charset="-122"/>
                          <a:cs typeface="Times New Roman" pitchFamily="18" charset="0"/>
                        </a:rPr>
                        <a:t>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chemeClr val="accent2"/>
                          </a:solidFill>
                          <a:effectLst/>
                          <a:latin typeface="Times New Roman" pitchFamily="18" charset="0"/>
                          <a:ea typeface="楷体_GB2312" pitchFamily="49" charset="-122"/>
                          <a:cs typeface="Times New Roman" pitchFamily="18" charset="0"/>
                        </a:rPr>
                        <a:t>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dirty="0">
                          <a:ln>
                            <a:noFill/>
                          </a:ln>
                          <a:solidFill>
                            <a:schemeClr val="accent2"/>
                          </a:solidFill>
                          <a:effectLst/>
                          <a:latin typeface="Times New Roman" pitchFamily="18" charset="0"/>
                          <a:ea typeface="楷体_GB2312" pitchFamily="49" charset="-122"/>
                          <a:cs typeface="Times New Roman" pitchFamily="18" charset="0"/>
                        </a:rPr>
                        <a:t>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dirty="0">
                          <a:ln>
                            <a:noFill/>
                          </a:ln>
                          <a:solidFill>
                            <a:schemeClr val="accent2"/>
                          </a:solidFill>
                          <a:effectLst/>
                          <a:latin typeface="Times New Roman" pitchFamily="18" charset="0"/>
                          <a:ea typeface="楷体_GB2312" pitchFamily="49" charset="-122"/>
                          <a:cs typeface="Times New Roman" pitchFamily="18" charset="0"/>
                        </a:rPr>
                        <a:t>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286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chemeClr val="accent2"/>
                          </a:solidFill>
                          <a:effectLst/>
                          <a:latin typeface="Times New Roman" pitchFamily="18" charset="0"/>
                          <a:ea typeface="楷体_GB2312" pitchFamily="49" charset="-122"/>
                          <a:cs typeface="Times New Roman" pitchFamily="18" charset="0"/>
                        </a:rPr>
                        <a:t>3</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chemeClr val="accent2"/>
                          </a:solidFill>
                          <a:effectLst/>
                          <a:latin typeface="Times New Roman" pitchFamily="18" charset="0"/>
                          <a:ea typeface="楷体_GB2312" pitchFamily="49" charset="-122"/>
                          <a:cs typeface="Times New Roman" pitchFamily="18" charset="0"/>
                        </a:rPr>
                        <a:t>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chemeClr val="accent2"/>
                          </a:solidFill>
                          <a:effectLst/>
                          <a:latin typeface="Times New Roman" pitchFamily="18" charset="0"/>
                          <a:ea typeface="楷体_GB2312" pitchFamily="49" charset="-122"/>
                          <a:cs typeface="Times New Roman" pitchFamily="18" charset="0"/>
                        </a:rPr>
                        <a:t>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chemeClr val="accent2"/>
                          </a:solidFill>
                          <a:effectLst/>
                          <a:latin typeface="Times New Roman" pitchFamily="18" charset="0"/>
                          <a:ea typeface="楷体_GB2312" pitchFamily="49" charset="-122"/>
                          <a:cs typeface="Times New Roman" pitchFamily="18" charset="0"/>
                        </a:rPr>
                        <a:t>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chemeClr val="accent2"/>
                          </a:solidFill>
                          <a:effectLst/>
                          <a:latin typeface="Times New Roman" pitchFamily="18" charset="0"/>
                          <a:ea typeface="楷体_GB2312" pitchFamily="49" charset="-122"/>
                          <a:cs typeface="Times New Roman" pitchFamily="18" charset="0"/>
                        </a:rPr>
                        <a:t>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dirty="0">
                          <a:ln>
                            <a:noFill/>
                          </a:ln>
                          <a:solidFill>
                            <a:schemeClr val="accent2"/>
                          </a:solidFill>
                          <a:effectLst/>
                          <a:latin typeface="Times New Roman" pitchFamily="18" charset="0"/>
                          <a:ea typeface="楷体_GB2312" pitchFamily="49" charset="-122"/>
                          <a:cs typeface="Times New Roman" pitchFamily="18" charset="0"/>
                        </a:rPr>
                        <a:t>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286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chemeClr val="accent2"/>
                          </a:solidFill>
                          <a:effectLst/>
                          <a:latin typeface="Times New Roman" pitchFamily="18" charset="0"/>
                          <a:ea typeface="楷体_GB2312" pitchFamily="49" charset="-122"/>
                          <a:cs typeface="Times New Roman" pitchFamily="18" charset="0"/>
                        </a:rPr>
                        <a:t>4</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chemeClr val="accent2"/>
                          </a:solidFill>
                          <a:effectLst/>
                          <a:latin typeface="Times New Roman" pitchFamily="18" charset="0"/>
                          <a:ea typeface="楷体_GB2312" pitchFamily="49" charset="-122"/>
                          <a:cs typeface="Times New Roman" pitchFamily="18" charset="0"/>
                        </a:rPr>
                        <a:t>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chemeClr val="accent2"/>
                          </a:solidFill>
                          <a:effectLst/>
                          <a:latin typeface="Times New Roman" pitchFamily="18" charset="0"/>
                          <a:ea typeface="楷体_GB2312" pitchFamily="49" charset="-122"/>
                          <a:cs typeface="Times New Roman" pitchFamily="18" charset="0"/>
                        </a:rPr>
                        <a:t>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dirty="0">
                          <a:ln>
                            <a:noFill/>
                          </a:ln>
                          <a:solidFill>
                            <a:schemeClr val="accent2"/>
                          </a:solidFill>
                          <a:effectLst/>
                          <a:latin typeface="Times New Roman" pitchFamily="18" charset="0"/>
                          <a:ea typeface="楷体_GB2312" pitchFamily="49" charset="-122"/>
                          <a:cs typeface="Times New Roman" pitchFamily="18" charset="0"/>
                        </a:rPr>
                        <a:t>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chemeClr val="accent2"/>
                          </a:solidFill>
                          <a:effectLst/>
                          <a:latin typeface="Times New Roman" pitchFamily="18" charset="0"/>
                          <a:ea typeface="楷体_GB2312" pitchFamily="49" charset="-122"/>
                          <a:cs typeface="Times New Roman" pitchFamily="18" charset="0"/>
                        </a:rPr>
                        <a:t>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dirty="0">
                          <a:ln>
                            <a:noFill/>
                          </a:ln>
                          <a:solidFill>
                            <a:schemeClr val="accent2"/>
                          </a:solidFill>
                          <a:effectLst/>
                          <a:latin typeface="Times New Roman" pitchFamily="18" charset="0"/>
                          <a:ea typeface="楷体_GB2312" pitchFamily="49" charset="-122"/>
                          <a:cs typeface="Times New Roman" pitchFamily="18" charset="0"/>
                        </a:rPr>
                        <a:t>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8952774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22" name="Text Box 6"/>
          <p:cNvSpPr txBox="1">
            <a:spLocks noChangeArrowheads="1"/>
          </p:cNvSpPr>
          <p:nvPr/>
        </p:nvSpPr>
        <p:spPr bwMode="auto">
          <a:xfrm>
            <a:off x="1908175" y="259556"/>
            <a:ext cx="4897438" cy="579438"/>
          </a:xfrm>
          <a:prstGeom prst="rect">
            <a:avLst/>
          </a:prstGeom>
          <a:noFill/>
          <a:ln w="9525">
            <a:noFill/>
            <a:miter lim="800000"/>
            <a:headEnd/>
            <a:tailEnd/>
          </a:ln>
          <a:effectLst/>
        </p:spPr>
        <p:txBody>
          <a:bodyPr>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spcBef>
                <a:spcPct val="50000"/>
              </a:spcBef>
            </a:pPr>
            <a:r>
              <a:rPr lang="zh-CN" altLang="en-US" sz="3200" dirty="0">
                <a:ln w="11430"/>
                <a:solidFill>
                  <a:schemeClr val="tx1"/>
                </a:solidFill>
                <a:latin typeface="黑体" pitchFamily="49" charset="-122"/>
                <a:ea typeface="黑体" pitchFamily="49" charset="-122"/>
              </a:rPr>
              <a:t>一、粗糙集理论概述 </a:t>
            </a:r>
          </a:p>
        </p:txBody>
      </p:sp>
      <p:sp>
        <p:nvSpPr>
          <p:cNvPr id="214023" name="Text Box 7"/>
          <p:cNvSpPr txBox="1">
            <a:spLocks noChangeArrowheads="1"/>
          </p:cNvSpPr>
          <p:nvPr/>
        </p:nvSpPr>
        <p:spPr bwMode="auto">
          <a:xfrm>
            <a:off x="294036" y="1202342"/>
            <a:ext cx="4103688" cy="519113"/>
          </a:xfrm>
          <a:prstGeom prst="rect">
            <a:avLst/>
          </a:prstGeom>
          <a:noFill/>
          <a:ln w="9525">
            <a:noFill/>
            <a:miter lim="800000"/>
            <a:headEnd/>
            <a:tailEnd/>
          </a:ln>
          <a:effectLst/>
        </p:spPr>
        <p:txBody>
          <a:bodyPr>
            <a:spAutoFit/>
          </a:bodyPr>
          <a:lstStyle/>
          <a:p>
            <a:pPr algn="just">
              <a:spcBef>
                <a:spcPct val="50000"/>
              </a:spcBef>
            </a:pPr>
            <a:r>
              <a:rPr lang="en-US" altLang="zh-CN" sz="2800" dirty="0">
                <a:solidFill>
                  <a:srgbClr val="FF3300"/>
                </a:solidFill>
                <a:latin typeface="Arial Unicode MS" pitchFamily="34" charset="-122"/>
                <a:ea typeface="Arial Unicode MS" pitchFamily="34" charset="-122"/>
                <a:cs typeface="Arial Unicode MS" pitchFamily="34" charset="-122"/>
              </a:rPr>
              <a:t>1. </a:t>
            </a:r>
            <a:r>
              <a:rPr lang="zh-CN" altLang="en-US" sz="2800" dirty="0">
                <a:solidFill>
                  <a:srgbClr val="FF3300"/>
                </a:solidFill>
                <a:latin typeface="Arial Unicode MS" pitchFamily="34" charset="-122"/>
                <a:ea typeface="Arial Unicode MS" pitchFamily="34" charset="-122"/>
                <a:cs typeface="Arial Unicode MS" pitchFamily="34" charset="-122"/>
              </a:rPr>
              <a:t>粗糙集理论的产生</a:t>
            </a:r>
          </a:p>
        </p:txBody>
      </p:sp>
      <p:sp>
        <p:nvSpPr>
          <p:cNvPr id="214024" name="Text Box 8"/>
          <p:cNvSpPr txBox="1">
            <a:spLocks noChangeArrowheads="1"/>
          </p:cNvSpPr>
          <p:nvPr/>
        </p:nvSpPr>
        <p:spPr bwMode="auto">
          <a:xfrm>
            <a:off x="755576" y="2132856"/>
            <a:ext cx="8137276" cy="3108543"/>
          </a:xfrm>
          <a:prstGeom prst="rect">
            <a:avLst/>
          </a:prstGeom>
          <a:noFill/>
          <a:ln w="9525">
            <a:noFill/>
            <a:miter lim="800000"/>
            <a:headEnd/>
            <a:tailEnd/>
          </a:ln>
          <a:effectLst/>
        </p:spPr>
        <p:txBody>
          <a:bodyPr wrap="square">
            <a:spAutoFit/>
          </a:bodyPr>
          <a:lstStyle/>
          <a:p>
            <a:pPr>
              <a:lnSpc>
                <a:spcPct val="130000"/>
              </a:lnSpc>
              <a:spcBef>
                <a:spcPct val="50000"/>
              </a:spcBef>
            </a:pPr>
            <a:r>
              <a:rPr lang="zh-CN" altLang="en-US" sz="2800" dirty="0">
                <a:ea typeface="黑体" pitchFamily="49" charset="-122"/>
                <a:cs typeface="Times New Roman" pitchFamily="18" charset="0"/>
              </a:rPr>
              <a:t>　　</a:t>
            </a:r>
            <a:r>
              <a:rPr lang="en-US" altLang="zh-CN" sz="2800" dirty="0">
                <a:ea typeface="黑体" pitchFamily="49" charset="-122"/>
                <a:cs typeface="Times New Roman" pitchFamily="18" charset="0"/>
              </a:rPr>
              <a:t>1982</a:t>
            </a:r>
            <a:r>
              <a:rPr lang="zh-CN" altLang="en-US" sz="2800" dirty="0">
                <a:ea typeface="黑体" pitchFamily="49" charset="-122"/>
                <a:cs typeface="Times New Roman" pitchFamily="18" charset="0"/>
              </a:rPr>
              <a:t>年，</a:t>
            </a:r>
            <a:r>
              <a:rPr lang="en-US" altLang="zh-CN" sz="2800" dirty="0" err="1">
                <a:ea typeface="黑体" pitchFamily="49" charset="-122"/>
                <a:cs typeface="Times New Roman" pitchFamily="18" charset="0"/>
              </a:rPr>
              <a:t>Z.Pawlak</a:t>
            </a:r>
            <a:r>
              <a:rPr lang="zh-CN" altLang="en-US" sz="2800" dirty="0">
                <a:ea typeface="黑体" pitchFamily="49" charset="-122"/>
                <a:cs typeface="Times New Roman" pitchFamily="18" charset="0"/>
              </a:rPr>
              <a:t>发表经典论文“</a:t>
            </a:r>
            <a:r>
              <a:rPr lang="en-US" altLang="zh-CN" sz="2800" dirty="0">
                <a:ea typeface="黑体" pitchFamily="49" charset="-122"/>
                <a:cs typeface="Times New Roman" pitchFamily="18" charset="0"/>
              </a:rPr>
              <a:t>Rough Sets”</a:t>
            </a:r>
            <a:r>
              <a:rPr lang="zh-CN" altLang="en-US" sz="2800" dirty="0">
                <a:ea typeface="黑体" pitchFamily="49" charset="-122"/>
                <a:cs typeface="Times New Roman" pitchFamily="18" charset="0"/>
              </a:rPr>
              <a:t>，标志着该理论正式诞生。</a:t>
            </a:r>
          </a:p>
          <a:p>
            <a:pPr>
              <a:lnSpc>
                <a:spcPct val="130000"/>
              </a:lnSpc>
              <a:spcBef>
                <a:spcPct val="50000"/>
              </a:spcBef>
            </a:pPr>
            <a:r>
              <a:rPr lang="zh-CN" altLang="en-US" sz="2800" dirty="0">
                <a:ea typeface="黑体" pitchFamily="49" charset="-122"/>
                <a:cs typeface="Times New Roman" pitchFamily="18" charset="0"/>
              </a:rPr>
              <a:t>　　</a:t>
            </a:r>
            <a:r>
              <a:rPr lang="en-US" altLang="zh-CN" sz="2800" dirty="0">
                <a:ea typeface="黑体" pitchFamily="49" charset="-122"/>
                <a:cs typeface="Times New Roman" pitchFamily="18" charset="0"/>
              </a:rPr>
              <a:t>1991</a:t>
            </a:r>
            <a:r>
              <a:rPr lang="zh-CN" altLang="en-US" sz="2800" dirty="0">
                <a:ea typeface="黑体" pitchFamily="49" charset="-122"/>
                <a:cs typeface="Times New Roman" pitchFamily="18" charset="0"/>
              </a:rPr>
              <a:t>年，</a:t>
            </a:r>
            <a:r>
              <a:rPr lang="en-US" altLang="zh-CN" sz="2800" dirty="0" err="1">
                <a:ea typeface="黑体" pitchFamily="49" charset="-122"/>
                <a:cs typeface="Times New Roman" pitchFamily="18" charset="0"/>
              </a:rPr>
              <a:t>Z.Pawlak</a:t>
            </a:r>
            <a:r>
              <a:rPr lang="zh-CN" altLang="en-US" sz="2800" dirty="0">
                <a:ea typeface="黑体" pitchFamily="49" charset="-122"/>
                <a:cs typeface="Times New Roman" pitchFamily="18" charset="0"/>
              </a:rPr>
              <a:t>的第一本关于粗糙集理论的专著</a:t>
            </a:r>
            <a:r>
              <a:rPr lang="en-US" altLang="zh-CN" sz="2800" dirty="0">
                <a:ea typeface="黑体" pitchFamily="49" charset="-122"/>
                <a:cs typeface="Times New Roman" pitchFamily="18" charset="0"/>
              </a:rPr>
              <a:t>《Rough sets</a:t>
            </a:r>
            <a:r>
              <a:rPr lang="zh-CN" altLang="en-US" sz="2800" dirty="0">
                <a:ea typeface="黑体" pitchFamily="49" charset="-122"/>
                <a:cs typeface="Times New Roman" pitchFamily="18" charset="0"/>
              </a:rPr>
              <a:t>：</a:t>
            </a:r>
            <a:r>
              <a:rPr lang="en-US" altLang="zh-CN" sz="2800" dirty="0">
                <a:ea typeface="黑体" pitchFamily="49" charset="-122"/>
                <a:cs typeface="Times New Roman" pitchFamily="18" charset="0"/>
              </a:rPr>
              <a:t>theoretical aspects of reasoning about data》</a:t>
            </a:r>
            <a:r>
              <a:rPr lang="zh-CN" altLang="en-US" sz="2800" dirty="0">
                <a:ea typeface="黑体" pitchFamily="49" charset="-122"/>
                <a:cs typeface="Times New Roman" pitchFamily="18" charset="0"/>
              </a:rPr>
              <a:t>。</a:t>
            </a:r>
          </a:p>
        </p:txBody>
      </p:sp>
    </p:spTree>
  </p:cSld>
  <p:clrMapOvr>
    <a:masterClrMapping/>
  </p:clrMapOvr>
  <p:transition advTm="52625"/>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1954" name="Text Box 2"/>
          <p:cNvSpPr txBox="1">
            <a:spLocks noChangeArrowheads="1"/>
          </p:cNvSpPr>
          <p:nvPr/>
        </p:nvSpPr>
        <p:spPr bwMode="auto">
          <a:xfrm>
            <a:off x="250825" y="260648"/>
            <a:ext cx="8353425" cy="830997"/>
          </a:xfrm>
          <a:prstGeom prst="rect">
            <a:avLst/>
          </a:prstGeom>
          <a:noFill/>
          <a:ln w="9525">
            <a:noFill/>
            <a:miter lim="800000"/>
            <a:headEnd/>
            <a:tailEnd/>
          </a:ln>
          <a:effectLst/>
        </p:spPr>
        <p:txBody>
          <a:bodyPr>
            <a:spAutoFit/>
          </a:bodyPr>
          <a:lstStyle/>
          <a:p>
            <a:pPr>
              <a:spcBef>
                <a:spcPct val="50000"/>
              </a:spcBef>
            </a:pPr>
            <a:r>
              <a:rPr lang="zh-CN" altLang="en-US" dirty="0">
                <a:ea typeface="楷体" pitchFamily="49" charset="-122"/>
                <a:cs typeface="Times New Roman" pitchFamily="18" charset="0"/>
              </a:rPr>
              <a:t>　　② 令</a:t>
            </a:r>
            <a:r>
              <a:rPr lang="en-US" altLang="zh-CN" i="1" dirty="0">
                <a:ea typeface="楷体" pitchFamily="49" charset="-122"/>
                <a:cs typeface="Times New Roman" pitchFamily="18" charset="0"/>
              </a:rPr>
              <a:t>B</a:t>
            </a:r>
            <a:r>
              <a:rPr lang="en-US" altLang="zh-CN" dirty="0">
                <a:ea typeface="楷体" pitchFamily="49" charset="-122"/>
                <a:cs typeface="Times New Roman" pitchFamily="18" charset="0"/>
              </a:rPr>
              <a:t>=</a:t>
            </a:r>
            <a:r>
              <a:rPr lang="en-US" altLang="zh-CN" i="1" dirty="0" err="1">
                <a:ea typeface="楷体" pitchFamily="49" charset="-122"/>
                <a:cs typeface="Times New Roman" pitchFamily="18" charset="0"/>
              </a:rPr>
              <a:t>CORE</a:t>
            </a:r>
            <a:r>
              <a:rPr lang="en-US" altLang="zh-CN" i="1" baseline="-25000" dirty="0" err="1">
                <a:ea typeface="楷体" pitchFamily="49" charset="-122"/>
                <a:cs typeface="Times New Roman" pitchFamily="18" charset="0"/>
              </a:rPr>
              <a:t>C</a:t>
            </a:r>
            <a:r>
              <a:rPr lang="en-US" altLang="zh-CN" dirty="0">
                <a:ea typeface="楷体" pitchFamily="49" charset="-122"/>
                <a:cs typeface="Times New Roman" pitchFamily="18" charset="0"/>
              </a:rPr>
              <a:t>(</a:t>
            </a:r>
            <a:r>
              <a:rPr lang="en-US" altLang="zh-CN" i="1" dirty="0">
                <a:ea typeface="楷体" pitchFamily="49" charset="-122"/>
                <a:cs typeface="Times New Roman" pitchFamily="18" charset="0"/>
              </a:rPr>
              <a:t>D</a:t>
            </a:r>
            <a:r>
              <a:rPr lang="en-US" altLang="zh-CN" dirty="0">
                <a:ea typeface="楷体" pitchFamily="49" charset="-122"/>
                <a:cs typeface="Times New Roman" pitchFamily="18" charset="0"/>
              </a:rPr>
              <a:t>)={</a:t>
            </a:r>
            <a:r>
              <a:rPr lang="en-US" altLang="zh-CN" i="1" dirty="0">
                <a:ea typeface="楷体" pitchFamily="49" charset="-122"/>
                <a:cs typeface="Times New Roman" pitchFamily="18" charset="0"/>
              </a:rPr>
              <a:t>c</a:t>
            </a:r>
            <a:r>
              <a:rPr lang="en-US" altLang="zh-CN" dirty="0">
                <a:ea typeface="楷体" pitchFamily="49" charset="-122"/>
                <a:cs typeface="Times New Roman" pitchFamily="18" charset="0"/>
              </a:rPr>
              <a:t>}</a:t>
            </a:r>
            <a:r>
              <a:rPr lang="zh-CN" altLang="en-US" dirty="0">
                <a:ea typeface="楷体" pitchFamily="49" charset="-122"/>
                <a:cs typeface="Times New Roman" pitchFamily="18" charset="0"/>
              </a:rPr>
              <a:t>，</a:t>
            </a:r>
            <a:r>
              <a:rPr lang="en-US" altLang="zh-CN" i="1" dirty="0" err="1">
                <a:ea typeface="楷体" pitchFamily="49" charset="-122"/>
                <a:cs typeface="Times New Roman" pitchFamily="18" charset="0"/>
              </a:rPr>
              <a:t>POS</a:t>
            </a:r>
            <a:r>
              <a:rPr lang="en-US" altLang="zh-CN" i="1" baseline="-25000" dirty="0" err="1">
                <a:ea typeface="楷体" pitchFamily="49" charset="-122"/>
                <a:cs typeface="Times New Roman" pitchFamily="18" charset="0"/>
              </a:rPr>
              <a:t>B</a:t>
            </a:r>
            <a:r>
              <a:rPr lang="en-US" altLang="zh-CN" dirty="0">
                <a:ea typeface="楷体" pitchFamily="49" charset="-122"/>
                <a:cs typeface="Times New Roman" pitchFamily="18" charset="0"/>
              </a:rPr>
              <a:t>(</a:t>
            </a:r>
            <a:r>
              <a:rPr lang="en-US" altLang="zh-CN" i="1" dirty="0">
                <a:ea typeface="楷体" pitchFamily="49" charset="-122"/>
                <a:cs typeface="Times New Roman" pitchFamily="18" charset="0"/>
              </a:rPr>
              <a:t>D</a:t>
            </a:r>
            <a:r>
              <a:rPr lang="en-US" altLang="zh-CN" dirty="0">
                <a:ea typeface="楷体" pitchFamily="49" charset="-122"/>
                <a:cs typeface="Times New Roman" pitchFamily="18" charset="0"/>
              </a:rPr>
              <a:t>)={1}≠</a:t>
            </a:r>
            <a:r>
              <a:rPr lang="en-US" altLang="zh-CN" i="1" dirty="0" err="1">
                <a:ea typeface="楷体" pitchFamily="49" charset="-122"/>
                <a:cs typeface="Times New Roman" pitchFamily="18" charset="0"/>
              </a:rPr>
              <a:t>POS</a:t>
            </a:r>
            <a:r>
              <a:rPr lang="en-US" altLang="zh-CN" i="1" baseline="-25000" dirty="0" err="1">
                <a:ea typeface="楷体" pitchFamily="49" charset="-122"/>
                <a:cs typeface="Times New Roman" pitchFamily="18" charset="0"/>
              </a:rPr>
              <a:t>C</a:t>
            </a:r>
            <a:r>
              <a:rPr lang="en-US" altLang="zh-CN" dirty="0">
                <a:ea typeface="楷体" pitchFamily="49" charset="-122"/>
                <a:cs typeface="Times New Roman" pitchFamily="18" charset="0"/>
              </a:rPr>
              <a:t>(</a:t>
            </a:r>
            <a:r>
              <a:rPr lang="en-US" altLang="zh-CN" i="1" dirty="0">
                <a:ea typeface="楷体" pitchFamily="49" charset="-122"/>
                <a:cs typeface="Times New Roman" pitchFamily="18" charset="0"/>
              </a:rPr>
              <a:t>D</a:t>
            </a:r>
            <a:r>
              <a:rPr lang="en-US" altLang="zh-CN" dirty="0">
                <a:ea typeface="楷体" pitchFamily="49" charset="-122"/>
                <a:cs typeface="Times New Roman" pitchFamily="18" charset="0"/>
              </a:rPr>
              <a:t>)</a:t>
            </a:r>
            <a:r>
              <a:rPr lang="zh-CN" altLang="en-US" dirty="0">
                <a:ea typeface="楷体" pitchFamily="49" charset="-122"/>
                <a:cs typeface="Times New Roman" pitchFamily="18" charset="0"/>
              </a:rPr>
              <a:t>，对于</a:t>
            </a:r>
            <a:r>
              <a:rPr lang="en-US" altLang="zh-CN" i="1" dirty="0">
                <a:ea typeface="楷体" pitchFamily="49" charset="-122"/>
                <a:cs typeface="Times New Roman" pitchFamily="18" charset="0"/>
              </a:rPr>
              <a:t>C</a:t>
            </a:r>
            <a:r>
              <a:rPr lang="en-US" altLang="zh-CN" dirty="0">
                <a:ea typeface="楷体" pitchFamily="49" charset="-122"/>
                <a:cs typeface="Times New Roman" pitchFamily="18" charset="0"/>
              </a:rPr>
              <a:t>-</a:t>
            </a:r>
            <a:r>
              <a:rPr lang="en-US" altLang="zh-CN" i="1" dirty="0">
                <a:ea typeface="楷体" pitchFamily="49" charset="-122"/>
                <a:cs typeface="Times New Roman" pitchFamily="18" charset="0"/>
              </a:rPr>
              <a:t>B</a:t>
            </a:r>
            <a:r>
              <a:rPr lang="en-US" altLang="zh-CN" dirty="0">
                <a:ea typeface="楷体" pitchFamily="49" charset="-122"/>
                <a:cs typeface="Times New Roman" pitchFamily="18" charset="0"/>
              </a:rPr>
              <a:t>={</a:t>
            </a:r>
            <a:r>
              <a:rPr lang="en-US" altLang="zh-CN" i="1" dirty="0">
                <a:ea typeface="楷体" pitchFamily="49" charset="-122"/>
                <a:cs typeface="Times New Roman" pitchFamily="18" charset="0"/>
              </a:rPr>
              <a:t>a</a:t>
            </a:r>
            <a:r>
              <a:rPr lang="zh-CN" altLang="en-US" dirty="0">
                <a:ea typeface="楷体" pitchFamily="49" charset="-122"/>
                <a:cs typeface="Times New Roman" pitchFamily="18" charset="0"/>
              </a:rPr>
              <a:t>，</a:t>
            </a:r>
            <a:r>
              <a:rPr lang="en-US" altLang="zh-CN" i="1" dirty="0">
                <a:ea typeface="楷体" pitchFamily="49" charset="-122"/>
                <a:cs typeface="Times New Roman" pitchFamily="18" charset="0"/>
              </a:rPr>
              <a:t>b</a:t>
            </a:r>
            <a:r>
              <a:rPr lang="zh-CN" altLang="en-US" dirty="0">
                <a:ea typeface="楷体" pitchFamily="49" charset="-122"/>
                <a:cs typeface="Times New Roman" pitchFamily="18" charset="0"/>
              </a:rPr>
              <a:t>，</a:t>
            </a:r>
            <a:r>
              <a:rPr lang="en-US" altLang="zh-CN" i="1" dirty="0">
                <a:ea typeface="楷体" pitchFamily="49" charset="-122"/>
                <a:cs typeface="Times New Roman" pitchFamily="18" charset="0"/>
              </a:rPr>
              <a:t>d</a:t>
            </a:r>
            <a:r>
              <a:rPr lang="en-US" altLang="zh-CN" dirty="0">
                <a:ea typeface="楷体" pitchFamily="49" charset="-122"/>
                <a:cs typeface="Times New Roman" pitchFamily="18" charset="0"/>
              </a:rPr>
              <a:t>}</a:t>
            </a:r>
            <a:r>
              <a:rPr lang="zh-CN" altLang="en-US" dirty="0">
                <a:ea typeface="楷体" pitchFamily="49" charset="-122"/>
                <a:cs typeface="Times New Roman" pitchFamily="18" charset="0"/>
              </a:rPr>
              <a:t>中的每个属性</a:t>
            </a:r>
            <a:r>
              <a:rPr lang="en-US" altLang="zh-CN" i="1" dirty="0" err="1">
                <a:ea typeface="楷体" pitchFamily="49" charset="-122"/>
                <a:cs typeface="Times New Roman" pitchFamily="18" charset="0"/>
              </a:rPr>
              <a:t>c</a:t>
            </a:r>
            <a:r>
              <a:rPr lang="en-US" altLang="zh-CN" i="1" baseline="-25000" dirty="0" err="1">
                <a:ea typeface="楷体" pitchFamily="49" charset="-122"/>
                <a:cs typeface="Times New Roman" pitchFamily="18" charset="0"/>
              </a:rPr>
              <a:t>i</a:t>
            </a:r>
            <a:r>
              <a:rPr lang="zh-CN" altLang="en-US" dirty="0">
                <a:ea typeface="楷体" pitchFamily="49" charset="-122"/>
                <a:cs typeface="Times New Roman" pitchFamily="18" charset="0"/>
              </a:rPr>
              <a:t>有其重要度：</a:t>
            </a:r>
          </a:p>
        </p:txBody>
      </p:sp>
      <p:sp>
        <p:nvSpPr>
          <p:cNvPr id="381955" name="Text Box 3"/>
          <p:cNvSpPr txBox="1">
            <a:spLocks noChangeArrowheads="1"/>
          </p:cNvSpPr>
          <p:nvPr/>
        </p:nvSpPr>
        <p:spPr bwMode="auto">
          <a:xfrm>
            <a:off x="539750" y="1341438"/>
            <a:ext cx="8280400" cy="2308324"/>
          </a:xfrm>
          <a:prstGeom prst="rect">
            <a:avLst/>
          </a:prstGeom>
          <a:noFill/>
          <a:ln w="9525">
            <a:noFill/>
            <a:miter lim="800000"/>
            <a:headEnd/>
            <a:tailEnd/>
          </a:ln>
          <a:effectLst/>
        </p:spPr>
        <p:txBody>
          <a:bodyPr>
            <a:spAutoFit/>
          </a:bodyPr>
          <a:lstStyle/>
          <a:p>
            <a:r>
              <a:rPr lang="en-US" altLang="zh-CN" i="1" dirty="0">
                <a:solidFill>
                  <a:schemeClr val="tx1"/>
                </a:solidFill>
                <a:ea typeface="楷体" pitchFamily="49" charset="-122"/>
                <a:cs typeface="Times New Roman" pitchFamily="18" charset="0"/>
              </a:rPr>
              <a:t>U</a:t>
            </a:r>
            <a:r>
              <a:rPr lang="en-US" altLang="zh-CN" dirty="0">
                <a:solidFill>
                  <a:schemeClr val="tx1"/>
                </a:solidFill>
                <a:ea typeface="楷体" pitchFamily="49" charset="-122"/>
                <a:cs typeface="Times New Roman" pitchFamily="18" charset="0"/>
              </a:rPr>
              <a:t>/</a:t>
            </a:r>
            <a:r>
              <a:rPr lang="en-US" altLang="zh-CN" i="1" dirty="0">
                <a:solidFill>
                  <a:schemeClr val="tx1"/>
                </a:solidFill>
                <a:ea typeface="楷体" pitchFamily="49" charset="-122"/>
                <a:cs typeface="Times New Roman" pitchFamily="18" charset="0"/>
              </a:rPr>
              <a:t>D</a:t>
            </a:r>
            <a:r>
              <a:rPr lang="en-US" altLang="zh-CN" dirty="0">
                <a:solidFill>
                  <a:schemeClr val="tx1"/>
                </a:solidFill>
                <a:ea typeface="楷体" pitchFamily="49" charset="-122"/>
                <a:cs typeface="Times New Roman" pitchFamily="18" charset="0"/>
              </a:rPr>
              <a:t>={{1</a:t>
            </a:r>
            <a:r>
              <a:rPr lang="zh-CN" altLang="en-US" dirty="0">
                <a:solidFill>
                  <a:schemeClr val="tx1"/>
                </a:solidFill>
                <a:ea typeface="楷体" pitchFamily="49" charset="-122"/>
                <a:cs typeface="Times New Roman" pitchFamily="18" charset="0"/>
              </a:rPr>
              <a:t>，</a:t>
            </a:r>
            <a:r>
              <a:rPr lang="en-US" altLang="zh-CN" dirty="0">
                <a:solidFill>
                  <a:schemeClr val="tx1"/>
                </a:solidFill>
                <a:ea typeface="楷体" pitchFamily="49" charset="-122"/>
                <a:cs typeface="Times New Roman" pitchFamily="18" charset="0"/>
              </a:rPr>
              <a:t>2}</a:t>
            </a:r>
            <a:r>
              <a:rPr lang="zh-CN" altLang="en-US" dirty="0">
                <a:solidFill>
                  <a:schemeClr val="tx1"/>
                </a:solidFill>
                <a:ea typeface="楷体" pitchFamily="49" charset="-122"/>
                <a:cs typeface="Times New Roman" pitchFamily="18" charset="0"/>
              </a:rPr>
              <a:t>，</a:t>
            </a:r>
            <a:r>
              <a:rPr lang="en-US" altLang="zh-CN" dirty="0">
                <a:solidFill>
                  <a:schemeClr val="tx1"/>
                </a:solidFill>
                <a:ea typeface="楷体" pitchFamily="49" charset="-122"/>
                <a:cs typeface="Times New Roman" pitchFamily="18" charset="0"/>
              </a:rPr>
              <a:t>{3</a:t>
            </a:r>
            <a:r>
              <a:rPr lang="zh-CN" altLang="en-US" dirty="0">
                <a:solidFill>
                  <a:schemeClr val="tx1"/>
                </a:solidFill>
                <a:ea typeface="楷体" pitchFamily="49" charset="-122"/>
                <a:cs typeface="Times New Roman" pitchFamily="18" charset="0"/>
              </a:rPr>
              <a:t>，</a:t>
            </a:r>
            <a:r>
              <a:rPr lang="en-US" altLang="zh-CN" dirty="0">
                <a:solidFill>
                  <a:schemeClr val="tx1"/>
                </a:solidFill>
                <a:ea typeface="楷体" pitchFamily="49" charset="-122"/>
                <a:cs typeface="Times New Roman" pitchFamily="18" charset="0"/>
              </a:rPr>
              <a:t>4}}  </a:t>
            </a:r>
            <a:r>
              <a:rPr lang="en-US" altLang="zh-CN" i="1" dirty="0">
                <a:solidFill>
                  <a:schemeClr val="tx1"/>
                </a:solidFill>
                <a:ea typeface="楷体" pitchFamily="49" charset="-122"/>
                <a:cs typeface="Times New Roman" pitchFamily="18" charset="0"/>
              </a:rPr>
              <a:t>U</a:t>
            </a:r>
            <a:r>
              <a:rPr lang="en-US" altLang="zh-CN" dirty="0">
                <a:solidFill>
                  <a:schemeClr val="tx1"/>
                </a:solidFill>
                <a:ea typeface="楷体" pitchFamily="49" charset="-122"/>
                <a:cs typeface="Times New Roman" pitchFamily="18" charset="0"/>
              </a:rPr>
              <a:t>/</a:t>
            </a:r>
            <a:r>
              <a:rPr lang="en-US" altLang="zh-CN" i="1" dirty="0">
                <a:solidFill>
                  <a:schemeClr val="tx1"/>
                </a:solidFill>
                <a:ea typeface="楷体" pitchFamily="49" charset="-122"/>
                <a:cs typeface="Times New Roman" pitchFamily="18" charset="0"/>
              </a:rPr>
              <a:t>B</a:t>
            </a:r>
            <a:r>
              <a:rPr lang="en-US" altLang="zh-CN" dirty="0">
                <a:solidFill>
                  <a:schemeClr val="tx1"/>
                </a:solidFill>
                <a:ea typeface="楷体" pitchFamily="49" charset="-122"/>
                <a:cs typeface="Times New Roman" pitchFamily="18" charset="0"/>
              </a:rPr>
              <a:t>={{1}</a:t>
            </a:r>
            <a:r>
              <a:rPr lang="zh-CN" altLang="en-US" dirty="0">
                <a:solidFill>
                  <a:schemeClr val="tx1"/>
                </a:solidFill>
                <a:ea typeface="楷体" pitchFamily="49" charset="-122"/>
                <a:cs typeface="Times New Roman" pitchFamily="18" charset="0"/>
              </a:rPr>
              <a:t>，</a:t>
            </a:r>
            <a:r>
              <a:rPr lang="en-US" altLang="zh-CN" dirty="0">
                <a:solidFill>
                  <a:schemeClr val="tx1"/>
                </a:solidFill>
                <a:ea typeface="楷体" pitchFamily="49" charset="-122"/>
                <a:cs typeface="Times New Roman" pitchFamily="18" charset="0"/>
              </a:rPr>
              <a:t>{2</a:t>
            </a:r>
            <a:r>
              <a:rPr lang="zh-CN" altLang="en-US" dirty="0">
                <a:solidFill>
                  <a:schemeClr val="tx1"/>
                </a:solidFill>
                <a:ea typeface="楷体" pitchFamily="49" charset="-122"/>
                <a:cs typeface="Times New Roman" pitchFamily="18" charset="0"/>
              </a:rPr>
              <a:t>，</a:t>
            </a:r>
            <a:r>
              <a:rPr lang="en-US" altLang="zh-CN" dirty="0">
                <a:solidFill>
                  <a:schemeClr val="tx1"/>
                </a:solidFill>
                <a:ea typeface="楷体" pitchFamily="49" charset="-122"/>
                <a:cs typeface="Times New Roman" pitchFamily="18" charset="0"/>
              </a:rPr>
              <a:t>3</a:t>
            </a:r>
            <a:r>
              <a:rPr lang="zh-CN" altLang="en-US" dirty="0">
                <a:solidFill>
                  <a:schemeClr val="tx1"/>
                </a:solidFill>
                <a:ea typeface="楷体" pitchFamily="49" charset="-122"/>
                <a:cs typeface="Times New Roman" pitchFamily="18" charset="0"/>
              </a:rPr>
              <a:t>，</a:t>
            </a:r>
            <a:r>
              <a:rPr lang="en-US" altLang="zh-CN" dirty="0">
                <a:solidFill>
                  <a:schemeClr val="tx1"/>
                </a:solidFill>
                <a:ea typeface="楷体" pitchFamily="49" charset="-122"/>
                <a:cs typeface="Times New Roman" pitchFamily="18" charset="0"/>
              </a:rPr>
              <a:t>4}}</a:t>
            </a:r>
            <a:endParaRPr lang="en-US" altLang="zh-CN" i="1" dirty="0">
              <a:solidFill>
                <a:schemeClr val="tx1"/>
              </a:solidFill>
              <a:ea typeface="楷体" pitchFamily="49" charset="-122"/>
              <a:cs typeface="Times New Roman" pitchFamily="18" charset="0"/>
            </a:endParaRPr>
          </a:p>
          <a:p>
            <a:r>
              <a:rPr lang="en-US" altLang="zh-CN" i="1" dirty="0">
                <a:solidFill>
                  <a:schemeClr val="tx1"/>
                </a:solidFill>
                <a:ea typeface="楷体" pitchFamily="49" charset="-122"/>
                <a:cs typeface="Times New Roman" pitchFamily="18" charset="0"/>
              </a:rPr>
              <a:t>U</a:t>
            </a:r>
            <a:r>
              <a:rPr lang="en-US" altLang="zh-CN" dirty="0">
                <a:solidFill>
                  <a:schemeClr val="tx1"/>
                </a:solidFill>
                <a:ea typeface="楷体" pitchFamily="49" charset="-122"/>
                <a:cs typeface="Times New Roman" pitchFamily="18" charset="0"/>
              </a:rPr>
              <a:t>/{</a:t>
            </a:r>
            <a:r>
              <a:rPr lang="en-US" altLang="zh-CN" i="1" dirty="0">
                <a:solidFill>
                  <a:schemeClr val="tx1"/>
                </a:solidFill>
                <a:ea typeface="楷体" pitchFamily="49" charset="-122"/>
                <a:cs typeface="Times New Roman" pitchFamily="18" charset="0"/>
              </a:rPr>
              <a:t>a</a:t>
            </a:r>
            <a:r>
              <a:rPr lang="zh-CN" altLang="en-US" dirty="0">
                <a:solidFill>
                  <a:schemeClr val="tx1"/>
                </a:solidFill>
                <a:ea typeface="楷体" pitchFamily="49" charset="-122"/>
                <a:cs typeface="Times New Roman" pitchFamily="18" charset="0"/>
              </a:rPr>
              <a:t>，</a:t>
            </a:r>
            <a:r>
              <a:rPr lang="en-US" altLang="zh-CN" i="1" dirty="0">
                <a:solidFill>
                  <a:schemeClr val="tx1"/>
                </a:solidFill>
                <a:ea typeface="楷体" pitchFamily="49" charset="-122"/>
                <a:cs typeface="Times New Roman" pitchFamily="18" charset="0"/>
              </a:rPr>
              <a:t>c</a:t>
            </a:r>
            <a:r>
              <a:rPr lang="en-US" altLang="zh-CN" dirty="0">
                <a:solidFill>
                  <a:schemeClr val="tx1"/>
                </a:solidFill>
                <a:ea typeface="楷体" pitchFamily="49" charset="-122"/>
                <a:cs typeface="Times New Roman" pitchFamily="18" charset="0"/>
              </a:rPr>
              <a:t>}={{1}</a:t>
            </a:r>
            <a:r>
              <a:rPr lang="zh-CN" altLang="en-US" dirty="0">
                <a:solidFill>
                  <a:schemeClr val="tx1"/>
                </a:solidFill>
                <a:ea typeface="楷体" pitchFamily="49" charset="-122"/>
                <a:cs typeface="Times New Roman" pitchFamily="18" charset="0"/>
              </a:rPr>
              <a:t>，</a:t>
            </a:r>
            <a:r>
              <a:rPr lang="en-US" altLang="zh-CN" dirty="0">
                <a:solidFill>
                  <a:schemeClr val="tx1"/>
                </a:solidFill>
                <a:ea typeface="楷体" pitchFamily="49" charset="-122"/>
                <a:cs typeface="Times New Roman" pitchFamily="18" charset="0"/>
              </a:rPr>
              <a:t>{2}</a:t>
            </a:r>
            <a:r>
              <a:rPr lang="zh-CN" altLang="en-US" dirty="0">
                <a:solidFill>
                  <a:schemeClr val="tx1"/>
                </a:solidFill>
                <a:ea typeface="楷体" pitchFamily="49" charset="-122"/>
                <a:cs typeface="Times New Roman" pitchFamily="18" charset="0"/>
              </a:rPr>
              <a:t>，</a:t>
            </a:r>
            <a:r>
              <a:rPr lang="en-US" altLang="zh-CN" dirty="0">
                <a:solidFill>
                  <a:schemeClr val="tx1"/>
                </a:solidFill>
                <a:ea typeface="楷体" pitchFamily="49" charset="-122"/>
                <a:cs typeface="Times New Roman" pitchFamily="18" charset="0"/>
              </a:rPr>
              <a:t>{3</a:t>
            </a:r>
            <a:r>
              <a:rPr lang="zh-CN" altLang="en-US" dirty="0">
                <a:solidFill>
                  <a:schemeClr val="tx1"/>
                </a:solidFill>
                <a:ea typeface="楷体" pitchFamily="49" charset="-122"/>
                <a:cs typeface="Times New Roman" pitchFamily="18" charset="0"/>
              </a:rPr>
              <a:t>，</a:t>
            </a:r>
            <a:r>
              <a:rPr lang="en-US" altLang="zh-CN" dirty="0">
                <a:solidFill>
                  <a:schemeClr val="tx1"/>
                </a:solidFill>
                <a:ea typeface="楷体" pitchFamily="49" charset="-122"/>
                <a:cs typeface="Times New Roman" pitchFamily="18" charset="0"/>
              </a:rPr>
              <a:t>4}}    </a:t>
            </a:r>
            <a:r>
              <a:rPr lang="en-US" altLang="zh-CN" i="1" dirty="0">
                <a:solidFill>
                  <a:schemeClr val="tx1"/>
                </a:solidFill>
                <a:ea typeface="楷体" pitchFamily="49" charset="-122"/>
                <a:cs typeface="Times New Roman" pitchFamily="18" charset="0"/>
              </a:rPr>
              <a:t>U</a:t>
            </a:r>
            <a:r>
              <a:rPr lang="en-US" altLang="zh-CN" dirty="0">
                <a:solidFill>
                  <a:schemeClr val="tx1"/>
                </a:solidFill>
                <a:ea typeface="楷体" pitchFamily="49" charset="-122"/>
                <a:cs typeface="Times New Roman" pitchFamily="18" charset="0"/>
              </a:rPr>
              <a:t>/{</a:t>
            </a:r>
            <a:r>
              <a:rPr lang="en-US" altLang="zh-CN" i="1" dirty="0">
                <a:solidFill>
                  <a:schemeClr val="tx1"/>
                </a:solidFill>
                <a:ea typeface="楷体" pitchFamily="49" charset="-122"/>
                <a:cs typeface="Times New Roman" pitchFamily="18" charset="0"/>
              </a:rPr>
              <a:t>b</a:t>
            </a:r>
            <a:r>
              <a:rPr lang="zh-CN" altLang="en-US" dirty="0">
                <a:solidFill>
                  <a:schemeClr val="tx1"/>
                </a:solidFill>
                <a:ea typeface="楷体" pitchFamily="49" charset="-122"/>
                <a:cs typeface="Times New Roman" pitchFamily="18" charset="0"/>
              </a:rPr>
              <a:t>，</a:t>
            </a:r>
            <a:r>
              <a:rPr lang="en-US" altLang="zh-CN" i="1" dirty="0">
                <a:solidFill>
                  <a:schemeClr val="tx1"/>
                </a:solidFill>
                <a:ea typeface="楷体" pitchFamily="49" charset="-122"/>
                <a:cs typeface="Times New Roman" pitchFamily="18" charset="0"/>
              </a:rPr>
              <a:t>c</a:t>
            </a:r>
            <a:r>
              <a:rPr lang="en-US" altLang="zh-CN" dirty="0">
                <a:solidFill>
                  <a:schemeClr val="tx1"/>
                </a:solidFill>
                <a:ea typeface="楷体" pitchFamily="49" charset="-122"/>
                <a:cs typeface="Times New Roman" pitchFamily="18" charset="0"/>
              </a:rPr>
              <a:t>}={{1}</a:t>
            </a:r>
            <a:r>
              <a:rPr lang="zh-CN" altLang="en-US" dirty="0">
                <a:solidFill>
                  <a:schemeClr val="tx1"/>
                </a:solidFill>
                <a:ea typeface="楷体" pitchFamily="49" charset="-122"/>
                <a:cs typeface="Times New Roman" pitchFamily="18" charset="0"/>
              </a:rPr>
              <a:t>，</a:t>
            </a:r>
            <a:r>
              <a:rPr lang="en-US" altLang="zh-CN" dirty="0">
                <a:solidFill>
                  <a:schemeClr val="tx1"/>
                </a:solidFill>
                <a:ea typeface="楷体" pitchFamily="49" charset="-122"/>
                <a:cs typeface="Times New Roman" pitchFamily="18" charset="0"/>
              </a:rPr>
              <a:t>{3}</a:t>
            </a:r>
            <a:r>
              <a:rPr lang="zh-CN" altLang="en-US" dirty="0">
                <a:solidFill>
                  <a:schemeClr val="tx1"/>
                </a:solidFill>
                <a:ea typeface="楷体" pitchFamily="49" charset="-122"/>
                <a:cs typeface="Times New Roman" pitchFamily="18" charset="0"/>
              </a:rPr>
              <a:t>，</a:t>
            </a:r>
            <a:r>
              <a:rPr lang="en-US" altLang="zh-CN" dirty="0">
                <a:solidFill>
                  <a:schemeClr val="tx1"/>
                </a:solidFill>
                <a:ea typeface="楷体" pitchFamily="49" charset="-122"/>
                <a:cs typeface="Times New Roman" pitchFamily="18" charset="0"/>
              </a:rPr>
              <a:t>{2</a:t>
            </a:r>
            <a:r>
              <a:rPr lang="zh-CN" altLang="en-US" dirty="0">
                <a:solidFill>
                  <a:schemeClr val="tx1"/>
                </a:solidFill>
                <a:ea typeface="楷体" pitchFamily="49" charset="-122"/>
                <a:cs typeface="Times New Roman" pitchFamily="18" charset="0"/>
              </a:rPr>
              <a:t>，</a:t>
            </a:r>
            <a:r>
              <a:rPr lang="en-US" altLang="zh-CN" dirty="0">
                <a:solidFill>
                  <a:schemeClr val="tx1"/>
                </a:solidFill>
                <a:ea typeface="楷体" pitchFamily="49" charset="-122"/>
                <a:cs typeface="Times New Roman" pitchFamily="18" charset="0"/>
              </a:rPr>
              <a:t>4}}</a:t>
            </a:r>
            <a:endParaRPr lang="en-US" altLang="zh-CN" i="1" dirty="0">
              <a:solidFill>
                <a:schemeClr val="tx1"/>
              </a:solidFill>
              <a:ea typeface="楷体" pitchFamily="49" charset="-122"/>
              <a:cs typeface="Times New Roman" pitchFamily="18" charset="0"/>
            </a:endParaRPr>
          </a:p>
          <a:p>
            <a:r>
              <a:rPr lang="en-US" altLang="zh-CN" i="1" dirty="0">
                <a:solidFill>
                  <a:schemeClr val="tx1"/>
                </a:solidFill>
                <a:ea typeface="楷体" pitchFamily="49" charset="-122"/>
                <a:cs typeface="Times New Roman" pitchFamily="18" charset="0"/>
              </a:rPr>
              <a:t>U</a:t>
            </a:r>
            <a:r>
              <a:rPr lang="en-US" altLang="zh-CN" dirty="0">
                <a:solidFill>
                  <a:schemeClr val="tx1"/>
                </a:solidFill>
                <a:ea typeface="楷体" pitchFamily="49" charset="-122"/>
                <a:cs typeface="Times New Roman" pitchFamily="18" charset="0"/>
              </a:rPr>
              <a:t>/{</a:t>
            </a:r>
            <a:r>
              <a:rPr lang="en-US" altLang="zh-CN" i="1" dirty="0">
                <a:solidFill>
                  <a:schemeClr val="tx1"/>
                </a:solidFill>
                <a:ea typeface="楷体" pitchFamily="49" charset="-122"/>
                <a:cs typeface="Times New Roman" pitchFamily="18" charset="0"/>
              </a:rPr>
              <a:t>d</a:t>
            </a:r>
            <a:r>
              <a:rPr lang="zh-CN" altLang="en-US" dirty="0">
                <a:solidFill>
                  <a:schemeClr val="tx1"/>
                </a:solidFill>
                <a:ea typeface="楷体" pitchFamily="49" charset="-122"/>
                <a:cs typeface="Times New Roman" pitchFamily="18" charset="0"/>
              </a:rPr>
              <a:t>，</a:t>
            </a:r>
            <a:r>
              <a:rPr lang="en-US" altLang="zh-CN" i="1" dirty="0">
                <a:solidFill>
                  <a:schemeClr val="tx1"/>
                </a:solidFill>
                <a:ea typeface="楷体" pitchFamily="49" charset="-122"/>
                <a:cs typeface="Times New Roman" pitchFamily="18" charset="0"/>
              </a:rPr>
              <a:t>c</a:t>
            </a:r>
            <a:r>
              <a:rPr lang="en-US" altLang="zh-CN" dirty="0">
                <a:solidFill>
                  <a:schemeClr val="tx1"/>
                </a:solidFill>
                <a:ea typeface="楷体" pitchFamily="49" charset="-122"/>
                <a:cs typeface="Times New Roman" pitchFamily="18" charset="0"/>
              </a:rPr>
              <a:t>}={{1}</a:t>
            </a:r>
            <a:r>
              <a:rPr lang="zh-CN" altLang="en-US" dirty="0">
                <a:solidFill>
                  <a:schemeClr val="tx1"/>
                </a:solidFill>
                <a:ea typeface="楷体" pitchFamily="49" charset="-122"/>
                <a:cs typeface="Times New Roman" pitchFamily="18" charset="0"/>
              </a:rPr>
              <a:t>，</a:t>
            </a:r>
            <a:r>
              <a:rPr lang="en-US" altLang="zh-CN" dirty="0">
                <a:solidFill>
                  <a:schemeClr val="tx1"/>
                </a:solidFill>
                <a:ea typeface="楷体" pitchFamily="49" charset="-122"/>
                <a:cs typeface="Times New Roman" pitchFamily="18" charset="0"/>
              </a:rPr>
              <a:t>{2}</a:t>
            </a:r>
            <a:r>
              <a:rPr lang="zh-CN" altLang="en-US" dirty="0">
                <a:solidFill>
                  <a:schemeClr val="tx1"/>
                </a:solidFill>
                <a:ea typeface="楷体" pitchFamily="49" charset="-122"/>
                <a:cs typeface="Times New Roman" pitchFamily="18" charset="0"/>
              </a:rPr>
              <a:t>，</a:t>
            </a:r>
            <a:r>
              <a:rPr lang="en-US" altLang="zh-CN" dirty="0">
                <a:solidFill>
                  <a:schemeClr val="tx1"/>
                </a:solidFill>
                <a:ea typeface="楷体" pitchFamily="49" charset="-122"/>
                <a:cs typeface="Times New Roman" pitchFamily="18" charset="0"/>
              </a:rPr>
              <a:t>{3</a:t>
            </a:r>
            <a:r>
              <a:rPr lang="zh-CN" altLang="en-US" dirty="0">
                <a:solidFill>
                  <a:schemeClr val="tx1"/>
                </a:solidFill>
                <a:ea typeface="楷体" pitchFamily="49" charset="-122"/>
                <a:cs typeface="Times New Roman" pitchFamily="18" charset="0"/>
              </a:rPr>
              <a:t>，</a:t>
            </a:r>
            <a:r>
              <a:rPr lang="en-US" altLang="zh-CN" dirty="0">
                <a:solidFill>
                  <a:schemeClr val="tx1"/>
                </a:solidFill>
                <a:ea typeface="楷体" pitchFamily="49" charset="-122"/>
                <a:cs typeface="Times New Roman" pitchFamily="18" charset="0"/>
              </a:rPr>
              <a:t>4}}   </a:t>
            </a:r>
            <a:r>
              <a:rPr lang="en-US" altLang="zh-CN" i="1" dirty="0">
                <a:solidFill>
                  <a:schemeClr val="tx1"/>
                </a:solidFill>
                <a:ea typeface="楷体" pitchFamily="49" charset="-122"/>
                <a:cs typeface="Times New Roman" pitchFamily="18" charset="0"/>
              </a:rPr>
              <a:t>POS</a:t>
            </a:r>
            <a:r>
              <a:rPr lang="en-US" altLang="zh-CN" i="1" baseline="-25000" dirty="0">
                <a:solidFill>
                  <a:schemeClr val="tx1"/>
                </a:solidFill>
                <a:ea typeface="楷体" pitchFamily="49" charset="-122"/>
                <a:cs typeface="Times New Roman" pitchFamily="18" charset="0"/>
              </a:rPr>
              <a:t>B</a:t>
            </a:r>
            <a:r>
              <a:rPr lang="en-US" altLang="zh-CN" dirty="0">
                <a:solidFill>
                  <a:schemeClr val="tx1"/>
                </a:solidFill>
                <a:ea typeface="楷体" pitchFamily="49" charset="-122"/>
                <a:cs typeface="Times New Roman" pitchFamily="18" charset="0"/>
              </a:rPr>
              <a:t>(</a:t>
            </a:r>
            <a:r>
              <a:rPr lang="en-US" altLang="zh-CN" i="1" dirty="0">
                <a:solidFill>
                  <a:schemeClr val="tx1"/>
                </a:solidFill>
                <a:ea typeface="楷体" pitchFamily="49" charset="-122"/>
                <a:cs typeface="Times New Roman" pitchFamily="18" charset="0"/>
              </a:rPr>
              <a:t>D</a:t>
            </a:r>
            <a:r>
              <a:rPr lang="en-US" altLang="zh-CN" dirty="0">
                <a:solidFill>
                  <a:schemeClr val="tx1"/>
                </a:solidFill>
                <a:ea typeface="楷体" pitchFamily="49" charset="-122"/>
                <a:cs typeface="Times New Roman" pitchFamily="18" charset="0"/>
              </a:rPr>
              <a:t>)={1}</a:t>
            </a:r>
            <a:endParaRPr lang="en-US" altLang="zh-CN" i="1" dirty="0">
              <a:solidFill>
                <a:schemeClr val="tx1"/>
              </a:solidFill>
              <a:ea typeface="楷体" pitchFamily="49" charset="-122"/>
              <a:cs typeface="Times New Roman" pitchFamily="18" charset="0"/>
            </a:endParaRPr>
          </a:p>
          <a:p>
            <a:r>
              <a:rPr lang="en-US" altLang="zh-CN" i="1" dirty="0">
                <a:solidFill>
                  <a:srgbClr val="FF0000"/>
                </a:solidFill>
                <a:ea typeface="楷体" pitchFamily="49" charset="-122"/>
                <a:cs typeface="Times New Roman" pitchFamily="18" charset="0"/>
              </a:rPr>
              <a:t>POS</a:t>
            </a:r>
            <a:r>
              <a:rPr lang="en-US" altLang="zh-CN" i="1" baseline="-25000" dirty="0">
                <a:solidFill>
                  <a:srgbClr val="FF0000"/>
                </a:solidFill>
                <a:ea typeface="楷体" pitchFamily="49" charset="-122"/>
                <a:cs typeface="Times New Roman" pitchFamily="18" charset="0"/>
              </a:rPr>
              <a:t>B</a:t>
            </a:r>
            <a:r>
              <a:rPr lang="en-US" altLang="zh-CN" baseline="-25000" dirty="0">
                <a:solidFill>
                  <a:srgbClr val="FF0000"/>
                </a:solidFill>
                <a:ea typeface="楷体" pitchFamily="49" charset="-122"/>
                <a:cs typeface="Times New Roman" pitchFamily="18" charset="0"/>
              </a:rPr>
              <a:t>∪{</a:t>
            </a:r>
            <a:r>
              <a:rPr lang="en-US" altLang="zh-CN" i="1" baseline="-25000" dirty="0">
                <a:solidFill>
                  <a:srgbClr val="FF0000"/>
                </a:solidFill>
                <a:ea typeface="楷体" pitchFamily="49" charset="-122"/>
                <a:cs typeface="Times New Roman" pitchFamily="18" charset="0"/>
              </a:rPr>
              <a:t>a</a:t>
            </a:r>
            <a:r>
              <a:rPr lang="en-US" altLang="zh-CN" baseline="-25000" dirty="0">
                <a:solidFill>
                  <a:srgbClr val="FF0000"/>
                </a:solidFill>
                <a:ea typeface="楷体" pitchFamily="49" charset="-122"/>
                <a:cs typeface="Times New Roman" pitchFamily="18" charset="0"/>
              </a:rPr>
              <a:t>}</a:t>
            </a:r>
            <a:r>
              <a:rPr lang="en-US" altLang="zh-CN" dirty="0">
                <a:solidFill>
                  <a:srgbClr val="FF0000"/>
                </a:solidFill>
                <a:ea typeface="楷体" pitchFamily="49" charset="-122"/>
                <a:cs typeface="Times New Roman" pitchFamily="18" charset="0"/>
              </a:rPr>
              <a:t>(</a:t>
            </a:r>
            <a:r>
              <a:rPr lang="en-US" altLang="zh-CN" i="1" dirty="0">
                <a:solidFill>
                  <a:srgbClr val="FF0000"/>
                </a:solidFill>
                <a:ea typeface="楷体" pitchFamily="49" charset="-122"/>
                <a:cs typeface="Times New Roman" pitchFamily="18" charset="0"/>
              </a:rPr>
              <a:t>D</a:t>
            </a:r>
            <a:r>
              <a:rPr lang="en-US" altLang="zh-CN" dirty="0">
                <a:solidFill>
                  <a:srgbClr val="FF0000"/>
                </a:solidFill>
                <a:ea typeface="楷体" pitchFamily="49" charset="-122"/>
                <a:cs typeface="Times New Roman" pitchFamily="18" charset="0"/>
              </a:rPr>
              <a:t>)=</a:t>
            </a:r>
            <a:r>
              <a:rPr lang="en-US" altLang="zh-CN" i="1" dirty="0">
                <a:solidFill>
                  <a:srgbClr val="FF0000"/>
                </a:solidFill>
                <a:ea typeface="楷体" pitchFamily="49" charset="-122"/>
                <a:cs typeface="Times New Roman" pitchFamily="18" charset="0"/>
              </a:rPr>
              <a:t>POS</a:t>
            </a:r>
            <a:r>
              <a:rPr lang="en-US" altLang="zh-CN" baseline="-25000" dirty="0">
                <a:solidFill>
                  <a:srgbClr val="FF0000"/>
                </a:solidFill>
                <a:ea typeface="楷体" pitchFamily="49" charset="-122"/>
                <a:cs typeface="Times New Roman" pitchFamily="18" charset="0"/>
              </a:rPr>
              <a:t>{</a:t>
            </a:r>
            <a:r>
              <a:rPr lang="en-US" altLang="zh-CN" i="1" baseline="-25000" dirty="0">
                <a:solidFill>
                  <a:srgbClr val="FF0000"/>
                </a:solidFill>
                <a:ea typeface="楷体" pitchFamily="49" charset="-122"/>
                <a:cs typeface="Times New Roman" pitchFamily="18" charset="0"/>
              </a:rPr>
              <a:t>a</a:t>
            </a:r>
            <a:r>
              <a:rPr lang="zh-CN" altLang="en-US" baseline="-25000" dirty="0">
                <a:solidFill>
                  <a:srgbClr val="FF0000"/>
                </a:solidFill>
                <a:ea typeface="楷体" pitchFamily="49" charset="-122"/>
                <a:cs typeface="Times New Roman" pitchFamily="18" charset="0"/>
              </a:rPr>
              <a:t>，</a:t>
            </a:r>
            <a:r>
              <a:rPr lang="en-US" altLang="zh-CN" i="1" baseline="-25000" dirty="0">
                <a:solidFill>
                  <a:srgbClr val="FF0000"/>
                </a:solidFill>
                <a:ea typeface="楷体" pitchFamily="49" charset="-122"/>
                <a:cs typeface="Times New Roman" pitchFamily="18" charset="0"/>
              </a:rPr>
              <a:t>c</a:t>
            </a:r>
            <a:r>
              <a:rPr lang="en-US" altLang="zh-CN" baseline="-25000" dirty="0">
                <a:solidFill>
                  <a:srgbClr val="FF0000"/>
                </a:solidFill>
                <a:ea typeface="楷体" pitchFamily="49" charset="-122"/>
                <a:cs typeface="Times New Roman" pitchFamily="18" charset="0"/>
              </a:rPr>
              <a:t>}</a:t>
            </a:r>
            <a:r>
              <a:rPr lang="en-US" altLang="zh-CN" dirty="0">
                <a:solidFill>
                  <a:srgbClr val="FF0000"/>
                </a:solidFill>
                <a:ea typeface="楷体" pitchFamily="49" charset="-122"/>
                <a:cs typeface="Times New Roman" pitchFamily="18" charset="0"/>
              </a:rPr>
              <a:t>(</a:t>
            </a:r>
            <a:r>
              <a:rPr lang="en-US" altLang="zh-CN" i="1" dirty="0">
                <a:solidFill>
                  <a:srgbClr val="FF0000"/>
                </a:solidFill>
                <a:ea typeface="楷体" pitchFamily="49" charset="-122"/>
                <a:cs typeface="Times New Roman" pitchFamily="18" charset="0"/>
              </a:rPr>
              <a:t>D</a:t>
            </a:r>
            <a:r>
              <a:rPr lang="en-US" altLang="zh-CN" dirty="0">
                <a:solidFill>
                  <a:srgbClr val="FF0000"/>
                </a:solidFill>
                <a:ea typeface="楷体" pitchFamily="49" charset="-122"/>
                <a:cs typeface="Times New Roman" pitchFamily="18" charset="0"/>
              </a:rPr>
              <a:t>)={1</a:t>
            </a:r>
            <a:r>
              <a:rPr lang="zh-CN" altLang="en-US" dirty="0">
                <a:solidFill>
                  <a:srgbClr val="FF0000"/>
                </a:solidFill>
                <a:ea typeface="楷体" pitchFamily="49" charset="-122"/>
                <a:cs typeface="Times New Roman" pitchFamily="18" charset="0"/>
              </a:rPr>
              <a:t>，</a:t>
            </a:r>
            <a:r>
              <a:rPr lang="en-US" altLang="zh-CN" dirty="0">
                <a:solidFill>
                  <a:srgbClr val="FF0000"/>
                </a:solidFill>
                <a:ea typeface="楷体" pitchFamily="49" charset="-122"/>
                <a:cs typeface="Times New Roman" pitchFamily="18" charset="0"/>
              </a:rPr>
              <a:t>2</a:t>
            </a:r>
            <a:r>
              <a:rPr lang="zh-CN" altLang="en-US" dirty="0">
                <a:solidFill>
                  <a:srgbClr val="FF0000"/>
                </a:solidFill>
                <a:ea typeface="楷体" pitchFamily="49" charset="-122"/>
                <a:cs typeface="Times New Roman" pitchFamily="18" charset="0"/>
              </a:rPr>
              <a:t>，</a:t>
            </a:r>
            <a:r>
              <a:rPr lang="en-US" altLang="zh-CN" dirty="0">
                <a:solidFill>
                  <a:srgbClr val="FF0000"/>
                </a:solidFill>
                <a:ea typeface="楷体" pitchFamily="49" charset="-122"/>
                <a:cs typeface="Times New Roman" pitchFamily="18" charset="0"/>
              </a:rPr>
              <a:t>3</a:t>
            </a:r>
            <a:r>
              <a:rPr lang="zh-CN" altLang="en-US" dirty="0">
                <a:solidFill>
                  <a:srgbClr val="FF0000"/>
                </a:solidFill>
                <a:ea typeface="楷体" pitchFamily="49" charset="-122"/>
                <a:cs typeface="Times New Roman" pitchFamily="18" charset="0"/>
              </a:rPr>
              <a:t>，</a:t>
            </a:r>
            <a:r>
              <a:rPr lang="en-US" altLang="zh-CN" dirty="0">
                <a:solidFill>
                  <a:srgbClr val="FF0000"/>
                </a:solidFill>
                <a:ea typeface="楷体" pitchFamily="49" charset="-122"/>
                <a:cs typeface="Times New Roman" pitchFamily="18" charset="0"/>
              </a:rPr>
              <a:t>4}</a:t>
            </a:r>
            <a:endParaRPr lang="en-US" altLang="zh-CN" i="1" dirty="0">
              <a:solidFill>
                <a:srgbClr val="FF0000"/>
              </a:solidFill>
              <a:ea typeface="楷体" pitchFamily="49" charset="-122"/>
              <a:cs typeface="Times New Roman" pitchFamily="18" charset="0"/>
            </a:endParaRPr>
          </a:p>
          <a:p>
            <a:r>
              <a:rPr lang="en-US" altLang="zh-CN" i="1" dirty="0">
                <a:solidFill>
                  <a:srgbClr val="FF0000"/>
                </a:solidFill>
                <a:ea typeface="楷体" pitchFamily="49" charset="-122"/>
                <a:cs typeface="Times New Roman" pitchFamily="18" charset="0"/>
              </a:rPr>
              <a:t>POS</a:t>
            </a:r>
            <a:r>
              <a:rPr lang="en-US" altLang="zh-CN" i="1" baseline="-25000" dirty="0">
                <a:solidFill>
                  <a:srgbClr val="FF0000"/>
                </a:solidFill>
                <a:ea typeface="楷体" pitchFamily="49" charset="-122"/>
                <a:cs typeface="Times New Roman" pitchFamily="18" charset="0"/>
              </a:rPr>
              <a:t>B</a:t>
            </a:r>
            <a:r>
              <a:rPr lang="en-US" altLang="zh-CN" baseline="-25000" dirty="0">
                <a:solidFill>
                  <a:srgbClr val="FF0000"/>
                </a:solidFill>
                <a:ea typeface="楷体" pitchFamily="49" charset="-122"/>
                <a:cs typeface="Times New Roman" pitchFamily="18" charset="0"/>
              </a:rPr>
              <a:t>∪{</a:t>
            </a:r>
            <a:r>
              <a:rPr lang="en-US" altLang="zh-CN" i="1" baseline="-25000" dirty="0">
                <a:solidFill>
                  <a:srgbClr val="FF0000"/>
                </a:solidFill>
                <a:ea typeface="楷体" pitchFamily="49" charset="-122"/>
                <a:cs typeface="Times New Roman" pitchFamily="18" charset="0"/>
              </a:rPr>
              <a:t>b</a:t>
            </a:r>
            <a:r>
              <a:rPr lang="en-US" altLang="zh-CN" baseline="-25000" dirty="0">
                <a:solidFill>
                  <a:srgbClr val="FF0000"/>
                </a:solidFill>
                <a:ea typeface="楷体" pitchFamily="49" charset="-122"/>
                <a:cs typeface="Times New Roman" pitchFamily="18" charset="0"/>
              </a:rPr>
              <a:t>}</a:t>
            </a:r>
            <a:r>
              <a:rPr lang="en-US" altLang="zh-CN" dirty="0">
                <a:solidFill>
                  <a:srgbClr val="FF0000"/>
                </a:solidFill>
                <a:ea typeface="楷体" pitchFamily="49" charset="-122"/>
                <a:cs typeface="Times New Roman" pitchFamily="18" charset="0"/>
              </a:rPr>
              <a:t>(</a:t>
            </a:r>
            <a:r>
              <a:rPr lang="en-US" altLang="zh-CN" i="1" dirty="0">
                <a:solidFill>
                  <a:srgbClr val="FF0000"/>
                </a:solidFill>
                <a:ea typeface="楷体" pitchFamily="49" charset="-122"/>
                <a:cs typeface="Times New Roman" pitchFamily="18" charset="0"/>
              </a:rPr>
              <a:t>D</a:t>
            </a:r>
            <a:r>
              <a:rPr lang="en-US" altLang="zh-CN" dirty="0">
                <a:solidFill>
                  <a:srgbClr val="FF0000"/>
                </a:solidFill>
                <a:ea typeface="楷体" pitchFamily="49" charset="-122"/>
                <a:cs typeface="Times New Roman" pitchFamily="18" charset="0"/>
              </a:rPr>
              <a:t>)=</a:t>
            </a:r>
            <a:r>
              <a:rPr lang="en-US" altLang="zh-CN" i="1" dirty="0">
                <a:solidFill>
                  <a:srgbClr val="FF0000"/>
                </a:solidFill>
                <a:ea typeface="楷体" pitchFamily="49" charset="-122"/>
                <a:cs typeface="Times New Roman" pitchFamily="18" charset="0"/>
              </a:rPr>
              <a:t>POS</a:t>
            </a:r>
            <a:r>
              <a:rPr lang="en-US" altLang="zh-CN" baseline="-25000" dirty="0">
                <a:solidFill>
                  <a:srgbClr val="FF0000"/>
                </a:solidFill>
                <a:ea typeface="楷体" pitchFamily="49" charset="-122"/>
                <a:cs typeface="Times New Roman" pitchFamily="18" charset="0"/>
              </a:rPr>
              <a:t>{</a:t>
            </a:r>
            <a:r>
              <a:rPr lang="en-US" altLang="zh-CN" i="1" baseline="-25000" dirty="0">
                <a:solidFill>
                  <a:srgbClr val="FF0000"/>
                </a:solidFill>
                <a:ea typeface="楷体" pitchFamily="49" charset="-122"/>
                <a:cs typeface="Times New Roman" pitchFamily="18" charset="0"/>
              </a:rPr>
              <a:t>b</a:t>
            </a:r>
            <a:r>
              <a:rPr lang="zh-CN" altLang="en-US" baseline="-25000" dirty="0">
                <a:solidFill>
                  <a:srgbClr val="FF0000"/>
                </a:solidFill>
                <a:ea typeface="楷体" pitchFamily="49" charset="-122"/>
                <a:cs typeface="Times New Roman" pitchFamily="18" charset="0"/>
              </a:rPr>
              <a:t>，</a:t>
            </a:r>
            <a:r>
              <a:rPr lang="en-US" altLang="zh-CN" i="1" baseline="-25000" dirty="0">
                <a:solidFill>
                  <a:srgbClr val="FF0000"/>
                </a:solidFill>
                <a:ea typeface="楷体" pitchFamily="49" charset="-122"/>
                <a:cs typeface="Times New Roman" pitchFamily="18" charset="0"/>
              </a:rPr>
              <a:t>c</a:t>
            </a:r>
            <a:r>
              <a:rPr lang="en-US" altLang="zh-CN" baseline="-25000" dirty="0">
                <a:solidFill>
                  <a:srgbClr val="FF0000"/>
                </a:solidFill>
                <a:ea typeface="楷体" pitchFamily="49" charset="-122"/>
                <a:cs typeface="Times New Roman" pitchFamily="18" charset="0"/>
              </a:rPr>
              <a:t>}</a:t>
            </a:r>
            <a:r>
              <a:rPr lang="en-US" altLang="zh-CN" dirty="0">
                <a:solidFill>
                  <a:srgbClr val="FF0000"/>
                </a:solidFill>
                <a:ea typeface="楷体" pitchFamily="49" charset="-122"/>
                <a:cs typeface="Times New Roman" pitchFamily="18" charset="0"/>
              </a:rPr>
              <a:t>(</a:t>
            </a:r>
            <a:r>
              <a:rPr lang="en-US" altLang="zh-CN" i="1" dirty="0">
                <a:solidFill>
                  <a:srgbClr val="FF0000"/>
                </a:solidFill>
                <a:ea typeface="楷体" pitchFamily="49" charset="-122"/>
                <a:cs typeface="Times New Roman" pitchFamily="18" charset="0"/>
              </a:rPr>
              <a:t>D</a:t>
            </a:r>
            <a:r>
              <a:rPr lang="en-US" altLang="zh-CN" dirty="0">
                <a:solidFill>
                  <a:srgbClr val="FF0000"/>
                </a:solidFill>
                <a:ea typeface="楷体" pitchFamily="49" charset="-122"/>
                <a:cs typeface="Times New Roman" pitchFamily="18" charset="0"/>
              </a:rPr>
              <a:t>)={1</a:t>
            </a:r>
            <a:r>
              <a:rPr lang="zh-CN" altLang="en-US" dirty="0">
                <a:solidFill>
                  <a:srgbClr val="FF0000"/>
                </a:solidFill>
                <a:ea typeface="楷体" pitchFamily="49" charset="-122"/>
                <a:cs typeface="Times New Roman" pitchFamily="18" charset="0"/>
              </a:rPr>
              <a:t>，</a:t>
            </a:r>
            <a:r>
              <a:rPr lang="en-US" altLang="zh-CN" dirty="0">
                <a:solidFill>
                  <a:srgbClr val="FF0000"/>
                </a:solidFill>
                <a:ea typeface="楷体" pitchFamily="49" charset="-122"/>
                <a:cs typeface="Times New Roman" pitchFamily="18" charset="0"/>
              </a:rPr>
              <a:t>3}</a:t>
            </a:r>
            <a:endParaRPr lang="en-US" altLang="zh-CN" i="1" dirty="0">
              <a:solidFill>
                <a:srgbClr val="FF0000"/>
              </a:solidFill>
              <a:ea typeface="楷体" pitchFamily="49" charset="-122"/>
              <a:cs typeface="Times New Roman" pitchFamily="18" charset="0"/>
            </a:endParaRPr>
          </a:p>
          <a:p>
            <a:r>
              <a:rPr lang="en-US" altLang="zh-CN" i="1" dirty="0">
                <a:solidFill>
                  <a:srgbClr val="FF0000"/>
                </a:solidFill>
                <a:ea typeface="楷体" pitchFamily="49" charset="-122"/>
                <a:cs typeface="Times New Roman" pitchFamily="18" charset="0"/>
              </a:rPr>
              <a:t>POS</a:t>
            </a:r>
            <a:r>
              <a:rPr lang="en-US" altLang="zh-CN" i="1" baseline="-25000" dirty="0">
                <a:solidFill>
                  <a:srgbClr val="FF0000"/>
                </a:solidFill>
                <a:ea typeface="楷体" pitchFamily="49" charset="-122"/>
                <a:cs typeface="Times New Roman" pitchFamily="18" charset="0"/>
              </a:rPr>
              <a:t>B</a:t>
            </a:r>
            <a:r>
              <a:rPr lang="en-US" altLang="zh-CN" baseline="-25000" dirty="0">
                <a:solidFill>
                  <a:srgbClr val="FF0000"/>
                </a:solidFill>
                <a:ea typeface="楷体" pitchFamily="49" charset="-122"/>
                <a:cs typeface="Times New Roman" pitchFamily="18" charset="0"/>
              </a:rPr>
              <a:t>∪{</a:t>
            </a:r>
            <a:r>
              <a:rPr lang="en-US" altLang="zh-CN" i="1" baseline="-25000" dirty="0">
                <a:solidFill>
                  <a:srgbClr val="FF0000"/>
                </a:solidFill>
                <a:ea typeface="楷体" pitchFamily="49" charset="-122"/>
                <a:cs typeface="Times New Roman" pitchFamily="18" charset="0"/>
              </a:rPr>
              <a:t>d</a:t>
            </a:r>
            <a:r>
              <a:rPr lang="en-US" altLang="zh-CN" baseline="-25000" dirty="0">
                <a:solidFill>
                  <a:srgbClr val="FF0000"/>
                </a:solidFill>
                <a:ea typeface="楷体" pitchFamily="49" charset="-122"/>
                <a:cs typeface="Times New Roman" pitchFamily="18" charset="0"/>
              </a:rPr>
              <a:t>}</a:t>
            </a:r>
            <a:r>
              <a:rPr lang="en-US" altLang="zh-CN" dirty="0">
                <a:solidFill>
                  <a:srgbClr val="FF0000"/>
                </a:solidFill>
                <a:ea typeface="楷体" pitchFamily="49" charset="-122"/>
                <a:cs typeface="Times New Roman" pitchFamily="18" charset="0"/>
              </a:rPr>
              <a:t>(</a:t>
            </a:r>
            <a:r>
              <a:rPr lang="en-US" altLang="zh-CN" i="1" dirty="0">
                <a:solidFill>
                  <a:srgbClr val="FF0000"/>
                </a:solidFill>
                <a:ea typeface="楷体" pitchFamily="49" charset="-122"/>
                <a:cs typeface="Times New Roman" pitchFamily="18" charset="0"/>
              </a:rPr>
              <a:t>D</a:t>
            </a:r>
            <a:r>
              <a:rPr lang="en-US" altLang="zh-CN" dirty="0">
                <a:solidFill>
                  <a:srgbClr val="FF0000"/>
                </a:solidFill>
                <a:ea typeface="楷体" pitchFamily="49" charset="-122"/>
                <a:cs typeface="Times New Roman" pitchFamily="18" charset="0"/>
              </a:rPr>
              <a:t>)=</a:t>
            </a:r>
            <a:r>
              <a:rPr lang="en-US" altLang="zh-CN" i="1" dirty="0">
                <a:solidFill>
                  <a:srgbClr val="FF0000"/>
                </a:solidFill>
                <a:ea typeface="楷体" pitchFamily="49" charset="-122"/>
                <a:cs typeface="Times New Roman" pitchFamily="18" charset="0"/>
              </a:rPr>
              <a:t>POS</a:t>
            </a:r>
            <a:r>
              <a:rPr lang="en-US" altLang="zh-CN" baseline="-25000" dirty="0">
                <a:solidFill>
                  <a:srgbClr val="FF0000"/>
                </a:solidFill>
                <a:ea typeface="楷体" pitchFamily="49" charset="-122"/>
                <a:cs typeface="Times New Roman" pitchFamily="18" charset="0"/>
              </a:rPr>
              <a:t>{</a:t>
            </a:r>
            <a:r>
              <a:rPr lang="en-US" altLang="zh-CN" i="1" baseline="-25000" dirty="0">
                <a:solidFill>
                  <a:srgbClr val="FF0000"/>
                </a:solidFill>
                <a:ea typeface="楷体" pitchFamily="49" charset="-122"/>
                <a:cs typeface="Times New Roman" pitchFamily="18" charset="0"/>
              </a:rPr>
              <a:t>d</a:t>
            </a:r>
            <a:r>
              <a:rPr lang="zh-CN" altLang="en-US" baseline="-25000" dirty="0">
                <a:solidFill>
                  <a:srgbClr val="FF0000"/>
                </a:solidFill>
                <a:ea typeface="楷体" pitchFamily="49" charset="-122"/>
                <a:cs typeface="Times New Roman" pitchFamily="18" charset="0"/>
              </a:rPr>
              <a:t>，</a:t>
            </a:r>
            <a:r>
              <a:rPr lang="en-US" altLang="zh-CN" i="1" baseline="-25000" dirty="0">
                <a:solidFill>
                  <a:srgbClr val="FF0000"/>
                </a:solidFill>
                <a:ea typeface="楷体" pitchFamily="49" charset="-122"/>
                <a:cs typeface="Times New Roman" pitchFamily="18" charset="0"/>
              </a:rPr>
              <a:t>c</a:t>
            </a:r>
            <a:r>
              <a:rPr lang="en-US" altLang="zh-CN" baseline="-25000" dirty="0">
                <a:solidFill>
                  <a:srgbClr val="FF0000"/>
                </a:solidFill>
                <a:ea typeface="楷体" pitchFamily="49" charset="-122"/>
                <a:cs typeface="Times New Roman" pitchFamily="18" charset="0"/>
              </a:rPr>
              <a:t>}</a:t>
            </a:r>
            <a:r>
              <a:rPr lang="en-US" altLang="zh-CN" dirty="0">
                <a:solidFill>
                  <a:srgbClr val="FF0000"/>
                </a:solidFill>
                <a:ea typeface="楷体" pitchFamily="49" charset="-122"/>
                <a:cs typeface="Times New Roman" pitchFamily="18" charset="0"/>
              </a:rPr>
              <a:t>(</a:t>
            </a:r>
            <a:r>
              <a:rPr lang="en-US" altLang="zh-CN" i="1" dirty="0">
                <a:solidFill>
                  <a:srgbClr val="FF0000"/>
                </a:solidFill>
                <a:ea typeface="楷体" pitchFamily="49" charset="-122"/>
                <a:cs typeface="Times New Roman" pitchFamily="18" charset="0"/>
              </a:rPr>
              <a:t>D</a:t>
            </a:r>
            <a:r>
              <a:rPr lang="en-US" altLang="zh-CN" dirty="0">
                <a:solidFill>
                  <a:srgbClr val="FF0000"/>
                </a:solidFill>
                <a:ea typeface="楷体" pitchFamily="49" charset="-122"/>
                <a:cs typeface="Times New Roman" pitchFamily="18" charset="0"/>
              </a:rPr>
              <a:t>)={1</a:t>
            </a:r>
            <a:r>
              <a:rPr lang="zh-CN" altLang="en-US" dirty="0">
                <a:solidFill>
                  <a:srgbClr val="FF0000"/>
                </a:solidFill>
                <a:ea typeface="楷体" pitchFamily="49" charset="-122"/>
                <a:cs typeface="Times New Roman" pitchFamily="18" charset="0"/>
              </a:rPr>
              <a:t>，</a:t>
            </a:r>
            <a:r>
              <a:rPr lang="en-US" altLang="zh-CN" dirty="0">
                <a:solidFill>
                  <a:srgbClr val="FF0000"/>
                </a:solidFill>
                <a:ea typeface="楷体" pitchFamily="49" charset="-122"/>
                <a:cs typeface="Times New Roman" pitchFamily="18" charset="0"/>
              </a:rPr>
              <a:t>2</a:t>
            </a:r>
            <a:r>
              <a:rPr lang="zh-CN" altLang="en-US" dirty="0">
                <a:solidFill>
                  <a:srgbClr val="FF0000"/>
                </a:solidFill>
                <a:ea typeface="楷体" pitchFamily="49" charset="-122"/>
                <a:cs typeface="Times New Roman" pitchFamily="18" charset="0"/>
              </a:rPr>
              <a:t>，</a:t>
            </a:r>
            <a:r>
              <a:rPr lang="en-US" altLang="zh-CN" dirty="0">
                <a:solidFill>
                  <a:srgbClr val="FF0000"/>
                </a:solidFill>
                <a:ea typeface="楷体" pitchFamily="49" charset="-122"/>
                <a:cs typeface="Times New Roman" pitchFamily="18" charset="0"/>
              </a:rPr>
              <a:t>3</a:t>
            </a:r>
            <a:r>
              <a:rPr lang="zh-CN" altLang="en-US" dirty="0">
                <a:solidFill>
                  <a:srgbClr val="FF0000"/>
                </a:solidFill>
                <a:ea typeface="楷体" pitchFamily="49" charset="-122"/>
                <a:cs typeface="Times New Roman" pitchFamily="18" charset="0"/>
              </a:rPr>
              <a:t>，</a:t>
            </a:r>
            <a:r>
              <a:rPr lang="en-US" altLang="zh-CN" dirty="0">
                <a:solidFill>
                  <a:srgbClr val="FF0000"/>
                </a:solidFill>
                <a:ea typeface="楷体" pitchFamily="49" charset="-122"/>
                <a:cs typeface="Times New Roman" pitchFamily="18" charset="0"/>
              </a:rPr>
              <a:t>4}</a:t>
            </a:r>
          </a:p>
        </p:txBody>
      </p:sp>
      <p:graphicFrame>
        <p:nvGraphicFramePr>
          <p:cNvPr id="2" name="对象 1"/>
          <p:cNvGraphicFramePr>
            <a:graphicFrameLocks noChangeAspect="1"/>
          </p:cNvGraphicFramePr>
          <p:nvPr/>
        </p:nvGraphicFramePr>
        <p:xfrm>
          <a:off x="493713" y="5794375"/>
          <a:ext cx="7121525" cy="841375"/>
        </p:xfrm>
        <a:graphic>
          <a:graphicData uri="http://schemas.openxmlformats.org/presentationml/2006/ole">
            <mc:AlternateContent xmlns:mc="http://schemas.openxmlformats.org/markup-compatibility/2006">
              <mc:Choice xmlns:v="urn:schemas-microsoft-com:vml" Requires="v">
                <p:oleObj spid="_x0000_s454673" name="公式" r:id="rId3" imgW="3911400" imgH="457200" progId="Equation.3">
                  <p:embed/>
                </p:oleObj>
              </mc:Choice>
              <mc:Fallback>
                <p:oleObj name="公式" r:id="rId3" imgW="3911400" imgH="457200" progId="Equation.3">
                  <p:embed/>
                  <p:pic>
                    <p:nvPicPr>
                      <p:cNvPr id="2" name="对象 1"/>
                      <p:cNvPicPr>
                        <a:picLocks noChangeAspect="1" noChangeArrowheads="1"/>
                      </p:cNvPicPr>
                      <p:nvPr/>
                    </p:nvPicPr>
                    <p:blipFill>
                      <a:blip r:embed="rId4"/>
                      <a:srcRect/>
                      <a:stretch>
                        <a:fillRect/>
                      </a:stretch>
                    </p:blipFill>
                    <p:spPr bwMode="auto">
                      <a:xfrm>
                        <a:off x="493713" y="5794375"/>
                        <a:ext cx="7121525" cy="841375"/>
                      </a:xfrm>
                      <a:prstGeom prst="rect">
                        <a:avLst/>
                      </a:prstGeom>
                      <a:noFill/>
                      <a:ln>
                        <a:noFill/>
                      </a:ln>
                    </p:spPr>
                  </p:pic>
                </p:oleObj>
              </mc:Fallback>
            </mc:AlternateContent>
          </a:graphicData>
        </a:graphic>
      </p:graphicFrame>
      <p:graphicFrame>
        <p:nvGraphicFramePr>
          <p:cNvPr id="3" name="对象 2"/>
          <p:cNvGraphicFramePr>
            <a:graphicFrameLocks noChangeAspect="1"/>
          </p:cNvGraphicFramePr>
          <p:nvPr/>
        </p:nvGraphicFramePr>
        <p:xfrm>
          <a:off x="683568" y="4869160"/>
          <a:ext cx="5657850" cy="828675"/>
        </p:xfrm>
        <a:graphic>
          <a:graphicData uri="http://schemas.openxmlformats.org/presentationml/2006/ole">
            <mc:AlternateContent xmlns:mc="http://schemas.openxmlformats.org/markup-compatibility/2006">
              <mc:Choice xmlns:v="urn:schemas-microsoft-com:vml" Requires="v">
                <p:oleObj spid="_x0000_s454674" name="公式" r:id="rId5" imgW="2273300" imgH="330200" progId="Equation.3">
                  <p:embed/>
                </p:oleObj>
              </mc:Choice>
              <mc:Fallback>
                <p:oleObj name="公式" r:id="rId5" imgW="2273300" imgH="330200" progId="Equation.3">
                  <p:embed/>
                  <p:pic>
                    <p:nvPicPr>
                      <p:cNvPr id="3" name="对象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3568" y="4869160"/>
                        <a:ext cx="5657850" cy="82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 name="对象 3"/>
          <p:cNvGraphicFramePr>
            <a:graphicFrameLocks noChangeAspect="1"/>
          </p:cNvGraphicFramePr>
          <p:nvPr/>
        </p:nvGraphicFramePr>
        <p:xfrm>
          <a:off x="683568" y="4003972"/>
          <a:ext cx="5657850" cy="828675"/>
        </p:xfrm>
        <a:graphic>
          <a:graphicData uri="http://schemas.openxmlformats.org/presentationml/2006/ole">
            <mc:AlternateContent xmlns:mc="http://schemas.openxmlformats.org/markup-compatibility/2006">
              <mc:Choice xmlns:v="urn:schemas-microsoft-com:vml" Requires="v">
                <p:oleObj spid="_x0000_s454675" name="公式" r:id="rId7" imgW="2273300" imgH="330200" progId="Equation.3">
                  <p:embed/>
                </p:oleObj>
              </mc:Choice>
              <mc:Fallback>
                <p:oleObj name="公式" r:id="rId7" imgW="2273300" imgH="330200" progId="Equation.3">
                  <p:embed/>
                  <p:pic>
                    <p:nvPicPr>
                      <p:cNvPr id="4" name="对象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83568" y="4003972"/>
                        <a:ext cx="5657850" cy="82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0931" name="Rectangle 3"/>
          <p:cNvSpPr>
            <a:spLocks noChangeArrowheads="1"/>
          </p:cNvSpPr>
          <p:nvPr/>
        </p:nvSpPr>
        <p:spPr bwMode="auto">
          <a:xfrm>
            <a:off x="0" y="3228975"/>
            <a:ext cx="9144000" cy="0"/>
          </a:xfrm>
          <a:prstGeom prst="rect">
            <a:avLst/>
          </a:prstGeom>
          <a:noFill/>
          <a:ln w="9525">
            <a:noFill/>
            <a:miter lim="800000"/>
            <a:headEnd/>
            <a:tailEnd/>
          </a:ln>
          <a:effectLst/>
        </p:spPr>
        <p:txBody>
          <a:bodyPr wrap="none" anchor="ctr">
            <a:spAutoFit/>
          </a:bodyPr>
          <a:lstStyle/>
          <a:p>
            <a:endParaRPr lang="zh-CN" altLang="en-US"/>
          </a:p>
        </p:txBody>
      </p:sp>
      <p:sp>
        <p:nvSpPr>
          <p:cNvPr id="380933" name="Rectangle 5"/>
          <p:cNvSpPr>
            <a:spLocks noChangeArrowheads="1"/>
          </p:cNvSpPr>
          <p:nvPr/>
        </p:nvSpPr>
        <p:spPr bwMode="auto">
          <a:xfrm>
            <a:off x="0" y="3228975"/>
            <a:ext cx="9144000" cy="0"/>
          </a:xfrm>
          <a:prstGeom prst="rect">
            <a:avLst/>
          </a:prstGeom>
          <a:noFill/>
          <a:ln w="9525">
            <a:noFill/>
            <a:miter lim="800000"/>
            <a:headEnd/>
            <a:tailEnd/>
          </a:ln>
          <a:effectLst/>
        </p:spPr>
        <p:txBody>
          <a:bodyPr wrap="none" anchor="ctr">
            <a:spAutoFit/>
          </a:bodyPr>
          <a:lstStyle/>
          <a:p>
            <a:endParaRPr lang="zh-CN" altLang="en-US"/>
          </a:p>
        </p:txBody>
      </p:sp>
      <p:sp>
        <p:nvSpPr>
          <p:cNvPr id="380935" name="Rectangle 7"/>
          <p:cNvSpPr>
            <a:spLocks noChangeArrowheads="1"/>
          </p:cNvSpPr>
          <p:nvPr/>
        </p:nvSpPr>
        <p:spPr bwMode="auto">
          <a:xfrm>
            <a:off x="0" y="3228975"/>
            <a:ext cx="9144000" cy="0"/>
          </a:xfrm>
          <a:prstGeom prst="rect">
            <a:avLst/>
          </a:prstGeom>
          <a:noFill/>
          <a:ln w="9525">
            <a:noFill/>
            <a:miter lim="800000"/>
            <a:headEnd/>
            <a:tailEnd/>
          </a:ln>
          <a:effectLst/>
        </p:spPr>
        <p:txBody>
          <a:bodyPr wrap="none" anchor="ctr">
            <a:spAutoFit/>
          </a:bodyPr>
          <a:lstStyle/>
          <a:p>
            <a:endParaRPr lang="zh-CN" altLang="en-US"/>
          </a:p>
        </p:txBody>
      </p:sp>
      <p:sp>
        <p:nvSpPr>
          <p:cNvPr id="380936" name="Text Box 8"/>
          <p:cNvSpPr txBox="1">
            <a:spLocks noChangeArrowheads="1"/>
          </p:cNvSpPr>
          <p:nvPr/>
        </p:nvSpPr>
        <p:spPr bwMode="auto">
          <a:xfrm>
            <a:off x="576262" y="620688"/>
            <a:ext cx="7991475" cy="3108543"/>
          </a:xfrm>
          <a:prstGeom prst="rect">
            <a:avLst/>
          </a:prstGeom>
          <a:noFill/>
          <a:ln w="9525">
            <a:noFill/>
            <a:miter lim="800000"/>
            <a:headEnd/>
            <a:tailEnd/>
          </a:ln>
          <a:effectLst/>
        </p:spPr>
        <p:txBody>
          <a:bodyPr>
            <a:spAutoFit/>
          </a:bodyPr>
          <a:lstStyle/>
          <a:p>
            <a:pPr>
              <a:spcBef>
                <a:spcPct val="50000"/>
              </a:spcBef>
            </a:pPr>
            <a:r>
              <a:rPr lang="zh-CN" altLang="en-US" sz="2800" dirty="0">
                <a:solidFill>
                  <a:srgbClr val="0000FF"/>
                </a:solidFill>
                <a:ea typeface="楷体" pitchFamily="49" charset="-122"/>
                <a:cs typeface="Times New Roman" panose="02020603050405020304" pitchFamily="18" charset="0"/>
              </a:rPr>
              <a:t>取</a:t>
            </a:r>
            <a:r>
              <a:rPr lang="en-US" altLang="zh-CN" sz="2800" i="1" dirty="0">
                <a:solidFill>
                  <a:srgbClr val="0000FF"/>
                </a:solidFill>
                <a:ea typeface="楷体" pitchFamily="49" charset="-122"/>
                <a:cs typeface="Times New Roman" panose="02020603050405020304" pitchFamily="18" charset="0"/>
              </a:rPr>
              <a:t>c</a:t>
            </a:r>
            <a:r>
              <a:rPr lang="en-US" altLang="zh-CN" sz="2800" i="1" baseline="-25000" dirty="0">
                <a:solidFill>
                  <a:srgbClr val="0000FF"/>
                </a:solidFill>
                <a:ea typeface="楷体" pitchFamily="49" charset="-122"/>
                <a:cs typeface="Times New Roman" panose="02020603050405020304" pitchFamily="18" charset="0"/>
              </a:rPr>
              <a:t>m</a:t>
            </a:r>
            <a:r>
              <a:rPr lang="en-US" altLang="zh-CN" sz="2800" dirty="0">
                <a:solidFill>
                  <a:srgbClr val="0000FF"/>
                </a:solidFill>
                <a:ea typeface="楷体" pitchFamily="49" charset="-122"/>
                <a:cs typeface="Times New Roman" panose="02020603050405020304" pitchFamily="18" charset="0"/>
              </a:rPr>
              <a:t>=</a:t>
            </a:r>
            <a:r>
              <a:rPr lang="en-US" altLang="zh-CN" sz="2800" dirty="0" err="1">
                <a:solidFill>
                  <a:srgbClr val="0000FF"/>
                </a:solidFill>
                <a:ea typeface="楷体" pitchFamily="49" charset="-122"/>
                <a:cs typeface="Times New Roman" panose="02020603050405020304" pitchFamily="18" charset="0"/>
              </a:rPr>
              <a:t>arg</a:t>
            </a:r>
            <a:r>
              <a:rPr lang="en-US" altLang="zh-CN" sz="2800" dirty="0">
                <a:solidFill>
                  <a:srgbClr val="0000FF"/>
                </a:solidFill>
                <a:ea typeface="楷体" pitchFamily="49" charset="-122"/>
                <a:cs typeface="Times New Roman" panose="02020603050405020304" pitchFamily="18" charset="0"/>
              </a:rPr>
              <a:t> max sig(</a:t>
            </a:r>
            <a:r>
              <a:rPr lang="en-US" altLang="zh-CN" sz="2800" i="1" dirty="0" err="1">
                <a:solidFill>
                  <a:srgbClr val="0000FF"/>
                </a:solidFill>
                <a:ea typeface="楷体" pitchFamily="49" charset="-122"/>
                <a:cs typeface="Times New Roman" panose="02020603050405020304" pitchFamily="18" charset="0"/>
              </a:rPr>
              <a:t>c</a:t>
            </a:r>
            <a:r>
              <a:rPr lang="en-US" altLang="zh-CN" sz="2800" i="1" baseline="-25000" dirty="0" err="1">
                <a:solidFill>
                  <a:srgbClr val="0000FF"/>
                </a:solidFill>
                <a:ea typeface="楷体" pitchFamily="49" charset="-122"/>
                <a:cs typeface="Times New Roman" panose="02020603050405020304" pitchFamily="18" charset="0"/>
              </a:rPr>
              <a:t>i</a:t>
            </a:r>
            <a:r>
              <a:rPr lang="zh-CN" altLang="en-US" sz="2800" dirty="0">
                <a:solidFill>
                  <a:srgbClr val="0000FF"/>
                </a:solidFill>
                <a:ea typeface="楷体" pitchFamily="49" charset="-122"/>
                <a:cs typeface="Times New Roman" panose="02020603050405020304" pitchFamily="18" charset="0"/>
              </a:rPr>
              <a:t>，</a:t>
            </a:r>
            <a:r>
              <a:rPr lang="en-US" altLang="zh-CN" sz="2800" i="1" dirty="0">
                <a:solidFill>
                  <a:srgbClr val="0000FF"/>
                </a:solidFill>
                <a:ea typeface="楷体" pitchFamily="49" charset="-122"/>
                <a:cs typeface="Times New Roman" panose="02020603050405020304" pitchFamily="18" charset="0"/>
              </a:rPr>
              <a:t>B</a:t>
            </a:r>
            <a:r>
              <a:rPr lang="zh-CN" altLang="en-US" sz="2800" dirty="0">
                <a:solidFill>
                  <a:srgbClr val="0000FF"/>
                </a:solidFill>
                <a:ea typeface="楷体" pitchFamily="49" charset="-122"/>
                <a:cs typeface="Times New Roman" panose="02020603050405020304" pitchFamily="18" charset="0"/>
              </a:rPr>
              <a:t>；</a:t>
            </a:r>
            <a:r>
              <a:rPr lang="en-US" altLang="zh-CN" sz="2800" i="1" dirty="0">
                <a:solidFill>
                  <a:srgbClr val="0000FF"/>
                </a:solidFill>
                <a:ea typeface="楷体" pitchFamily="49" charset="-122"/>
                <a:cs typeface="Times New Roman" panose="02020603050405020304" pitchFamily="18" charset="0"/>
              </a:rPr>
              <a:t>D</a:t>
            </a:r>
            <a:r>
              <a:rPr lang="en-US" altLang="zh-CN" sz="2800" dirty="0">
                <a:solidFill>
                  <a:srgbClr val="0000FF"/>
                </a:solidFill>
                <a:ea typeface="楷体" pitchFamily="49" charset="-122"/>
                <a:cs typeface="Times New Roman" panose="02020603050405020304" pitchFamily="18" charset="0"/>
              </a:rPr>
              <a:t>)</a:t>
            </a:r>
            <a:r>
              <a:rPr lang="zh-CN" altLang="en-US" sz="2800" dirty="0">
                <a:solidFill>
                  <a:srgbClr val="0000FF"/>
                </a:solidFill>
                <a:ea typeface="楷体" pitchFamily="49" charset="-122"/>
                <a:cs typeface="Times New Roman" panose="02020603050405020304" pitchFamily="18" charset="0"/>
              </a:rPr>
              <a:t>，可选的属性有</a:t>
            </a:r>
            <a:r>
              <a:rPr lang="en-US" altLang="zh-CN" sz="2800" i="1" dirty="0">
                <a:solidFill>
                  <a:srgbClr val="0000FF"/>
                </a:solidFill>
                <a:ea typeface="楷体" pitchFamily="49" charset="-122"/>
                <a:cs typeface="Times New Roman" panose="02020603050405020304" pitchFamily="18" charset="0"/>
              </a:rPr>
              <a:t>a</a:t>
            </a:r>
            <a:r>
              <a:rPr lang="zh-CN" altLang="en-US" sz="2800" dirty="0">
                <a:solidFill>
                  <a:srgbClr val="0000FF"/>
                </a:solidFill>
                <a:ea typeface="楷体" pitchFamily="49" charset="-122"/>
                <a:cs typeface="Times New Roman" panose="02020603050405020304" pitchFamily="18" charset="0"/>
              </a:rPr>
              <a:t>和</a:t>
            </a:r>
            <a:r>
              <a:rPr lang="en-US" altLang="zh-CN" sz="2800" i="1" dirty="0">
                <a:solidFill>
                  <a:srgbClr val="0000FF"/>
                </a:solidFill>
                <a:ea typeface="楷体" pitchFamily="49" charset="-122"/>
                <a:cs typeface="Times New Roman" panose="02020603050405020304" pitchFamily="18" charset="0"/>
              </a:rPr>
              <a:t>d</a:t>
            </a:r>
          </a:p>
          <a:p>
            <a:pPr>
              <a:spcBef>
                <a:spcPct val="50000"/>
              </a:spcBef>
            </a:pPr>
            <a:r>
              <a:rPr lang="en-US" altLang="zh-CN" sz="2800" i="1" dirty="0">
                <a:solidFill>
                  <a:srgbClr val="0000FF"/>
                </a:solidFill>
                <a:ea typeface="楷体" pitchFamily="49" charset="-122"/>
                <a:cs typeface="Times New Roman" panose="02020603050405020304" pitchFamily="18" charset="0"/>
              </a:rPr>
              <a:t>            </a:t>
            </a:r>
            <a:r>
              <a:rPr lang="en-US" altLang="zh-CN" sz="2800" i="1" dirty="0">
                <a:solidFill>
                  <a:srgbClr val="FF0000"/>
                </a:solidFill>
                <a:ea typeface="楷体" pitchFamily="49" charset="-122"/>
                <a:cs typeface="Times New Roman" panose="02020603050405020304" pitchFamily="18" charset="0"/>
              </a:rPr>
              <a:t>B</a:t>
            </a:r>
            <a:r>
              <a:rPr lang="en-US" altLang="zh-CN" sz="2800" dirty="0">
                <a:solidFill>
                  <a:srgbClr val="FF0000"/>
                </a:solidFill>
                <a:ea typeface="楷体" pitchFamily="49" charset="-122"/>
                <a:cs typeface="Times New Roman" panose="02020603050405020304" pitchFamily="18" charset="0"/>
              </a:rPr>
              <a:t>={</a:t>
            </a:r>
            <a:r>
              <a:rPr lang="en-US" altLang="zh-CN" sz="2800" i="1" dirty="0">
                <a:solidFill>
                  <a:srgbClr val="FF0000"/>
                </a:solidFill>
                <a:ea typeface="楷体" pitchFamily="49" charset="-122"/>
                <a:cs typeface="Times New Roman" panose="02020603050405020304" pitchFamily="18" charset="0"/>
              </a:rPr>
              <a:t>a</a:t>
            </a:r>
            <a:r>
              <a:rPr lang="zh-CN" altLang="en-US" sz="2800" dirty="0">
                <a:solidFill>
                  <a:srgbClr val="FF0000"/>
                </a:solidFill>
                <a:ea typeface="楷体" pitchFamily="49" charset="-122"/>
                <a:cs typeface="Times New Roman" panose="02020603050405020304" pitchFamily="18" charset="0"/>
              </a:rPr>
              <a:t>，</a:t>
            </a:r>
            <a:r>
              <a:rPr lang="en-US" altLang="zh-CN" sz="2800" i="1" dirty="0">
                <a:solidFill>
                  <a:srgbClr val="FF0000"/>
                </a:solidFill>
                <a:ea typeface="楷体" pitchFamily="49" charset="-122"/>
                <a:cs typeface="Times New Roman" panose="02020603050405020304" pitchFamily="18" charset="0"/>
              </a:rPr>
              <a:t>c</a:t>
            </a:r>
            <a:r>
              <a:rPr lang="en-US" altLang="zh-CN" sz="2800" dirty="0">
                <a:solidFill>
                  <a:srgbClr val="FF0000"/>
                </a:solidFill>
                <a:ea typeface="楷体" pitchFamily="49" charset="-122"/>
                <a:cs typeface="Times New Roman" panose="02020603050405020304" pitchFamily="18" charset="0"/>
              </a:rPr>
              <a:t>}</a:t>
            </a:r>
            <a:r>
              <a:rPr lang="zh-CN" altLang="en-US" sz="2800" dirty="0">
                <a:solidFill>
                  <a:srgbClr val="FF0000"/>
                </a:solidFill>
                <a:ea typeface="楷体" pitchFamily="49" charset="-122"/>
                <a:cs typeface="Times New Roman" panose="02020603050405020304" pitchFamily="18" charset="0"/>
              </a:rPr>
              <a:t>或</a:t>
            </a:r>
            <a:r>
              <a:rPr lang="en-US" altLang="zh-CN" sz="2800" dirty="0">
                <a:solidFill>
                  <a:srgbClr val="FF0000"/>
                </a:solidFill>
                <a:ea typeface="楷体" pitchFamily="49" charset="-122"/>
                <a:cs typeface="Times New Roman" panose="02020603050405020304" pitchFamily="18" charset="0"/>
              </a:rPr>
              <a:t>{</a:t>
            </a:r>
            <a:r>
              <a:rPr lang="en-US" altLang="zh-CN" sz="2800" i="1" dirty="0">
                <a:solidFill>
                  <a:srgbClr val="FF0000"/>
                </a:solidFill>
                <a:ea typeface="楷体" pitchFamily="49" charset="-122"/>
                <a:cs typeface="Times New Roman" panose="02020603050405020304" pitchFamily="18" charset="0"/>
              </a:rPr>
              <a:t>d</a:t>
            </a:r>
            <a:r>
              <a:rPr lang="zh-CN" altLang="en-US" sz="2800" dirty="0">
                <a:solidFill>
                  <a:srgbClr val="FF0000"/>
                </a:solidFill>
                <a:ea typeface="楷体" pitchFamily="49" charset="-122"/>
                <a:cs typeface="Times New Roman" panose="02020603050405020304" pitchFamily="18" charset="0"/>
              </a:rPr>
              <a:t>，</a:t>
            </a:r>
            <a:r>
              <a:rPr lang="en-US" altLang="zh-CN" sz="2800" i="1" dirty="0">
                <a:solidFill>
                  <a:srgbClr val="FF0000"/>
                </a:solidFill>
                <a:ea typeface="楷体" pitchFamily="49" charset="-122"/>
                <a:cs typeface="Times New Roman" panose="02020603050405020304" pitchFamily="18" charset="0"/>
              </a:rPr>
              <a:t>c</a:t>
            </a:r>
            <a:r>
              <a:rPr lang="en-US" altLang="zh-CN" sz="2800" dirty="0">
                <a:solidFill>
                  <a:srgbClr val="FF0000"/>
                </a:solidFill>
                <a:ea typeface="楷体" pitchFamily="49" charset="-122"/>
                <a:cs typeface="Times New Roman" panose="02020603050405020304" pitchFamily="18" charset="0"/>
              </a:rPr>
              <a:t>}</a:t>
            </a:r>
            <a:r>
              <a:rPr lang="zh-CN" altLang="en-US" sz="2800" dirty="0">
                <a:solidFill>
                  <a:srgbClr val="FF0000"/>
                </a:solidFill>
                <a:ea typeface="楷体" pitchFamily="49" charset="-122"/>
                <a:cs typeface="Times New Roman" panose="02020603050405020304" pitchFamily="18" charset="0"/>
              </a:rPr>
              <a:t>，</a:t>
            </a:r>
            <a:endParaRPr lang="en-US" altLang="zh-CN" sz="2800" dirty="0">
              <a:solidFill>
                <a:srgbClr val="FF0000"/>
              </a:solidFill>
              <a:ea typeface="楷体" pitchFamily="49" charset="-122"/>
              <a:cs typeface="Times New Roman" panose="02020603050405020304" pitchFamily="18" charset="0"/>
            </a:endParaRPr>
          </a:p>
          <a:p>
            <a:pPr>
              <a:spcBef>
                <a:spcPct val="50000"/>
              </a:spcBef>
            </a:pPr>
            <a:r>
              <a:rPr lang="zh-CN" altLang="en-US" sz="2800" i="1" dirty="0">
                <a:solidFill>
                  <a:srgbClr val="0000FF"/>
                </a:solidFill>
                <a:ea typeface="楷体" pitchFamily="49" charset="-122"/>
                <a:cs typeface="Times New Roman" panose="02020603050405020304" pitchFamily="18" charset="0"/>
              </a:rPr>
              <a:t>由于</a:t>
            </a:r>
            <a:r>
              <a:rPr lang="en-US" altLang="zh-CN" sz="2800" i="1" dirty="0">
                <a:solidFill>
                  <a:srgbClr val="0000FF"/>
                </a:solidFill>
                <a:ea typeface="楷体" pitchFamily="49" charset="-122"/>
                <a:cs typeface="Times New Roman" panose="02020603050405020304" pitchFamily="18" charset="0"/>
              </a:rPr>
              <a:t>POS</a:t>
            </a:r>
            <a:r>
              <a:rPr lang="en-US" altLang="zh-CN" sz="2800" baseline="-25000" dirty="0">
                <a:solidFill>
                  <a:srgbClr val="0000FF"/>
                </a:solidFill>
                <a:ea typeface="楷体" pitchFamily="49" charset="-122"/>
                <a:cs typeface="Times New Roman" panose="02020603050405020304" pitchFamily="18" charset="0"/>
              </a:rPr>
              <a:t>{</a:t>
            </a:r>
            <a:r>
              <a:rPr lang="en-US" altLang="zh-CN" sz="2800" i="1" baseline="-25000" dirty="0">
                <a:solidFill>
                  <a:srgbClr val="0000FF"/>
                </a:solidFill>
                <a:ea typeface="楷体" pitchFamily="49" charset="-122"/>
                <a:cs typeface="Times New Roman" panose="02020603050405020304" pitchFamily="18" charset="0"/>
              </a:rPr>
              <a:t>a</a:t>
            </a:r>
            <a:r>
              <a:rPr lang="zh-CN" altLang="en-US" sz="2800" baseline="-25000" dirty="0">
                <a:solidFill>
                  <a:srgbClr val="0000FF"/>
                </a:solidFill>
                <a:ea typeface="楷体" pitchFamily="49" charset="-122"/>
                <a:cs typeface="Times New Roman" panose="02020603050405020304" pitchFamily="18" charset="0"/>
              </a:rPr>
              <a:t>，</a:t>
            </a:r>
            <a:r>
              <a:rPr lang="en-US" altLang="zh-CN" sz="2800" i="1" baseline="-25000" dirty="0">
                <a:solidFill>
                  <a:srgbClr val="0000FF"/>
                </a:solidFill>
                <a:ea typeface="楷体" pitchFamily="49" charset="-122"/>
                <a:cs typeface="Times New Roman" panose="02020603050405020304" pitchFamily="18" charset="0"/>
              </a:rPr>
              <a:t>c</a:t>
            </a:r>
            <a:r>
              <a:rPr lang="en-US" altLang="zh-CN" sz="2800" baseline="-25000" dirty="0">
                <a:solidFill>
                  <a:srgbClr val="0000FF"/>
                </a:solidFill>
                <a:ea typeface="楷体" pitchFamily="49" charset="-122"/>
                <a:cs typeface="Times New Roman" panose="02020603050405020304" pitchFamily="18" charset="0"/>
              </a:rPr>
              <a:t>}</a:t>
            </a:r>
            <a:r>
              <a:rPr lang="en-US" altLang="zh-CN" sz="2800" dirty="0">
                <a:solidFill>
                  <a:srgbClr val="0000FF"/>
                </a:solidFill>
                <a:ea typeface="楷体" pitchFamily="49" charset="-122"/>
                <a:cs typeface="Times New Roman" panose="02020603050405020304" pitchFamily="18" charset="0"/>
              </a:rPr>
              <a:t>(</a:t>
            </a:r>
            <a:r>
              <a:rPr lang="en-US" altLang="zh-CN" sz="2800" i="1" dirty="0">
                <a:solidFill>
                  <a:srgbClr val="0000FF"/>
                </a:solidFill>
                <a:ea typeface="楷体" pitchFamily="49" charset="-122"/>
                <a:cs typeface="Times New Roman" panose="02020603050405020304" pitchFamily="18" charset="0"/>
              </a:rPr>
              <a:t>D</a:t>
            </a:r>
            <a:r>
              <a:rPr lang="en-US" altLang="zh-CN" sz="2800" dirty="0">
                <a:solidFill>
                  <a:srgbClr val="0000FF"/>
                </a:solidFill>
                <a:ea typeface="楷体" pitchFamily="49" charset="-122"/>
                <a:cs typeface="Times New Roman" panose="02020603050405020304" pitchFamily="18" charset="0"/>
              </a:rPr>
              <a:t>)=</a:t>
            </a:r>
            <a:r>
              <a:rPr lang="en-US" altLang="zh-CN" sz="2800" i="1" dirty="0">
                <a:solidFill>
                  <a:srgbClr val="0000FF"/>
                </a:solidFill>
                <a:ea typeface="楷体" pitchFamily="49" charset="-122"/>
                <a:cs typeface="Times New Roman" panose="02020603050405020304" pitchFamily="18" charset="0"/>
              </a:rPr>
              <a:t>POS</a:t>
            </a:r>
            <a:r>
              <a:rPr lang="en-US" altLang="zh-CN" sz="2800" i="1" baseline="-25000" dirty="0">
                <a:solidFill>
                  <a:srgbClr val="0000FF"/>
                </a:solidFill>
                <a:ea typeface="楷体" pitchFamily="49" charset="-122"/>
                <a:cs typeface="Times New Roman" panose="02020603050405020304" pitchFamily="18" charset="0"/>
              </a:rPr>
              <a:t>C</a:t>
            </a:r>
            <a:r>
              <a:rPr lang="en-US" altLang="zh-CN" sz="2800" dirty="0">
                <a:solidFill>
                  <a:srgbClr val="0000FF"/>
                </a:solidFill>
                <a:ea typeface="楷体" pitchFamily="49" charset="-122"/>
                <a:cs typeface="Times New Roman" panose="02020603050405020304" pitchFamily="18" charset="0"/>
              </a:rPr>
              <a:t>(</a:t>
            </a:r>
            <a:r>
              <a:rPr lang="en-US" altLang="zh-CN" sz="2800" i="1" dirty="0">
                <a:solidFill>
                  <a:srgbClr val="0000FF"/>
                </a:solidFill>
                <a:ea typeface="楷体" pitchFamily="49" charset="-122"/>
                <a:cs typeface="Times New Roman" panose="02020603050405020304" pitchFamily="18" charset="0"/>
              </a:rPr>
              <a:t>D</a:t>
            </a:r>
            <a:r>
              <a:rPr lang="en-US" altLang="zh-CN" sz="2800" dirty="0">
                <a:solidFill>
                  <a:srgbClr val="0000FF"/>
                </a:solidFill>
                <a:ea typeface="楷体" pitchFamily="49" charset="-122"/>
                <a:cs typeface="Times New Roman" panose="02020603050405020304" pitchFamily="18" charset="0"/>
              </a:rPr>
              <a:t>)</a:t>
            </a:r>
            <a:r>
              <a:rPr lang="zh-CN" altLang="en-US" sz="2800" dirty="0">
                <a:solidFill>
                  <a:srgbClr val="0000FF"/>
                </a:solidFill>
                <a:ea typeface="楷体" pitchFamily="49" charset="-122"/>
                <a:cs typeface="Times New Roman" panose="02020603050405020304" pitchFamily="18" charset="0"/>
              </a:rPr>
              <a:t> ，</a:t>
            </a:r>
            <a:r>
              <a:rPr lang="en-US" altLang="zh-CN" sz="2800" i="1" dirty="0">
                <a:solidFill>
                  <a:srgbClr val="0000FF"/>
                </a:solidFill>
                <a:ea typeface="楷体" pitchFamily="49" charset="-122"/>
                <a:cs typeface="Times New Roman" panose="02020603050405020304" pitchFamily="18" charset="0"/>
              </a:rPr>
              <a:t>POS</a:t>
            </a:r>
            <a:r>
              <a:rPr lang="en-US" altLang="zh-CN" sz="2800" baseline="-25000" dirty="0">
                <a:solidFill>
                  <a:srgbClr val="0000FF"/>
                </a:solidFill>
                <a:ea typeface="楷体" pitchFamily="49" charset="-122"/>
                <a:cs typeface="Times New Roman" panose="02020603050405020304" pitchFamily="18" charset="0"/>
              </a:rPr>
              <a:t>{</a:t>
            </a:r>
            <a:r>
              <a:rPr lang="en-US" altLang="zh-CN" sz="2800" i="1" baseline="-25000" dirty="0">
                <a:solidFill>
                  <a:srgbClr val="0000FF"/>
                </a:solidFill>
                <a:ea typeface="楷体" pitchFamily="49" charset="-122"/>
                <a:cs typeface="Times New Roman" panose="02020603050405020304" pitchFamily="18" charset="0"/>
              </a:rPr>
              <a:t>d</a:t>
            </a:r>
            <a:r>
              <a:rPr lang="zh-CN" altLang="en-US" sz="2800" baseline="-25000" dirty="0">
                <a:solidFill>
                  <a:srgbClr val="0000FF"/>
                </a:solidFill>
                <a:ea typeface="楷体" pitchFamily="49" charset="-122"/>
                <a:cs typeface="Times New Roman" panose="02020603050405020304" pitchFamily="18" charset="0"/>
              </a:rPr>
              <a:t>，</a:t>
            </a:r>
            <a:r>
              <a:rPr lang="en-US" altLang="zh-CN" sz="2800" i="1" baseline="-25000" dirty="0">
                <a:solidFill>
                  <a:srgbClr val="0000FF"/>
                </a:solidFill>
                <a:ea typeface="楷体" pitchFamily="49" charset="-122"/>
                <a:cs typeface="Times New Roman" panose="02020603050405020304" pitchFamily="18" charset="0"/>
              </a:rPr>
              <a:t>c</a:t>
            </a:r>
            <a:r>
              <a:rPr lang="en-US" altLang="zh-CN" sz="2800" baseline="-25000" dirty="0">
                <a:solidFill>
                  <a:srgbClr val="0000FF"/>
                </a:solidFill>
                <a:ea typeface="楷体" pitchFamily="49" charset="-122"/>
                <a:cs typeface="Times New Roman" panose="02020603050405020304" pitchFamily="18" charset="0"/>
              </a:rPr>
              <a:t>}</a:t>
            </a:r>
            <a:r>
              <a:rPr lang="en-US" altLang="zh-CN" sz="2800" dirty="0">
                <a:solidFill>
                  <a:srgbClr val="0000FF"/>
                </a:solidFill>
                <a:ea typeface="楷体" pitchFamily="49" charset="-122"/>
                <a:cs typeface="Times New Roman" panose="02020603050405020304" pitchFamily="18" charset="0"/>
              </a:rPr>
              <a:t>(</a:t>
            </a:r>
            <a:r>
              <a:rPr lang="en-US" altLang="zh-CN" sz="2800" i="1" dirty="0">
                <a:solidFill>
                  <a:srgbClr val="0000FF"/>
                </a:solidFill>
                <a:ea typeface="楷体" pitchFamily="49" charset="-122"/>
                <a:cs typeface="Times New Roman" panose="02020603050405020304" pitchFamily="18" charset="0"/>
              </a:rPr>
              <a:t>D</a:t>
            </a:r>
            <a:r>
              <a:rPr lang="en-US" altLang="zh-CN" sz="2800" dirty="0">
                <a:solidFill>
                  <a:srgbClr val="0000FF"/>
                </a:solidFill>
                <a:ea typeface="楷体" pitchFamily="49" charset="-122"/>
                <a:cs typeface="Times New Roman" panose="02020603050405020304" pitchFamily="18" charset="0"/>
              </a:rPr>
              <a:t>)=</a:t>
            </a:r>
            <a:r>
              <a:rPr lang="en-US" altLang="zh-CN" sz="2800" i="1" dirty="0">
                <a:solidFill>
                  <a:srgbClr val="0000FF"/>
                </a:solidFill>
                <a:ea typeface="楷体" pitchFamily="49" charset="-122"/>
                <a:cs typeface="Times New Roman" panose="02020603050405020304" pitchFamily="18" charset="0"/>
              </a:rPr>
              <a:t>POS</a:t>
            </a:r>
            <a:r>
              <a:rPr lang="en-US" altLang="zh-CN" sz="2800" i="1" baseline="-25000" dirty="0">
                <a:solidFill>
                  <a:srgbClr val="0000FF"/>
                </a:solidFill>
                <a:ea typeface="楷体" pitchFamily="49" charset="-122"/>
                <a:cs typeface="Times New Roman" panose="02020603050405020304" pitchFamily="18" charset="0"/>
              </a:rPr>
              <a:t>C</a:t>
            </a:r>
            <a:r>
              <a:rPr lang="en-US" altLang="zh-CN" sz="2800" dirty="0">
                <a:solidFill>
                  <a:srgbClr val="0000FF"/>
                </a:solidFill>
                <a:ea typeface="楷体" pitchFamily="49" charset="-122"/>
                <a:cs typeface="Times New Roman" panose="02020603050405020304" pitchFamily="18" charset="0"/>
              </a:rPr>
              <a:t>(</a:t>
            </a:r>
            <a:r>
              <a:rPr lang="en-US" altLang="zh-CN" sz="2800" i="1" dirty="0">
                <a:solidFill>
                  <a:srgbClr val="0000FF"/>
                </a:solidFill>
                <a:ea typeface="楷体" pitchFamily="49" charset="-122"/>
                <a:cs typeface="Times New Roman" panose="02020603050405020304" pitchFamily="18" charset="0"/>
              </a:rPr>
              <a:t>D</a:t>
            </a:r>
            <a:r>
              <a:rPr lang="en-US" altLang="zh-CN" sz="2800" dirty="0">
                <a:solidFill>
                  <a:srgbClr val="0000FF"/>
                </a:solidFill>
                <a:ea typeface="楷体" pitchFamily="49" charset="-122"/>
                <a:cs typeface="Times New Roman" panose="02020603050405020304" pitchFamily="18" charset="0"/>
              </a:rPr>
              <a:t>)</a:t>
            </a:r>
          </a:p>
          <a:p>
            <a:pPr>
              <a:spcBef>
                <a:spcPct val="50000"/>
              </a:spcBef>
            </a:pPr>
            <a:r>
              <a:rPr lang="zh-CN" altLang="en-US" sz="2800" dirty="0">
                <a:solidFill>
                  <a:srgbClr val="0000FF"/>
                </a:solidFill>
                <a:ea typeface="楷体" pitchFamily="49" charset="-122"/>
                <a:cs typeface="Times New Roman" panose="02020603050405020304" pitchFamily="18" charset="0"/>
              </a:rPr>
              <a:t>算法结束。</a:t>
            </a:r>
          </a:p>
          <a:p>
            <a:pPr>
              <a:spcBef>
                <a:spcPct val="50000"/>
              </a:spcBef>
            </a:pPr>
            <a:r>
              <a:rPr lang="zh-CN" altLang="en-US" sz="2800" dirty="0">
                <a:solidFill>
                  <a:srgbClr val="0000FF"/>
                </a:solidFill>
                <a:ea typeface="楷体" pitchFamily="49" charset="-122"/>
                <a:cs typeface="Times New Roman" panose="02020603050405020304" pitchFamily="18" charset="0"/>
              </a:rPr>
              <a:t>　　输出的约简为</a:t>
            </a:r>
            <a:r>
              <a:rPr lang="en-US" altLang="zh-CN" sz="2800" i="1" dirty="0">
                <a:solidFill>
                  <a:srgbClr val="FF0000"/>
                </a:solidFill>
                <a:ea typeface="楷体" pitchFamily="49" charset="-122"/>
                <a:cs typeface="Times New Roman" panose="02020603050405020304" pitchFamily="18" charset="0"/>
              </a:rPr>
              <a:t>B</a:t>
            </a:r>
            <a:r>
              <a:rPr lang="en-US" altLang="zh-CN" sz="2800" dirty="0">
                <a:solidFill>
                  <a:srgbClr val="FF0000"/>
                </a:solidFill>
                <a:ea typeface="楷体" pitchFamily="49" charset="-122"/>
                <a:cs typeface="Times New Roman" panose="02020603050405020304" pitchFamily="18" charset="0"/>
              </a:rPr>
              <a:t>={</a:t>
            </a:r>
            <a:r>
              <a:rPr lang="en-US" altLang="zh-CN" sz="2800" i="1" dirty="0">
                <a:solidFill>
                  <a:srgbClr val="FF0000"/>
                </a:solidFill>
                <a:ea typeface="楷体" pitchFamily="49" charset="-122"/>
                <a:cs typeface="Times New Roman" panose="02020603050405020304" pitchFamily="18" charset="0"/>
              </a:rPr>
              <a:t>a</a:t>
            </a:r>
            <a:r>
              <a:rPr lang="zh-CN" altLang="en-US" sz="2800" dirty="0">
                <a:solidFill>
                  <a:srgbClr val="FF0000"/>
                </a:solidFill>
                <a:ea typeface="楷体" pitchFamily="49" charset="-122"/>
                <a:cs typeface="Times New Roman" panose="02020603050405020304" pitchFamily="18" charset="0"/>
              </a:rPr>
              <a:t>，</a:t>
            </a:r>
            <a:r>
              <a:rPr lang="en-US" altLang="zh-CN" sz="2800" i="1" dirty="0">
                <a:solidFill>
                  <a:srgbClr val="FF0000"/>
                </a:solidFill>
                <a:ea typeface="楷体" pitchFamily="49" charset="-122"/>
                <a:cs typeface="Times New Roman" panose="02020603050405020304" pitchFamily="18" charset="0"/>
              </a:rPr>
              <a:t>c</a:t>
            </a:r>
            <a:r>
              <a:rPr lang="en-US" altLang="zh-CN" sz="2800" dirty="0">
                <a:solidFill>
                  <a:srgbClr val="FF0000"/>
                </a:solidFill>
                <a:ea typeface="楷体" pitchFamily="49" charset="-122"/>
                <a:cs typeface="Times New Roman" panose="02020603050405020304" pitchFamily="18" charset="0"/>
              </a:rPr>
              <a:t>}</a:t>
            </a:r>
            <a:r>
              <a:rPr lang="zh-CN" altLang="en-US" sz="2800" dirty="0">
                <a:solidFill>
                  <a:srgbClr val="FF0000"/>
                </a:solidFill>
                <a:ea typeface="楷体" pitchFamily="49" charset="-122"/>
                <a:cs typeface="Times New Roman" panose="02020603050405020304" pitchFamily="18" charset="0"/>
              </a:rPr>
              <a:t>或</a:t>
            </a:r>
            <a:r>
              <a:rPr lang="en-US" altLang="zh-CN" sz="2800" dirty="0">
                <a:solidFill>
                  <a:srgbClr val="FF0000"/>
                </a:solidFill>
                <a:ea typeface="楷体" pitchFamily="49" charset="-122"/>
                <a:cs typeface="Times New Roman" panose="02020603050405020304" pitchFamily="18" charset="0"/>
              </a:rPr>
              <a:t>{</a:t>
            </a:r>
            <a:r>
              <a:rPr lang="en-US" altLang="zh-CN" sz="2800" i="1" dirty="0">
                <a:solidFill>
                  <a:srgbClr val="FF0000"/>
                </a:solidFill>
                <a:ea typeface="楷体" pitchFamily="49" charset="-122"/>
                <a:cs typeface="Times New Roman" panose="02020603050405020304" pitchFamily="18" charset="0"/>
              </a:rPr>
              <a:t>d</a:t>
            </a:r>
            <a:r>
              <a:rPr lang="zh-CN" altLang="en-US" sz="2800" dirty="0">
                <a:solidFill>
                  <a:srgbClr val="FF0000"/>
                </a:solidFill>
                <a:ea typeface="楷体" pitchFamily="49" charset="-122"/>
                <a:cs typeface="Times New Roman" panose="02020603050405020304" pitchFamily="18" charset="0"/>
              </a:rPr>
              <a:t>，</a:t>
            </a:r>
            <a:r>
              <a:rPr lang="en-US" altLang="zh-CN" sz="2800" i="1" dirty="0">
                <a:solidFill>
                  <a:srgbClr val="FF0000"/>
                </a:solidFill>
                <a:ea typeface="楷体" pitchFamily="49" charset="-122"/>
                <a:cs typeface="Times New Roman" panose="02020603050405020304" pitchFamily="18" charset="0"/>
              </a:rPr>
              <a:t>c</a:t>
            </a:r>
            <a:r>
              <a:rPr lang="en-US" altLang="zh-CN" sz="2800" dirty="0">
                <a:solidFill>
                  <a:srgbClr val="FF0000"/>
                </a:solidFill>
                <a:ea typeface="楷体" pitchFamily="49" charset="-122"/>
                <a:cs typeface="Times New Roman" panose="02020603050405020304" pitchFamily="18" charset="0"/>
              </a:rPr>
              <a:t>}</a:t>
            </a:r>
            <a:r>
              <a:rPr lang="zh-CN" altLang="en-US" sz="2800" dirty="0">
                <a:solidFill>
                  <a:srgbClr val="FF0000"/>
                </a:solidFill>
                <a:ea typeface="楷体" pitchFamily="49" charset="-122"/>
                <a:cs typeface="Times New Roman" panose="02020603050405020304" pitchFamily="18" charset="0"/>
              </a:rPr>
              <a:t>。</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E0D3AD-D922-48F3-8671-D0857FC2D61D}"/>
              </a:ext>
            </a:extLst>
          </p:cNvPr>
          <p:cNvSpPr>
            <a:spLocks noGrp="1"/>
          </p:cNvSpPr>
          <p:nvPr>
            <p:ph type="title"/>
          </p:nvPr>
        </p:nvSpPr>
        <p:spPr/>
        <p:txBody>
          <a:bodyPr/>
          <a:lstStyle/>
          <a:p>
            <a:r>
              <a:rPr lang="zh-CN" altLang="en-US" dirty="0"/>
              <a:t>总   结</a:t>
            </a:r>
          </a:p>
        </p:txBody>
      </p:sp>
      <p:sp>
        <p:nvSpPr>
          <p:cNvPr id="3" name="内容占位符 2">
            <a:extLst>
              <a:ext uri="{FF2B5EF4-FFF2-40B4-BE49-F238E27FC236}">
                <a16:creationId xmlns:a16="http://schemas.microsoft.com/office/drawing/2014/main" id="{C73A8F11-5E35-4AE9-9D48-47E4EF168312}"/>
              </a:ext>
            </a:extLst>
          </p:cNvPr>
          <p:cNvSpPr>
            <a:spLocks noGrp="1"/>
          </p:cNvSpPr>
          <p:nvPr>
            <p:ph idx="1"/>
          </p:nvPr>
        </p:nvSpPr>
        <p:spPr/>
        <p:txBody>
          <a:bodyPr/>
          <a:lstStyle/>
          <a:p>
            <a:r>
              <a:rPr lang="zh-CN" altLang="en-US" dirty="0"/>
              <a:t>大数据时代，低质大数据严重影响数据分析的结果，鲁棒建模十分必要。</a:t>
            </a:r>
            <a:endParaRPr lang="en-US" altLang="zh-CN" dirty="0"/>
          </a:p>
          <a:p>
            <a:r>
              <a:rPr lang="zh-CN" altLang="en-US" dirty="0"/>
              <a:t>理论研究服务于工程实际应用，建立鲁棒模型避免造成严重的后果。</a:t>
            </a:r>
            <a:endParaRPr lang="en-US" altLang="zh-CN" dirty="0"/>
          </a:p>
          <a:p>
            <a:r>
              <a:rPr lang="zh-CN" altLang="en-US" dirty="0"/>
              <a:t>鲁棒粗糙集建模研究成果广泛应用于各个领域。</a:t>
            </a:r>
            <a:endParaRPr lang="en-US" altLang="zh-CN" dirty="0"/>
          </a:p>
          <a:p>
            <a:endParaRPr lang="zh-CN" altLang="en-US" dirty="0"/>
          </a:p>
        </p:txBody>
      </p:sp>
    </p:spTree>
    <p:extLst>
      <p:ext uri="{BB962C8B-B14F-4D97-AF65-F5344CB8AC3E}">
        <p14:creationId xmlns:p14="http://schemas.microsoft.com/office/powerpoint/2010/main" val="16562773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0690" name="Text Box 2"/>
          <p:cNvSpPr txBox="1">
            <a:spLocks noChangeArrowheads="1"/>
          </p:cNvSpPr>
          <p:nvPr/>
        </p:nvSpPr>
        <p:spPr bwMode="auto">
          <a:xfrm>
            <a:off x="468313" y="333375"/>
            <a:ext cx="4464050" cy="584775"/>
          </a:xfrm>
          <a:prstGeom prst="rect">
            <a:avLst/>
          </a:prstGeom>
          <a:noFill/>
          <a:ln w="9525">
            <a:noFill/>
            <a:miter lim="800000"/>
            <a:headEnd/>
            <a:tailEnd/>
          </a:ln>
          <a:effectLst/>
        </p:spPr>
        <p:txBody>
          <a:bodyPr>
            <a:spAutoFit/>
          </a:bodyPr>
          <a:lstStyle/>
          <a:p>
            <a:pPr algn="just">
              <a:spcBef>
                <a:spcPct val="50000"/>
              </a:spcBef>
            </a:pPr>
            <a:r>
              <a:rPr lang="en-US" altLang="zh-CN" sz="3200" dirty="0">
                <a:solidFill>
                  <a:srgbClr val="FF3300"/>
                </a:solidFill>
                <a:latin typeface="Arial Unicode MS" pitchFamily="34" charset="-122"/>
                <a:ea typeface="Arial Unicode MS" pitchFamily="34" charset="-122"/>
                <a:cs typeface="Arial Unicode MS" pitchFamily="34" charset="-122"/>
              </a:rPr>
              <a:t>2. </a:t>
            </a:r>
            <a:r>
              <a:rPr lang="zh-CN" altLang="en-US" sz="3200" dirty="0">
                <a:solidFill>
                  <a:srgbClr val="FF3300"/>
                </a:solidFill>
                <a:latin typeface="Arial Unicode MS" pitchFamily="34" charset="-122"/>
                <a:ea typeface="Arial Unicode MS" pitchFamily="34" charset="-122"/>
                <a:cs typeface="Arial Unicode MS" pitchFamily="34" charset="-122"/>
              </a:rPr>
              <a:t>粗糙集理论的特点</a:t>
            </a:r>
          </a:p>
        </p:txBody>
      </p:sp>
      <p:sp>
        <p:nvSpPr>
          <p:cNvPr id="370691" name="Text Box 3"/>
          <p:cNvSpPr txBox="1">
            <a:spLocks noChangeArrowheads="1"/>
          </p:cNvSpPr>
          <p:nvPr/>
        </p:nvSpPr>
        <p:spPr bwMode="auto">
          <a:xfrm>
            <a:off x="755650" y="1125538"/>
            <a:ext cx="7704138" cy="5262979"/>
          </a:xfrm>
          <a:prstGeom prst="rect">
            <a:avLst/>
          </a:prstGeom>
          <a:noFill/>
          <a:ln w="9525">
            <a:noFill/>
            <a:miter lim="800000"/>
            <a:headEnd/>
            <a:tailEnd/>
          </a:ln>
          <a:effectLst/>
        </p:spPr>
        <p:txBody>
          <a:bodyPr>
            <a:spAutoFit/>
          </a:bodyPr>
          <a:lstStyle/>
          <a:p>
            <a:pPr marL="342900" indent="-342900">
              <a:lnSpc>
                <a:spcPct val="140000"/>
              </a:lnSpc>
              <a:buFontTx/>
              <a:buBlip>
                <a:blip r:embed="rId2"/>
              </a:buBlip>
            </a:pPr>
            <a:r>
              <a:rPr lang="zh-CN" altLang="en-US" dirty="0">
                <a:solidFill>
                  <a:srgbClr val="0000FF"/>
                </a:solidFill>
                <a:latin typeface="楷体" pitchFamily="49" charset="-122"/>
                <a:ea typeface="楷体" pitchFamily="49" charset="-122"/>
              </a:rPr>
              <a:t>粗糙集理论是一种数据分析工具。</a:t>
            </a:r>
            <a:r>
              <a:rPr lang="zh-CN" altLang="en-US" dirty="0">
                <a:solidFill>
                  <a:schemeClr val="tx1"/>
                </a:solidFill>
                <a:latin typeface="楷体" pitchFamily="49" charset="-122"/>
                <a:ea typeface="楷体" pitchFamily="49" charset="-122"/>
              </a:rPr>
              <a:t>它用确定的方法表达和处理不确定的信息和数据；能在保留关键信息的前提下对数据进行简化并求得知识的最小表达等。</a:t>
            </a:r>
          </a:p>
          <a:p>
            <a:pPr marL="342900" indent="-342900">
              <a:lnSpc>
                <a:spcPct val="140000"/>
              </a:lnSpc>
              <a:buFontTx/>
              <a:buBlip>
                <a:blip r:embed="rId2"/>
              </a:buBlip>
            </a:pPr>
            <a:r>
              <a:rPr lang="zh-CN" altLang="en-US" dirty="0">
                <a:solidFill>
                  <a:srgbClr val="0000FF"/>
                </a:solidFill>
                <a:latin typeface="楷体" pitchFamily="49" charset="-122"/>
                <a:ea typeface="楷体" pitchFamily="49" charset="-122"/>
              </a:rPr>
              <a:t>粗糙集理论不需要先验知识。</a:t>
            </a:r>
            <a:r>
              <a:rPr lang="zh-CN" altLang="en-US" dirty="0">
                <a:solidFill>
                  <a:schemeClr val="tx1"/>
                </a:solidFill>
                <a:latin typeface="楷体" pitchFamily="49" charset="-122"/>
                <a:ea typeface="楷体" pitchFamily="49" charset="-122"/>
              </a:rPr>
              <a:t>它完全由数据驱动，不需要像贝叶斯方法等统计方法的先验概率，仅利用数据本身提供的信息进行知识分类。</a:t>
            </a:r>
          </a:p>
          <a:p>
            <a:pPr marL="342900" indent="-342900">
              <a:lnSpc>
                <a:spcPct val="140000"/>
              </a:lnSpc>
              <a:buFontTx/>
              <a:buBlip>
                <a:blip r:embed="rId2"/>
              </a:buBlip>
            </a:pPr>
            <a:r>
              <a:rPr lang="zh-CN" altLang="en-US" dirty="0">
                <a:solidFill>
                  <a:srgbClr val="0000FF"/>
                </a:solidFill>
                <a:latin typeface="楷体" pitchFamily="49" charset="-122"/>
                <a:ea typeface="楷体" pitchFamily="49" charset="-122"/>
              </a:rPr>
              <a:t>粗糙集理论是一种软计算方法。</a:t>
            </a:r>
            <a:r>
              <a:rPr lang="zh-CN" altLang="en-US" dirty="0">
                <a:solidFill>
                  <a:schemeClr val="tx1"/>
                </a:solidFill>
                <a:latin typeface="楷体" pitchFamily="49" charset="-122"/>
                <a:ea typeface="楷体" pitchFamily="49" charset="-122"/>
              </a:rPr>
              <a:t>传统的硬计算使用精确、固定不变的算法来表达和解决问题，软计算是利用所允许的不精确、不确定和部分真实性以得到易于处理的、鲁棒的、成本较低的解决方案。</a:t>
            </a:r>
          </a:p>
        </p:txBody>
      </p:sp>
    </p:spTree>
  </p:cSld>
  <p:clrMapOvr>
    <a:masterClrMapping/>
  </p:clrMapOvr>
  <p:transition advTm="311953"/>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9666" name="Text Box 2"/>
          <p:cNvSpPr txBox="1">
            <a:spLocks noChangeArrowheads="1"/>
          </p:cNvSpPr>
          <p:nvPr/>
        </p:nvSpPr>
        <p:spPr bwMode="auto">
          <a:xfrm>
            <a:off x="323850" y="611901"/>
            <a:ext cx="6264275" cy="519112"/>
          </a:xfrm>
          <a:prstGeom prst="rect">
            <a:avLst/>
          </a:prstGeom>
          <a:noFill/>
          <a:ln w="9525">
            <a:noFill/>
            <a:miter lim="800000"/>
            <a:headEnd/>
            <a:tailEnd/>
          </a:ln>
          <a:effectLst/>
        </p:spPr>
        <p:txBody>
          <a:bodyPr>
            <a:spAutoFit/>
          </a:bodyPr>
          <a:lstStyle/>
          <a:p>
            <a:pPr algn="just">
              <a:spcBef>
                <a:spcPct val="50000"/>
              </a:spcBef>
            </a:pPr>
            <a:r>
              <a:rPr lang="en-US" altLang="zh-CN" sz="2800" dirty="0">
                <a:solidFill>
                  <a:srgbClr val="FF3300"/>
                </a:solidFill>
                <a:latin typeface="Arial Unicode MS" pitchFamily="34" charset="-122"/>
                <a:ea typeface="Arial Unicode MS" pitchFamily="34" charset="-122"/>
                <a:cs typeface="Arial Unicode MS" pitchFamily="34" charset="-122"/>
              </a:rPr>
              <a:t>3. </a:t>
            </a:r>
            <a:r>
              <a:rPr lang="zh-CN" altLang="en-US" sz="2800" dirty="0">
                <a:solidFill>
                  <a:srgbClr val="FF3300"/>
                </a:solidFill>
                <a:latin typeface="Arial Unicode MS" pitchFamily="34" charset="-122"/>
                <a:ea typeface="Arial Unicode MS" pitchFamily="34" charset="-122"/>
                <a:cs typeface="Arial Unicode MS" pitchFamily="34" charset="-122"/>
              </a:rPr>
              <a:t>粗糙集理论在数据挖掘中的应用</a:t>
            </a:r>
          </a:p>
        </p:txBody>
      </p:sp>
      <p:sp>
        <p:nvSpPr>
          <p:cNvPr id="369667" name="Text Box 3"/>
          <p:cNvSpPr txBox="1">
            <a:spLocks noChangeArrowheads="1"/>
          </p:cNvSpPr>
          <p:nvPr/>
        </p:nvSpPr>
        <p:spPr bwMode="auto">
          <a:xfrm>
            <a:off x="827088" y="1484313"/>
            <a:ext cx="7632700" cy="3884140"/>
          </a:xfrm>
          <a:prstGeom prst="rect">
            <a:avLst/>
          </a:prstGeom>
          <a:noFill/>
          <a:ln w="9525">
            <a:noFill/>
            <a:miter lim="800000"/>
            <a:headEnd/>
            <a:tailEnd/>
          </a:ln>
          <a:effectLst/>
        </p:spPr>
        <p:txBody>
          <a:bodyPr>
            <a:spAutoFit/>
          </a:bodyPr>
          <a:lstStyle/>
          <a:p>
            <a:pPr marL="342900" indent="-342900">
              <a:lnSpc>
                <a:spcPct val="110000"/>
              </a:lnSpc>
              <a:buFontTx/>
              <a:buBlip>
                <a:blip r:embed="rId2"/>
              </a:buBlip>
            </a:pPr>
            <a:r>
              <a:rPr lang="zh-CN" altLang="en-US" sz="2800" dirty="0">
                <a:solidFill>
                  <a:schemeClr val="tx1"/>
                </a:solidFill>
                <a:latin typeface="楷体" pitchFamily="49" charset="-122"/>
                <a:ea typeface="楷体" pitchFamily="49" charset="-122"/>
              </a:rPr>
              <a:t>在数据预处理过程中，粗糙集理论可以用于对特征更准确的提取。</a:t>
            </a:r>
          </a:p>
          <a:p>
            <a:pPr marL="342900" indent="-342900">
              <a:lnSpc>
                <a:spcPct val="110000"/>
              </a:lnSpc>
              <a:buFontTx/>
              <a:buBlip>
                <a:blip r:embed="rId2"/>
              </a:buBlip>
            </a:pPr>
            <a:r>
              <a:rPr lang="zh-CN" altLang="en-US" sz="2800" dirty="0">
                <a:solidFill>
                  <a:schemeClr val="tx1"/>
                </a:solidFill>
                <a:latin typeface="楷体" pitchFamily="49" charset="-122"/>
                <a:ea typeface="楷体" pitchFamily="49" charset="-122"/>
              </a:rPr>
              <a:t>在数据准备过程中，利用粗糙集理论的数据约简特性，对数据集进行降维操作。</a:t>
            </a:r>
          </a:p>
          <a:p>
            <a:pPr marL="342900" indent="-342900">
              <a:lnSpc>
                <a:spcPct val="110000"/>
              </a:lnSpc>
              <a:buFontTx/>
              <a:buBlip>
                <a:blip r:embed="rId2"/>
              </a:buBlip>
            </a:pPr>
            <a:r>
              <a:rPr lang="zh-CN" altLang="en-US" sz="2800" dirty="0">
                <a:solidFill>
                  <a:schemeClr val="tx1"/>
                </a:solidFill>
                <a:latin typeface="楷体" pitchFamily="49" charset="-122"/>
                <a:ea typeface="楷体" pitchFamily="49" charset="-122"/>
              </a:rPr>
              <a:t>在数据挖掘阶段，可将粗糙集理论用于分类规则的发现。</a:t>
            </a:r>
          </a:p>
          <a:p>
            <a:pPr marL="342900" indent="-342900">
              <a:lnSpc>
                <a:spcPct val="110000"/>
              </a:lnSpc>
              <a:buFontTx/>
              <a:buBlip>
                <a:blip r:embed="rId2"/>
              </a:buBlip>
            </a:pPr>
            <a:r>
              <a:rPr lang="zh-CN" altLang="en-US" sz="2800" dirty="0">
                <a:solidFill>
                  <a:schemeClr val="tx1"/>
                </a:solidFill>
                <a:latin typeface="楷体" pitchFamily="49" charset="-122"/>
                <a:ea typeface="楷体" pitchFamily="49" charset="-122"/>
              </a:rPr>
              <a:t>在解释与评估过程中，粗糙集理论可用于对所得到的结果进行统计评估。</a:t>
            </a:r>
          </a:p>
        </p:txBody>
      </p:sp>
    </p:spTree>
  </p:cSld>
  <p:clrMapOvr>
    <a:masterClrMapping/>
  </p:clrMapOvr>
  <p:transition advTm="58579"/>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B2CF2C5-ABA4-4553-9474-D6610A7DD66E}"/>
              </a:ext>
            </a:extLst>
          </p:cNvPr>
          <p:cNvSpPr>
            <a:spLocks noGrp="1"/>
          </p:cNvSpPr>
          <p:nvPr>
            <p:ph type="title"/>
          </p:nvPr>
        </p:nvSpPr>
        <p:spPr>
          <a:xfrm>
            <a:off x="457200" y="476672"/>
            <a:ext cx="8229600" cy="1143000"/>
          </a:xfrm>
        </p:spPr>
        <p:txBody>
          <a:bodyPr/>
          <a:lstStyle/>
          <a:p>
            <a:r>
              <a:rPr lang="zh-CN" altLang="en-US" dirty="0">
                <a:latin typeface="黑体" panose="02010609060101010101" pitchFamily="49" charset="-122"/>
                <a:ea typeface="黑体" panose="02010609060101010101" pitchFamily="49" charset="-122"/>
              </a:rPr>
              <a:t>二、经典粗糙集模型</a:t>
            </a:r>
          </a:p>
        </p:txBody>
      </p:sp>
      <p:sp>
        <p:nvSpPr>
          <p:cNvPr id="3" name="内容占位符 2">
            <a:extLst>
              <a:ext uri="{FF2B5EF4-FFF2-40B4-BE49-F238E27FC236}">
                <a16:creationId xmlns:a16="http://schemas.microsoft.com/office/drawing/2014/main" id="{190797C6-45F7-458C-9780-5DB61E10326C}"/>
              </a:ext>
            </a:extLst>
          </p:cNvPr>
          <p:cNvSpPr>
            <a:spLocks noGrp="1"/>
          </p:cNvSpPr>
          <p:nvPr>
            <p:ph idx="1"/>
          </p:nvPr>
        </p:nvSpPr>
        <p:spPr>
          <a:xfrm>
            <a:off x="1691680" y="2204864"/>
            <a:ext cx="5976664" cy="3384376"/>
          </a:xfrm>
        </p:spPr>
        <p:style>
          <a:lnRef idx="2">
            <a:schemeClr val="accent1"/>
          </a:lnRef>
          <a:fillRef idx="1">
            <a:schemeClr val="lt1"/>
          </a:fillRef>
          <a:effectRef idx="0">
            <a:schemeClr val="accent1"/>
          </a:effectRef>
          <a:fontRef idx="minor">
            <a:schemeClr val="dk1"/>
          </a:fontRef>
        </p:style>
        <p:txBody>
          <a:bodyPr/>
          <a:lstStyle/>
          <a:p>
            <a:pPr>
              <a:lnSpc>
                <a:spcPct val="150000"/>
              </a:lnSpc>
            </a:pPr>
            <a:r>
              <a:rPr lang="en-US" altLang="zh-CN" dirty="0">
                <a:latin typeface="Times New Roman" panose="02020603050405020304" pitchFamily="18" charset="0"/>
                <a:cs typeface="Times New Roman" panose="02020603050405020304" pitchFamily="18" charset="0"/>
              </a:rPr>
              <a:t>Pawlak</a:t>
            </a:r>
            <a:r>
              <a:rPr lang="zh-CN" altLang="en-US" dirty="0">
                <a:latin typeface="Times New Roman" panose="02020603050405020304" pitchFamily="18" charset="0"/>
                <a:cs typeface="Times New Roman" panose="02020603050405020304" pitchFamily="18" charset="0"/>
              </a:rPr>
              <a:t>粗糙集</a:t>
            </a:r>
            <a:endParaRPr lang="en-US" altLang="zh-CN" dirty="0">
              <a:latin typeface="Times New Roman" panose="02020603050405020304" pitchFamily="18" charset="0"/>
              <a:cs typeface="Times New Roman" panose="02020603050405020304" pitchFamily="18" charset="0"/>
            </a:endParaRPr>
          </a:p>
          <a:p>
            <a:pPr>
              <a:lnSpc>
                <a:spcPct val="150000"/>
              </a:lnSpc>
            </a:pPr>
            <a:r>
              <a:rPr lang="zh-CN" altLang="en-US" dirty="0">
                <a:latin typeface="Times New Roman" panose="02020603050405020304" pitchFamily="18" charset="0"/>
                <a:cs typeface="Times New Roman" panose="02020603050405020304" pitchFamily="18" charset="0"/>
              </a:rPr>
              <a:t>邻域粗糙集</a:t>
            </a:r>
            <a:endParaRPr lang="en-US" altLang="zh-CN" dirty="0">
              <a:latin typeface="Times New Roman" panose="02020603050405020304" pitchFamily="18" charset="0"/>
              <a:cs typeface="Times New Roman" panose="02020603050405020304" pitchFamily="18" charset="0"/>
            </a:endParaRPr>
          </a:p>
          <a:p>
            <a:pPr>
              <a:lnSpc>
                <a:spcPct val="150000"/>
              </a:lnSpc>
            </a:pPr>
            <a:r>
              <a:rPr lang="zh-CN" altLang="en-US" dirty="0">
                <a:latin typeface="Times New Roman" panose="02020603050405020304" pitchFamily="18" charset="0"/>
                <a:cs typeface="Times New Roman" panose="02020603050405020304" pitchFamily="18" charset="0"/>
              </a:rPr>
              <a:t>模糊粗糙集</a:t>
            </a:r>
            <a:endParaRPr lang="en-US" altLang="zh-CN" dirty="0">
              <a:latin typeface="Times New Roman" panose="02020603050405020304" pitchFamily="18" charset="0"/>
              <a:cs typeface="Times New Roman" panose="02020603050405020304" pitchFamily="18" charset="0"/>
            </a:endParaRPr>
          </a:p>
          <a:p>
            <a:pPr>
              <a:lnSpc>
                <a:spcPct val="150000"/>
              </a:lnSpc>
            </a:pP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256454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2258" name="Text Box 2"/>
          <p:cNvSpPr txBox="1">
            <a:spLocks noChangeArrowheads="1"/>
          </p:cNvSpPr>
          <p:nvPr/>
        </p:nvSpPr>
        <p:spPr bwMode="auto">
          <a:xfrm>
            <a:off x="539552" y="1338895"/>
            <a:ext cx="8424862" cy="1712520"/>
          </a:xfrm>
          <a:prstGeom prst="rect">
            <a:avLst/>
          </a:prstGeom>
          <a:noFill/>
          <a:ln w="9525">
            <a:noFill/>
            <a:miter lim="800000"/>
            <a:headEnd/>
            <a:tailEnd/>
          </a:ln>
          <a:effectLst/>
        </p:spPr>
        <p:txBody>
          <a:bodyPr>
            <a:spAutoFit/>
          </a:bodyPr>
          <a:lstStyle/>
          <a:p>
            <a:pPr>
              <a:lnSpc>
                <a:spcPct val="130000"/>
              </a:lnSpc>
              <a:spcBef>
                <a:spcPct val="50000"/>
              </a:spcBef>
            </a:pPr>
            <a:r>
              <a:rPr lang="en-US" altLang="zh-CN" sz="2800" dirty="0">
                <a:solidFill>
                  <a:srgbClr val="0000FF"/>
                </a:solidFill>
                <a:ea typeface="楷体" pitchFamily="49" charset="-122"/>
                <a:cs typeface="Times New Roman" pitchFamily="18" charset="0"/>
              </a:rPr>
              <a:t>Pawlak</a:t>
            </a:r>
            <a:r>
              <a:rPr lang="zh-CN" altLang="en-US" sz="2800" dirty="0">
                <a:solidFill>
                  <a:srgbClr val="0000FF"/>
                </a:solidFill>
                <a:ea typeface="楷体" pitchFamily="49" charset="-122"/>
                <a:cs typeface="Times New Roman" pitchFamily="18" charset="0"/>
              </a:rPr>
              <a:t>粗糙集</a:t>
            </a:r>
            <a:r>
              <a:rPr lang="zh-CN" altLang="en-US" sz="2800" dirty="0">
                <a:solidFill>
                  <a:srgbClr val="0000FF"/>
                </a:solidFill>
                <a:latin typeface="楷体" pitchFamily="49" charset="-122"/>
                <a:ea typeface="楷体" pitchFamily="49" charset="-122"/>
                <a:cs typeface="Times New Roman" pitchFamily="18" charset="0"/>
              </a:rPr>
              <a:t>定义</a:t>
            </a:r>
            <a:r>
              <a:rPr lang="en-US" altLang="zh-CN" sz="2800" dirty="0">
                <a:solidFill>
                  <a:srgbClr val="0000FF"/>
                </a:solidFill>
                <a:latin typeface="楷体" pitchFamily="49" charset="-122"/>
                <a:ea typeface="楷体" pitchFamily="49" charset="-122"/>
                <a:cs typeface="Times New Roman" pitchFamily="18" charset="0"/>
              </a:rPr>
              <a:t>  </a:t>
            </a:r>
            <a:r>
              <a:rPr lang="zh-CN" altLang="en-US" sz="2800" dirty="0">
                <a:solidFill>
                  <a:schemeClr val="tx1"/>
                </a:solidFill>
                <a:ea typeface="楷体" pitchFamily="49" charset="-122"/>
                <a:cs typeface="Times New Roman" pitchFamily="18" charset="0"/>
              </a:rPr>
              <a:t>设</a:t>
            </a:r>
            <a:r>
              <a:rPr lang="en-US" altLang="zh-CN" sz="2800" i="1" dirty="0">
                <a:solidFill>
                  <a:schemeClr val="tx1"/>
                </a:solidFill>
                <a:ea typeface="楷体" pitchFamily="49" charset="-122"/>
                <a:cs typeface="Times New Roman" pitchFamily="18" charset="0"/>
              </a:rPr>
              <a:t>K</a:t>
            </a:r>
            <a:r>
              <a:rPr lang="en-US" altLang="zh-CN" sz="2800" dirty="0">
                <a:solidFill>
                  <a:schemeClr val="tx1"/>
                </a:solidFill>
                <a:ea typeface="楷体" pitchFamily="49" charset="-122"/>
                <a:cs typeface="Times New Roman" pitchFamily="18" charset="0"/>
              </a:rPr>
              <a:t>=</a:t>
            </a:r>
            <a:r>
              <a:rPr lang="zh-CN" altLang="en-US" sz="2800" dirty="0">
                <a:solidFill>
                  <a:schemeClr val="tx1"/>
                </a:solidFill>
                <a:ea typeface="楷体" pitchFamily="49" charset="-122"/>
                <a:cs typeface="Times New Roman" pitchFamily="18" charset="0"/>
              </a:rPr>
              <a:t>（</a:t>
            </a:r>
            <a:r>
              <a:rPr lang="en-US" altLang="zh-CN" sz="2800" i="1" dirty="0">
                <a:solidFill>
                  <a:schemeClr val="tx1"/>
                </a:solidFill>
                <a:ea typeface="楷体" pitchFamily="49" charset="-122"/>
                <a:cs typeface="Times New Roman" pitchFamily="18" charset="0"/>
              </a:rPr>
              <a:t>U</a:t>
            </a:r>
            <a:r>
              <a:rPr lang="zh-CN" altLang="en-US" sz="2800" dirty="0">
                <a:solidFill>
                  <a:schemeClr val="tx1"/>
                </a:solidFill>
                <a:ea typeface="楷体" pitchFamily="49" charset="-122"/>
                <a:cs typeface="Times New Roman" pitchFamily="18" charset="0"/>
              </a:rPr>
              <a:t>，</a:t>
            </a:r>
            <a:r>
              <a:rPr lang="en-US" altLang="zh-CN" sz="2800" i="1" dirty="0">
                <a:solidFill>
                  <a:schemeClr val="tx1"/>
                </a:solidFill>
                <a:ea typeface="楷体" pitchFamily="49" charset="-122"/>
                <a:cs typeface="Times New Roman" pitchFamily="18" charset="0"/>
              </a:rPr>
              <a:t>R</a:t>
            </a:r>
            <a:r>
              <a:rPr lang="zh-CN" altLang="en-US" sz="2800" dirty="0">
                <a:solidFill>
                  <a:schemeClr val="tx1"/>
                </a:solidFill>
                <a:ea typeface="楷体" pitchFamily="49" charset="-122"/>
                <a:cs typeface="Times New Roman" pitchFamily="18" charset="0"/>
              </a:rPr>
              <a:t>）是一个知识库，对于时，称</a:t>
            </a:r>
            <a:r>
              <a:rPr lang="en-US" altLang="zh-CN" sz="2800" i="1" dirty="0">
                <a:solidFill>
                  <a:srgbClr val="FF0000"/>
                </a:solidFill>
                <a:ea typeface="楷体" pitchFamily="49" charset="-122"/>
                <a:cs typeface="Times New Roman" pitchFamily="18" charset="0"/>
              </a:rPr>
              <a:t>R</a:t>
            </a:r>
            <a:r>
              <a:rPr lang="zh-CN" altLang="en-US" sz="2800" dirty="0">
                <a:solidFill>
                  <a:srgbClr val="FF0000"/>
                </a:solidFill>
                <a:ea typeface="楷体" pitchFamily="49" charset="-122"/>
                <a:cs typeface="Times New Roman" pitchFamily="18" charset="0"/>
              </a:rPr>
              <a:t>是可定义的</a:t>
            </a:r>
            <a:r>
              <a:rPr lang="zh-CN" altLang="en-US" sz="2800" dirty="0">
                <a:solidFill>
                  <a:schemeClr val="tx1"/>
                </a:solidFill>
                <a:ea typeface="楷体" pitchFamily="49" charset="-122"/>
                <a:cs typeface="Times New Roman" pitchFamily="18" charset="0"/>
              </a:rPr>
              <a:t>，又称</a:t>
            </a:r>
            <a:r>
              <a:rPr lang="en-US" altLang="zh-CN" sz="2800" i="1" dirty="0">
                <a:solidFill>
                  <a:srgbClr val="FF0000"/>
                </a:solidFill>
                <a:ea typeface="楷体" pitchFamily="49" charset="-122"/>
                <a:cs typeface="Times New Roman" pitchFamily="18" charset="0"/>
              </a:rPr>
              <a:t>X</a:t>
            </a:r>
            <a:r>
              <a:rPr lang="zh-CN" altLang="en-US" sz="2800" dirty="0">
                <a:solidFill>
                  <a:srgbClr val="FF0000"/>
                </a:solidFill>
                <a:ea typeface="楷体" pitchFamily="49" charset="-122"/>
                <a:cs typeface="Times New Roman" pitchFamily="18" charset="0"/>
              </a:rPr>
              <a:t>为</a:t>
            </a:r>
            <a:r>
              <a:rPr lang="en-US" altLang="zh-CN" sz="2800" i="1" dirty="0">
                <a:solidFill>
                  <a:srgbClr val="FF0000"/>
                </a:solidFill>
                <a:ea typeface="楷体" pitchFamily="49" charset="-122"/>
                <a:cs typeface="Times New Roman" pitchFamily="18" charset="0"/>
              </a:rPr>
              <a:t>R</a:t>
            </a:r>
            <a:r>
              <a:rPr lang="zh-CN" altLang="en-US" sz="2800" dirty="0">
                <a:solidFill>
                  <a:srgbClr val="FF0000"/>
                </a:solidFill>
                <a:ea typeface="楷体" pitchFamily="49" charset="-122"/>
                <a:cs typeface="Times New Roman" pitchFamily="18" charset="0"/>
              </a:rPr>
              <a:t>精确集</a:t>
            </a:r>
            <a:r>
              <a:rPr lang="zh-CN" altLang="en-US" sz="2800" dirty="0">
                <a:solidFill>
                  <a:schemeClr val="tx1"/>
                </a:solidFill>
                <a:ea typeface="楷体" pitchFamily="49" charset="-122"/>
                <a:cs typeface="Times New Roman" pitchFamily="18" charset="0"/>
              </a:rPr>
              <a:t>；否则称</a:t>
            </a:r>
            <a:r>
              <a:rPr lang="en-US" altLang="zh-CN" sz="2800" i="1" dirty="0">
                <a:solidFill>
                  <a:srgbClr val="FF0000"/>
                </a:solidFill>
                <a:ea typeface="楷体" pitchFamily="49" charset="-122"/>
                <a:cs typeface="Times New Roman" pitchFamily="18" charset="0"/>
              </a:rPr>
              <a:t>R</a:t>
            </a:r>
            <a:r>
              <a:rPr lang="zh-CN" altLang="en-US" sz="2800" dirty="0">
                <a:solidFill>
                  <a:srgbClr val="FF0000"/>
                </a:solidFill>
                <a:ea typeface="楷体" pitchFamily="49" charset="-122"/>
                <a:cs typeface="Times New Roman" pitchFamily="18" charset="0"/>
              </a:rPr>
              <a:t>是不可定义的</a:t>
            </a:r>
            <a:r>
              <a:rPr lang="zh-CN" altLang="en-US" sz="2800" dirty="0">
                <a:solidFill>
                  <a:schemeClr val="tx1"/>
                </a:solidFill>
                <a:ea typeface="楷体" pitchFamily="49" charset="-122"/>
                <a:cs typeface="Times New Roman" pitchFamily="18" charset="0"/>
              </a:rPr>
              <a:t>，也称</a:t>
            </a:r>
            <a:r>
              <a:rPr lang="en-US" altLang="zh-CN" sz="2800" i="1" dirty="0">
                <a:solidFill>
                  <a:srgbClr val="FF0000"/>
                </a:solidFill>
                <a:ea typeface="楷体" pitchFamily="49" charset="-122"/>
                <a:cs typeface="Times New Roman" pitchFamily="18" charset="0"/>
              </a:rPr>
              <a:t>X</a:t>
            </a:r>
            <a:r>
              <a:rPr lang="zh-CN" altLang="en-US" sz="2800" dirty="0">
                <a:solidFill>
                  <a:srgbClr val="FF0000"/>
                </a:solidFill>
                <a:ea typeface="楷体" pitchFamily="49" charset="-122"/>
                <a:cs typeface="Times New Roman" pitchFamily="18" charset="0"/>
              </a:rPr>
              <a:t>为</a:t>
            </a:r>
            <a:r>
              <a:rPr lang="en-US" altLang="zh-CN" sz="2800" i="1" dirty="0">
                <a:solidFill>
                  <a:srgbClr val="FF0000"/>
                </a:solidFill>
                <a:ea typeface="楷体" pitchFamily="49" charset="-122"/>
                <a:cs typeface="Times New Roman" pitchFamily="18" charset="0"/>
              </a:rPr>
              <a:t>R</a:t>
            </a:r>
            <a:r>
              <a:rPr lang="zh-CN" altLang="en-US" sz="2800" dirty="0">
                <a:solidFill>
                  <a:srgbClr val="FF0000"/>
                </a:solidFill>
                <a:ea typeface="楷体" pitchFamily="49" charset="-122"/>
                <a:cs typeface="Times New Roman" pitchFamily="18" charset="0"/>
              </a:rPr>
              <a:t>粗糙集</a:t>
            </a:r>
            <a:r>
              <a:rPr lang="zh-CN" altLang="en-US" sz="2800" dirty="0">
                <a:solidFill>
                  <a:schemeClr val="tx1"/>
                </a:solidFill>
                <a:ea typeface="楷体" pitchFamily="49" charset="-122"/>
                <a:cs typeface="Times New Roman" pitchFamily="18" charset="0"/>
              </a:rPr>
              <a:t>。</a:t>
            </a:r>
          </a:p>
        </p:txBody>
      </p:sp>
      <p:pic>
        <p:nvPicPr>
          <p:cNvPr id="44544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35796" y="3284984"/>
            <a:ext cx="3672408" cy="311307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文本框 1">
            <a:extLst>
              <a:ext uri="{FF2B5EF4-FFF2-40B4-BE49-F238E27FC236}">
                <a16:creationId xmlns:a16="http://schemas.microsoft.com/office/drawing/2014/main" id="{4F312D85-3157-4CB5-8E16-C28A03334F2F}"/>
              </a:ext>
            </a:extLst>
          </p:cNvPr>
          <p:cNvSpPr txBox="1"/>
          <p:nvPr/>
        </p:nvSpPr>
        <p:spPr>
          <a:xfrm>
            <a:off x="395536" y="387503"/>
            <a:ext cx="3816424" cy="584775"/>
          </a:xfrm>
          <a:prstGeom prst="rect">
            <a:avLst/>
          </a:prstGeom>
          <a:noFill/>
        </p:spPr>
        <p:txBody>
          <a:bodyPr wrap="square" rtlCol="0">
            <a:spAutoFit/>
          </a:bodyPr>
          <a:lstStyle/>
          <a:p>
            <a:r>
              <a:rPr lang="en-US" altLang="zh-CN" sz="3200" dirty="0"/>
              <a:t>1. Pawlak</a:t>
            </a:r>
            <a:r>
              <a:rPr lang="zh-CN" altLang="en-US" sz="3200" dirty="0"/>
              <a:t>粗糙集</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Group 3"/>
          <p:cNvGraphicFramePr>
            <a:graphicFrameLocks noGrp="1"/>
          </p:cNvGraphicFramePr>
          <p:nvPr>
            <p:extLst>
              <p:ext uri="{D42A27DB-BD31-4B8C-83A1-F6EECF244321}">
                <p14:modId xmlns:p14="http://schemas.microsoft.com/office/powerpoint/2010/main" val="3339095261"/>
              </p:ext>
            </p:extLst>
          </p:nvPr>
        </p:nvGraphicFramePr>
        <p:xfrm>
          <a:off x="1619672" y="620688"/>
          <a:ext cx="5688632" cy="4114800"/>
        </p:xfrm>
        <a:graphic>
          <a:graphicData uri="http://schemas.openxmlformats.org/drawingml/2006/table">
            <a:tbl>
              <a:tblPr/>
              <a:tblGrid>
                <a:gridCol w="1122362">
                  <a:extLst>
                    <a:ext uri="{9D8B030D-6E8A-4147-A177-3AD203B41FA5}">
                      <a16:colId xmlns:a16="http://schemas.microsoft.com/office/drawing/2014/main" val="20000"/>
                    </a:ext>
                  </a:extLst>
                </a:gridCol>
                <a:gridCol w="1397918">
                  <a:extLst>
                    <a:ext uri="{9D8B030D-6E8A-4147-A177-3AD203B41FA5}">
                      <a16:colId xmlns:a16="http://schemas.microsoft.com/office/drawing/2014/main" val="20001"/>
                    </a:ext>
                  </a:extLst>
                </a:gridCol>
                <a:gridCol w="1584176">
                  <a:extLst>
                    <a:ext uri="{9D8B030D-6E8A-4147-A177-3AD203B41FA5}">
                      <a16:colId xmlns:a16="http://schemas.microsoft.com/office/drawing/2014/main" val="20002"/>
                    </a:ext>
                  </a:extLst>
                </a:gridCol>
                <a:gridCol w="1584176">
                  <a:extLst>
                    <a:ext uri="{9D8B030D-6E8A-4147-A177-3AD203B41FA5}">
                      <a16:colId xmlns:a16="http://schemas.microsoft.com/office/drawing/2014/main" val="20003"/>
                    </a:ext>
                  </a:extLst>
                </a:gridCol>
              </a:tblGrid>
              <a:tr h="244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altLang="zh-CN" sz="2400" b="1" i="1" u="none" strike="noStrike" cap="none" normalizeH="0" baseline="0" dirty="0">
                          <a:ln>
                            <a:noFill/>
                          </a:ln>
                          <a:solidFill>
                            <a:srgbClr val="FF0000"/>
                          </a:solidFill>
                          <a:effectLst/>
                          <a:latin typeface="Times New Roman" pitchFamily="18" charset="0"/>
                          <a:ea typeface="楷体" pitchFamily="49" charset="-122"/>
                          <a:cs typeface="Times New Roman" pitchFamily="18" charset="0"/>
                        </a:rPr>
                        <a:t>U</a:t>
                      </a:r>
                      <a:endParaRPr kumimoji="0" lang="pt-BR" altLang="zh-CN" sz="2400" b="1" i="0" u="none" strike="noStrike" cap="none" normalizeH="0" baseline="0" dirty="0">
                        <a:ln>
                          <a:noFill/>
                        </a:ln>
                        <a:solidFill>
                          <a:srgbClr val="FF0000"/>
                        </a:solidFill>
                        <a:effectLst/>
                        <a:latin typeface="Times New Roman" pitchFamily="18" charset="0"/>
                        <a:ea typeface="楷体" pitchFamily="49"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0E0E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pt-BR" sz="2400" b="1" i="0" u="none" strike="noStrike" cap="none" normalizeH="0" baseline="0" dirty="0">
                          <a:ln>
                            <a:noFill/>
                          </a:ln>
                          <a:solidFill>
                            <a:srgbClr val="FF0000"/>
                          </a:solidFill>
                          <a:effectLst/>
                          <a:latin typeface="Times New Roman" pitchFamily="18" charset="0"/>
                          <a:ea typeface="楷体" pitchFamily="49" charset="-122"/>
                          <a:cs typeface="Times New Roman" pitchFamily="18" charset="0"/>
                        </a:rPr>
                        <a:t>颜色</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0E0E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pt-BR" sz="2400" b="1" i="0" u="none" strike="noStrike" cap="none" normalizeH="0" baseline="0" dirty="0">
                          <a:ln>
                            <a:noFill/>
                          </a:ln>
                          <a:solidFill>
                            <a:srgbClr val="FF0000"/>
                          </a:solidFill>
                          <a:effectLst/>
                          <a:latin typeface="Times New Roman" pitchFamily="18" charset="0"/>
                          <a:ea typeface="楷体" pitchFamily="49" charset="-122"/>
                          <a:cs typeface="Times New Roman" pitchFamily="18" charset="0"/>
                        </a:rPr>
                        <a:t>形状</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0E0E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pt-BR" sz="2400" b="1" i="0" u="none" strike="noStrike" cap="none" normalizeH="0" baseline="0" dirty="0">
                          <a:ln>
                            <a:noFill/>
                          </a:ln>
                          <a:solidFill>
                            <a:srgbClr val="FF0000"/>
                          </a:solidFill>
                          <a:effectLst/>
                          <a:latin typeface="Times New Roman" pitchFamily="18" charset="0"/>
                          <a:ea typeface="楷体" pitchFamily="49" charset="-122"/>
                          <a:cs typeface="Times New Roman" pitchFamily="18" charset="0"/>
                        </a:rPr>
                        <a:t>大小</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0E0E0"/>
                    </a:solidFill>
                  </a:tcPr>
                </a:tc>
                <a:extLst>
                  <a:ext uri="{0D108BD9-81ED-4DB2-BD59-A6C34878D82A}">
                    <a16:rowId xmlns:a16="http://schemas.microsoft.com/office/drawing/2014/main" val="10000"/>
                  </a:ext>
                </a:extLst>
              </a:tr>
              <a:tr h="244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altLang="zh-CN" sz="2400" b="1" i="0" u="none" strike="noStrike" cap="none" normalizeH="0" baseline="0" dirty="0">
                          <a:ln>
                            <a:noFill/>
                          </a:ln>
                          <a:solidFill>
                            <a:schemeClr val="accent2"/>
                          </a:solidFill>
                          <a:effectLst/>
                          <a:latin typeface="Times New Roman" pitchFamily="18" charset="0"/>
                          <a:ea typeface="楷体" pitchFamily="49" charset="-122"/>
                          <a:cs typeface="Times New Roman" pitchFamily="18" charset="0"/>
                        </a:rPr>
                        <a:t>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pt-BR" sz="2400" b="1" i="0" u="none" strike="noStrike" cap="none" normalizeH="0" baseline="0" dirty="0">
                          <a:ln>
                            <a:noFill/>
                          </a:ln>
                          <a:solidFill>
                            <a:schemeClr val="accent2"/>
                          </a:solidFill>
                          <a:effectLst/>
                          <a:latin typeface="Times New Roman" pitchFamily="18" charset="0"/>
                          <a:ea typeface="楷体" pitchFamily="49" charset="-122"/>
                          <a:cs typeface="Times New Roman" pitchFamily="18" charset="0"/>
                        </a:rPr>
                        <a:t>红色</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pt-BR" sz="2400" b="1" i="0" u="none" strike="noStrike" cap="none" normalizeH="0" baseline="0" dirty="0">
                          <a:ln>
                            <a:noFill/>
                          </a:ln>
                          <a:solidFill>
                            <a:schemeClr val="accent2"/>
                          </a:solidFill>
                          <a:effectLst/>
                          <a:latin typeface="Times New Roman" pitchFamily="18" charset="0"/>
                          <a:ea typeface="楷体" pitchFamily="49" charset="-122"/>
                          <a:cs typeface="Times New Roman" pitchFamily="18" charset="0"/>
                        </a:rPr>
                        <a:t>圆形</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pt-BR" sz="2400" b="1" i="0" u="none" strike="noStrike" cap="none" normalizeH="0" baseline="0" dirty="0">
                          <a:ln>
                            <a:noFill/>
                          </a:ln>
                          <a:solidFill>
                            <a:schemeClr val="accent2"/>
                          </a:solidFill>
                          <a:effectLst/>
                          <a:latin typeface="Times New Roman" pitchFamily="18" charset="0"/>
                          <a:ea typeface="楷体" pitchFamily="49" charset="-122"/>
                          <a:cs typeface="Times New Roman" pitchFamily="18" charset="0"/>
                        </a:rPr>
                        <a:t>小</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44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altLang="zh-CN" sz="2400" b="1" i="0" u="none" strike="noStrike" cap="none" normalizeH="0" baseline="0">
                          <a:ln>
                            <a:noFill/>
                          </a:ln>
                          <a:solidFill>
                            <a:schemeClr val="accent2"/>
                          </a:solidFill>
                          <a:effectLst/>
                          <a:latin typeface="Times New Roman" pitchFamily="18" charset="0"/>
                          <a:ea typeface="楷体" pitchFamily="49" charset="-122"/>
                          <a:cs typeface="Times New Roman" pitchFamily="18" charset="0"/>
                        </a:rPr>
                        <a:t>2</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pt-BR" sz="2400" b="1" i="0" u="none" strike="noStrike" cap="none" normalizeH="0" baseline="0" dirty="0">
                          <a:ln>
                            <a:noFill/>
                          </a:ln>
                          <a:solidFill>
                            <a:schemeClr val="accent2"/>
                          </a:solidFill>
                          <a:effectLst/>
                          <a:latin typeface="Times New Roman" pitchFamily="18" charset="0"/>
                          <a:ea typeface="楷体" pitchFamily="49" charset="-122"/>
                          <a:cs typeface="Times New Roman" pitchFamily="18" charset="0"/>
                        </a:rPr>
                        <a:t>蓝色</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pt-BR" sz="2400" b="1" i="0" u="none" strike="noStrike" cap="none" normalizeH="0" baseline="0" dirty="0">
                          <a:ln>
                            <a:noFill/>
                          </a:ln>
                          <a:solidFill>
                            <a:schemeClr val="accent2"/>
                          </a:solidFill>
                          <a:effectLst/>
                          <a:latin typeface="Times New Roman" pitchFamily="18" charset="0"/>
                          <a:ea typeface="楷体" pitchFamily="49" charset="-122"/>
                          <a:cs typeface="Times New Roman" pitchFamily="18" charset="0"/>
                        </a:rPr>
                        <a:t>方形</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pt-BR" sz="2400" b="1" i="0" u="none" strike="noStrike" cap="none" normalizeH="0" baseline="0" dirty="0">
                          <a:ln>
                            <a:noFill/>
                          </a:ln>
                          <a:solidFill>
                            <a:schemeClr val="accent2"/>
                          </a:solidFill>
                          <a:effectLst/>
                          <a:latin typeface="Times New Roman" pitchFamily="18" charset="0"/>
                          <a:ea typeface="楷体" pitchFamily="49" charset="-122"/>
                          <a:cs typeface="Times New Roman" pitchFamily="18" charset="0"/>
                        </a:rPr>
                        <a:t>大</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44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altLang="zh-CN" sz="2400" b="1" i="0" u="none" strike="noStrike" cap="none" normalizeH="0" baseline="0">
                          <a:ln>
                            <a:noFill/>
                          </a:ln>
                          <a:solidFill>
                            <a:schemeClr val="accent2"/>
                          </a:solidFill>
                          <a:effectLst/>
                          <a:latin typeface="Times New Roman" pitchFamily="18" charset="0"/>
                          <a:ea typeface="楷体" pitchFamily="49" charset="-122"/>
                          <a:cs typeface="Times New Roman" pitchFamily="18" charset="0"/>
                        </a:rPr>
                        <a:t>3</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pt-BR" sz="2400" b="1" i="0" u="none" strike="noStrike" cap="none" normalizeH="0" baseline="0">
                          <a:ln>
                            <a:noFill/>
                          </a:ln>
                          <a:solidFill>
                            <a:schemeClr val="accent2"/>
                          </a:solidFill>
                          <a:effectLst/>
                          <a:latin typeface="Times New Roman" pitchFamily="18" charset="0"/>
                          <a:ea typeface="楷体" pitchFamily="49" charset="-122"/>
                          <a:cs typeface="Times New Roman" pitchFamily="18" charset="0"/>
                        </a:rPr>
                        <a:t>红色</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pt-BR" sz="2400" b="1" i="0" u="none" strike="noStrike" cap="none" normalizeH="0" baseline="0" dirty="0">
                          <a:ln>
                            <a:noFill/>
                          </a:ln>
                          <a:solidFill>
                            <a:schemeClr val="accent2"/>
                          </a:solidFill>
                          <a:effectLst/>
                          <a:latin typeface="Times New Roman" pitchFamily="18" charset="0"/>
                          <a:ea typeface="楷体" pitchFamily="49" charset="-122"/>
                          <a:cs typeface="Times New Roman" pitchFamily="18" charset="0"/>
                        </a:rPr>
                        <a:t>三角形</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pt-BR" sz="2400" b="1" i="0" u="none" strike="noStrike" cap="none" normalizeH="0" baseline="0" dirty="0">
                          <a:ln>
                            <a:noFill/>
                          </a:ln>
                          <a:solidFill>
                            <a:schemeClr val="accent2"/>
                          </a:solidFill>
                          <a:effectLst/>
                          <a:latin typeface="Times New Roman" pitchFamily="18" charset="0"/>
                          <a:ea typeface="楷体" pitchFamily="49" charset="-122"/>
                          <a:cs typeface="Times New Roman" pitchFamily="18" charset="0"/>
                        </a:rPr>
                        <a:t>小</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44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altLang="zh-CN" sz="2400" b="1" i="0" u="none" strike="noStrike" cap="none" normalizeH="0" baseline="0" dirty="0">
                          <a:ln>
                            <a:noFill/>
                          </a:ln>
                          <a:solidFill>
                            <a:schemeClr val="accent2"/>
                          </a:solidFill>
                          <a:effectLst/>
                          <a:latin typeface="Times New Roman" pitchFamily="18" charset="0"/>
                          <a:ea typeface="楷体" pitchFamily="49" charset="-122"/>
                          <a:cs typeface="Times New Roman" pitchFamily="18" charset="0"/>
                        </a:rPr>
                        <a:t>4</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pt-BR" sz="2400" b="1" i="0" u="none" strike="noStrike" cap="none" normalizeH="0" baseline="0">
                          <a:ln>
                            <a:noFill/>
                          </a:ln>
                          <a:solidFill>
                            <a:schemeClr val="accent2"/>
                          </a:solidFill>
                          <a:effectLst/>
                          <a:latin typeface="Times New Roman" pitchFamily="18" charset="0"/>
                          <a:ea typeface="楷体" pitchFamily="49" charset="-122"/>
                          <a:cs typeface="Times New Roman" pitchFamily="18" charset="0"/>
                        </a:rPr>
                        <a:t>蓝色</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pt-BR" sz="2400" b="1" i="0" u="none" strike="noStrike" cap="none" normalizeH="0" baseline="0" dirty="0">
                          <a:ln>
                            <a:noFill/>
                          </a:ln>
                          <a:solidFill>
                            <a:schemeClr val="accent2"/>
                          </a:solidFill>
                          <a:effectLst/>
                          <a:latin typeface="Times New Roman" pitchFamily="18" charset="0"/>
                          <a:ea typeface="楷体" pitchFamily="49" charset="-122"/>
                          <a:cs typeface="Times New Roman" pitchFamily="18" charset="0"/>
                        </a:rPr>
                        <a:t>三角形</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pt-BR" sz="2400" b="1" i="0" u="none" strike="noStrike" cap="none" normalizeH="0" baseline="0" dirty="0">
                          <a:ln>
                            <a:noFill/>
                          </a:ln>
                          <a:solidFill>
                            <a:schemeClr val="accent2"/>
                          </a:solidFill>
                          <a:effectLst/>
                          <a:latin typeface="Times New Roman" pitchFamily="18" charset="0"/>
                          <a:ea typeface="楷体" pitchFamily="49" charset="-122"/>
                          <a:cs typeface="Times New Roman" pitchFamily="18" charset="0"/>
                        </a:rPr>
                        <a:t>小</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44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altLang="zh-CN" sz="2400" b="1" i="0" u="none" strike="noStrike" cap="none" normalizeH="0" baseline="0">
                          <a:ln>
                            <a:noFill/>
                          </a:ln>
                          <a:solidFill>
                            <a:schemeClr val="accent2"/>
                          </a:solidFill>
                          <a:effectLst/>
                          <a:latin typeface="Times New Roman" pitchFamily="18" charset="0"/>
                          <a:ea typeface="楷体" pitchFamily="49" charset="-122"/>
                          <a:cs typeface="Times New Roman" pitchFamily="18" charset="0"/>
                        </a:rPr>
                        <a:t>5</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pt-BR" sz="2400" b="1" i="0" u="none" strike="noStrike" cap="none" normalizeH="0" baseline="0">
                          <a:ln>
                            <a:noFill/>
                          </a:ln>
                          <a:solidFill>
                            <a:schemeClr val="accent2"/>
                          </a:solidFill>
                          <a:effectLst/>
                          <a:latin typeface="Times New Roman" pitchFamily="18" charset="0"/>
                          <a:ea typeface="楷体" pitchFamily="49" charset="-122"/>
                          <a:cs typeface="Times New Roman" pitchFamily="18" charset="0"/>
                        </a:rPr>
                        <a:t>黄色</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pt-BR" sz="2400" b="1" i="0" u="none" strike="noStrike" cap="none" normalizeH="0" baseline="0" dirty="0">
                          <a:ln>
                            <a:noFill/>
                          </a:ln>
                          <a:solidFill>
                            <a:schemeClr val="accent2"/>
                          </a:solidFill>
                          <a:effectLst/>
                          <a:latin typeface="Times New Roman" pitchFamily="18" charset="0"/>
                          <a:ea typeface="楷体" pitchFamily="49" charset="-122"/>
                          <a:cs typeface="Times New Roman" pitchFamily="18" charset="0"/>
                        </a:rPr>
                        <a:t>圆形</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pt-BR" sz="2400" b="1" i="0" u="none" strike="noStrike" cap="none" normalizeH="0" baseline="0" dirty="0">
                          <a:ln>
                            <a:noFill/>
                          </a:ln>
                          <a:solidFill>
                            <a:schemeClr val="accent2"/>
                          </a:solidFill>
                          <a:effectLst/>
                          <a:latin typeface="Times New Roman" pitchFamily="18" charset="0"/>
                          <a:ea typeface="楷体" pitchFamily="49" charset="-122"/>
                          <a:cs typeface="Times New Roman" pitchFamily="18" charset="0"/>
                        </a:rPr>
                        <a:t>小</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44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altLang="zh-CN" sz="2400" b="1" i="0" u="none" strike="noStrike" cap="none" normalizeH="0" baseline="0">
                          <a:ln>
                            <a:noFill/>
                          </a:ln>
                          <a:solidFill>
                            <a:schemeClr val="accent2"/>
                          </a:solidFill>
                          <a:effectLst/>
                          <a:latin typeface="Times New Roman" pitchFamily="18" charset="0"/>
                          <a:ea typeface="楷体" pitchFamily="49" charset="-122"/>
                          <a:cs typeface="Times New Roman" pitchFamily="18" charset="0"/>
                        </a:rPr>
                        <a:t>6</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pt-BR" sz="2400" b="1" i="0" u="none" strike="noStrike" cap="none" normalizeH="0" baseline="0">
                          <a:ln>
                            <a:noFill/>
                          </a:ln>
                          <a:solidFill>
                            <a:schemeClr val="accent2"/>
                          </a:solidFill>
                          <a:effectLst/>
                          <a:latin typeface="Times New Roman" pitchFamily="18" charset="0"/>
                          <a:ea typeface="楷体" pitchFamily="49" charset="-122"/>
                          <a:cs typeface="Times New Roman" pitchFamily="18" charset="0"/>
                        </a:rPr>
                        <a:t>黄色</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pt-BR" sz="2400" b="1" i="0" u="none" strike="noStrike" cap="none" normalizeH="0" baseline="0">
                          <a:ln>
                            <a:noFill/>
                          </a:ln>
                          <a:solidFill>
                            <a:schemeClr val="accent2"/>
                          </a:solidFill>
                          <a:effectLst/>
                          <a:latin typeface="Times New Roman" pitchFamily="18" charset="0"/>
                          <a:ea typeface="楷体" pitchFamily="49" charset="-122"/>
                          <a:cs typeface="Times New Roman" pitchFamily="18" charset="0"/>
                        </a:rPr>
                        <a:t>方形</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pt-BR" sz="2400" b="1" i="0" u="none" strike="noStrike" cap="none" normalizeH="0" baseline="0" dirty="0">
                          <a:ln>
                            <a:noFill/>
                          </a:ln>
                          <a:solidFill>
                            <a:schemeClr val="accent2"/>
                          </a:solidFill>
                          <a:effectLst/>
                          <a:latin typeface="Times New Roman" pitchFamily="18" charset="0"/>
                          <a:ea typeface="楷体" pitchFamily="49" charset="-122"/>
                          <a:cs typeface="Times New Roman" pitchFamily="18" charset="0"/>
                        </a:rPr>
                        <a:t>小</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244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altLang="zh-CN" sz="2400" b="1" i="0" u="none" strike="noStrike" cap="none" normalizeH="0" baseline="0">
                          <a:ln>
                            <a:noFill/>
                          </a:ln>
                          <a:solidFill>
                            <a:schemeClr val="accent2"/>
                          </a:solidFill>
                          <a:effectLst/>
                          <a:latin typeface="Times New Roman" pitchFamily="18" charset="0"/>
                          <a:ea typeface="楷体" pitchFamily="49" charset="-122"/>
                          <a:cs typeface="Times New Roman" pitchFamily="18" charset="0"/>
                        </a:rPr>
                        <a:t>7</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pt-BR" sz="2400" b="1" i="0" u="none" strike="noStrike" cap="none" normalizeH="0" baseline="0">
                          <a:ln>
                            <a:noFill/>
                          </a:ln>
                          <a:solidFill>
                            <a:schemeClr val="accent2"/>
                          </a:solidFill>
                          <a:effectLst/>
                          <a:latin typeface="Times New Roman" pitchFamily="18" charset="0"/>
                          <a:ea typeface="楷体" pitchFamily="49" charset="-122"/>
                          <a:cs typeface="Times New Roman" pitchFamily="18" charset="0"/>
                        </a:rPr>
                        <a:t>红色</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pt-BR" sz="2400" b="1" i="0" u="none" strike="noStrike" cap="none" normalizeH="0" baseline="0">
                          <a:ln>
                            <a:noFill/>
                          </a:ln>
                          <a:solidFill>
                            <a:schemeClr val="accent2"/>
                          </a:solidFill>
                          <a:effectLst/>
                          <a:latin typeface="Times New Roman" pitchFamily="18" charset="0"/>
                          <a:ea typeface="楷体" pitchFamily="49" charset="-122"/>
                          <a:cs typeface="Times New Roman" pitchFamily="18" charset="0"/>
                        </a:rPr>
                        <a:t>三角形</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pt-BR" sz="2400" b="1" i="0" u="none" strike="noStrike" cap="none" normalizeH="0" baseline="0" dirty="0">
                          <a:ln>
                            <a:noFill/>
                          </a:ln>
                          <a:solidFill>
                            <a:schemeClr val="accent2"/>
                          </a:solidFill>
                          <a:effectLst/>
                          <a:latin typeface="Times New Roman" pitchFamily="18" charset="0"/>
                          <a:ea typeface="楷体" pitchFamily="49" charset="-122"/>
                          <a:cs typeface="Times New Roman" pitchFamily="18" charset="0"/>
                        </a:rPr>
                        <a:t>大</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244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altLang="zh-CN" sz="2400" b="1" i="0" u="none" strike="noStrike" cap="none" normalizeH="0" baseline="0">
                          <a:ln>
                            <a:noFill/>
                          </a:ln>
                          <a:solidFill>
                            <a:schemeClr val="accent2"/>
                          </a:solidFill>
                          <a:effectLst/>
                          <a:latin typeface="Times New Roman" pitchFamily="18" charset="0"/>
                          <a:ea typeface="楷体" pitchFamily="49" charset="-122"/>
                          <a:cs typeface="Times New Roman" pitchFamily="18" charset="0"/>
                        </a:rPr>
                        <a:t>8</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pt-BR" sz="2400" b="1" i="0" u="none" strike="noStrike" cap="none" normalizeH="0" baseline="0">
                          <a:ln>
                            <a:noFill/>
                          </a:ln>
                          <a:solidFill>
                            <a:schemeClr val="accent2"/>
                          </a:solidFill>
                          <a:effectLst/>
                          <a:latin typeface="Times New Roman" pitchFamily="18" charset="0"/>
                          <a:ea typeface="楷体" pitchFamily="49" charset="-122"/>
                          <a:cs typeface="Times New Roman" pitchFamily="18" charset="0"/>
                        </a:rPr>
                        <a:t>蓝色</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pt-BR" sz="2400" b="1" i="0" u="none" strike="noStrike" cap="none" normalizeH="0" baseline="0">
                          <a:ln>
                            <a:noFill/>
                          </a:ln>
                          <a:solidFill>
                            <a:schemeClr val="accent2"/>
                          </a:solidFill>
                          <a:effectLst/>
                          <a:latin typeface="Times New Roman" pitchFamily="18" charset="0"/>
                          <a:ea typeface="楷体" pitchFamily="49" charset="-122"/>
                          <a:cs typeface="Times New Roman" pitchFamily="18" charset="0"/>
                        </a:rPr>
                        <a:t>三角形</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pt-BR" sz="2400" b="1" i="0" u="none" strike="noStrike" cap="none" normalizeH="0" baseline="0" dirty="0">
                          <a:ln>
                            <a:noFill/>
                          </a:ln>
                          <a:solidFill>
                            <a:schemeClr val="accent2"/>
                          </a:solidFill>
                          <a:effectLst/>
                          <a:latin typeface="Times New Roman" pitchFamily="18" charset="0"/>
                          <a:ea typeface="楷体" pitchFamily="49" charset="-122"/>
                          <a:cs typeface="Times New Roman" pitchFamily="18" charset="0"/>
                        </a:rPr>
                        <a:t>大</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sp>
        <p:nvSpPr>
          <p:cNvPr id="3" name="文本框 2">
            <a:extLst>
              <a:ext uri="{FF2B5EF4-FFF2-40B4-BE49-F238E27FC236}">
                <a16:creationId xmlns:a16="http://schemas.microsoft.com/office/drawing/2014/main" id="{D0D2CB79-5193-4413-92B8-94C73F8AE6D6}"/>
              </a:ext>
            </a:extLst>
          </p:cNvPr>
          <p:cNvSpPr txBox="1"/>
          <p:nvPr/>
        </p:nvSpPr>
        <p:spPr>
          <a:xfrm>
            <a:off x="1475656" y="5589240"/>
            <a:ext cx="4929555" cy="830997"/>
          </a:xfrm>
          <a:prstGeom prst="rect">
            <a:avLst/>
          </a:prstGeom>
          <a:noFill/>
        </p:spPr>
        <p:txBody>
          <a:bodyPr wrap="none" rtlCol="0">
            <a:spAutoFit/>
          </a:bodyPr>
          <a:lstStyle/>
          <a:p>
            <a:r>
              <a:rPr lang="en-US" altLang="zh-CN" dirty="0"/>
              <a:t>U/A={{1},{2},{3},{4},{5},{6},{7},{8}}</a:t>
            </a:r>
          </a:p>
          <a:p>
            <a:endParaRPr lang="en-US" altLang="zh-CN" dirty="0"/>
          </a:p>
        </p:txBody>
      </p:sp>
    </p:spTree>
    <p:extLst>
      <p:ext uri="{BB962C8B-B14F-4D97-AF65-F5344CB8AC3E}">
        <p14:creationId xmlns:p14="http://schemas.microsoft.com/office/powerpoint/2010/main" val="946332734"/>
      </p:ext>
    </p:extLst>
  </p:cSld>
  <p:clrMapOvr>
    <a:masterClrMapping/>
  </p:clrMapOvr>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2400" b="1" i="0" u="none" strike="noStrike" cap="none" normalizeH="0" baseline="0" smtClean="0">
            <a:ln>
              <a:noFill/>
            </a:ln>
            <a:solidFill>
              <a:schemeClr val="accent2"/>
            </a:solidFill>
            <a:effectLst/>
            <a:latin typeface="Times New Roman" pitchFamily="18" charset="0"/>
            <a:ea typeface="楷体_GB2312" pitchFamily="49"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2400" b="1" i="0" u="none" strike="noStrike" cap="none" normalizeH="0" baseline="0" smtClean="0">
            <a:ln>
              <a:noFill/>
            </a:ln>
            <a:solidFill>
              <a:schemeClr val="accent2"/>
            </a:solidFill>
            <a:effectLst/>
            <a:latin typeface="Times New Roman" pitchFamily="18" charset="0"/>
            <a:ea typeface="楷体_GB2312" pitchFamily="49" charset="-122"/>
          </a:defRPr>
        </a:defPPr>
      </a:lstStyle>
    </a:ln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3878</TotalTime>
  <Words>2131</Words>
  <Application>Microsoft Office PowerPoint</Application>
  <PresentationFormat>全屏显示(4:3)</PresentationFormat>
  <Paragraphs>255</Paragraphs>
  <Slides>42</Slides>
  <Notes>0</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2</vt:i4>
      </vt:variant>
      <vt:variant>
        <vt:lpstr>幻灯片标题</vt:lpstr>
      </vt:variant>
      <vt:variant>
        <vt:i4>42</vt:i4>
      </vt:variant>
    </vt:vector>
  </HeadingPairs>
  <TitlesOfParts>
    <vt:vector size="53" baseType="lpstr">
      <vt:lpstr>Arial Unicode MS</vt:lpstr>
      <vt:lpstr>黑体</vt:lpstr>
      <vt:lpstr>楷体</vt:lpstr>
      <vt:lpstr>宋体</vt:lpstr>
      <vt:lpstr>Arial</vt:lpstr>
      <vt:lpstr>Calibri</vt:lpstr>
      <vt:lpstr>Cambria Math</vt:lpstr>
      <vt:lpstr>Times New Roman</vt:lpstr>
      <vt:lpstr>默认设计模板</vt:lpstr>
      <vt:lpstr>Equation</vt:lpstr>
      <vt:lpstr>公式</vt:lpstr>
      <vt:lpstr>PowerPoint 演示文稿</vt:lpstr>
      <vt:lpstr>目   录</vt:lpstr>
      <vt:lpstr>PowerPoint 演示文稿</vt:lpstr>
      <vt:lpstr>PowerPoint 演示文稿</vt:lpstr>
      <vt:lpstr>PowerPoint 演示文稿</vt:lpstr>
      <vt:lpstr>PowerPoint 演示文稿</vt:lpstr>
      <vt:lpstr>二、经典粗糙集模型</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Pawlak粗糙集的稳健性分析</vt:lpstr>
      <vt:lpstr>2.邻域粗糙集</vt:lpstr>
      <vt:lpstr>PowerPoint 演示文稿</vt:lpstr>
      <vt:lpstr>PowerPoint 演示文稿</vt:lpstr>
      <vt:lpstr>3.模糊粗糙集</vt:lpstr>
      <vt:lpstr>PowerPoint 演示文稿</vt:lpstr>
      <vt:lpstr>模糊粗糙集的稳健性分析</vt:lpstr>
      <vt:lpstr>三、稳健粗糙集模型稳健原理分析</vt:lpstr>
      <vt:lpstr>1.变精度粗糙集</vt:lpstr>
      <vt:lpstr>2.邻域一致度</vt:lpstr>
      <vt:lpstr>3.模糊变精度粗糙集</vt:lpstr>
      <vt:lpstr>PowerPoint 演示文稿</vt:lpstr>
      <vt:lpstr>4.软模糊粗糙集</vt:lpstr>
      <vt:lpstr>PowerPoint 演示文稿</vt:lpstr>
      <vt:lpstr>5.基于SMEB的模糊粗糙集</vt:lpstr>
      <vt:lpstr>PowerPoint 演示文稿</vt:lpstr>
      <vt:lpstr>PowerPoint 演示文稿</vt:lpstr>
      <vt:lpstr>5.基于稳健统计量的模糊粗糙集</vt:lpstr>
      <vt:lpstr>PowerPoint 演示文稿</vt:lpstr>
      <vt:lpstr>四、粗糙集理论的应用</vt:lpstr>
      <vt:lpstr>PowerPoint 演示文稿</vt:lpstr>
      <vt:lpstr>PowerPoint 演示文稿</vt:lpstr>
      <vt:lpstr>属性约简算法步骤：</vt:lpstr>
      <vt:lpstr>PowerPoint 演示文稿</vt:lpstr>
      <vt:lpstr>PowerPoint 演示文稿</vt:lpstr>
      <vt:lpstr>PowerPoint 演示文稿</vt:lpstr>
      <vt:lpstr>PowerPoint 演示文稿</vt:lpstr>
      <vt:lpstr>总   结</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walkinnet</dc:creator>
  <cp:lastModifiedBy>AS</cp:lastModifiedBy>
  <cp:revision>501</cp:revision>
  <cp:lastPrinted>2019-09-08T11:48:47Z</cp:lastPrinted>
  <dcterms:created xsi:type="dcterms:W3CDTF">2012-11-28T00:02:12Z</dcterms:created>
  <dcterms:modified xsi:type="dcterms:W3CDTF">2020-01-06T00:17:01Z</dcterms:modified>
</cp:coreProperties>
</file>