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408" r:id="rId2"/>
    <p:sldId id="289" r:id="rId3"/>
    <p:sldId id="409" r:id="rId4"/>
    <p:sldId id="410" r:id="rId5"/>
    <p:sldId id="411" r:id="rId6"/>
    <p:sldId id="412" r:id="rId7"/>
    <p:sldId id="413" r:id="rId8"/>
    <p:sldId id="415" r:id="rId9"/>
    <p:sldId id="414" r:id="rId10"/>
    <p:sldId id="387" r:id="rId11"/>
    <p:sldId id="388" r:id="rId12"/>
    <p:sldId id="389" r:id="rId13"/>
    <p:sldId id="390" r:id="rId14"/>
    <p:sldId id="391" r:id="rId15"/>
    <p:sldId id="416" r:id="rId16"/>
    <p:sldId id="392" r:id="rId17"/>
    <p:sldId id="393" r:id="rId18"/>
    <p:sldId id="394" r:id="rId19"/>
    <p:sldId id="319" r:id="rId20"/>
    <p:sldId id="417" r:id="rId21"/>
    <p:sldId id="418" r:id="rId22"/>
    <p:sldId id="419" r:id="rId23"/>
    <p:sldId id="420" r:id="rId24"/>
    <p:sldId id="421" r:id="rId25"/>
    <p:sldId id="422" r:id="rId26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CCFF"/>
    <a:srgbClr val="FF66FF"/>
    <a:srgbClr val="00FFCC"/>
    <a:srgbClr val="FFFF66"/>
    <a:srgbClr val="00FF99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6" d="100"/>
          <a:sy n="66" d="100"/>
        </p:scale>
        <p:origin x="-151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94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7C7E93E2-B60A-4942-A530-628BD3960C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4328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DB9FA850-E456-4FBC-84C6-098760169F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47733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13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62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382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9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08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9486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71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422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96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9167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6641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1472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1" descr="K1.jpg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6597650"/>
            <a:ext cx="5254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2" descr="K2.jpg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6597650"/>
            <a:ext cx="525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13" descr="K3.jpg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550" y="6597650"/>
            <a:ext cx="525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268760"/>
            <a:ext cx="8136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4400" kern="0" dirty="0" smtClean="0">
                <a:solidFill>
                  <a:srgbClr val="333399"/>
                </a:solidFill>
                <a:latin typeface="Tahoma"/>
                <a:ea typeface="宋体"/>
                <a:cs typeface="+mj-cs"/>
              </a:rPr>
              <a:t>        博弈论</a:t>
            </a:r>
            <a:r>
              <a:rPr kumimoji="0" lang="zh-CN" altLang="en-US" sz="4400" kern="0" dirty="0">
                <a:solidFill>
                  <a:srgbClr val="333399"/>
                </a:solidFill>
                <a:latin typeface="Tahoma"/>
                <a:ea typeface="宋体"/>
                <a:cs typeface="+mj-cs"/>
              </a:rPr>
              <a:t>与数学模型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2961817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          </a:t>
            </a:r>
            <a:r>
              <a:rPr lang="zh-CN" altLang="en-US" sz="3600" dirty="0" smtClean="0"/>
              <a:t>主讲： 李丕余         </a:t>
            </a:r>
            <a:endParaRPr lang="zh-CN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696840" y="43079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2020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4</a:t>
            </a:r>
            <a:r>
              <a:rPr lang="zh-CN" altLang="en-US" dirty="0" smtClean="0"/>
              <a:t>日    工学馆</a:t>
            </a:r>
            <a:r>
              <a:rPr lang="en-US" altLang="zh-CN" dirty="0" smtClean="0"/>
              <a:t>103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58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5219700" y="4421188"/>
            <a:ext cx="3168650" cy="95408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完全随机选择策略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(50%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对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50%)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？</a:t>
            </a:r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163513" y="4440238"/>
            <a:ext cx="40481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</a:rPr>
              <a:t>假设：同时决策（球速很快，否则来不及反应）</a:t>
            </a:r>
            <a:endParaRPr lang="en-US" altLang="zh-CN" sz="2800" b="1" dirty="0">
              <a:solidFill>
                <a:schemeClr val="accent2"/>
              </a:solidFill>
            </a:endParaRPr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0" y="5788025"/>
            <a:ext cx="82407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  </a:t>
            </a:r>
            <a:r>
              <a:rPr lang="zh-CN" altLang="zh-CN" sz="2800" b="1" dirty="0">
                <a:solidFill>
                  <a:srgbClr val="FF0000"/>
                </a:solidFill>
              </a:rPr>
              <a:t>如果不是，射门方向和扑球方向应该有什么规律？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4124" name="Text Box 28"/>
          <p:cNvSpPr txBox="1">
            <a:spLocks noChangeArrowheads="1"/>
          </p:cNvSpPr>
          <p:nvPr/>
        </p:nvSpPr>
        <p:spPr bwMode="auto">
          <a:xfrm>
            <a:off x="163513" y="1792288"/>
            <a:ext cx="419258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</a:rPr>
              <a:t>假设：</a:t>
            </a:r>
            <a:r>
              <a:rPr lang="zh-CN" altLang="zh-CN" sz="2800" b="1" dirty="0">
                <a:solidFill>
                  <a:schemeClr val="accent2"/>
                </a:solidFill>
              </a:rPr>
              <a:t>不考虑球踢向中路</a:t>
            </a:r>
            <a:r>
              <a:rPr lang="zh-CN" altLang="en-US" sz="2800" b="1" dirty="0">
                <a:solidFill>
                  <a:schemeClr val="accent2"/>
                </a:solidFill>
              </a:rPr>
              <a:t>及</a:t>
            </a:r>
            <a:r>
              <a:rPr lang="zh-CN" altLang="zh-CN" sz="2800" b="1" dirty="0">
                <a:solidFill>
                  <a:schemeClr val="accent2"/>
                </a:solidFill>
              </a:rPr>
              <a:t>守门员</a:t>
            </a:r>
            <a:r>
              <a:rPr lang="zh-CN" altLang="en-US" sz="2800" b="1" dirty="0">
                <a:solidFill>
                  <a:schemeClr val="accent2"/>
                </a:solidFill>
              </a:rPr>
              <a:t>停</a:t>
            </a:r>
            <a:r>
              <a:rPr lang="zh-CN" altLang="zh-CN" sz="2800" b="1" dirty="0">
                <a:solidFill>
                  <a:schemeClr val="accent2"/>
                </a:solidFill>
              </a:rPr>
              <a:t>在中间</a:t>
            </a:r>
            <a:r>
              <a:rPr lang="zh-CN" altLang="en-US" sz="2800" b="1" dirty="0">
                <a:solidFill>
                  <a:schemeClr val="accent2"/>
                </a:solidFill>
              </a:rPr>
              <a:t>位置</a:t>
            </a:r>
          </a:p>
        </p:txBody>
      </p:sp>
      <p:sp>
        <p:nvSpPr>
          <p:cNvPr id="4126" name="Text Box 30"/>
          <p:cNvSpPr txBox="1">
            <a:spLocks noChangeArrowheads="1"/>
          </p:cNvSpPr>
          <p:nvPr/>
        </p:nvSpPr>
        <p:spPr bwMode="auto">
          <a:xfrm>
            <a:off x="209550" y="1204913"/>
            <a:ext cx="1871663" cy="584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问题背景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05000" y="2746375"/>
          <a:ext cx="7005638" cy="134778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306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384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4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zh-CN" sz="28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扑</a:t>
                      </a:r>
                      <a:r>
                        <a:rPr lang="zh-CN" sz="2800" b="1" kern="100" dirty="0">
                          <a:solidFill>
                            <a:schemeClr val="tx1"/>
                          </a:solidFill>
                          <a:effectLst/>
                        </a:rPr>
                        <a:t>向左侧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zh-CN" sz="28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扑</a:t>
                      </a:r>
                      <a:r>
                        <a:rPr lang="zh-CN" sz="2800" b="1" kern="100" dirty="0">
                          <a:solidFill>
                            <a:schemeClr val="tx1"/>
                          </a:solidFill>
                          <a:effectLst/>
                        </a:rPr>
                        <a:t>向右侧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solidFill>
                            <a:schemeClr val="tx1"/>
                          </a:solidFill>
                          <a:effectLst/>
                        </a:rPr>
                        <a:t>踢向左侧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800" b="1" kern="1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？？</a:t>
                      </a:r>
                      <a:endParaRPr lang="zh-CN" sz="28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8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？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6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solidFill>
                            <a:schemeClr val="tx1"/>
                          </a:solidFill>
                          <a:effectLst/>
                        </a:rPr>
                        <a:t>踢向右侧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8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？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kern="1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？？</a:t>
                      </a:r>
                      <a:endParaRPr lang="zh-CN" altLang="zh-CN" sz="2800" b="1" kern="1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498975" y="2152650"/>
            <a:ext cx="322897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514350"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b="1" kern="100" dirty="0">
                <a:solidFill>
                  <a:srgbClr val="FF0000"/>
                </a:solidFill>
                <a:latin typeface="Times New Roman"/>
                <a:ea typeface="宋体"/>
              </a:rPr>
              <a:t>守门员基本策略</a:t>
            </a:r>
          </a:p>
        </p:txBody>
      </p:sp>
      <p:sp>
        <p:nvSpPr>
          <p:cNvPr id="7" name="矩形 6"/>
          <p:cNvSpPr/>
          <p:nvPr/>
        </p:nvSpPr>
        <p:spPr>
          <a:xfrm>
            <a:off x="209550" y="3195638"/>
            <a:ext cx="1627188" cy="9540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b="1" kern="100" dirty="0">
                <a:solidFill>
                  <a:srgbClr val="FF0000"/>
                </a:solidFill>
                <a:latin typeface="Times New Roman"/>
                <a:ea typeface="宋体"/>
              </a:rPr>
              <a:t>罚球队员</a:t>
            </a:r>
            <a:endParaRPr kumimoji="0" lang="en-US" altLang="zh-CN" sz="2800" b="1" kern="100" dirty="0">
              <a:solidFill>
                <a:srgbClr val="FF0000"/>
              </a:solidFill>
              <a:latin typeface="Times New Roman"/>
              <a:ea typeface="宋体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b="1" kern="100" dirty="0">
                <a:solidFill>
                  <a:srgbClr val="FF0000"/>
                </a:solidFill>
                <a:latin typeface="Times New Roman"/>
                <a:ea typeface="宋体"/>
              </a:rPr>
              <a:t>基本策略</a:t>
            </a:r>
          </a:p>
        </p:txBody>
      </p:sp>
      <p:sp>
        <p:nvSpPr>
          <p:cNvPr id="7195" name="AutoShape 32" descr="http://imgt3.bdstatic.com/it/u=401533077,1148197872&amp;fm=23&amp;gp=0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96" name="AutoShape 34" descr="http://imgt3.bdstatic.com/it/u=401533077,1148197872&amp;fm=23&amp;gp=0.jpg"/>
          <p:cNvSpPr>
            <a:spLocks noChangeAspect="1" noChangeArrowheads="1"/>
          </p:cNvSpPr>
          <p:nvPr/>
        </p:nvSpPr>
        <p:spPr bwMode="auto">
          <a:xfrm>
            <a:off x="228600" y="-301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7197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4" y="595313"/>
            <a:ext cx="2055813" cy="130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98" name="Rectangle 55"/>
          <p:cNvSpPr>
            <a:spLocks noChangeArrowheads="1"/>
          </p:cNvSpPr>
          <p:nvPr/>
        </p:nvSpPr>
        <p:spPr bwMode="auto">
          <a:xfrm>
            <a:off x="2195513" y="503238"/>
            <a:ext cx="3457575" cy="64135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 dirty="0" smtClean="0">
                <a:ea typeface="楷体_GB2312" pitchFamily="49" charset="-122"/>
              </a:rPr>
              <a:t>点球</a:t>
            </a:r>
            <a:r>
              <a:rPr lang="zh-CN" altLang="en-US" sz="3600" b="1" dirty="0">
                <a:ea typeface="楷体_GB2312" pitchFamily="49" charset="-122"/>
              </a:rPr>
              <a:t>大战</a:t>
            </a:r>
            <a:r>
              <a:rPr lang="en-US" altLang="zh-CN" sz="3600" b="1" dirty="0">
                <a:ea typeface="楷体_GB2312" pitchFamily="49" charset="-122"/>
              </a:rPr>
              <a:t>  </a:t>
            </a:r>
            <a:endParaRPr lang="zh-CN" altLang="en-US" sz="36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10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10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7" grpId="0" animBg="1" autoUpdateAnimBg="0"/>
      <p:bldP spid="4118" grpId="0" autoUpdateAnimBg="0"/>
      <p:bldP spid="4119" grpId="0" autoUpdateAnimBg="0"/>
      <p:bldP spid="4124" grpId="0"/>
      <p:bldP spid="4126" grpId="0" animBg="1" autoUpdateAnimBg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2124075" y="4365625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  </a:t>
            </a:r>
            <a:r>
              <a: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不应</a:t>
            </a:r>
            <a:r>
              <a: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完全随机选择策略</a:t>
            </a:r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250825" y="5138738"/>
            <a:ext cx="86725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zh-CN" sz="2800" b="1" dirty="0"/>
              <a:t>共同知识</a:t>
            </a:r>
            <a:r>
              <a:rPr lang="zh-CN" altLang="en-US" sz="2800" b="1" dirty="0"/>
              <a:t>：</a:t>
            </a:r>
            <a:r>
              <a:rPr lang="zh-CN" altLang="zh-CN" sz="2800" b="1" dirty="0"/>
              <a:t>所有</a:t>
            </a:r>
            <a:r>
              <a:rPr lang="zh-CN" altLang="en-US" sz="2800" b="1" dirty="0"/>
              <a:t>人</a:t>
            </a:r>
            <a:r>
              <a:rPr lang="zh-CN" altLang="zh-CN" sz="2800" b="1" dirty="0"/>
              <a:t>都知道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所有人知道</a:t>
            </a:r>
            <a:r>
              <a:rPr lang="en-US" altLang="zh-CN" sz="2800" b="1" dirty="0"/>
              <a:t>)</a:t>
            </a:r>
            <a:r>
              <a:rPr lang="zh-CN" altLang="zh-CN" sz="2800" b="1" dirty="0"/>
              <a:t>以上信息</a:t>
            </a:r>
            <a:endParaRPr lang="en-US" altLang="zh-CN" sz="2800" b="1" dirty="0"/>
          </a:p>
        </p:txBody>
      </p:sp>
      <p:sp>
        <p:nvSpPr>
          <p:cNvPr id="4124" name="Text Box 28"/>
          <p:cNvSpPr txBox="1">
            <a:spLocks noChangeArrowheads="1"/>
          </p:cNvSpPr>
          <p:nvPr/>
        </p:nvSpPr>
        <p:spPr bwMode="auto">
          <a:xfrm>
            <a:off x="2625725" y="677863"/>
            <a:ext cx="40322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</a:rPr>
              <a:t>“</a:t>
            </a:r>
            <a:r>
              <a:rPr lang="zh-CN" altLang="zh-CN" sz="2800" b="1" dirty="0">
                <a:solidFill>
                  <a:schemeClr val="accent2"/>
                </a:solidFill>
              </a:rPr>
              <a:t>方向</a:t>
            </a:r>
            <a:r>
              <a:rPr lang="zh-CN" altLang="en-US" sz="2800" b="1" dirty="0">
                <a:solidFill>
                  <a:schemeClr val="accent2"/>
                </a:solidFill>
              </a:rPr>
              <a:t>”</a:t>
            </a:r>
            <a:r>
              <a:rPr lang="zh-CN" altLang="zh-CN" sz="2800" b="1" dirty="0">
                <a:solidFill>
                  <a:schemeClr val="accent2"/>
                </a:solidFill>
              </a:rPr>
              <a:t>以其中一人如罚球队员的位置为基准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4126" name="Text Box 30"/>
          <p:cNvSpPr txBox="1">
            <a:spLocks noChangeArrowheads="1"/>
          </p:cNvSpPr>
          <p:nvPr/>
        </p:nvSpPr>
        <p:spPr bwMode="auto">
          <a:xfrm>
            <a:off x="250825" y="555625"/>
            <a:ext cx="1873250" cy="584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ea typeface="楷体_GB2312" pitchFamily="49" charset="-122"/>
              </a:rPr>
              <a:t>问题背景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05000" y="2674938"/>
          <a:ext cx="7005638" cy="134778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306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384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4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zh-CN" sz="28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扑</a:t>
                      </a:r>
                      <a:r>
                        <a:rPr lang="zh-CN" sz="2800" b="1" kern="100" dirty="0">
                          <a:solidFill>
                            <a:schemeClr val="tx1"/>
                          </a:solidFill>
                          <a:effectLst/>
                        </a:rPr>
                        <a:t>向左侧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zh-CN" sz="28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扑</a:t>
                      </a:r>
                      <a:r>
                        <a:rPr lang="zh-CN" sz="2800" b="1" kern="100" dirty="0">
                          <a:solidFill>
                            <a:schemeClr val="tx1"/>
                          </a:solidFill>
                          <a:effectLst/>
                        </a:rPr>
                        <a:t>向右侧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solidFill>
                            <a:schemeClr val="tx1"/>
                          </a:solidFill>
                          <a:effectLst/>
                        </a:rPr>
                        <a:t>踢向左侧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6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solidFill>
                            <a:schemeClr val="tx1"/>
                          </a:solidFill>
                          <a:effectLst/>
                        </a:rPr>
                        <a:t>踢向右侧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</a:rPr>
                        <a:t>0.93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</a:rPr>
                        <a:t>0.70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219700" y="2081213"/>
            <a:ext cx="1785938" cy="522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514350"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b="1" kern="100" dirty="0">
                <a:solidFill>
                  <a:srgbClr val="FF0000"/>
                </a:solidFill>
                <a:latin typeface="Times New Roman"/>
                <a:ea typeface="宋体"/>
              </a:rPr>
              <a:t>守门员</a:t>
            </a:r>
          </a:p>
        </p:txBody>
      </p:sp>
      <p:sp>
        <p:nvSpPr>
          <p:cNvPr id="7" name="矩形 6"/>
          <p:cNvSpPr/>
          <p:nvPr/>
        </p:nvSpPr>
        <p:spPr>
          <a:xfrm>
            <a:off x="209550" y="3122613"/>
            <a:ext cx="1627188" cy="9540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800" b="1" kern="100" dirty="0">
                <a:solidFill>
                  <a:srgbClr val="FF0000"/>
                </a:solidFill>
                <a:latin typeface="Times New Roman"/>
                <a:ea typeface="宋体"/>
              </a:rPr>
              <a:t>罚球队员</a:t>
            </a:r>
            <a:endParaRPr kumimoji="0" lang="en-US" altLang="zh-CN" sz="2800" b="1" kern="100" dirty="0">
              <a:solidFill>
                <a:srgbClr val="FF0000"/>
              </a:solidFill>
              <a:latin typeface="Times New Roman"/>
              <a:ea typeface="宋体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2800" b="1" kern="100" dirty="0">
              <a:solidFill>
                <a:srgbClr val="FF0000"/>
              </a:solidFill>
              <a:latin typeface="Times New Roman"/>
              <a:ea typeface="宋体"/>
            </a:endParaRPr>
          </a:p>
        </p:txBody>
      </p:sp>
      <p:sp>
        <p:nvSpPr>
          <p:cNvPr id="8218" name="AutoShape 32" descr="http://imgt3.bdstatic.com/it/u=401533077,1148197872&amp;fm=23&amp;gp=0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19" name="AutoShape 34" descr="http://imgt3.bdstatic.com/it/u=401533077,1148197872&amp;fm=23&amp;gp=0.jpg"/>
          <p:cNvSpPr>
            <a:spLocks noChangeAspect="1" noChangeArrowheads="1"/>
          </p:cNvSpPr>
          <p:nvPr/>
        </p:nvSpPr>
        <p:spPr bwMode="auto">
          <a:xfrm>
            <a:off x="228600" y="-301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50825" y="2103438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/>
              <a:t>经验进球概率（</a:t>
            </a:r>
            <a:r>
              <a:rPr lang="en-US" altLang="zh-CN" sz="2800" b="1"/>
              <a:t>1400</a:t>
            </a:r>
            <a:r>
              <a:rPr lang="zh-CN" altLang="zh-CN" sz="2800" b="1"/>
              <a:t>次罚球）</a:t>
            </a:r>
            <a:endParaRPr lang="zh-CN" altLang="en-US" sz="2800" b="1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395288" y="5786438"/>
            <a:ext cx="47609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chemeClr val="accent2"/>
                </a:solidFill>
              </a:rPr>
              <a:t>决策</a:t>
            </a:r>
            <a:r>
              <a:rPr lang="en-US" altLang="zh-CN" sz="2800" b="1">
                <a:solidFill>
                  <a:schemeClr val="accent2"/>
                </a:solidFill>
              </a:rPr>
              <a:t>(</a:t>
            </a:r>
            <a:r>
              <a:rPr lang="zh-CN" altLang="en-US" sz="2800" b="1">
                <a:solidFill>
                  <a:schemeClr val="accent2"/>
                </a:solidFill>
              </a:rPr>
              <a:t>方向选择</a:t>
            </a:r>
            <a:r>
              <a:rPr lang="en-US" altLang="zh-CN" sz="2800" b="1">
                <a:solidFill>
                  <a:schemeClr val="accent2"/>
                </a:solidFill>
              </a:rPr>
              <a:t>)</a:t>
            </a:r>
            <a:r>
              <a:rPr lang="zh-CN" altLang="zh-CN" sz="2800" b="1">
                <a:solidFill>
                  <a:schemeClr val="accent2"/>
                </a:solidFill>
              </a:rPr>
              <a:t>相互影响</a:t>
            </a:r>
            <a:endParaRPr lang="zh-CN" altLang="en-US" sz="28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651500" y="5791200"/>
            <a:ext cx="3170238" cy="52228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zh-CN" sz="2800" b="1" dirty="0"/>
              <a:t>完全信息静态</a:t>
            </a:r>
            <a:r>
              <a:rPr lang="zh-CN" altLang="en-US" sz="2800" b="1" dirty="0"/>
              <a:t>博弈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8223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595313"/>
            <a:ext cx="2055813" cy="130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10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10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7" grpId="0"/>
      <p:bldP spid="4119" grpId="0" autoUpdateAnimBg="0"/>
      <p:bldP spid="4124" grpId="0"/>
      <p:bldP spid="6" grpId="0"/>
      <p:bldP spid="7" grpId="0"/>
      <p:bldP spid="2" grpId="0"/>
      <p:bldP spid="18" grpId="0"/>
      <p:bldP spid="19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346075" y="1244600"/>
            <a:ext cx="7539038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 b="1" dirty="0">
                <a:ea typeface="隶书" panose="02010509060101010101" pitchFamily="49" charset="-122"/>
              </a:rPr>
              <a:t>　参与人     （局中人，决策者）</a:t>
            </a:r>
          </a:p>
          <a:p>
            <a:pPr eaLnBrk="1" hangingPunct="1">
              <a:buFontTx/>
              <a:buChar char="•"/>
            </a:pPr>
            <a:r>
              <a:rPr lang="zh-CN" altLang="en-US" sz="2800" b="1" dirty="0">
                <a:ea typeface="隶书" panose="02010509060101010101" pitchFamily="49" charset="-122"/>
              </a:rPr>
              <a:t>　战略</a:t>
            </a:r>
            <a:r>
              <a:rPr lang="en-US" altLang="zh-CN" sz="2800" b="1" dirty="0">
                <a:ea typeface="隶书" panose="02010509060101010101" pitchFamily="49" charset="-122"/>
              </a:rPr>
              <a:t>/</a:t>
            </a:r>
            <a:r>
              <a:rPr lang="zh-CN" altLang="en-US" sz="2800" b="1" dirty="0">
                <a:ea typeface="隶书" panose="02010509060101010101" pitchFamily="49" charset="-122"/>
              </a:rPr>
              <a:t>策略空间 （</a:t>
            </a:r>
            <a:r>
              <a:rPr lang="zh-CN" altLang="zh-CN" sz="2800" b="1" dirty="0">
                <a:ea typeface="隶书" panose="02010509060101010101" pitchFamily="49" charset="-122"/>
              </a:rPr>
              <a:t>决策变量的取值范围</a:t>
            </a:r>
            <a:r>
              <a:rPr lang="zh-CN" altLang="en-US" sz="2800" b="1" dirty="0">
                <a:ea typeface="隶书" panose="02010509060101010101" pitchFamily="49" charset="-122"/>
              </a:rPr>
              <a:t>）  </a:t>
            </a:r>
            <a:endParaRPr lang="en-US" altLang="zh-CN" sz="2800" b="1" dirty="0">
              <a:ea typeface="隶书" panose="02010509060101010101" pitchFamily="49" charset="-122"/>
            </a:endParaRPr>
          </a:p>
          <a:p>
            <a:pPr eaLnBrk="1" hangingPunct="1">
              <a:buFontTx/>
              <a:buChar char="•"/>
            </a:pPr>
            <a:r>
              <a:rPr lang="zh-CN" altLang="en-US" sz="2800" b="1" dirty="0">
                <a:ea typeface="隶书" panose="02010509060101010101" pitchFamily="49" charset="-122"/>
              </a:rPr>
              <a:t>　</a:t>
            </a:r>
            <a:r>
              <a:rPr lang="zh-CN" altLang="zh-CN" sz="2800" b="1" dirty="0">
                <a:ea typeface="隶书" panose="02010509060101010101" pitchFamily="49" charset="-122"/>
              </a:rPr>
              <a:t>效用函数</a:t>
            </a:r>
            <a:r>
              <a:rPr lang="en-US" altLang="zh-CN" sz="2800" b="1" dirty="0">
                <a:ea typeface="隶书" panose="02010509060101010101" pitchFamily="49" charset="-122"/>
              </a:rPr>
              <a:t> </a:t>
            </a:r>
            <a:r>
              <a:rPr lang="zh-CN" altLang="zh-CN" sz="2800" b="1" dirty="0">
                <a:ea typeface="隶书" panose="02010509060101010101" pitchFamily="49" charset="-122"/>
              </a:rPr>
              <a:t>（决策的目标函数）</a:t>
            </a:r>
            <a:endParaRPr lang="zh-CN" altLang="en-US" sz="2800" b="1" dirty="0">
              <a:ea typeface="隶书" panose="02010509060101010101" pitchFamily="49" charset="-122"/>
            </a:endParaRPr>
          </a:p>
        </p:txBody>
      </p:sp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282575" y="504825"/>
            <a:ext cx="3857625" cy="584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博弈模型的</a:t>
            </a:r>
            <a:r>
              <a:rPr lang="zh-CN" altLang="en-US" sz="3200" b="1"/>
              <a:t>基本要素</a:t>
            </a:r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346075" y="2725738"/>
            <a:ext cx="4081463" cy="584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点球大战的博弈模型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282575" y="3284538"/>
            <a:ext cx="8001000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参与人集合</a:t>
            </a:r>
            <a:r>
              <a:rPr lang="en-US" altLang="zh-CN" sz="2800" b="1" i="1" dirty="0"/>
              <a:t>N</a:t>
            </a:r>
            <a:r>
              <a:rPr lang="en-US" altLang="zh-CN" sz="2800" b="1" dirty="0"/>
              <a:t>={1,2}(1: </a:t>
            </a:r>
            <a:r>
              <a:rPr lang="zh-CN" altLang="zh-CN" sz="2800" b="1" dirty="0"/>
              <a:t>罚球队员，</a:t>
            </a:r>
            <a:r>
              <a:rPr lang="en-US" altLang="zh-CN" sz="2800" b="1" dirty="0"/>
              <a:t>2: </a:t>
            </a:r>
            <a:r>
              <a:rPr lang="zh-CN" altLang="zh-CN" sz="2800" b="1" dirty="0"/>
              <a:t>守门员</a:t>
            </a:r>
            <a:r>
              <a:rPr lang="en-US" altLang="zh-CN" sz="2800" b="1" dirty="0"/>
              <a:t>)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82575" y="5157788"/>
            <a:ext cx="86423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zh-CN" sz="2800" b="1"/>
              <a:t>罚球队员</a:t>
            </a:r>
            <a:r>
              <a:rPr lang="zh-CN" altLang="en-US" sz="2800" b="1"/>
              <a:t>效用函数</a:t>
            </a:r>
            <a:r>
              <a:rPr lang="en-US" altLang="zh-CN" sz="2800" b="1" i="1"/>
              <a:t>u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(</a:t>
            </a:r>
            <a:r>
              <a:rPr lang="en-US" altLang="zh-CN" sz="2800" b="1" i="1"/>
              <a:t>a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，</a:t>
            </a:r>
            <a:r>
              <a:rPr lang="en-US" altLang="zh-CN" sz="2800" b="1" i="1"/>
              <a:t>a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)</a:t>
            </a:r>
            <a:r>
              <a:rPr lang="zh-CN" altLang="en-US" sz="2800" b="1"/>
              <a:t> ，即进球概率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287338" y="3933825"/>
            <a:ext cx="8748712" cy="1127125"/>
            <a:chOff x="161" y="935"/>
            <a:chExt cx="5511" cy="710"/>
          </a:xfrm>
        </p:grpSpPr>
        <p:sp>
          <p:nvSpPr>
            <p:cNvPr id="9225" name="Text Box 4"/>
            <p:cNvSpPr txBox="1">
              <a:spLocks noChangeArrowheads="1"/>
            </p:cNvSpPr>
            <p:nvPr/>
          </p:nvSpPr>
          <p:spPr bwMode="auto">
            <a:xfrm>
              <a:off x="161" y="935"/>
              <a:ext cx="5511" cy="710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FontTx/>
                <a:buChar char="•"/>
              </a:pPr>
              <a:r>
                <a:rPr lang="en-US" altLang="zh-CN" sz="2800" b="1" dirty="0"/>
                <a:t> </a:t>
              </a:r>
              <a:r>
                <a:rPr lang="zh-CN" altLang="zh-CN" sz="2800" b="1" dirty="0"/>
                <a:t>罚球队员</a:t>
              </a:r>
              <a:r>
                <a:rPr lang="zh-CN" altLang="en-US" sz="2800" b="1" dirty="0"/>
                <a:t>策略</a:t>
              </a:r>
              <a:r>
                <a:rPr lang="en-US" altLang="zh-CN" sz="2800" b="1" i="1" dirty="0"/>
                <a:t>a</a:t>
              </a:r>
              <a:r>
                <a:rPr lang="en-US" altLang="zh-CN" sz="2800" b="1" baseline="-25000" dirty="0"/>
                <a:t>1     </a:t>
              </a:r>
              <a:r>
                <a:rPr lang="en-US" altLang="zh-CN" sz="2800" b="1" i="1" dirty="0"/>
                <a:t>A</a:t>
              </a:r>
              <a:r>
                <a:rPr lang="en-US" altLang="zh-CN" sz="2800" b="1" baseline="-25000" dirty="0"/>
                <a:t>1</a:t>
              </a:r>
              <a:r>
                <a:rPr lang="en-US" altLang="zh-CN" sz="2800" b="1" dirty="0"/>
                <a:t>={1,2}(1</a:t>
              </a:r>
              <a:r>
                <a:rPr lang="zh-CN" altLang="en-US" sz="2800" b="1" dirty="0"/>
                <a:t>：左，</a:t>
              </a:r>
              <a:r>
                <a:rPr lang="en-US" altLang="zh-CN" sz="2800" b="1" dirty="0"/>
                <a:t>2</a:t>
              </a:r>
              <a:r>
                <a:rPr lang="zh-CN" altLang="en-US" sz="2800" b="1" dirty="0"/>
                <a:t>：右</a:t>
              </a:r>
              <a:r>
                <a:rPr lang="en-US" altLang="zh-CN" sz="2800" b="1" dirty="0"/>
                <a:t>)</a:t>
              </a:r>
              <a:r>
                <a:rPr lang="zh-CN" altLang="en-US" sz="2800" b="1" dirty="0"/>
                <a:t>；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(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纯战略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)</a:t>
              </a:r>
              <a:endParaRPr lang="zh-CN" altLang="en-US" sz="2800" b="1" dirty="0"/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2800" b="1" dirty="0"/>
                <a:t>      守门员策略</a:t>
              </a:r>
              <a:r>
                <a:rPr lang="en-US" altLang="zh-CN" sz="2800" b="1" i="1" dirty="0"/>
                <a:t>a</a:t>
              </a:r>
              <a:r>
                <a:rPr lang="en-US" altLang="zh-CN" sz="2800" b="1" baseline="-25000" dirty="0"/>
                <a:t>2</a:t>
              </a:r>
              <a:r>
                <a:rPr lang="en-US" altLang="zh-CN" sz="2800" b="1" dirty="0"/>
                <a:t>   </a:t>
              </a:r>
              <a:r>
                <a:rPr lang="en-US" altLang="zh-CN" sz="2800" b="1" i="1" dirty="0"/>
                <a:t>A</a:t>
              </a:r>
              <a:r>
                <a:rPr lang="en-US" altLang="zh-CN" sz="2800" b="1" baseline="-25000" dirty="0"/>
                <a:t>2</a:t>
              </a:r>
              <a:r>
                <a:rPr lang="en-US" altLang="zh-CN" sz="2800" b="1" dirty="0"/>
                <a:t>={1,2}(1</a:t>
              </a:r>
              <a:r>
                <a:rPr lang="zh-CN" altLang="en-US" sz="2800" b="1" dirty="0"/>
                <a:t>：左，</a:t>
              </a:r>
              <a:r>
                <a:rPr lang="en-US" altLang="zh-CN" sz="2800" b="1" dirty="0"/>
                <a:t>2</a:t>
              </a:r>
              <a:r>
                <a:rPr lang="zh-CN" altLang="en-US" sz="2800" b="1" dirty="0"/>
                <a:t>：右</a:t>
              </a:r>
              <a:r>
                <a:rPr lang="en-US" altLang="zh-CN" sz="2800" b="1" dirty="0"/>
                <a:t>).  </a:t>
              </a:r>
              <a:r>
                <a:rPr lang="zh-CN" altLang="en-US" sz="2800" b="1" dirty="0"/>
                <a:t> 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(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纯战略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)</a:t>
              </a:r>
            </a:p>
          </p:txBody>
        </p:sp>
        <p:graphicFrame>
          <p:nvGraphicFramePr>
            <p:cNvPr id="9226" name="Object 38"/>
            <p:cNvGraphicFramePr>
              <a:graphicFrameLocks noChangeAspect="1"/>
            </p:cNvGraphicFramePr>
            <p:nvPr/>
          </p:nvGraphicFramePr>
          <p:xfrm>
            <a:off x="1863" y="1026"/>
            <a:ext cx="18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0" name="Equation" r:id="rId3" imgW="126725" imgH="126725" progId="Equation.DSMT4">
                    <p:embed/>
                  </p:oleObj>
                </mc:Choice>
                <mc:Fallback>
                  <p:oleObj name="Equation" r:id="rId3" imgW="126725" imgH="126725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3" y="1026"/>
                          <a:ext cx="18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7" name="Object 40"/>
            <p:cNvGraphicFramePr>
              <a:graphicFrameLocks noChangeAspect="1"/>
            </p:cNvGraphicFramePr>
            <p:nvPr/>
          </p:nvGraphicFramePr>
          <p:xfrm>
            <a:off x="1908" y="1389"/>
            <a:ext cx="18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1" name="Equation" r:id="rId5" imgW="126725" imgH="126725" progId="Equation.DSMT4">
                    <p:embed/>
                  </p:oleObj>
                </mc:Choice>
                <mc:Fallback>
                  <p:oleObj name="Equation" r:id="rId5" imgW="126725" imgH="126725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8" y="1389"/>
                          <a:ext cx="18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322263" y="5826125"/>
            <a:ext cx="86423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守门</a:t>
            </a:r>
            <a:r>
              <a:rPr lang="zh-CN" altLang="zh-CN" sz="2800" b="1"/>
              <a:t>员</a:t>
            </a:r>
            <a:r>
              <a:rPr lang="zh-CN" altLang="en-US" sz="2800" b="1"/>
              <a:t>效用函数</a:t>
            </a:r>
            <a:r>
              <a:rPr lang="en-US" altLang="zh-CN" sz="2800" b="1" i="1"/>
              <a:t>u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(</a:t>
            </a:r>
            <a:r>
              <a:rPr lang="en-US" altLang="zh-CN" sz="2800" b="1" i="1"/>
              <a:t>a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，</a:t>
            </a:r>
            <a:r>
              <a:rPr lang="en-US" altLang="zh-CN" sz="2800" b="1" i="1"/>
              <a:t>a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) = - </a:t>
            </a:r>
            <a:r>
              <a:rPr lang="en-US" altLang="zh-CN" sz="2800" b="1" i="1"/>
              <a:t>u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(</a:t>
            </a:r>
            <a:r>
              <a:rPr lang="en-US" altLang="zh-CN" sz="2800" b="1" i="1"/>
              <a:t>a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，</a:t>
            </a:r>
            <a:r>
              <a:rPr lang="en-US" altLang="zh-CN" sz="2800" b="1" i="1"/>
              <a:t>a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)    </a:t>
            </a:r>
            <a:r>
              <a:rPr lang="en-US" altLang="zh-CN" sz="2800" b="1">
                <a:solidFill>
                  <a:srgbClr val="FF0000"/>
                </a:solidFill>
              </a:rPr>
              <a:t>(</a:t>
            </a:r>
            <a:r>
              <a:rPr lang="zh-CN" altLang="en-US" sz="2800" b="1">
                <a:solidFill>
                  <a:srgbClr val="FF0000"/>
                </a:solidFill>
              </a:rPr>
              <a:t>零和博弈</a:t>
            </a:r>
            <a:r>
              <a:rPr lang="en-US" altLang="zh-CN" sz="2800" b="1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22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222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222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4" grpId="0" build="p"/>
      <p:bldP spid="11" grpId="0" animBg="1" autoUpdateAnimBg="0"/>
      <p:bldP spid="12" grpId="0" animBg="1" autoUpdateAnimBg="0"/>
      <p:bldP spid="13" grpId="0" animBg="1" autoUpdateAnimBg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46075" y="5445125"/>
            <a:ext cx="8547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假设博弈双方</a:t>
            </a:r>
            <a:r>
              <a:rPr lang="zh-CN" altLang="en-US" sz="2800" b="1">
                <a:solidFill>
                  <a:srgbClr val="FF0000"/>
                </a:solidFill>
              </a:rPr>
              <a:t>完全理性</a:t>
            </a:r>
            <a:r>
              <a:rPr lang="zh-CN" altLang="en-US" sz="2800" b="1"/>
              <a:t>：使己方支付尽可能大</a:t>
            </a:r>
            <a:r>
              <a:rPr lang="en-US" altLang="zh-CN" sz="2800" b="1"/>
              <a:t>            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322263" y="603250"/>
            <a:ext cx="4129087" cy="5857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点球大战的博弈模型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68313" y="3956050"/>
            <a:ext cx="2713037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b="1"/>
              <a:t> </a:t>
            </a:r>
            <a:r>
              <a:rPr lang="en-US" altLang="zh-CN" sz="2800" b="1" i="1"/>
              <a:t>u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(</a:t>
            </a:r>
            <a:r>
              <a:rPr lang="en-US" altLang="zh-CN" sz="2800" b="1" i="1"/>
              <a:t>i</a:t>
            </a:r>
            <a:r>
              <a:rPr lang="zh-CN" altLang="en-US" sz="2800" b="1"/>
              <a:t>，</a:t>
            </a:r>
            <a:r>
              <a:rPr lang="en-US" altLang="zh-CN" sz="2800" b="1" i="1"/>
              <a:t>j</a:t>
            </a:r>
            <a:r>
              <a:rPr lang="en-US" altLang="zh-CN" sz="2800" b="1"/>
              <a:t>) = </a:t>
            </a:r>
            <a:r>
              <a:rPr lang="en-US" altLang="zh-CN" sz="2800" b="1" i="1"/>
              <a:t>m</a:t>
            </a:r>
            <a:r>
              <a:rPr lang="en-US" altLang="zh-CN" sz="2800" b="1" i="1" baseline="-25000"/>
              <a:t>ij</a:t>
            </a:r>
            <a:r>
              <a:rPr lang="en-US" altLang="zh-CN" sz="2800" b="1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484438" y="1268413"/>
          <a:ext cx="6399211" cy="134778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107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8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362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4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zh-CN" sz="28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扑</a:t>
                      </a:r>
                      <a:r>
                        <a:rPr lang="zh-CN" sz="2800" b="1" kern="100" dirty="0">
                          <a:solidFill>
                            <a:schemeClr val="tx1"/>
                          </a:solidFill>
                          <a:effectLst/>
                        </a:rPr>
                        <a:t>向</a:t>
                      </a:r>
                      <a:r>
                        <a:rPr lang="zh-CN" sz="28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左侧</a:t>
                      </a:r>
                      <a:r>
                        <a:rPr lang="en-US" altLang="zh-CN" sz="28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(1)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zh-CN" sz="28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扑</a:t>
                      </a:r>
                      <a:r>
                        <a:rPr lang="zh-CN" sz="2800" b="1" kern="100" dirty="0">
                          <a:solidFill>
                            <a:schemeClr val="tx1"/>
                          </a:solidFill>
                          <a:effectLst/>
                        </a:rPr>
                        <a:t>向</a:t>
                      </a:r>
                      <a:r>
                        <a:rPr lang="zh-CN" sz="28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右侧</a:t>
                      </a:r>
                      <a:r>
                        <a:rPr lang="en-US" altLang="zh-CN" sz="28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(2)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solidFill>
                            <a:schemeClr val="tx1"/>
                          </a:solidFill>
                          <a:effectLst/>
                        </a:rPr>
                        <a:t>踢向</a:t>
                      </a:r>
                      <a:r>
                        <a:rPr lang="zh-CN" sz="28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左侧</a:t>
                      </a:r>
                      <a:r>
                        <a:rPr lang="en-US" altLang="zh-CN" sz="28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(1)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6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solidFill>
                            <a:schemeClr val="tx1"/>
                          </a:solidFill>
                          <a:effectLst/>
                        </a:rPr>
                        <a:t>踢向</a:t>
                      </a:r>
                      <a:r>
                        <a:rPr lang="zh-CN" sz="28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右侧</a:t>
                      </a:r>
                      <a:r>
                        <a:rPr lang="en-US" altLang="zh-CN" sz="2800" b="1" kern="100" dirty="0" smtClean="0">
                          <a:solidFill>
                            <a:schemeClr val="tx1"/>
                          </a:solidFill>
                          <a:effectLst/>
                        </a:rPr>
                        <a:t>(2)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</a:rPr>
                        <a:t>0.93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solidFill>
                            <a:schemeClr val="tx1"/>
                          </a:solidFill>
                          <a:effectLst/>
                        </a:rPr>
                        <a:t>0.70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65" marR="6856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026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252913" y="2781300"/>
          <a:ext cx="4783137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Equation" r:id="rId3" imgW="1765300" imgH="457200" progId="Equation.DSMT4">
                  <p:embed/>
                </p:oleObj>
              </mc:Choice>
              <mc:Fallback>
                <p:oleObj name="Equation" r:id="rId3" imgW="1765300" imgH="457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913" y="2781300"/>
                        <a:ext cx="4783137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42"/>
          <p:cNvSpPr txBox="1">
            <a:spLocks noChangeArrowheads="1"/>
          </p:cNvSpPr>
          <p:nvPr/>
        </p:nvSpPr>
        <p:spPr bwMode="auto">
          <a:xfrm>
            <a:off x="168275" y="3049588"/>
            <a:ext cx="4283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支付矩阵</a:t>
            </a:r>
            <a:r>
              <a:rPr lang="en-US" altLang="zh-CN" sz="2800" b="1">
                <a:solidFill>
                  <a:srgbClr val="FF0000"/>
                </a:solidFill>
              </a:rPr>
              <a:t>(Payoff Matrix)</a:t>
            </a:r>
            <a:r>
              <a:rPr lang="zh-CN" altLang="en-US" sz="28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211638" y="4189413"/>
            <a:ext cx="4608512" cy="103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1"/>
              <a:t>守门员的支付矩阵为 </a:t>
            </a:r>
            <a:r>
              <a:rPr lang="en-US" altLang="zh-CN" sz="2800" b="1"/>
              <a:t>– </a:t>
            </a:r>
            <a:r>
              <a:rPr lang="en-US" altLang="zh-CN" sz="2800" b="1" i="1"/>
              <a:t>M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>
                <a:solidFill>
                  <a:srgbClr val="FF0000"/>
                </a:solidFill>
              </a:rPr>
              <a:t>(</a:t>
            </a:r>
            <a:r>
              <a:rPr lang="zh-CN" altLang="en-US" sz="2800" b="1">
                <a:solidFill>
                  <a:srgbClr val="FF0000"/>
                </a:solidFill>
              </a:rPr>
              <a:t>或：</a:t>
            </a:r>
            <a:r>
              <a:rPr lang="en-US" altLang="zh-CN" sz="2800" b="1">
                <a:solidFill>
                  <a:srgbClr val="FF0000"/>
                </a:solidFill>
              </a:rPr>
              <a:t>1 –</a:t>
            </a:r>
            <a:r>
              <a:rPr lang="en-US" altLang="zh-CN" sz="2800" b="1" i="1">
                <a:solidFill>
                  <a:srgbClr val="FF0000"/>
                </a:solidFill>
              </a:rPr>
              <a:t>M</a:t>
            </a:r>
            <a:r>
              <a:rPr lang="en-US" altLang="zh-CN" sz="2800" b="1">
                <a:solidFill>
                  <a:srgbClr val="FF0000"/>
                </a:solidFill>
              </a:rPr>
              <a:t>, </a:t>
            </a:r>
            <a:r>
              <a:rPr lang="zh-CN" altLang="en-US" sz="2800" b="1">
                <a:solidFill>
                  <a:srgbClr val="FF0000"/>
                </a:solidFill>
              </a:rPr>
              <a:t>即不进球的概率</a:t>
            </a:r>
            <a:r>
              <a:rPr lang="en-US" altLang="zh-CN" sz="2800" b="1">
                <a:solidFill>
                  <a:srgbClr val="FF0000"/>
                </a:solidFill>
              </a:rPr>
              <a:t>) 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68313" y="4557713"/>
            <a:ext cx="2713037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b="1"/>
              <a:t> </a:t>
            </a:r>
            <a:r>
              <a:rPr lang="en-US" altLang="zh-CN" sz="2800" b="1" i="1"/>
              <a:t>u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(</a:t>
            </a:r>
            <a:r>
              <a:rPr lang="en-US" altLang="zh-CN" sz="2800" b="1" i="1"/>
              <a:t>i</a:t>
            </a:r>
            <a:r>
              <a:rPr lang="zh-CN" altLang="en-US" sz="2800" b="1"/>
              <a:t>，</a:t>
            </a:r>
            <a:r>
              <a:rPr lang="en-US" altLang="zh-CN" sz="2800" b="1" i="1"/>
              <a:t>j</a:t>
            </a:r>
            <a:r>
              <a:rPr lang="en-US" altLang="zh-CN" sz="2800" b="1"/>
              <a:t>) = - </a:t>
            </a:r>
            <a:r>
              <a:rPr lang="en-US" altLang="zh-CN" sz="2800" b="1" i="1"/>
              <a:t>m</a:t>
            </a:r>
            <a:r>
              <a:rPr lang="en-US" altLang="zh-CN" sz="2800" b="1" i="1" baseline="-25000"/>
              <a:t>ij</a:t>
            </a:r>
            <a:r>
              <a:rPr lang="en-US" altLang="zh-CN" sz="2800" b="1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700338" y="6092825"/>
            <a:ext cx="4286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3333CC"/>
                </a:solidFill>
                <a:sym typeface="Wingdings" panose="05000000000000000000" pitchFamily="2" charset="2"/>
              </a:rPr>
              <a:t>  </a:t>
            </a:r>
            <a:r>
              <a:rPr lang="zh-CN" altLang="en-US" sz="2800" b="1">
                <a:solidFill>
                  <a:srgbClr val="3333CC"/>
                </a:solidFill>
                <a:sym typeface="Wingdings" panose="05000000000000000000" pitchFamily="2" charset="2"/>
              </a:rPr>
              <a:t>会出现什么结果？</a:t>
            </a:r>
            <a:endParaRPr lang="en-US" altLang="zh-CN" sz="2800">
              <a:solidFill>
                <a:srgbClr val="3333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 autoUpdateAnimBg="0"/>
      <p:bldP spid="18" grpId="0" animBg="1" autoUpdateAnimBg="0"/>
      <p:bldP spid="19" grpId="0" animBg="1" autoUpdateAnimBg="0"/>
      <p:bldP spid="20" grpId="0" animBg="1" autoUpdateAnimBg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79388" y="476250"/>
            <a:ext cx="5761037" cy="13239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博弈模型</a:t>
            </a:r>
            <a:r>
              <a:rPr lang="zh-CN" altLang="zh-CN" sz="3200" b="1"/>
              <a:t>的解——纳什均衡</a:t>
            </a:r>
            <a:endParaRPr lang="zh-CN" altLang="en-US" sz="3200" b="1"/>
          </a:p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(NE: Nash Equilibrium)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539750" y="5805488"/>
            <a:ext cx="28082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不存在</a:t>
            </a:r>
            <a:r>
              <a:rPr lang="en-US" altLang="zh-CN" sz="2800" b="1"/>
              <a:t>(</a:t>
            </a:r>
            <a:r>
              <a:rPr lang="zh-CN" altLang="en-US" sz="2800" b="1"/>
              <a:t>纯</a:t>
            </a:r>
            <a:r>
              <a:rPr lang="en-US" altLang="zh-CN" sz="2800" b="1"/>
              <a:t>)</a:t>
            </a:r>
            <a:r>
              <a:rPr lang="en-US" altLang="zh-CN" sz="2800" b="1">
                <a:solidFill>
                  <a:srgbClr val="FF0000"/>
                </a:solidFill>
              </a:rPr>
              <a:t>NE</a:t>
            </a:r>
          </a:p>
        </p:txBody>
      </p:sp>
      <p:graphicFrame>
        <p:nvGraphicFramePr>
          <p:cNvPr id="65546" name="Object 10"/>
          <p:cNvGraphicFramePr>
            <a:graphicFrameLocks noChangeAspect="1"/>
          </p:cNvGraphicFramePr>
          <p:nvPr/>
        </p:nvGraphicFramePr>
        <p:xfrm>
          <a:off x="3527425" y="3181350"/>
          <a:ext cx="561657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Equation" r:id="rId3" imgW="2286000" imgH="482600" progId="Equation.DSMT4">
                  <p:embed/>
                </p:oleObj>
              </mc:Choice>
              <mc:Fallback>
                <p:oleObj name="Equation" r:id="rId3" imgW="2286000" imgH="482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3181350"/>
                        <a:ext cx="5616575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430213" y="3254375"/>
            <a:ext cx="3095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(</a:t>
            </a:r>
            <a:r>
              <a:rPr lang="zh-CN" altLang="en-US" sz="2800" b="1">
                <a:solidFill>
                  <a:srgbClr val="FF0000"/>
                </a:solidFill>
              </a:rPr>
              <a:t>纯战略</a:t>
            </a:r>
            <a:r>
              <a:rPr lang="en-US" altLang="zh-CN" sz="2800" b="1">
                <a:solidFill>
                  <a:srgbClr val="FF0000"/>
                </a:solidFill>
              </a:rPr>
              <a:t>)</a:t>
            </a:r>
            <a:r>
              <a:rPr lang="zh-CN" altLang="en-US" sz="2800" b="1">
                <a:solidFill>
                  <a:srgbClr val="FF0000"/>
                </a:solidFill>
              </a:rPr>
              <a:t>纳什均衡</a:t>
            </a:r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6156325" y="652463"/>
            <a:ext cx="28797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ea typeface="楷体_GB2312" pitchFamily="49" charset="-122"/>
              </a:rPr>
              <a:t>Nash: 1994</a:t>
            </a: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年获诺贝尔经济学奖</a:t>
            </a:r>
          </a:p>
        </p:txBody>
      </p:sp>
      <p:sp>
        <p:nvSpPr>
          <p:cNvPr id="65550" name="Rectangle 14"/>
          <p:cNvSpPr>
            <a:spLocks noChangeArrowheads="1"/>
          </p:cNvSpPr>
          <p:nvPr/>
        </p:nvSpPr>
        <p:spPr bwMode="auto">
          <a:xfrm>
            <a:off x="211138" y="1963738"/>
            <a:ext cx="8932862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2800" b="1">
                <a:solidFill>
                  <a:srgbClr val="FF0000"/>
                </a:solidFill>
              </a:rPr>
              <a:t>NE</a:t>
            </a:r>
            <a:r>
              <a:rPr lang="en-US" altLang="zh-CN" sz="2800" b="1">
                <a:solidFill>
                  <a:schemeClr val="tx2"/>
                </a:solidFill>
              </a:rPr>
              <a:t>: </a:t>
            </a:r>
            <a:r>
              <a:rPr lang="zh-CN" altLang="en-US" sz="2800" b="1">
                <a:solidFill>
                  <a:schemeClr val="tx2"/>
                </a:solidFill>
              </a:rPr>
              <a:t>单向改变战略不能提高自己效用，</a:t>
            </a:r>
            <a:r>
              <a:rPr lang="zh-CN" altLang="en-US" sz="2800" b="1"/>
              <a:t>即每一方的战略对于他方的战略而言都是最优的（称为</a:t>
            </a:r>
            <a:r>
              <a:rPr lang="zh-CN" altLang="en-US" sz="2800" b="1">
                <a:solidFill>
                  <a:srgbClr val="FF0000"/>
                </a:solidFill>
              </a:rPr>
              <a:t>最优反应</a:t>
            </a:r>
            <a:r>
              <a:rPr lang="zh-CN" altLang="en-US" sz="2800" b="1"/>
              <a:t>）</a:t>
            </a:r>
            <a:r>
              <a:rPr lang="en-US" altLang="zh-CN" sz="2800" b="1"/>
              <a:t>. </a:t>
            </a:r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4284663" y="5791200"/>
            <a:ext cx="4319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(</a:t>
            </a:r>
            <a:r>
              <a:rPr lang="zh-CN" altLang="en-US" sz="2800" b="1"/>
              <a:t>纯</a:t>
            </a:r>
            <a:r>
              <a:rPr lang="en-US" altLang="zh-CN" sz="2800" b="1"/>
              <a:t>)</a:t>
            </a:r>
            <a:r>
              <a:rPr lang="en-US" altLang="zh-CN" sz="2800" b="1">
                <a:solidFill>
                  <a:srgbClr val="FF0000"/>
                </a:solidFill>
              </a:rPr>
              <a:t>NE</a:t>
            </a:r>
            <a:r>
              <a:rPr lang="en-US" altLang="zh-CN" sz="2800" b="1"/>
              <a:t>: </a:t>
            </a:r>
            <a:r>
              <a:rPr lang="en-US" altLang="zh-CN" sz="2800" b="1" i="1"/>
              <a:t>a</a:t>
            </a:r>
            <a:r>
              <a:rPr lang="en-US" altLang="zh-CN" sz="2800" b="1" baseline="30000"/>
              <a:t>*</a:t>
            </a:r>
            <a:r>
              <a:rPr lang="en-US" altLang="zh-CN" sz="2800" b="1"/>
              <a:t>=(</a:t>
            </a:r>
            <a:r>
              <a:rPr lang="en-US" altLang="zh-CN" sz="2800" b="1" i="1"/>
              <a:t>a</a:t>
            </a:r>
            <a:r>
              <a:rPr lang="en-US" altLang="zh-CN" sz="2800" b="1" baseline="-25000"/>
              <a:t>1</a:t>
            </a:r>
            <a:r>
              <a:rPr lang="en-US" altLang="zh-CN" sz="2800" b="1" baseline="30000"/>
              <a:t>*</a:t>
            </a:r>
            <a:r>
              <a:rPr lang="en-US" altLang="zh-CN" sz="2800" b="1"/>
              <a:t>, </a:t>
            </a:r>
            <a:r>
              <a:rPr lang="en-US" altLang="zh-CN" sz="2800" b="1" i="1"/>
              <a:t>a</a:t>
            </a:r>
            <a:r>
              <a:rPr lang="en-US" altLang="zh-CN" sz="2800" b="1" baseline="-25000"/>
              <a:t>2</a:t>
            </a:r>
            <a:r>
              <a:rPr lang="en-US" altLang="zh-CN" sz="2800" b="1" baseline="30000"/>
              <a:t>*</a:t>
            </a:r>
            <a:r>
              <a:rPr lang="en-US" altLang="zh-CN" sz="2800" b="1"/>
              <a:t>) =(2, 2)</a:t>
            </a:r>
            <a:r>
              <a:rPr lang="en-US" altLang="zh-CN" sz="2800"/>
              <a:t>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11188" y="4565650"/>
          <a:ext cx="266541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Equation" r:id="rId5" imgW="1168400" imgH="457200" progId="Equation.DSMT4">
                  <p:embed/>
                </p:oleObj>
              </mc:Choice>
              <mc:Fallback>
                <p:oleObj name="Equation" r:id="rId5" imgW="1168400" imgH="457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565650"/>
                        <a:ext cx="2665412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4197350" y="4589463"/>
          <a:ext cx="2692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Equation" r:id="rId7" imgW="1181100" imgH="457200" progId="Equation.DSMT4">
                  <p:embed/>
                </p:oleObj>
              </mc:Choice>
              <mc:Fallback>
                <p:oleObj name="Equation" r:id="rId7" imgW="1181100" imgH="4572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4589463"/>
                        <a:ext cx="2692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10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3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4" dur="10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animBg="1" autoUpdateAnimBg="0"/>
      <p:bldP spid="65548" grpId="0" autoUpdateAnimBg="0"/>
      <p:bldP spid="65549" grpId="0"/>
      <p:bldP spid="65550" grpId="0"/>
      <p:bldP spid="65553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827584" y="980728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Nash </a:t>
            </a:r>
            <a:r>
              <a:rPr kumimoji="0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均衡是理性参与者在动态决策过程中可以预见的终极局势。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Nash </a:t>
            </a:r>
            <a:r>
              <a:rPr kumimoji="0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均衡具有稳定性，一经形成后不用外力即可维持。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Nash </a:t>
            </a:r>
            <a:r>
              <a:rPr kumimoji="0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均衡从整体而言未必是最优局势，也未必是每个参与者的最优选择。</a:t>
            </a:r>
          </a:p>
        </p:txBody>
      </p:sp>
    </p:spTree>
    <p:extLst>
      <p:ext uri="{BB962C8B-B14F-4D97-AF65-F5344CB8AC3E}">
        <p14:creationId xmlns:p14="http://schemas.microsoft.com/office/powerpoint/2010/main" val="299416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19075" y="452438"/>
            <a:ext cx="3575050" cy="584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混合策略</a:t>
            </a:r>
            <a:r>
              <a:rPr lang="zh-CN" altLang="zh-CN" sz="3200" b="1"/>
              <a:t>纳什均衡</a:t>
            </a:r>
            <a:endParaRPr lang="zh-CN" altLang="en-US" sz="3200" b="1"/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9388" y="1231900"/>
            <a:ext cx="3816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罚球队员</a:t>
            </a:r>
            <a:r>
              <a:rPr lang="zh-CN" altLang="en-US" sz="2800" b="1">
                <a:solidFill>
                  <a:srgbClr val="FF0000"/>
                </a:solidFill>
              </a:rPr>
              <a:t>混合战略</a:t>
            </a:r>
            <a:r>
              <a:rPr lang="zh-CN" altLang="en-US" sz="2800" b="1"/>
              <a:t>集</a:t>
            </a:r>
            <a:r>
              <a:rPr lang="zh-CN" altLang="en-US" sz="2800"/>
              <a:t> 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1404938" y="3790950"/>
            <a:ext cx="2012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期望支付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794125" y="1052513"/>
            <a:ext cx="5041900" cy="992187"/>
            <a:chOff x="658" y="927"/>
            <a:chExt cx="3379" cy="625"/>
          </a:xfrm>
        </p:grpSpPr>
        <p:sp>
          <p:nvSpPr>
            <p:cNvPr id="12302" name="Rectangle 8"/>
            <p:cNvSpPr>
              <a:spLocks noChangeArrowheads="1"/>
            </p:cNvSpPr>
            <p:nvPr/>
          </p:nvSpPr>
          <p:spPr bwMode="auto">
            <a:xfrm>
              <a:off x="658" y="1075"/>
              <a:ext cx="337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隶书" panose="02010509060101010101" pitchFamily="49" charset="-122"/>
                <a:buNone/>
              </a:pPr>
              <a:r>
                <a:rPr lang="en-US" altLang="zh-CN" sz="2800" b="1" i="1"/>
                <a:t>S</a:t>
              </a:r>
              <a:r>
                <a:rPr lang="en-US" altLang="zh-CN" sz="2800" b="1" baseline="-30000"/>
                <a:t>1</a:t>
              </a:r>
              <a:r>
                <a:rPr lang="en-US" altLang="zh-CN" sz="2800" b="1"/>
                <a:t>={</a:t>
              </a:r>
              <a:r>
                <a:rPr lang="en-US" altLang="zh-CN" sz="2800" i="1"/>
                <a:t>p</a:t>
              </a:r>
              <a:r>
                <a:rPr lang="en-US" altLang="zh-CN" sz="2800"/>
                <a:t>=(</a:t>
              </a:r>
              <a:r>
                <a:rPr lang="en-US" altLang="zh-CN" sz="2800" i="1"/>
                <a:t>p</a:t>
              </a:r>
              <a:r>
                <a:rPr lang="en-US" altLang="zh-CN" sz="2800" baseline="-30000"/>
                <a:t>1</a:t>
              </a:r>
              <a:r>
                <a:rPr lang="en-US" altLang="zh-CN" sz="2800"/>
                <a:t>,</a:t>
              </a:r>
              <a:r>
                <a:rPr lang="en-US" altLang="zh-CN" sz="2800" i="1"/>
                <a:t> p</a:t>
              </a:r>
              <a:r>
                <a:rPr lang="en-US" altLang="zh-CN" sz="2800" baseline="-30000"/>
                <a:t>2</a:t>
              </a:r>
              <a:r>
                <a:rPr lang="en-US" altLang="zh-CN" sz="2800"/>
                <a:t>)|   </a:t>
              </a:r>
              <a:r>
                <a:rPr lang="zh-CN" altLang="en-US" sz="2800"/>
                <a:t>　　　　　　  </a:t>
              </a:r>
              <a:r>
                <a:rPr lang="zh-CN" altLang="en-US" sz="2800" b="1"/>
                <a:t>｝</a:t>
              </a:r>
              <a:r>
                <a:rPr lang="zh-CN" altLang="en-US" sz="2800"/>
                <a:t> </a:t>
              </a:r>
            </a:p>
          </p:txBody>
        </p:sp>
        <p:graphicFrame>
          <p:nvGraphicFramePr>
            <p:cNvPr id="12303" name="Object 9"/>
            <p:cNvGraphicFramePr>
              <a:graphicFrameLocks noChangeAspect="1"/>
            </p:cNvGraphicFramePr>
            <p:nvPr/>
          </p:nvGraphicFramePr>
          <p:xfrm>
            <a:off x="2127" y="927"/>
            <a:ext cx="1792" cy="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2" name="Equation" r:id="rId3" imgW="1180588" imgH="431613" progId="Equation.DSMT4">
                    <p:embed/>
                  </p:oleObj>
                </mc:Choice>
                <mc:Fallback>
                  <p:oleObj name="Equation" r:id="rId3" imgW="1180588" imgH="431613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7" y="927"/>
                          <a:ext cx="1792" cy="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179388" y="2187575"/>
            <a:ext cx="41386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守门员</a:t>
            </a:r>
            <a:r>
              <a:rPr lang="zh-CN" altLang="en-US" sz="2800" b="1">
                <a:solidFill>
                  <a:srgbClr val="FF0000"/>
                </a:solidFill>
              </a:rPr>
              <a:t>混合战略</a:t>
            </a:r>
            <a:r>
              <a:rPr lang="zh-CN" altLang="en-US" sz="2800" b="1"/>
              <a:t>集</a:t>
            </a:r>
            <a:r>
              <a:rPr lang="zh-CN" altLang="en-US" sz="2800"/>
              <a:t> 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705225" y="2076450"/>
            <a:ext cx="5219700" cy="992188"/>
            <a:chOff x="1407" y="1752"/>
            <a:chExt cx="3288" cy="625"/>
          </a:xfrm>
        </p:grpSpPr>
        <p:sp>
          <p:nvSpPr>
            <p:cNvPr id="12300" name="Rectangle 12"/>
            <p:cNvSpPr>
              <a:spLocks noChangeArrowheads="1"/>
            </p:cNvSpPr>
            <p:nvPr/>
          </p:nvSpPr>
          <p:spPr bwMode="auto">
            <a:xfrm>
              <a:off x="1407" y="1891"/>
              <a:ext cx="328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隶书" panose="02010509060101010101" pitchFamily="49" charset="-122"/>
                <a:buNone/>
              </a:pPr>
              <a:r>
                <a:rPr lang="en-US" altLang="zh-CN" sz="2800" b="1" i="1"/>
                <a:t>S</a:t>
              </a:r>
              <a:r>
                <a:rPr lang="en-US" altLang="zh-CN" sz="2800" b="1" baseline="-30000"/>
                <a:t>2</a:t>
              </a:r>
              <a:r>
                <a:rPr lang="en-US" altLang="zh-CN" sz="2800" b="1"/>
                <a:t>={</a:t>
              </a:r>
              <a:r>
                <a:rPr lang="en-US" altLang="zh-CN" sz="2800" i="1"/>
                <a:t>q</a:t>
              </a:r>
              <a:r>
                <a:rPr lang="en-US" altLang="zh-CN" sz="2800"/>
                <a:t>=(</a:t>
              </a:r>
              <a:r>
                <a:rPr lang="en-US" altLang="zh-CN" sz="2800" i="1"/>
                <a:t>q</a:t>
              </a:r>
              <a:r>
                <a:rPr lang="en-US" altLang="zh-CN" sz="2800" baseline="-30000"/>
                <a:t>1</a:t>
              </a:r>
              <a:r>
                <a:rPr lang="en-US" altLang="zh-CN" sz="2800"/>
                <a:t>,</a:t>
              </a:r>
              <a:r>
                <a:rPr lang="en-US" altLang="zh-CN" sz="2800" i="1"/>
                <a:t> q</a:t>
              </a:r>
              <a:r>
                <a:rPr lang="en-US" altLang="zh-CN" sz="2800" baseline="-30000"/>
                <a:t>2</a:t>
              </a:r>
              <a:r>
                <a:rPr lang="en-US" altLang="zh-CN" sz="2800"/>
                <a:t>)  |</a:t>
              </a:r>
              <a:r>
                <a:rPr lang="zh-CN" altLang="en-US" sz="2800"/>
                <a:t>　　　　　　　</a:t>
              </a:r>
              <a:r>
                <a:rPr lang="zh-CN" altLang="en-US" sz="2800" b="1"/>
                <a:t>｝</a:t>
              </a:r>
              <a:r>
                <a:rPr lang="zh-CN" altLang="en-US" sz="2800"/>
                <a:t> </a:t>
              </a:r>
            </a:p>
          </p:txBody>
        </p:sp>
        <p:graphicFrame>
          <p:nvGraphicFramePr>
            <p:cNvPr id="12301" name="Object 13"/>
            <p:cNvGraphicFramePr>
              <a:graphicFrameLocks noChangeAspect="1"/>
            </p:cNvGraphicFramePr>
            <p:nvPr/>
          </p:nvGraphicFramePr>
          <p:xfrm>
            <a:off x="2871" y="1752"/>
            <a:ext cx="1668" cy="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3" name="Equation" r:id="rId5" imgW="1143000" imgH="431800" progId="Equation.DSMT4">
                    <p:embed/>
                  </p:oleObj>
                </mc:Choice>
                <mc:Fallback>
                  <p:oleObj name="Equation" r:id="rId5" imgW="1143000" imgH="4318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1" y="1752"/>
                          <a:ext cx="1668" cy="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724" name="Rectangle 20"/>
          <p:cNvSpPr>
            <a:spLocks noChangeArrowheads="1"/>
          </p:cNvSpPr>
          <p:nvPr/>
        </p:nvSpPr>
        <p:spPr bwMode="auto">
          <a:xfrm>
            <a:off x="1403350" y="4797425"/>
            <a:ext cx="70564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/>
              <a:t>可类似地定义（混合策略）纳什均衡</a:t>
            </a:r>
            <a:endParaRPr lang="zh-CN" altLang="en-US" sz="2800" b="1"/>
          </a:p>
        </p:txBody>
      </p:sp>
      <p:graphicFrame>
        <p:nvGraphicFramePr>
          <p:cNvPr id="72725" name="Object 21"/>
          <p:cNvGraphicFramePr>
            <a:graphicFrameLocks noChangeAspect="1"/>
          </p:cNvGraphicFramePr>
          <p:nvPr/>
        </p:nvGraphicFramePr>
        <p:xfrm>
          <a:off x="3995738" y="3213100"/>
          <a:ext cx="443865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4" name="Equation" r:id="rId7" imgW="2032000" imgH="685800" progId="Equation.DSMT4">
                  <p:embed/>
                </p:oleObj>
              </mc:Choice>
              <mc:Fallback>
                <p:oleObj name="Equation" r:id="rId7" imgW="2032000" imgH="6858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213100"/>
                        <a:ext cx="443865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468313" y="5499100"/>
            <a:ext cx="8135937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FF0000"/>
                </a:solidFill>
              </a:rPr>
              <a:t>纳什</a:t>
            </a:r>
            <a:r>
              <a:rPr lang="zh-CN" altLang="en-US" sz="2800" b="1">
                <a:solidFill>
                  <a:srgbClr val="FF0000"/>
                </a:solidFill>
              </a:rPr>
              <a:t>定理：</a:t>
            </a:r>
            <a:r>
              <a:rPr lang="zh-CN" altLang="en-US" sz="2800" b="1">
                <a:solidFill>
                  <a:schemeClr val="accent2"/>
                </a:solidFill>
              </a:rPr>
              <a:t>有限博弈</a:t>
            </a:r>
            <a:r>
              <a:rPr lang="en-US" altLang="zh-CN" sz="2800" b="1">
                <a:solidFill>
                  <a:schemeClr val="accent2"/>
                </a:solidFill>
              </a:rPr>
              <a:t>(</a:t>
            </a:r>
            <a:r>
              <a:rPr lang="zh-CN" altLang="en-US" sz="2800" b="1">
                <a:solidFill>
                  <a:schemeClr val="accent2"/>
                </a:solidFill>
              </a:rPr>
              <a:t>即有限个参与人， 每人只有有限个纯策略的博弈</a:t>
            </a:r>
            <a:r>
              <a:rPr lang="en-US" altLang="zh-CN" sz="2800" b="1">
                <a:solidFill>
                  <a:schemeClr val="accent2"/>
                </a:solidFill>
              </a:rPr>
              <a:t>)</a:t>
            </a:r>
            <a:r>
              <a:rPr lang="zh-CN" altLang="en-US" sz="2800" b="1">
                <a:solidFill>
                  <a:schemeClr val="accent2"/>
                </a:solidFill>
              </a:rPr>
              <a:t>一定存在</a:t>
            </a:r>
            <a:r>
              <a:rPr lang="zh-CN" altLang="zh-CN" sz="2800" b="1">
                <a:solidFill>
                  <a:schemeClr val="accent2"/>
                </a:solidFill>
              </a:rPr>
              <a:t>混合策略纳什均衡</a:t>
            </a:r>
            <a:r>
              <a:rPr lang="en-US" altLang="zh-CN" sz="2800" b="1">
                <a:solidFill>
                  <a:schemeClr val="accent2"/>
                </a:solidFill>
              </a:rPr>
              <a:t>.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79388" y="2978150"/>
            <a:ext cx="38163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2"/>
                </a:solidFill>
              </a:rPr>
              <a:t>纯策略也是</a:t>
            </a:r>
            <a:r>
              <a:rPr lang="zh-CN" altLang="zh-CN" sz="2800" b="1">
                <a:solidFill>
                  <a:schemeClr val="accent2"/>
                </a:solidFill>
              </a:rPr>
              <a:t>混合策略</a:t>
            </a:r>
            <a:endParaRPr lang="zh-CN" altLang="en-US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10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0"/>
                                        <p:tgtEl>
                                          <p:spTgt spid="7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7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autoUpdateAnimBg="0"/>
      <p:bldP spid="72708" grpId="0" autoUpdateAnimBg="0"/>
      <p:bldP spid="72714" grpId="0" autoUpdateAnimBg="0"/>
      <p:bldP spid="72724" grpId="0"/>
      <p:bldP spid="18" grpId="0" animBg="1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80975" y="476250"/>
            <a:ext cx="4832350" cy="584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/>
              <a:t>点球大战模型的纳什均衡</a:t>
            </a:r>
            <a:endParaRPr lang="zh-CN" altLang="en-US" sz="3200" b="1"/>
          </a:p>
        </p:txBody>
      </p:sp>
      <p:sp>
        <p:nvSpPr>
          <p:cNvPr id="39985" name="Text Box 49"/>
          <p:cNvSpPr txBox="1">
            <a:spLocks noChangeArrowheads="1"/>
          </p:cNvSpPr>
          <p:nvPr/>
        </p:nvSpPr>
        <p:spPr bwMode="auto">
          <a:xfrm>
            <a:off x="323850" y="1484313"/>
            <a:ext cx="8135938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理性推理：</a:t>
            </a:r>
            <a:r>
              <a:rPr lang="zh-CN" altLang="en-US" sz="2800" b="1"/>
              <a:t>不管自己怎么做，另一方总是希望使自己得分尽量低</a:t>
            </a:r>
            <a:r>
              <a:rPr lang="en-US" altLang="zh-CN" sz="2800" b="1"/>
              <a:t>.</a:t>
            </a:r>
            <a:r>
              <a:rPr lang="zh-CN" altLang="en-US" sz="2800" b="1"/>
              <a:t>　</a:t>
            </a:r>
            <a:r>
              <a:rPr lang="zh-CN" altLang="en-US" sz="2800" b="1">
                <a:solidFill>
                  <a:srgbClr val="FF0000"/>
                </a:solidFill>
              </a:rPr>
              <a:t>（二人零和对策，完全竞争）</a:t>
            </a:r>
            <a:r>
              <a:rPr lang="zh-CN" altLang="en-US" sz="2800"/>
              <a:t>  </a:t>
            </a:r>
          </a:p>
        </p:txBody>
      </p:sp>
      <p:graphicFrame>
        <p:nvGraphicFramePr>
          <p:cNvPr id="13316" name="Object 117"/>
          <p:cNvGraphicFramePr>
            <a:graphicFrameLocks noChangeAspect="1"/>
          </p:cNvGraphicFramePr>
          <p:nvPr/>
        </p:nvGraphicFramePr>
        <p:xfrm>
          <a:off x="5268913" y="476250"/>
          <a:ext cx="1751012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Equation" r:id="rId3" imgW="698197" imgH="304668" progId="Equation.DSMT4">
                  <p:embed/>
                </p:oleObj>
              </mc:Choice>
              <mc:Fallback>
                <p:oleObj name="Equation" r:id="rId3" imgW="698197" imgH="304668" progId="Equation.DSMT4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8913" y="476250"/>
                        <a:ext cx="1751012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119"/>
          <p:cNvGraphicFramePr>
            <a:graphicFrameLocks noChangeAspect="1"/>
          </p:cNvGraphicFramePr>
          <p:nvPr/>
        </p:nvGraphicFramePr>
        <p:xfrm>
          <a:off x="7275513" y="487363"/>
          <a:ext cx="1646237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Equation" r:id="rId5" imgW="672808" imgH="304668" progId="Equation.DSMT4">
                  <p:embed/>
                </p:oleObj>
              </mc:Choice>
              <mc:Fallback>
                <p:oleObj name="Equation" r:id="rId5" imgW="672808" imgH="304668" progId="Equation.DSMT4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5513" y="487363"/>
                        <a:ext cx="1646237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57" name="Rectangle 121"/>
          <p:cNvSpPr>
            <a:spLocks noChangeArrowheads="1"/>
          </p:cNvSpPr>
          <p:nvPr/>
        </p:nvSpPr>
        <p:spPr bwMode="auto">
          <a:xfrm>
            <a:off x="3779838" y="5316538"/>
            <a:ext cx="10080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2"/>
                </a:solidFill>
              </a:rPr>
              <a:t>线性规划  </a:t>
            </a:r>
          </a:p>
        </p:txBody>
      </p:sp>
      <p:sp>
        <p:nvSpPr>
          <p:cNvPr id="40059" name="Text Box 123"/>
          <p:cNvSpPr txBox="1">
            <a:spLocks noChangeArrowheads="1"/>
          </p:cNvSpPr>
          <p:nvPr/>
        </p:nvSpPr>
        <p:spPr bwMode="auto">
          <a:xfrm>
            <a:off x="1547813" y="2492375"/>
            <a:ext cx="7272337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/>
              <a:t>从一个给定的策略中期望得到的支付，总是采用该策略时可能得到的最坏的支付！ </a:t>
            </a:r>
          </a:p>
        </p:txBody>
      </p:sp>
      <p:sp>
        <p:nvSpPr>
          <p:cNvPr id="40061" name="AutoShape 125"/>
          <p:cNvSpPr>
            <a:spLocks noChangeArrowheads="1"/>
          </p:cNvSpPr>
          <p:nvPr/>
        </p:nvSpPr>
        <p:spPr bwMode="auto">
          <a:xfrm>
            <a:off x="1042988" y="2852738"/>
            <a:ext cx="215900" cy="358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062" name="Rectangle 126"/>
          <p:cNvSpPr>
            <a:spLocks noChangeArrowheads="1"/>
          </p:cNvSpPr>
          <p:nvPr/>
        </p:nvSpPr>
        <p:spPr bwMode="auto">
          <a:xfrm>
            <a:off x="1619250" y="3570288"/>
            <a:ext cx="70516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罚球队员可以用</a:t>
            </a:r>
            <a:r>
              <a:rPr lang="en-US" altLang="zh-CN" sz="2800" b="1"/>
              <a:t>min</a:t>
            </a:r>
            <a:r>
              <a:rPr lang="en-US" altLang="zh-CN" sz="2800" b="1" i="1"/>
              <a:t> pM</a:t>
            </a:r>
            <a:r>
              <a:rPr lang="zh-CN" altLang="en-US" sz="2800" b="1"/>
              <a:t>来衡量策略</a:t>
            </a:r>
            <a:r>
              <a:rPr lang="en-US" altLang="zh-CN" sz="2800" b="1" i="1"/>
              <a:t>p</a:t>
            </a:r>
            <a:r>
              <a:rPr lang="zh-CN" altLang="en-US" sz="2800" b="1"/>
              <a:t>的好坏 </a:t>
            </a:r>
          </a:p>
        </p:txBody>
      </p:sp>
      <p:sp>
        <p:nvSpPr>
          <p:cNvPr id="40063" name="AutoShape 127"/>
          <p:cNvSpPr>
            <a:spLocks noChangeArrowheads="1"/>
          </p:cNvSpPr>
          <p:nvPr/>
        </p:nvSpPr>
        <p:spPr bwMode="auto">
          <a:xfrm>
            <a:off x="1042988" y="3571875"/>
            <a:ext cx="215900" cy="358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064" name="Rectangle 128"/>
          <p:cNvSpPr>
            <a:spLocks noChangeArrowheads="1"/>
          </p:cNvSpPr>
          <p:nvPr/>
        </p:nvSpPr>
        <p:spPr bwMode="auto">
          <a:xfrm>
            <a:off x="250825" y="5157788"/>
            <a:ext cx="3260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nl-NL" altLang="zh-CN" sz="2800"/>
              <a:t>max</a:t>
            </a:r>
            <a:r>
              <a:rPr lang="nl-NL" altLang="zh-CN" sz="2800" i="1"/>
              <a:t> </a:t>
            </a:r>
            <a:r>
              <a:rPr lang="nl-NL" altLang="zh-CN" sz="2800" i="1" u="sng"/>
              <a:t>U</a:t>
            </a:r>
            <a:r>
              <a:rPr lang="nl-NL" altLang="zh-CN" sz="2800" baseline="-25000"/>
              <a:t>1</a:t>
            </a:r>
            <a:r>
              <a:rPr lang="nl-NL" altLang="zh-CN" sz="2800"/>
              <a:t>(</a:t>
            </a:r>
            <a:r>
              <a:rPr lang="nl-NL" altLang="zh-CN" sz="2800" i="1"/>
              <a:t>p</a:t>
            </a:r>
            <a:r>
              <a:rPr lang="nl-NL" altLang="zh-CN" sz="2800"/>
              <a:t>) = min</a:t>
            </a:r>
            <a:r>
              <a:rPr lang="nl-NL" altLang="zh-CN" sz="2800" i="1"/>
              <a:t> pM</a:t>
            </a:r>
            <a:r>
              <a:rPr lang="nl-NL" altLang="zh-CN" sz="2800"/>
              <a:t> </a:t>
            </a:r>
          </a:p>
        </p:txBody>
      </p:sp>
      <p:sp>
        <p:nvSpPr>
          <p:cNvPr id="40065" name="Rectangle 129"/>
          <p:cNvSpPr>
            <a:spLocks noChangeArrowheads="1"/>
          </p:cNvSpPr>
          <p:nvPr/>
        </p:nvSpPr>
        <p:spPr bwMode="auto">
          <a:xfrm>
            <a:off x="250825" y="5789613"/>
            <a:ext cx="3367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nl-NL" altLang="zh-CN" sz="2800"/>
              <a:t>min</a:t>
            </a:r>
            <a:r>
              <a:rPr lang="nl-NL" altLang="zh-CN" sz="2800" i="1"/>
              <a:t> </a:t>
            </a:r>
            <a:r>
              <a:rPr lang="nl-NL" altLang="zh-CN" sz="2800" i="1" u="sng"/>
              <a:t>U</a:t>
            </a:r>
            <a:r>
              <a:rPr lang="nl-NL" altLang="zh-CN" sz="2800" baseline="-25000"/>
              <a:t>2</a:t>
            </a:r>
            <a:r>
              <a:rPr lang="nl-NL" altLang="zh-CN" sz="2800"/>
              <a:t>(</a:t>
            </a:r>
            <a:r>
              <a:rPr lang="nl-NL" altLang="zh-CN" sz="2800" i="1"/>
              <a:t>q</a:t>
            </a:r>
            <a:r>
              <a:rPr lang="nl-NL" altLang="zh-CN" sz="2800"/>
              <a:t>) = max</a:t>
            </a:r>
            <a:r>
              <a:rPr lang="nl-NL" altLang="zh-CN" sz="2800" i="1"/>
              <a:t> Mq</a:t>
            </a:r>
            <a:r>
              <a:rPr lang="nl-NL" altLang="zh-CN" sz="2800" i="1" baseline="30000"/>
              <a:t>T</a:t>
            </a:r>
            <a:r>
              <a:rPr lang="nl-NL" altLang="zh-CN" sz="2800" baseline="30000"/>
              <a:t> </a:t>
            </a:r>
          </a:p>
        </p:txBody>
      </p:sp>
      <p:sp>
        <p:nvSpPr>
          <p:cNvPr id="40066" name="Rectangle 130"/>
          <p:cNvSpPr>
            <a:spLocks noChangeArrowheads="1"/>
          </p:cNvSpPr>
          <p:nvPr/>
        </p:nvSpPr>
        <p:spPr bwMode="auto">
          <a:xfrm>
            <a:off x="1620838" y="4291013"/>
            <a:ext cx="68961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守门员可以用</a:t>
            </a:r>
            <a:r>
              <a:rPr lang="en-US" altLang="zh-CN" sz="2800" b="1"/>
              <a:t>max</a:t>
            </a:r>
            <a:r>
              <a:rPr lang="en-US" altLang="zh-CN" sz="2800" b="1" i="1"/>
              <a:t> Mq</a:t>
            </a:r>
            <a:r>
              <a:rPr lang="en-US" altLang="zh-CN" sz="2800" b="1" i="1" baseline="30000"/>
              <a:t>T</a:t>
            </a:r>
            <a:r>
              <a:rPr lang="zh-CN" altLang="en-US" sz="2800" b="1"/>
              <a:t>来衡量策略</a:t>
            </a:r>
            <a:r>
              <a:rPr lang="en-US" altLang="zh-CN" sz="2800" b="1" i="1"/>
              <a:t>q</a:t>
            </a:r>
            <a:r>
              <a:rPr lang="zh-CN" altLang="en-US" sz="2800" b="1"/>
              <a:t>的好坏 </a:t>
            </a:r>
          </a:p>
        </p:txBody>
      </p:sp>
      <p:sp>
        <p:nvSpPr>
          <p:cNvPr id="40067" name="AutoShape 131"/>
          <p:cNvSpPr>
            <a:spLocks noChangeArrowheads="1"/>
          </p:cNvSpPr>
          <p:nvPr/>
        </p:nvSpPr>
        <p:spPr bwMode="auto">
          <a:xfrm>
            <a:off x="1044575" y="4292600"/>
            <a:ext cx="215900" cy="358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069" name="Rectangle 133"/>
          <p:cNvSpPr>
            <a:spLocks noChangeArrowheads="1"/>
          </p:cNvSpPr>
          <p:nvPr/>
        </p:nvSpPr>
        <p:spPr bwMode="auto">
          <a:xfrm>
            <a:off x="4826000" y="5167313"/>
            <a:ext cx="3273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accent2"/>
                </a:solidFill>
              </a:rPr>
              <a:t>p</a:t>
            </a:r>
            <a:r>
              <a:rPr lang="en-US" altLang="zh-CN" sz="2800" b="1" baseline="30000">
                <a:solidFill>
                  <a:schemeClr val="accent2"/>
                </a:solidFill>
              </a:rPr>
              <a:t>*</a:t>
            </a:r>
            <a:r>
              <a:rPr lang="en-US" altLang="zh-CN" sz="2800" b="1">
                <a:solidFill>
                  <a:schemeClr val="accent2"/>
                </a:solidFill>
              </a:rPr>
              <a:t>=(0.383, 0.617)</a:t>
            </a:r>
          </a:p>
        </p:txBody>
      </p:sp>
      <p:sp>
        <p:nvSpPr>
          <p:cNvPr id="40070" name="Rectangle 134"/>
          <p:cNvSpPr>
            <a:spLocks noChangeArrowheads="1"/>
          </p:cNvSpPr>
          <p:nvPr/>
        </p:nvSpPr>
        <p:spPr bwMode="auto">
          <a:xfrm>
            <a:off x="4851400" y="5746750"/>
            <a:ext cx="3059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accent2"/>
                </a:solidFill>
              </a:rPr>
              <a:t>q</a:t>
            </a:r>
            <a:r>
              <a:rPr lang="en-US" altLang="zh-CN" sz="2800" b="1" baseline="30000">
                <a:solidFill>
                  <a:schemeClr val="accent2"/>
                </a:solidFill>
              </a:rPr>
              <a:t>*</a:t>
            </a:r>
            <a:r>
              <a:rPr lang="en-US" altLang="zh-CN" sz="2800" b="1">
                <a:solidFill>
                  <a:schemeClr val="accent2"/>
                </a:solidFill>
              </a:rPr>
              <a:t>=(0.417, 0.583)</a:t>
            </a:r>
          </a:p>
        </p:txBody>
      </p:sp>
      <p:sp>
        <p:nvSpPr>
          <p:cNvPr id="40071" name="Rectangle 135"/>
          <p:cNvSpPr>
            <a:spLocks noChangeArrowheads="1"/>
          </p:cNvSpPr>
          <p:nvPr/>
        </p:nvSpPr>
        <p:spPr bwMode="auto">
          <a:xfrm>
            <a:off x="7667625" y="5283200"/>
            <a:ext cx="14414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2"/>
                </a:solidFill>
              </a:rPr>
              <a:t>最优值</a:t>
            </a:r>
            <a:endParaRPr lang="en-US" altLang="zh-CN" sz="2800" b="1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CN" sz="2800" b="1">
                <a:solidFill>
                  <a:schemeClr val="accent2"/>
                </a:solidFill>
              </a:rPr>
              <a:t> 0.796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39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4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4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40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40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00"/>
                                        <p:tgtEl>
                                          <p:spTgt spid="40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4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1000"/>
                                        <p:tgtEl>
                                          <p:spTgt spid="40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1000"/>
                                        <p:tgtEl>
                                          <p:spTgt spid="4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1000"/>
                                        <p:tgtEl>
                                          <p:spTgt spid="4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1000"/>
                                        <p:tgtEl>
                                          <p:spTgt spid="4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1000"/>
                                        <p:tgtEl>
                                          <p:spTgt spid="4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1000"/>
                                        <p:tgtEl>
                                          <p:spTgt spid="40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85" grpId="0" autoUpdateAnimBg="0"/>
      <p:bldP spid="40057" grpId="0"/>
      <p:bldP spid="40059" grpId="0"/>
      <p:bldP spid="40061" grpId="0" animBg="1"/>
      <p:bldP spid="40062" grpId="0"/>
      <p:bldP spid="40063" grpId="0" animBg="1"/>
      <p:bldP spid="40064" grpId="0"/>
      <p:bldP spid="40065" grpId="0"/>
      <p:bldP spid="40066" grpId="0"/>
      <p:bldP spid="40067" grpId="0" animBg="1"/>
      <p:bldP spid="40069" grpId="0"/>
      <p:bldP spid="40070" grpId="0"/>
      <p:bldP spid="4007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80975" y="404813"/>
            <a:ext cx="4824413" cy="584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3200" b="1"/>
              <a:t>点球大战模型的纳什均衡</a:t>
            </a:r>
            <a:endParaRPr lang="zh-CN" altLang="en-US" sz="3200" b="1"/>
          </a:p>
        </p:txBody>
      </p:sp>
      <p:sp>
        <p:nvSpPr>
          <p:cNvPr id="39985" name="Text Box 49"/>
          <p:cNvSpPr txBox="1">
            <a:spLocks noChangeArrowheads="1"/>
          </p:cNvSpPr>
          <p:nvPr/>
        </p:nvSpPr>
        <p:spPr bwMode="auto">
          <a:xfrm>
            <a:off x="323850" y="1268413"/>
            <a:ext cx="20161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模型检验：</a:t>
            </a:r>
            <a:endParaRPr lang="zh-CN" altLang="en-US" sz="2800"/>
          </a:p>
        </p:txBody>
      </p:sp>
      <p:sp>
        <p:nvSpPr>
          <p:cNvPr id="40057" name="Rectangle 121"/>
          <p:cNvSpPr>
            <a:spLocks noChangeArrowheads="1"/>
          </p:cNvSpPr>
          <p:nvPr/>
        </p:nvSpPr>
        <p:spPr bwMode="auto">
          <a:xfrm>
            <a:off x="323850" y="3971925"/>
            <a:ext cx="86407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2"/>
                </a:solidFill>
              </a:rPr>
              <a:t>两人常数和博弈：</a:t>
            </a:r>
            <a:r>
              <a:rPr lang="zh-CN" altLang="zh-CN" sz="2800" b="1">
                <a:solidFill>
                  <a:schemeClr val="accent2"/>
                </a:solidFill>
              </a:rPr>
              <a:t>严格竞争</a:t>
            </a:r>
            <a:r>
              <a:rPr lang="zh-CN" altLang="en-US" sz="2800" b="1">
                <a:solidFill>
                  <a:schemeClr val="accent2"/>
                </a:solidFill>
              </a:rPr>
              <a:t>，仍可采用线性规划求解  </a:t>
            </a:r>
          </a:p>
        </p:txBody>
      </p:sp>
      <p:sp>
        <p:nvSpPr>
          <p:cNvPr id="40062" name="Rectangle 126"/>
          <p:cNvSpPr>
            <a:spLocks noChangeArrowheads="1"/>
          </p:cNvSpPr>
          <p:nvPr/>
        </p:nvSpPr>
        <p:spPr bwMode="auto">
          <a:xfrm>
            <a:off x="323850" y="1970088"/>
            <a:ext cx="287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/>
              <a:t>459</a:t>
            </a:r>
            <a:r>
              <a:rPr lang="zh-CN" altLang="zh-CN" sz="2800" b="1" dirty="0"/>
              <a:t>次实际罚球</a:t>
            </a:r>
            <a:endParaRPr lang="zh-CN" altLang="en-US" sz="2800" b="1" dirty="0"/>
          </a:p>
        </p:txBody>
      </p:sp>
      <p:sp>
        <p:nvSpPr>
          <p:cNvPr id="40066" name="Rectangle 130"/>
          <p:cNvSpPr>
            <a:spLocks noChangeArrowheads="1"/>
          </p:cNvSpPr>
          <p:nvPr/>
        </p:nvSpPr>
        <p:spPr bwMode="auto">
          <a:xfrm>
            <a:off x="323850" y="2636838"/>
            <a:ext cx="85439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2"/>
                </a:solidFill>
              </a:rPr>
              <a:t>模型应用：</a:t>
            </a:r>
            <a:r>
              <a:rPr lang="zh-CN" altLang="zh-CN" sz="2800" b="1"/>
              <a:t>对于特定的点球大战，</a:t>
            </a:r>
            <a:r>
              <a:rPr lang="zh-CN" altLang="en-US" sz="2800" b="1"/>
              <a:t>需采用</a:t>
            </a:r>
            <a:r>
              <a:rPr lang="zh-CN" altLang="zh-CN" sz="2800" b="1"/>
              <a:t>具体出场</a:t>
            </a:r>
            <a:r>
              <a:rPr lang="zh-CN" altLang="en-US" sz="2800" b="1"/>
              <a:t>的</a:t>
            </a:r>
            <a:r>
              <a:rPr lang="zh-CN" altLang="zh-CN" sz="2800" b="1"/>
              <a:t>罚球队员和守门员以前对阵的进球概率数据</a:t>
            </a:r>
            <a:endParaRPr lang="zh-CN" altLang="en-US" sz="2800" b="1"/>
          </a:p>
        </p:txBody>
      </p:sp>
      <p:sp>
        <p:nvSpPr>
          <p:cNvPr id="40069" name="Rectangle 133"/>
          <p:cNvSpPr>
            <a:spLocks noChangeArrowheads="1"/>
          </p:cNvSpPr>
          <p:nvPr/>
        </p:nvSpPr>
        <p:spPr bwMode="auto">
          <a:xfrm>
            <a:off x="323850" y="4849813"/>
            <a:ext cx="8399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2"/>
                </a:solidFill>
              </a:rPr>
              <a:t>非严格竞争的博弈：可采用</a:t>
            </a:r>
            <a:r>
              <a:rPr lang="zh-CN" altLang="zh-CN" sz="2800" b="1">
                <a:solidFill>
                  <a:schemeClr val="accent2"/>
                </a:solidFill>
              </a:rPr>
              <a:t>纳什均衡</a:t>
            </a:r>
            <a:r>
              <a:rPr lang="zh-CN" altLang="en-US" sz="2800" b="1">
                <a:solidFill>
                  <a:schemeClr val="accent2"/>
                </a:solidFill>
              </a:rPr>
              <a:t>的定义求解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40070" name="Rectangle 134"/>
          <p:cNvSpPr>
            <a:spLocks noChangeArrowheads="1"/>
          </p:cNvSpPr>
          <p:nvPr/>
        </p:nvSpPr>
        <p:spPr bwMode="auto">
          <a:xfrm>
            <a:off x="323850" y="5713413"/>
            <a:ext cx="8256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/>
              <a:t>纳什均衡</a:t>
            </a:r>
            <a:r>
              <a:rPr lang="zh-CN" altLang="en-US" sz="2800" b="1"/>
              <a:t>：可扩展到多人、</a:t>
            </a:r>
            <a:r>
              <a:rPr lang="zh-CN" altLang="zh-CN" sz="2800" b="1"/>
              <a:t>纯策略空间</a:t>
            </a:r>
            <a:r>
              <a:rPr lang="zh-CN" altLang="en-US" sz="2800" b="1"/>
              <a:t>为</a:t>
            </a:r>
            <a:r>
              <a:rPr lang="zh-CN" altLang="zh-CN" sz="2800" b="1"/>
              <a:t>无限集合</a:t>
            </a:r>
            <a:endParaRPr lang="zh-CN" altLang="en-US" sz="2800" b="1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205163" y="1970088"/>
            <a:ext cx="28067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000000"/>
                </a:solidFill>
              </a:rPr>
              <a:t>左</a:t>
            </a:r>
            <a:r>
              <a:rPr lang="en-US" altLang="zh-CN" sz="2800" b="1">
                <a:solidFill>
                  <a:srgbClr val="000000"/>
                </a:solidFill>
              </a:rPr>
              <a:t>40%, </a:t>
            </a:r>
            <a:r>
              <a:rPr lang="zh-CN" altLang="zh-CN" sz="2800" b="1">
                <a:solidFill>
                  <a:srgbClr val="000000"/>
                </a:solidFill>
              </a:rPr>
              <a:t>右</a:t>
            </a:r>
            <a:r>
              <a:rPr lang="en-US" altLang="zh-CN" sz="2800" b="1">
                <a:solidFill>
                  <a:srgbClr val="000000"/>
                </a:solidFill>
              </a:rPr>
              <a:t>60%</a:t>
            </a:r>
            <a:endParaRPr lang="zh-CN" altLang="en-US" b="1"/>
          </a:p>
        </p:txBody>
      </p:sp>
      <p:sp>
        <p:nvSpPr>
          <p:cNvPr id="19" name="Rectangle 133"/>
          <p:cNvSpPr>
            <a:spLocks noChangeArrowheads="1"/>
          </p:cNvSpPr>
          <p:nvPr/>
        </p:nvSpPr>
        <p:spPr bwMode="auto">
          <a:xfrm>
            <a:off x="2557463" y="1268413"/>
            <a:ext cx="3273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FF0000"/>
                </a:solidFill>
              </a:rPr>
              <a:t>罚</a:t>
            </a:r>
            <a:r>
              <a:rPr lang="en-US" altLang="zh-CN" sz="2800" b="1">
                <a:solidFill>
                  <a:srgbClr val="FF0000"/>
                </a:solidFill>
              </a:rPr>
              <a:t>: </a:t>
            </a:r>
            <a:r>
              <a:rPr lang="en-US" altLang="zh-CN" sz="2800" b="1" i="1">
                <a:solidFill>
                  <a:schemeClr val="accent2"/>
                </a:solidFill>
              </a:rPr>
              <a:t>p</a:t>
            </a:r>
            <a:r>
              <a:rPr lang="en-US" altLang="zh-CN" sz="2800" b="1" baseline="30000">
                <a:solidFill>
                  <a:schemeClr val="accent2"/>
                </a:solidFill>
              </a:rPr>
              <a:t>*</a:t>
            </a:r>
            <a:r>
              <a:rPr lang="en-US" altLang="zh-CN" sz="2800" b="1">
                <a:solidFill>
                  <a:schemeClr val="accent2"/>
                </a:solidFill>
              </a:rPr>
              <a:t>=(0.383, 0.617)</a:t>
            </a:r>
          </a:p>
        </p:txBody>
      </p:sp>
      <p:sp>
        <p:nvSpPr>
          <p:cNvPr id="20" name="Rectangle 134"/>
          <p:cNvSpPr>
            <a:spLocks noChangeArrowheads="1"/>
          </p:cNvSpPr>
          <p:nvPr/>
        </p:nvSpPr>
        <p:spPr bwMode="auto">
          <a:xfrm>
            <a:off x="5830888" y="1266825"/>
            <a:ext cx="3278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守</a:t>
            </a:r>
            <a:r>
              <a:rPr lang="en-US" altLang="zh-CN" sz="2800" b="1">
                <a:solidFill>
                  <a:srgbClr val="FF0000"/>
                </a:solidFill>
              </a:rPr>
              <a:t>: </a:t>
            </a:r>
            <a:r>
              <a:rPr lang="en-US" altLang="zh-CN" sz="2800" b="1" i="1">
                <a:solidFill>
                  <a:schemeClr val="accent2"/>
                </a:solidFill>
              </a:rPr>
              <a:t>q</a:t>
            </a:r>
            <a:r>
              <a:rPr lang="en-US" altLang="zh-CN" sz="2800" b="1" baseline="30000">
                <a:solidFill>
                  <a:schemeClr val="accent2"/>
                </a:solidFill>
              </a:rPr>
              <a:t>*</a:t>
            </a:r>
            <a:r>
              <a:rPr lang="en-US" altLang="zh-CN" sz="2800" b="1">
                <a:solidFill>
                  <a:schemeClr val="accent2"/>
                </a:solidFill>
              </a:rPr>
              <a:t>=(0.417, 0.583)</a:t>
            </a: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6364288" y="1976438"/>
            <a:ext cx="2671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000000"/>
                </a:solidFill>
              </a:rPr>
              <a:t>左</a:t>
            </a:r>
            <a:r>
              <a:rPr lang="en-US" altLang="zh-CN" sz="2800" b="1">
                <a:solidFill>
                  <a:srgbClr val="000000"/>
                </a:solidFill>
              </a:rPr>
              <a:t>42%, </a:t>
            </a:r>
            <a:r>
              <a:rPr lang="zh-CN" altLang="zh-CN" sz="2800" b="1">
                <a:solidFill>
                  <a:srgbClr val="000000"/>
                </a:solidFill>
              </a:rPr>
              <a:t>右</a:t>
            </a:r>
            <a:r>
              <a:rPr lang="en-US" altLang="zh-CN" sz="2800" b="1">
                <a:solidFill>
                  <a:srgbClr val="000000"/>
                </a:solidFill>
              </a:rPr>
              <a:t>58%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39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0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0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1000"/>
                                        <p:tgtEl>
                                          <p:spTgt spid="4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1000"/>
                                        <p:tgtEl>
                                          <p:spTgt spid="4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1000"/>
                                        <p:tgtEl>
                                          <p:spTgt spid="4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85" grpId="0" autoUpdateAnimBg="0"/>
      <p:bldP spid="40057" grpId="0"/>
      <p:bldP spid="40062" grpId="0"/>
      <p:bldP spid="40066" grpId="0"/>
      <p:bldP spid="40069" grpId="0"/>
      <p:bldP spid="40070" grpId="0"/>
      <p:bldP spid="2" grpId="0"/>
      <p:bldP spid="19" grpId="0"/>
      <p:bldP spid="2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5775325" cy="5794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/>
              <a:t>博弈</a:t>
            </a:r>
            <a:r>
              <a:rPr lang="zh-CN" altLang="en-US" sz="3200" b="1" dirty="0"/>
              <a:t>模型的基本要素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684213" y="1125538"/>
            <a:ext cx="828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参与人</a:t>
            </a:r>
            <a:r>
              <a:rPr lang="zh-CN" altLang="en-US" sz="2800"/>
              <a:t> 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684213" y="3141663"/>
            <a:ext cx="3095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理性假设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684213" y="1700213"/>
            <a:ext cx="7775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行动空间（纯战略</a:t>
            </a:r>
            <a:r>
              <a:rPr lang="en-US" altLang="zh-CN" sz="2800" b="1"/>
              <a:t>/</a:t>
            </a:r>
            <a:r>
              <a:rPr lang="zh-CN" altLang="en-US" sz="2800" b="1"/>
              <a:t>混合战略空间）</a:t>
            </a:r>
            <a:r>
              <a:rPr lang="zh-CN" altLang="en-US" sz="2800"/>
              <a:t> </a:t>
            </a: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684213" y="2419350"/>
            <a:ext cx="82089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效用函数</a:t>
            </a:r>
            <a:r>
              <a:rPr lang="zh-CN" altLang="en-US" sz="2800"/>
              <a:t> </a:t>
            </a:r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2557463" y="3141663"/>
            <a:ext cx="5327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参与者完全理性</a:t>
            </a:r>
            <a:r>
              <a:rPr lang="en-US" altLang="zh-CN" sz="2800" b="1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最大化效用</a:t>
            </a:r>
            <a:r>
              <a:rPr lang="en-US" altLang="zh-CN" sz="2800" b="1">
                <a:solidFill>
                  <a:schemeClr val="accent2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83982" name="Text Box 14"/>
          <p:cNvSpPr txBox="1">
            <a:spLocks noChangeArrowheads="1"/>
          </p:cNvSpPr>
          <p:nvPr/>
        </p:nvSpPr>
        <p:spPr bwMode="auto">
          <a:xfrm>
            <a:off x="684213" y="3933825"/>
            <a:ext cx="3095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纳什均衡</a:t>
            </a:r>
          </a:p>
        </p:txBody>
      </p:sp>
      <p:sp>
        <p:nvSpPr>
          <p:cNvPr id="83983" name="Text Box 15"/>
          <p:cNvSpPr txBox="1">
            <a:spLocks noChangeArrowheads="1"/>
          </p:cNvSpPr>
          <p:nvPr/>
        </p:nvSpPr>
        <p:spPr bwMode="auto">
          <a:xfrm>
            <a:off x="2555875" y="3933825"/>
            <a:ext cx="5327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单向改变战略不能提高自己效用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10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10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utoUpdateAnimBg="0"/>
      <p:bldP spid="83972" grpId="0" autoUpdateAnimBg="0"/>
      <p:bldP spid="83975" grpId="0" autoUpdateAnimBg="0"/>
      <p:bldP spid="83977" grpId="0" autoUpdateAnimBg="0"/>
      <p:bldP spid="83978" grpId="0"/>
      <p:bldP spid="83982" grpId="0" autoUpdateAnimBg="0"/>
      <p:bldP spid="8398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687388" y="1333500"/>
            <a:ext cx="2374900" cy="517525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单一决策主体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783013" y="1187450"/>
            <a:ext cx="16557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决策变量目标函数约束条件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3059113" y="2981325"/>
            <a:ext cx="2951162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/>
              <a:t>决策主体的决策行为发生直接相互作用 </a:t>
            </a:r>
            <a:r>
              <a:rPr lang="en-US" altLang="zh-CN" sz="2800" b="1"/>
              <a:t>(</a:t>
            </a:r>
            <a:r>
              <a:rPr lang="zh-CN" altLang="en-US" sz="2800" b="1"/>
              <a:t>相互影响</a:t>
            </a:r>
            <a:r>
              <a:rPr lang="en-US" altLang="zh-CN" sz="2800" b="1"/>
              <a:t>)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827088" y="4278313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博弈模型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2997200" y="4868863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非合作博弈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1074738" y="4868863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合作博弈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436688" y="2097088"/>
            <a:ext cx="1343025" cy="51752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三要素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938838" y="3197225"/>
            <a:ext cx="3097212" cy="1169988"/>
            <a:chOff x="3456" y="2400"/>
            <a:chExt cx="1536" cy="737"/>
          </a:xfrm>
        </p:grpSpPr>
        <p:sp>
          <p:nvSpPr>
            <p:cNvPr id="4118" name="Text Box 7"/>
            <p:cNvSpPr txBox="1">
              <a:spLocks noChangeArrowheads="1"/>
            </p:cNvSpPr>
            <p:nvPr/>
          </p:nvSpPr>
          <p:spPr bwMode="auto">
            <a:xfrm>
              <a:off x="3671" y="2400"/>
              <a:ext cx="1321" cy="737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博弈</a:t>
              </a:r>
              <a:r>
                <a:rPr lang="en-US" altLang="zh-CN" sz="2800" b="1"/>
                <a:t>(</a:t>
              </a:r>
              <a:r>
                <a:rPr lang="zh-CN" altLang="en-US" sz="2800" b="1"/>
                <a:t>对策</a:t>
              </a:r>
              <a:r>
                <a:rPr lang="en-US" altLang="zh-CN" sz="2800" b="1"/>
                <a:t>)</a:t>
              </a:r>
              <a:r>
                <a:rPr lang="zh-CN" altLang="en-US" sz="2800" b="1"/>
                <a:t>模型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(Game Theory)</a:t>
              </a:r>
            </a:p>
          </p:txBody>
        </p:sp>
        <p:sp>
          <p:nvSpPr>
            <p:cNvPr id="4119" name="AutoShape 13"/>
            <p:cNvSpPr>
              <a:spLocks noChangeArrowheads="1"/>
            </p:cNvSpPr>
            <p:nvPr/>
          </p:nvSpPr>
          <p:spPr bwMode="auto">
            <a:xfrm>
              <a:off x="3456" y="2430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477838" y="3052763"/>
            <a:ext cx="2438400" cy="519112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多个决策主体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940425" y="1470025"/>
            <a:ext cx="3014663" cy="1160463"/>
            <a:chOff x="3456" y="2400"/>
            <a:chExt cx="1536" cy="731"/>
          </a:xfrm>
        </p:grpSpPr>
        <p:sp>
          <p:nvSpPr>
            <p:cNvPr id="4116" name="Text Box 18"/>
            <p:cNvSpPr txBox="1">
              <a:spLocks noChangeArrowheads="1"/>
            </p:cNvSpPr>
            <p:nvPr/>
          </p:nvSpPr>
          <p:spPr bwMode="auto">
            <a:xfrm>
              <a:off x="3676" y="2400"/>
              <a:ext cx="1316" cy="731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优化模型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(Optimization)</a:t>
              </a:r>
            </a:p>
          </p:txBody>
        </p:sp>
        <p:sp>
          <p:nvSpPr>
            <p:cNvPr id="4117" name="AutoShape 19"/>
            <p:cNvSpPr>
              <a:spLocks noChangeArrowheads="1"/>
            </p:cNvSpPr>
            <p:nvPr/>
          </p:nvSpPr>
          <p:spPr bwMode="auto">
            <a:xfrm>
              <a:off x="3456" y="2430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364163" y="4679950"/>
            <a:ext cx="2438400" cy="533400"/>
            <a:chOff x="3456" y="2400"/>
            <a:chExt cx="1536" cy="336"/>
          </a:xfrm>
        </p:grpSpPr>
        <p:sp>
          <p:nvSpPr>
            <p:cNvPr id="4114" name="Text Box 22"/>
            <p:cNvSpPr txBox="1">
              <a:spLocks noChangeArrowheads="1"/>
            </p:cNvSpPr>
            <p:nvPr/>
          </p:nvSpPr>
          <p:spPr bwMode="auto">
            <a:xfrm>
              <a:off x="3744" y="2400"/>
              <a:ext cx="1248" cy="327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静态、动态</a:t>
              </a:r>
            </a:p>
          </p:txBody>
        </p:sp>
        <p:sp>
          <p:nvSpPr>
            <p:cNvPr id="4115" name="AutoShape 23"/>
            <p:cNvSpPr>
              <a:spLocks noChangeArrowheads="1"/>
            </p:cNvSpPr>
            <p:nvPr/>
          </p:nvSpPr>
          <p:spPr bwMode="auto">
            <a:xfrm>
              <a:off x="3456" y="2430"/>
              <a:ext cx="144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5364163" y="5286375"/>
            <a:ext cx="3695700" cy="519113"/>
            <a:chOff x="3379" y="3249"/>
            <a:chExt cx="2328" cy="327"/>
          </a:xfrm>
        </p:grpSpPr>
        <p:sp>
          <p:nvSpPr>
            <p:cNvPr id="4112" name="Text Box 25"/>
            <p:cNvSpPr txBox="1">
              <a:spLocks noChangeArrowheads="1"/>
            </p:cNvSpPr>
            <p:nvPr/>
          </p:nvSpPr>
          <p:spPr bwMode="auto">
            <a:xfrm>
              <a:off x="3651" y="3249"/>
              <a:ext cx="2056" cy="327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信息完全、不完全</a:t>
              </a:r>
            </a:p>
          </p:txBody>
        </p:sp>
        <p:sp>
          <p:nvSpPr>
            <p:cNvPr id="4113" name="AutoShape 26"/>
            <p:cNvSpPr>
              <a:spLocks noChangeArrowheads="1"/>
            </p:cNvSpPr>
            <p:nvPr/>
          </p:nvSpPr>
          <p:spPr bwMode="auto">
            <a:xfrm>
              <a:off x="3379" y="3279"/>
              <a:ext cx="136" cy="287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8" dur="10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10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/>
      <p:bldP spid="43012" grpId="0" animBg="1" autoUpdateAnimBg="0"/>
      <p:bldP spid="43014" grpId="0" animBg="1" autoUpdateAnimBg="0"/>
      <p:bldP spid="43016" grpId="0" animBg="1" autoUpdateAnimBg="0"/>
      <p:bldP spid="43017" grpId="0" animBg="1" autoUpdateAnimBg="0"/>
      <p:bldP spid="43018" grpId="0" animBg="1" autoUpdateAnimBg="0"/>
      <p:bldP spid="43013" grpId="0" animBg="1"/>
      <p:bldP spid="430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467544" y="980728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现有两家快餐连锁店拟在一条街道上开设分店。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居民住宅在街道上均匀分布，每人都会选择距他住址较近的一家快餐店就餐（若距离相等则随机选择一家）。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两家连锁店应分别在何处选址才能吸引较多的顾客。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Harold Hotelling</a:t>
            </a: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（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1895-1973</a:t>
            </a:r>
            <a:r>
              <a: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）美国数学家、经济学家、统计学家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21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71" y="1556792"/>
            <a:ext cx="7780617" cy="382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68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989138"/>
            <a:ext cx="7132637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78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02" y="1772816"/>
            <a:ext cx="7875211" cy="345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325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7632700" cy="335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331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28" y="1628800"/>
            <a:ext cx="8401185" cy="43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653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+mn-cs"/>
              </a:rPr>
              <a:t>•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 </a:t>
            </a:r>
            <a:r>
              <a:rPr kumimoji="0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博弈论（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game theory</a:t>
            </a:r>
            <a:r>
              <a:rPr kumimoji="0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）：研究利益存在冲突的决策主体在相互依赖的条件下，如何选择适当的策略实施以获得最大利益。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+mn-cs"/>
              </a:rPr>
              <a:t>•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 </a:t>
            </a:r>
            <a:r>
              <a:rPr kumimoji="0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研究对象不是客观规律，而是带有主动性的人的活动。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+mn-cs"/>
              </a:rPr>
              <a:t>•</a:t>
            </a: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 </a:t>
            </a:r>
            <a:r>
              <a:rPr kumimoji="0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最优不是绝对的，而是现有主客观条件下的理想结果。</a:t>
            </a:r>
          </a:p>
        </p:txBody>
      </p:sp>
    </p:spTree>
    <p:extLst>
      <p:ext uri="{BB962C8B-B14F-4D97-AF65-F5344CB8AC3E}">
        <p14:creationId xmlns:p14="http://schemas.microsoft.com/office/powerpoint/2010/main" val="181278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683568" y="980728"/>
            <a:ext cx="7772400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+mn-cs"/>
              </a:rPr>
              <a:t>•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古代文献中的朴素博弈论思想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+mn-cs"/>
              </a:rPr>
              <a:t>•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田忌赛马（中国，春秋时代）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+mn-cs"/>
              </a:rPr>
              <a:t>•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Talmud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中的债务分摊原则（以色列，公元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6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世纪前）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+mn-cs"/>
              </a:rPr>
              <a:t>•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自二十世纪二十年代起，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von Neumann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，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Zermelo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，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Borel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等数学家相继给出了若干博弈论结论。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+mn-cs"/>
              </a:rPr>
              <a:t>•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1944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年，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von Neumann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和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Morgenstern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著作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《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Theory of Games and Economic Behavior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》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出版是博弈论正式形成的标志。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Princeton Press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，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1944</a:t>
            </a:r>
          </a:p>
        </p:txBody>
      </p:sp>
    </p:spTree>
    <p:extLst>
      <p:ext uri="{BB962C8B-B14F-4D97-AF65-F5344CB8AC3E}">
        <p14:creationId xmlns:p14="http://schemas.microsoft.com/office/powerpoint/2010/main" val="199351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683568" y="980728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1950-1953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年，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Nash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先后发表四篇论文，提出了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Nash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均衡，讨价还价等一系列重要概念。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二十世纪六七十年代起，经济学、社会学和生物学领域开始大量应用博弈论，并逐渐在经济学界取得重要地位。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+mn-cs"/>
              </a:rPr>
              <a:t>•</a:t>
            </a: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1994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年，三位博弈论研究者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Nash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，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Harsanyi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，</a:t>
            </a:r>
            <a:r>
              <a:rPr kumimoji="0" lang="en-US" altLang="zh-CN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Selten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获诺贝尔经济学奖，博弈论开始走入大众视野。</a:t>
            </a:r>
          </a:p>
        </p:txBody>
      </p:sp>
    </p:spTree>
    <p:extLst>
      <p:ext uri="{BB962C8B-B14F-4D97-AF65-F5344CB8AC3E}">
        <p14:creationId xmlns:p14="http://schemas.microsoft.com/office/powerpoint/2010/main" val="214569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683568" y="1196752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参与者（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player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） ：参与博弈的决策主体。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行动（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actions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）：参与者可以采取的行动（策略）方案的全体；所有参与者采取各自的行动后形成的状态称为局势（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outcome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）。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收益（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payoff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）：各个参与者在不同局势下获得的利益。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规则（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rule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）：对参与者行动的先后顺序、参与者获知信息的多少等内容的具体规定。</a:t>
            </a:r>
          </a:p>
        </p:txBody>
      </p:sp>
    </p:spTree>
    <p:extLst>
      <p:ext uri="{BB962C8B-B14F-4D97-AF65-F5344CB8AC3E}">
        <p14:creationId xmlns:p14="http://schemas.microsoft.com/office/powerpoint/2010/main" val="372551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899592" y="980728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根据参与者是否同时行动：静态博弈，动态博弈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根据参与者掌握信息的多少：完全信息博弈，不完全信息博弈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59137"/>
            <a:ext cx="7171447" cy="2258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64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349500"/>
            <a:ext cx="441007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51520" y="548680"/>
            <a:ext cx="8692455" cy="1127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j-cs"/>
              </a:rPr>
              <a:t>囚徒困境（</a:t>
            </a:r>
            <a:r>
              <a:rPr kumimoji="0" lang="en-US" altLang="zh-CN" sz="44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j-cs"/>
              </a:rPr>
              <a:t>Prisoner</a:t>
            </a:r>
            <a:r>
              <a:rPr kumimoji="0" lang="en-US" altLang="zh-CN" sz="44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宋体"/>
                <a:cs typeface="+mj-cs"/>
              </a:rPr>
              <a:t>’</a:t>
            </a:r>
            <a:r>
              <a:rPr kumimoji="0" lang="en-US" altLang="zh-CN" sz="4400" b="0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宋体"/>
                <a:cs typeface="+mj-cs"/>
              </a:rPr>
              <a:t>s Dilemma)</a:t>
            </a:r>
            <a:endParaRPr kumimoji="0" lang="en-US" altLang="zh-CN" sz="4400" b="0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/>
              <a:ea typeface="宋体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486916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3600" kern="0" dirty="0">
                <a:solidFill>
                  <a:srgbClr val="000000"/>
                </a:solidFill>
                <a:latin typeface="Tahoma"/>
                <a:ea typeface="宋体"/>
              </a:rPr>
              <a:t>最优不是绝对的，而是现有主客观条件下的理想结果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42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827584" y="1196752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若参与者每次行动都选择某个确定的策略，我们称之为纯策略（</a:t>
            </a: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pure strategy</a:t>
            </a: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）。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若参与者行动时可以以一定的概率分布选择若干个不同的策略，这样的策略称为混合策略（</a:t>
            </a: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mixed strategy</a:t>
            </a: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）。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/>
                <a:cs typeface="+mn-cs"/>
              </a:rPr>
              <a:t>•</a:t>
            </a: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在混合策略意义下，参与者的收益实质上表现为期望。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963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shuxuemoxing">
  <a:themeElements>
    <a:clrScheme name="shuxuemoxing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B2B2B2"/>
      </a:folHlink>
    </a:clrScheme>
    <a:fontScheme name="shuxuemoxing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huxuemox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uxuemox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uxuemox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uxuemoxing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F:\数学模型电子教案\shuxuemoxing.pot</Template>
  <TotalTime>7056</TotalTime>
  <Words>1307</Words>
  <Application>Microsoft Office PowerPoint</Application>
  <PresentationFormat>全屏显示(4:3)</PresentationFormat>
  <Paragraphs>154</Paragraphs>
  <Slides>25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shuxuemoxing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NGC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Jiang</dc:creator>
  <cp:lastModifiedBy>dell</cp:lastModifiedBy>
  <cp:revision>322</cp:revision>
  <dcterms:created xsi:type="dcterms:W3CDTF">2000-04-21T12:31:27Z</dcterms:created>
  <dcterms:modified xsi:type="dcterms:W3CDTF">2020-01-04T09:25:22Z</dcterms:modified>
</cp:coreProperties>
</file>