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sldIdLst>
    <p:sldId id="311" r:id="rId2"/>
    <p:sldId id="312" r:id="rId3"/>
    <p:sldId id="403" r:id="rId4"/>
    <p:sldId id="354" r:id="rId5"/>
    <p:sldId id="355" r:id="rId6"/>
    <p:sldId id="320" r:id="rId7"/>
    <p:sldId id="404" r:id="rId8"/>
    <p:sldId id="405" r:id="rId9"/>
    <p:sldId id="406" r:id="rId10"/>
    <p:sldId id="407" r:id="rId11"/>
    <p:sldId id="408" r:id="rId12"/>
    <p:sldId id="409" r:id="rId13"/>
    <p:sldId id="410" r:id="rId14"/>
    <p:sldId id="411" r:id="rId15"/>
    <p:sldId id="412" r:id="rId16"/>
    <p:sldId id="413" r:id="rId17"/>
    <p:sldId id="414" r:id="rId18"/>
    <p:sldId id="415" r:id="rId19"/>
    <p:sldId id="416" r:id="rId20"/>
    <p:sldId id="417" r:id="rId21"/>
    <p:sldId id="418" r:id="rId22"/>
    <p:sldId id="419" r:id="rId23"/>
    <p:sldId id="420" r:id="rId24"/>
    <p:sldId id="421" r:id="rId25"/>
    <p:sldId id="422" r:id="rId26"/>
    <p:sldId id="423" r:id="rId27"/>
    <p:sldId id="424" r:id="rId28"/>
    <p:sldId id="425" r:id="rId29"/>
    <p:sldId id="426" r:id="rId30"/>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DCE"/>
    <a:srgbClr val="FFFFCC"/>
    <a:srgbClr val="FFFF00"/>
    <a:srgbClr val="FFCCFF"/>
    <a:srgbClr val="CCECFF"/>
    <a:srgbClr val="FFCC99"/>
    <a:srgbClr val="CCFFCC"/>
    <a:srgbClr val="FF33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79419" autoAdjust="0"/>
  </p:normalViewPr>
  <p:slideViewPr>
    <p:cSldViewPr>
      <p:cViewPr varScale="1">
        <p:scale>
          <a:sx n="70" d="100"/>
          <a:sy n="70" d="100"/>
        </p:scale>
        <p:origin x="180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5D2406-BBC8-42B1-BBE9-B3ED27F3186E}" type="datetimeFigureOut">
              <a:rPr lang="zh-CN" altLang="en-US" smtClean="0"/>
              <a:t>2019/12/30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B5FCE5-673C-4BA6-835A-9E939A3B50E8}" type="slidenum">
              <a:rPr lang="zh-CN" altLang="en-US" smtClean="0"/>
              <a:t>‹#›</a:t>
            </a:fld>
            <a:endParaRPr lang="zh-CN" altLang="en-US"/>
          </a:p>
        </p:txBody>
      </p:sp>
    </p:spTree>
    <p:extLst>
      <p:ext uri="{BB962C8B-B14F-4D97-AF65-F5344CB8AC3E}">
        <p14:creationId xmlns:p14="http://schemas.microsoft.com/office/powerpoint/2010/main" val="4131217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B5FCE5-673C-4BA6-835A-9E939A3B50E8}" type="slidenum">
              <a:rPr lang="zh-CN" altLang="en-US" smtClean="0"/>
              <a:t>1</a:t>
            </a:fld>
            <a:endParaRPr lang="zh-CN" altLang="en-US"/>
          </a:p>
        </p:txBody>
      </p:sp>
    </p:spTree>
    <p:extLst>
      <p:ext uri="{BB962C8B-B14F-4D97-AF65-F5344CB8AC3E}">
        <p14:creationId xmlns:p14="http://schemas.microsoft.com/office/powerpoint/2010/main" val="2401855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三条曲线拟合标准的几何解释有助于提供比较标准的定性描述。最大限度地减少绝对偏差之和往往会以相等的权重处理每个数据点，并平均偏差。切比雪夫准则对可能存在较大偏差的单点给予了更大的权重。对于具有显著偏差的单个点的加权，最小二乘准则介于两者之间。</a:t>
            </a:r>
            <a:endParaRPr lang="zh-CN" altLang="en-US" dirty="0"/>
          </a:p>
        </p:txBody>
      </p:sp>
      <p:sp>
        <p:nvSpPr>
          <p:cNvPr id="4" name="灯片编号占位符 3"/>
          <p:cNvSpPr>
            <a:spLocks noGrp="1"/>
          </p:cNvSpPr>
          <p:nvPr>
            <p:ph type="sldNum" sz="quarter" idx="10"/>
          </p:nvPr>
        </p:nvSpPr>
        <p:spPr/>
        <p:txBody>
          <a:bodyPr/>
          <a:lstStyle/>
          <a:p>
            <a:fld id="{43B5FCE5-673C-4BA6-835A-9E939A3B50E8}" type="slidenum">
              <a:rPr lang="zh-CN" altLang="en-US" smtClean="0"/>
              <a:t>18</a:t>
            </a:fld>
            <a:endParaRPr lang="zh-CN" altLang="en-US"/>
          </a:p>
        </p:txBody>
      </p:sp>
    </p:spTree>
    <p:extLst>
      <p:ext uri="{BB962C8B-B14F-4D97-AF65-F5344CB8AC3E}">
        <p14:creationId xmlns:p14="http://schemas.microsoft.com/office/powerpoint/2010/main" val="731183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B5FCE5-673C-4BA6-835A-9E939A3B50E8}" type="slidenum">
              <a:rPr lang="zh-CN" altLang="en-US" smtClean="0"/>
              <a:t>28</a:t>
            </a:fld>
            <a:endParaRPr lang="zh-CN" altLang="en-US"/>
          </a:p>
        </p:txBody>
      </p:sp>
    </p:spTree>
    <p:extLst>
      <p:ext uri="{BB962C8B-B14F-4D97-AF65-F5344CB8AC3E}">
        <p14:creationId xmlns:p14="http://schemas.microsoft.com/office/powerpoint/2010/main" val="1789457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因此，我们需要根据具体情况来回答哪一个模型最好的问题，考虑到模型的目的、方案要求的精度、数据的准确性以及模型将要使用的自变量的值的范围等因素。</a:t>
            </a:r>
            <a:endParaRPr lang="zh-CN" altLang="en-US" dirty="0"/>
          </a:p>
        </p:txBody>
      </p:sp>
      <p:sp>
        <p:nvSpPr>
          <p:cNvPr id="4" name="灯片编号占位符 3"/>
          <p:cNvSpPr>
            <a:spLocks noGrp="1"/>
          </p:cNvSpPr>
          <p:nvPr>
            <p:ph type="sldNum" sz="quarter" idx="10"/>
          </p:nvPr>
        </p:nvSpPr>
        <p:spPr/>
        <p:txBody>
          <a:bodyPr/>
          <a:lstStyle/>
          <a:p>
            <a:fld id="{43B5FCE5-673C-4BA6-835A-9E939A3B50E8}" type="slidenum">
              <a:rPr lang="zh-CN" altLang="en-US" smtClean="0"/>
              <a:t>29</a:t>
            </a:fld>
            <a:endParaRPr lang="zh-CN" altLang="en-US"/>
          </a:p>
        </p:txBody>
      </p:sp>
    </p:spTree>
    <p:extLst>
      <p:ext uri="{BB962C8B-B14F-4D97-AF65-F5344CB8AC3E}">
        <p14:creationId xmlns:p14="http://schemas.microsoft.com/office/powerpoint/2010/main" val="2924890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B5FCE5-673C-4BA6-835A-9E939A3B50E8}" type="slidenum">
              <a:rPr lang="zh-CN" altLang="en-US" smtClean="0"/>
              <a:t>2</a:t>
            </a:fld>
            <a:endParaRPr lang="zh-CN" altLang="en-US"/>
          </a:p>
        </p:txBody>
      </p:sp>
    </p:spTree>
    <p:extLst>
      <p:ext uri="{BB962C8B-B14F-4D97-AF65-F5344CB8AC3E}">
        <p14:creationId xmlns:p14="http://schemas.microsoft.com/office/powerpoint/2010/main" val="566360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建模者在这些情况下的态度差异。在两个模型拟合任务中，一个特定类型的关系被强烈怀疑，建模者愿意接受模型和收集的数据点之间的一些偏差，从而得到一个能够令人满意地解释所调查情况的模型。实际上，建模者希望模型和数据中都存在错误。另一方面，在插值时，建模者受到仔细收集和分析的数据的强烈指导，并寻求一条曲线来捕获数据的趋势，以便在数据点之间进行预测。因此，建模者通常对插值曲线没有什么解释性意义。</a:t>
            </a:r>
            <a:endParaRPr lang="zh-CN" altLang="en-US" dirty="0"/>
          </a:p>
        </p:txBody>
      </p:sp>
      <p:sp>
        <p:nvSpPr>
          <p:cNvPr id="4" name="灯片编号占位符 3"/>
          <p:cNvSpPr>
            <a:spLocks noGrp="1"/>
          </p:cNvSpPr>
          <p:nvPr>
            <p:ph type="sldNum" sz="quarter" idx="10"/>
          </p:nvPr>
        </p:nvSpPr>
        <p:spPr/>
        <p:txBody>
          <a:bodyPr/>
          <a:lstStyle/>
          <a:p>
            <a:fld id="{43B5FCE5-673C-4BA6-835A-9E939A3B50E8}" type="slidenum">
              <a:rPr lang="zh-CN" altLang="en-US" smtClean="0"/>
              <a:t>3</a:t>
            </a:fld>
            <a:endParaRPr lang="zh-CN" altLang="en-US"/>
          </a:p>
        </p:txBody>
      </p:sp>
    </p:spTree>
    <p:extLst>
      <p:ext uri="{BB962C8B-B14F-4D97-AF65-F5344CB8AC3E}">
        <p14:creationId xmlns:p14="http://schemas.microsoft.com/office/powerpoint/2010/main" val="2688428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讨论曲线拟合和插值决策的基础标准之前，我们需要检查建模过程，以确定哪里会出现错误。如果忽略了错误考虑因素，可能会在中间结果中放置不适当的信心，从而导致后续步骤中的错误决策。我们的目标是确保建模过程的所有部分都在计算上兼容，并考虑前面步骤中可能存在的累积错误的影响。</a:t>
            </a:r>
            <a:endParaRPr lang="en-US" altLang="zh-CN" dirty="0" smtClean="0"/>
          </a:p>
          <a:p>
            <a:r>
              <a:rPr lang="en-US" altLang="zh-CN" dirty="0" smtClean="0"/>
              <a:t>1.</a:t>
            </a:r>
            <a:r>
              <a:rPr lang="zh-CN" altLang="en-US" dirty="0" smtClean="0"/>
              <a:t>方法误差</a:t>
            </a:r>
            <a:endParaRPr lang="en-US" altLang="zh-CN" dirty="0" smtClean="0"/>
          </a:p>
          <a:p>
            <a:r>
              <a:rPr lang="en-US" altLang="zh-CN" dirty="0" smtClean="0"/>
              <a:t>2. </a:t>
            </a:r>
            <a:r>
              <a:rPr lang="zh-CN" altLang="en-US" dirty="0" smtClean="0"/>
              <a:t>截断误差</a:t>
            </a:r>
            <a:endParaRPr lang="en-US" altLang="zh-CN" dirty="0" smtClean="0"/>
          </a:p>
          <a:p>
            <a:r>
              <a:rPr lang="en-US" altLang="zh-CN" dirty="0" smtClean="0"/>
              <a:t>3. </a:t>
            </a:r>
            <a:r>
              <a:rPr lang="zh-CN" altLang="en-US" dirty="0" smtClean="0"/>
              <a:t>舍入误差</a:t>
            </a:r>
            <a:endParaRPr lang="en-US" altLang="zh-CN" dirty="0" smtClean="0"/>
          </a:p>
          <a:p>
            <a:r>
              <a:rPr lang="en-US" altLang="zh-CN" dirty="0" smtClean="0"/>
              <a:t>4. </a:t>
            </a:r>
            <a:r>
              <a:rPr lang="zh-CN" altLang="en-US" smtClean="0"/>
              <a:t>测量误差</a:t>
            </a:r>
            <a:endParaRPr lang="zh-CN" altLang="en-US" dirty="0"/>
          </a:p>
        </p:txBody>
      </p:sp>
      <p:sp>
        <p:nvSpPr>
          <p:cNvPr id="4" name="灯片编号占位符 3"/>
          <p:cNvSpPr>
            <a:spLocks noGrp="1"/>
          </p:cNvSpPr>
          <p:nvPr>
            <p:ph type="sldNum" sz="quarter" idx="10"/>
          </p:nvPr>
        </p:nvSpPr>
        <p:spPr/>
        <p:txBody>
          <a:bodyPr/>
          <a:lstStyle/>
          <a:p>
            <a:fld id="{43B5FCE5-673C-4BA6-835A-9E939A3B50E8}" type="slidenum">
              <a:rPr lang="zh-CN" altLang="en-US" smtClean="0"/>
              <a:t>4</a:t>
            </a:fld>
            <a:endParaRPr lang="zh-CN" altLang="en-US"/>
          </a:p>
        </p:txBody>
      </p:sp>
    </p:spTree>
    <p:extLst>
      <p:ext uri="{BB962C8B-B14F-4D97-AF65-F5344CB8AC3E}">
        <p14:creationId xmlns:p14="http://schemas.microsoft.com/office/powerpoint/2010/main" val="1437993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B5FCE5-673C-4BA6-835A-9E939A3B50E8}" type="slidenum">
              <a:rPr lang="zh-CN" altLang="en-US" smtClean="0"/>
              <a:t>5</a:t>
            </a:fld>
            <a:endParaRPr lang="zh-CN" altLang="en-US"/>
          </a:p>
        </p:txBody>
      </p:sp>
    </p:spTree>
    <p:extLst>
      <p:ext uri="{BB962C8B-B14F-4D97-AF65-F5344CB8AC3E}">
        <p14:creationId xmlns:p14="http://schemas.microsoft.com/office/powerpoint/2010/main" val="591416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3B5FCE5-673C-4BA6-835A-9E939A3B50E8}" type="slidenum">
              <a:rPr lang="zh-CN" altLang="en-US" smtClean="0"/>
              <a:t>6</a:t>
            </a:fld>
            <a:endParaRPr lang="zh-CN" altLang="en-US"/>
          </a:p>
        </p:txBody>
      </p:sp>
    </p:spTree>
    <p:extLst>
      <p:ext uri="{BB962C8B-B14F-4D97-AF65-F5344CB8AC3E}">
        <p14:creationId xmlns:p14="http://schemas.microsoft.com/office/powerpoint/2010/main" val="564165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假设建模者做出了某些假设，从而得出特定类型的模型。模型通常包含一个或多个参数，必须收集足够的数据来确定这些参数。让我们考虑一下数据收集的问题。</a:t>
            </a:r>
            <a:endParaRPr lang="zh-CN" altLang="en-US" dirty="0"/>
          </a:p>
        </p:txBody>
      </p:sp>
      <p:sp>
        <p:nvSpPr>
          <p:cNvPr id="4" name="灯片编号占位符 3"/>
          <p:cNvSpPr>
            <a:spLocks noGrp="1"/>
          </p:cNvSpPr>
          <p:nvPr>
            <p:ph type="sldNum" sz="quarter" idx="10"/>
          </p:nvPr>
        </p:nvSpPr>
        <p:spPr/>
        <p:txBody>
          <a:bodyPr/>
          <a:lstStyle/>
          <a:p>
            <a:fld id="{43B5FCE5-673C-4BA6-835A-9E939A3B50E8}" type="slidenum">
              <a:rPr lang="zh-CN" altLang="en-US" smtClean="0"/>
              <a:t>7</a:t>
            </a:fld>
            <a:endParaRPr lang="zh-CN" altLang="en-US"/>
          </a:p>
        </p:txBody>
      </p:sp>
    </p:spTree>
    <p:extLst>
      <p:ext uri="{BB962C8B-B14F-4D97-AF65-F5344CB8AC3E}">
        <p14:creationId xmlns:p14="http://schemas.microsoft.com/office/powerpoint/2010/main" val="2019782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Born	16 May 1821</a:t>
            </a:r>
          </a:p>
          <a:p>
            <a:r>
              <a:rPr lang="en-US" altLang="zh-CN" dirty="0" err="1" smtClean="0"/>
              <a:t>Akatovo</a:t>
            </a:r>
            <a:r>
              <a:rPr lang="en-US" altLang="zh-CN" dirty="0" smtClean="0"/>
              <a:t>, Kaluga Governorate, Russian Empire</a:t>
            </a:r>
          </a:p>
          <a:p>
            <a:r>
              <a:rPr lang="en-US" altLang="zh-CN" dirty="0" smtClean="0"/>
              <a:t>Died	8 December 1894 (aged 73)</a:t>
            </a:r>
          </a:p>
          <a:p>
            <a:r>
              <a:rPr lang="en-US" altLang="zh-CN" dirty="0" smtClean="0"/>
              <a:t>St. Petersburg, Russian Empire</a:t>
            </a:r>
          </a:p>
          <a:p>
            <a:r>
              <a:rPr lang="en-US" altLang="zh-CN" dirty="0" smtClean="0"/>
              <a:t>Nationality	Russian</a:t>
            </a:r>
          </a:p>
          <a:p>
            <a:r>
              <a:rPr lang="en-US" altLang="zh-CN" dirty="0" smtClean="0"/>
              <a:t>Other names	</a:t>
            </a:r>
            <a:r>
              <a:rPr lang="en-US" altLang="zh-CN" dirty="0" err="1" smtClean="0"/>
              <a:t>Chebysheff</a:t>
            </a:r>
            <a:r>
              <a:rPr lang="en-US" altLang="zh-CN" dirty="0" smtClean="0"/>
              <a:t>, </a:t>
            </a:r>
            <a:r>
              <a:rPr lang="en-US" altLang="zh-CN" dirty="0" err="1" smtClean="0"/>
              <a:t>Chebyshov</a:t>
            </a:r>
            <a:r>
              <a:rPr lang="en-US" altLang="zh-CN" dirty="0" smtClean="0"/>
              <a:t>, </a:t>
            </a:r>
            <a:r>
              <a:rPr lang="en-US" altLang="zh-CN" dirty="0" err="1" smtClean="0"/>
              <a:t>Tschebyscheff</a:t>
            </a:r>
            <a:r>
              <a:rPr lang="en-US" altLang="zh-CN" dirty="0" smtClean="0"/>
              <a:t>, </a:t>
            </a:r>
            <a:r>
              <a:rPr lang="en-US" altLang="zh-CN" dirty="0" err="1" smtClean="0"/>
              <a:t>Tschebycheff</a:t>
            </a:r>
            <a:endParaRPr lang="en-US" altLang="zh-CN" dirty="0" smtClean="0"/>
          </a:p>
          <a:p>
            <a:r>
              <a:rPr lang="en-US" altLang="zh-CN" dirty="0" smtClean="0"/>
              <a:t>Alma mater	Moscow University</a:t>
            </a:r>
          </a:p>
          <a:p>
            <a:r>
              <a:rPr lang="en-US" altLang="zh-CN" dirty="0" smtClean="0"/>
              <a:t>Known for	Work on probability, statistics, mechanics, analytical geometry and number theory</a:t>
            </a:r>
          </a:p>
          <a:p>
            <a:r>
              <a:rPr lang="en-US" altLang="zh-CN" dirty="0" smtClean="0"/>
              <a:t>Awards	</a:t>
            </a:r>
            <a:r>
              <a:rPr lang="en-US" altLang="zh-CN" dirty="0" err="1" smtClean="0"/>
              <a:t>Demidov</a:t>
            </a:r>
            <a:r>
              <a:rPr lang="en-US" altLang="zh-CN" dirty="0" smtClean="0"/>
              <a:t> Prize (1849)</a:t>
            </a:r>
          </a:p>
          <a:p>
            <a:r>
              <a:rPr lang="en-US" altLang="zh-CN" dirty="0" smtClean="0"/>
              <a:t>Scientific career</a:t>
            </a:r>
          </a:p>
          <a:p>
            <a:r>
              <a:rPr lang="en-US" altLang="zh-CN" dirty="0" smtClean="0"/>
              <a:t>Fields	Mathematician</a:t>
            </a:r>
          </a:p>
          <a:p>
            <a:r>
              <a:rPr lang="en-US" altLang="zh-CN" dirty="0" smtClean="0"/>
              <a:t>Institutions	St. Petersburg University</a:t>
            </a:r>
          </a:p>
          <a:p>
            <a:r>
              <a:rPr lang="en-US" altLang="zh-CN" dirty="0" smtClean="0"/>
              <a:t>Academic advisors	Nikolai </a:t>
            </a:r>
            <a:r>
              <a:rPr lang="en-US" altLang="zh-CN" dirty="0" err="1" smtClean="0"/>
              <a:t>Brashman</a:t>
            </a:r>
            <a:endParaRPr lang="en-US" altLang="zh-CN" dirty="0" smtClean="0"/>
          </a:p>
          <a:p>
            <a:r>
              <a:rPr lang="en-US" altLang="zh-CN" dirty="0" smtClean="0"/>
              <a:t>Notable students	Dmitry Grave</a:t>
            </a:r>
          </a:p>
          <a:p>
            <a:r>
              <a:rPr lang="en-US" altLang="zh-CN" dirty="0" err="1" smtClean="0"/>
              <a:t>Aleksandr</a:t>
            </a:r>
            <a:r>
              <a:rPr lang="en-US" altLang="zh-CN" dirty="0" smtClean="0"/>
              <a:t> </a:t>
            </a:r>
            <a:r>
              <a:rPr lang="en-US" altLang="zh-CN" dirty="0" err="1" smtClean="0"/>
              <a:t>Korkin</a:t>
            </a:r>
            <a:endParaRPr lang="en-US" altLang="zh-CN" dirty="0" smtClean="0"/>
          </a:p>
          <a:p>
            <a:r>
              <a:rPr lang="en-US" altLang="zh-CN" dirty="0" err="1" smtClean="0"/>
              <a:t>Aleksandr</a:t>
            </a:r>
            <a:r>
              <a:rPr lang="en-US" altLang="zh-CN" dirty="0" smtClean="0"/>
              <a:t> </a:t>
            </a:r>
            <a:r>
              <a:rPr lang="en-US" altLang="zh-CN" dirty="0" err="1" smtClean="0"/>
              <a:t>Lyapunov</a:t>
            </a:r>
            <a:endParaRPr lang="en-US" altLang="zh-CN" dirty="0" smtClean="0"/>
          </a:p>
          <a:p>
            <a:r>
              <a:rPr lang="en-US" altLang="zh-CN" dirty="0" smtClean="0"/>
              <a:t>Andrey Markov</a:t>
            </a:r>
          </a:p>
          <a:p>
            <a:r>
              <a:rPr lang="en-US" altLang="zh-CN" dirty="0" smtClean="0"/>
              <a:t>Vladimir </a:t>
            </a:r>
            <a:r>
              <a:rPr lang="en-US" altLang="zh-CN" dirty="0" err="1" smtClean="0"/>
              <a:t>Andreevich</a:t>
            </a:r>
            <a:r>
              <a:rPr lang="en-US" altLang="zh-CN" dirty="0" smtClean="0"/>
              <a:t> Markov</a:t>
            </a:r>
          </a:p>
          <a:p>
            <a:r>
              <a:rPr lang="en-US" altLang="zh-CN" dirty="0" smtClean="0"/>
              <a:t>Konstantin Posse</a:t>
            </a:r>
            <a:endParaRPr lang="zh-CN" altLang="en-US" dirty="0"/>
          </a:p>
        </p:txBody>
      </p:sp>
      <p:sp>
        <p:nvSpPr>
          <p:cNvPr id="4" name="灯片编号占位符 3"/>
          <p:cNvSpPr>
            <a:spLocks noGrp="1"/>
          </p:cNvSpPr>
          <p:nvPr>
            <p:ph type="sldNum" sz="quarter" idx="10"/>
          </p:nvPr>
        </p:nvSpPr>
        <p:spPr/>
        <p:txBody>
          <a:bodyPr/>
          <a:lstStyle/>
          <a:p>
            <a:fld id="{43B5FCE5-673C-4BA6-835A-9E939A3B50E8}" type="slidenum">
              <a:rPr lang="zh-CN" altLang="en-US" smtClean="0"/>
              <a:t>13</a:t>
            </a:fld>
            <a:endParaRPr lang="zh-CN" altLang="en-US"/>
          </a:p>
        </p:txBody>
      </p:sp>
    </p:spTree>
    <p:extLst>
      <p:ext uri="{BB962C8B-B14F-4D97-AF65-F5344CB8AC3E}">
        <p14:creationId xmlns:p14="http://schemas.microsoft.com/office/powerpoint/2010/main" val="1335527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在这种情况下，</a:t>
            </a:r>
            <a:r>
              <a:rPr lang="en-US" altLang="zh-CN" dirty="0" smtClean="0"/>
              <a:t>ab</a:t>
            </a:r>
            <a:r>
              <a:rPr lang="zh-CN" altLang="en-US" dirty="0" smtClean="0"/>
              <a:t>和</a:t>
            </a:r>
            <a:r>
              <a:rPr lang="en-US" altLang="zh-CN" dirty="0" err="1" smtClean="0"/>
              <a:t>bc</a:t>
            </a:r>
            <a:r>
              <a:rPr lang="zh-CN" altLang="en-US" dirty="0" smtClean="0"/>
              <a:t>的值加起来是</a:t>
            </a:r>
            <a:r>
              <a:rPr lang="en-US" altLang="zh-CN" dirty="0" smtClean="0"/>
              <a:t>20</a:t>
            </a:r>
            <a:r>
              <a:rPr lang="zh-CN" altLang="en-US" dirty="0" smtClean="0"/>
              <a:t>，而不是估计的</a:t>
            </a:r>
            <a:r>
              <a:rPr lang="en-US" altLang="zh-CN" dirty="0" smtClean="0"/>
              <a:t>ac=19</a:t>
            </a:r>
            <a:r>
              <a:rPr lang="zh-CN" altLang="en-US" dirty="0" smtClean="0"/>
              <a:t>。让我们用切比雪夫准则来解决</a:t>
            </a:r>
            <a:r>
              <a:rPr lang="en-US" altLang="zh-CN" dirty="0" smtClean="0"/>
              <a:t>1</a:t>
            </a:r>
            <a:r>
              <a:rPr lang="zh-CN" altLang="en-US" dirty="0" smtClean="0"/>
              <a:t>个单元的差异。也就是说，我们将把值赋给三个直线段，使任何对应的赋值和观测值对之间的最大绝对偏差最小化。假设每个测量的置信度相同，以便每个测量的权重相等。在这种情况下，差异应平均分布在每个路段上，从而得出预测结果。</a:t>
            </a:r>
            <a:endParaRPr lang="zh-CN" altLang="en-US" dirty="0"/>
          </a:p>
        </p:txBody>
      </p:sp>
      <p:sp>
        <p:nvSpPr>
          <p:cNvPr id="4" name="灯片编号占位符 3"/>
          <p:cNvSpPr>
            <a:spLocks noGrp="1"/>
          </p:cNvSpPr>
          <p:nvPr>
            <p:ph type="sldNum" sz="quarter" idx="10"/>
          </p:nvPr>
        </p:nvSpPr>
        <p:spPr/>
        <p:txBody>
          <a:bodyPr/>
          <a:lstStyle/>
          <a:p>
            <a:fld id="{43B5FCE5-673C-4BA6-835A-9E939A3B50E8}" type="slidenum">
              <a:rPr lang="zh-CN" altLang="en-US" smtClean="0"/>
              <a:t>15</a:t>
            </a:fld>
            <a:endParaRPr lang="zh-CN" altLang="en-US"/>
          </a:p>
        </p:txBody>
      </p:sp>
    </p:spTree>
    <p:extLst>
      <p:ext uri="{BB962C8B-B14F-4D97-AF65-F5344CB8AC3E}">
        <p14:creationId xmlns:p14="http://schemas.microsoft.com/office/powerpoint/2010/main" val="72989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97572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47138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85284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5018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181187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87010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15591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15607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03605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1831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0343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026" name="Picture 2" descr="Normal2_next">
            <a:hlinkClick r:id="" action="ppaction://hlinkshowjump?jump=nextslide"/>
            <a:extLst>
              <a:ext uri="{FF2B5EF4-FFF2-40B4-BE49-F238E27FC236}">
                <a16:creationId xmlns="" xmlns:a16="http://schemas.microsoft.com/office/drawing/2014/main" id="{517969FD-1DE1-45D0-BBCD-01A9A9C5679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20075" y="6457950"/>
            <a:ext cx="2381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Normal2_pre">
            <a:hlinkClick r:id="" action="ppaction://hlinkshowjump?jump=previousslide"/>
            <a:extLst>
              <a:ext uri="{FF2B5EF4-FFF2-40B4-BE49-F238E27FC236}">
                <a16:creationId xmlns="" xmlns:a16="http://schemas.microsoft.com/office/drawing/2014/main" id="{BB7DC453-A59C-4523-A5A5-B87AE16367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848600" y="6457950"/>
            <a:ext cx="2381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fanhui">
            <a:hlinkClick r:id="" action="ppaction://hlinkshowjump?jump=firstslide"/>
            <a:extLst>
              <a:ext uri="{FF2B5EF4-FFF2-40B4-BE49-F238E27FC236}">
                <a16:creationId xmlns="" xmlns:a16="http://schemas.microsoft.com/office/drawing/2014/main" id="{4D939E60-742C-4328-9181-E18B88088C5C}"/>
              </a:ext>
            </a:extLst>
          </p:cNvPr>
          <p:cNvPicPr>
            <a:picLocks noChangeAspect="1" noChangeArrowheads="1"/>
          </p:cNvPicPr>
          <p:nvPr/>
        </p:nvPicPr>
        <p:blipFill>
          <a:blip r:embed="rId16">
            <a:clrChange>
              <a:clrFrom>
                <a:srgbClr val="FAFAFF"/>
              </a:clrFrom>
              <a:clrTo>
                <a:srgbClr val="FAFAFF">
                  <a:alpha val="0"/>
                </a:srgbClr>
              </a:clrTo>
            </a:clrChange>
            <a:extLst>
              <a:ext uri="{28A0092B-C50C-407E-A947-70E740481C1C}">
                <a14:useLocalDpi xmlns:a14="http://schemas.microsoft.com/office/drawing/2010/main" val="0"/>
              </a:ext>
            </a:extLst>
          </a:blip>
          <a:srcRect/>
          <a:stretch>
            <a:fillRect/>
          </a:stretch>
        </p:blipFill>
        <p:spPr bwMode="auto">
          <a:xfrm>
            <a:off x="8607425" y="6464300"/>
            <a:ext cx="23177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image" Target="../media/image16.png"/><Relationship Id="rId3" Type="http://schemas.openxmlformats.org/officeDocument/2006/relationships/notesSlide" Target="../notesSlides/notesSlide8.xml"/><Relationship Id="rId7" Type="http://schemas.openxmlformats.org/officeDocument/2006/relationships/oleObject" Target="../embeddings/oleObject5.bin"/><Relationship Id="rId12" Type="http://schemas.openxmlformats.org/officeDocument/2006/relationships/image" Target="../media/image31.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8.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30.wmf"/><Relationship Id="rId4" Type="http://schemas.openxmlformats.org/officeDocument/2006/relationships/image" Target="../media/image32.png"/><Relationship Id="rId9"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5.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4.wmf"/><Relationship Id="rId5" Type="http://schemas.openxmlformats.org/officeDocument/2006/relationships/oleObject" Target="../embeddings/oleObject9.bin"/><Relationship Id="rId4" Type="http://schemas.openxmlformats.org/officeDocument/2006/relationships/image" Target="../media/image33.wmf"/></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55.png"/><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53.wmf"/><Relationship Id="rId5" Type="http://schemas.openxmlformats.org/officeDocument/2006/relationships/oleObject" Target="../embeddings/oleObject10.bin"/><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6.png"/><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57.png"/></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 Id="rId6" Type="http://schemas.microsoft.com/office/2007/relationships/hdphoto" Target="../media/hdphoto5.wdp"/><Relationship Id="rId5" Type="http://schemas.openxmlformats.org/officeDocument/2006/relationships/image" Target="../media/image60.png"/><Relationship Id="rId4" Type="http://schemas.microsoft.com/office/2007/relationships/hdphoto" Target="../media/hdphoto4.wdp"/></Relationships>
</file>

<file path=ppt/slides/_rels/slide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microsoft.com/office/2007/relationships/hdphoto" Target="../media/hdphoto7.wdp"/><Relationship Id="rId5" Type="http://schemas.openxmlformats.org/officeDocument/2006/relationships/image" Target="../media/image62.png"/><Relationship Id="rId4" Type="http://schemas.microsoft.com/office/2007/relationships/hdphoto" Target="../media/hdphoto6.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20.png"/><Relationship Id="rId7" Type="http://schemas.openxmlformats.org/officeDocument/2006/relationships/oleObject" Target="../embeddings/oleObject2.bin"/><Relationship Id="rId12"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7.wmf"/><Relationship Id="rId11" Type="http://schemas.openxmlformats.org/officeDocument/2006/relationships/image" Target="../media/image22.png"/><Relationship Id="rId5" Type="http://schemas.openxmlformats.org/officeDocument/2006/relationships/oleObject" Target="../embeddings/oleObject1.bin"/><Relationship Id="rId10" Type="http://schemas.openxmlformats.org/officeDocument/2006/relationships/image" Target="../media/image19.wmf"/><Relationship Id="rId4" Type="http://schemas.openxmlformats.org/officeDocument/2006/relationships/image" Target="../media/image21.png"/><Relationship Id="rId9"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a:off x="683568" y="2492896"/>
            <a:ext cx="7416824" cy="3424240"/>
          </a:xfrm>
          <a:prstGeom prst="rect">
            <a:avLst/>
          </a:prstGeom>
        </p:spPr>
      </p:pic>
      <p:pic>
        <p:nvPicPr>
          <p:cNvPr id="7" name="图片 6"/>
          <p:cNvPicPr>
            <a:picLocks noChangeAspect="1"/>
          </p:cNvPicPr>
          <p:nvPr/>
        </p:nvPicPr>
        <p:blipFill>
          <a:blip r:embed="rId4">
            <a:clrChange>
              <a:clrFrom>
                <a:srgbClr val="FFFFFF"/>
              </a:clrFrom>
              <a:clrTo>
                <a:srgbClr val="FFFFFF">
                  <a:alpha val="0"/>
                </a:srgbClr>
              </a:clrTo>
            </a:clrChange>
          </a:blip>
          <a:stretch>
            <a:fillRect/>
          </a:stretch>
        </p:blipFill>
        <p:spPr>
          <a:xfrm>
            <a:off x="467544" y="620688"/>
            <a:ext cx="5313585" cy="170823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1043608" y="1628800"/>
            <a:ext cx="6552728" cy="4474602"/>
          </a:xfrm>
          <a:prstGeom prst="rect">
            <a:avLst/>
          </a:prstGeom>
        </p:spPr>
      </p:pic>
      <p:sp>
        <p:nvSpPr>
          <p:cNvPr id="3" name="矩形 2"/>
          <p:cNvSpPr/>
          <p:nvPr/>
        </p:nvSpPr>
        <p:spPr>
          <a:xfrm>
            <a:off x="395536" y="620688"/>
            <a:ext cx="7848872" cy="830997"/>
          </a:xfrm>
          <a:prstGeom prst="rect">
            <a:avLst/>
          </a:prstGeom>
        </p:spPr>
        <p:txBody>
          <a:bodyPr wrap="square">
            <a:spAutoFit/>
          </a:bodyPr>
          <a:lstStyle/>
          <a:p>
            <a:pPr algn="just"/>
            <a:r>
              <a:rPr lang="en-US" altLang="zh-CN" dirty="0" smtClean="0"/>
              <a:t>If </a:t>
            </a:r>
            <a:r>
              <a:rPr lang="en-US" altLang="zh-CN" dirty="0"/>
              <a:t>a modeler is not careful </a:t>
            </a:r>
            <a:r>
              <a:rPr lang="en-US" altLang="zh-CN" dirty="0" smtClean="0"/>
              <a:t>when using </a:t>
            </a:r>
            <a:r>
              <a:rPr lang="en-US" altLang="zh-CN" dirty="0"/>
              <a:t>transformations, he or she can be tricked into selecting a relatively poor model.</a:t>
            </a:r>
            <a:endParaRPr lang="zh-CN" altLang="en-US" dirty="0"/>
          </a:p>
        </p:txBody>
      </p:sp>
    </p:spTree>
    <p:extLst>
      <p:ext uri="{BB962C8B-B14F-4D97-AF65-F5344CB8AC3E}">
        <p14:creationId xmlns:p14="http://schemas.microsoft.com/office/powerpoint/2010/main" val="2741038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23528" y="476672"/>
            <a:ext cx="3085331" cy="540787"/>
          </a:xfrm>
          <a:prstGeom prst="rect">
            <a:avLst/>
          </a:prstGeom>
        </p:spPr>
      </p:pic>
      <p:pic>
        <p:nvPicPr>
          <p:cNvPr id="3" name="图片 2"/>
          <p:cNvPicPr>
            <a:picLocks noChangeAspect="1"/>
          </p:cNvPicPr>
          <p:nvPr/>
        </p:nvPicPr>
        <p:blipFill>
          <a:blip r:embed="rId3">
            <a:clrChange>
              <a:clrFrom>
                <a:srgbClr val="FFFFFF"/>
              </a:clrFrom>
              <a:clrTo>
                <a:srgbClr val="FFFFFF">
                  <a:alpha val="0"/>
                </a:srgbClr>
              </a:clrTo>
            </a:clrChange>
          </a:blip>
          <a:stretch>
            <a:fillRect/>
          </a:stretch>
        </p:blipFill>
        <p:spPr>
          <a:xfrm>
            <a:off x="107504" y="1412776"/>
            <a:ext cx="8824119" cy="2390928"/>
          </a:xfrm>
          <a:prstGeom prst="rect">
            <a:avLst/>
          </a:prstGeom>
        </p:spPr>
      </p:pic>
    </p:spTree>
    <p:extLst>
      <p:ext uri="{BB962C8B-B14F-4D97-AF65-F5344CB8AC3E}">
        <p14:creationId xmlns:p14="http://schemas.microsoft.com/office/powerpoint/2010/main" val="1595507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395536" y="476672"/>
            <a:ext cx="6084168" cy="765264"/>
          </a:xfrm>
          <a:prstGeom prst="rect">
            <a:avLst/>
          </a:prstGeom>
        </p:spPr>
      </p:pic>
      <p:sp>
        <p:nvSpPr>
          <p:cNvPr id="3" name="矩形 2"/>
          <p:cNvSpPr/>
          <p:nvPr/>
        </p:nvSpPr>
        <p:spPr>
          <a:xfrm>
            <a:off x="539552" y="1484784"/>
            <a:ext cx="8064896" cy="1938992"/>
          </a:xfrm>
          <a:prstGeom prst="rect">
            <a:avLst/>
          </a:prstGeom>
        </p:spPr>
        <p:txBody>
          <a:bodyPr wrap="square">
            <a:spAutoFit/>
          </a:bodyPr>
          <a:lstStyle/>
          <a:p>
            <a:pPr algn="just"/>
            <a:r>
              <a:rPr lang="en-US" altLang="zh-CN" dirty="0"/>
              <a:t>In this section we investigate several criteria for </a:t>
            </a:r>
            <a:r>
              <a:rPr lang="en-US" altLang="zh-CN" dirty="0" smtClean="0"/>
              <a:t>fitting </a:t>
            </a:r>
            <a:r>
              <a:rPr lang="en-US" altLang="zh-CN" dirty="0"/>
              <a:t>curves to a collection of data </a:t>
            </a:r>
            <a:r>
              <a:rPr lang="en-US" altLang="zh-CN" dirty="0" smtClean="0"/>
              <a:t>points. Each </a:t>
            </a:r>
            <a:r>
              <a:rPr lang="en-US" altLang="zh-CN" dirty="0"/>
              <a:t>criterion suggests a method for selecting the best curve from a given family so </a:t>
            </a:r>
            <a:r>
              <a:rPr lang="en-US" altLang="zh-CN" dirty="0" smtClean="0"/>
              <a:t>that according </a:t>
            </a:r>
            <a:r>
              <a:rPr lang="en-US" altLang="zh-CN" dirty="0"/>
              <a:t>to the criterion, the curve most accurately represents the data. We also </a:t>
            </a:r>
            <a:r>
              <a:rPr lang="en-US" altLang="zh-CN" dirty="0" smtClean="0"/>
              <a:t>discuss how </a:t>
            </a:r>
            <a:r>
              <a:rPr lang="en-US" altLang="zh-CN" dirty="0"/>
              <a:t>the various criteria are related.</a:t>
            </a:r>
            <a:endParaRPr lang="zh-CN" altLang="en-US" dirty="0"/>
          </a:p>
        </p:txBody>
      </p:sp>
      <p:sp>
        <p:nvSpPr>
          <p:cNvPr id="4" name="矩形 3"/>
          <p:cNvSpPr/>
          <p:nvPr/>
        </p:nvSpPr>
        <p:spPr>
          <a:xfrm>
            <a:off x="683568" y="3680890"/>
            <a:ext cx="5904656" cy="523220"/>
          </a:xfrm>
          <a:prstGeom prst="rect">
            <a:avLst/>
          </a:prstGeom>
        </p:spPr>
        <p:txBody>
          <a:bodyPr wrap="square">
            <a:spAutoFit/>
          </a:bodyPr>
          <a:lstStyle/>
          <a:p>
            <a:r>
              <a:rPr lang="en-US" altLang="zh-CN" sz="2800" b="1" dirty="0" err="1">
                <a:cs typeface="Times New Roman" panose="02020603050405020304" pitchFamily="18" charset="0"/>
              </a:rPr>
              <a:t>Chebyshev</a:t>
            </a:r>
            <a:r>
              <a:rPr lang="en-US" altLang="zh-CN" sz="2800" b="1" dirty="0">
                <a:cs typeface="Times New Roman" panose="02020603050405020304" pitchFamily="18" charset="0"/>
              </a:rPr>
              <a:t> Approximation Criterion</a:t>
            </a:r>
            <a:endParaRPr lang="zh-CN" altLang="en-US" sz="2800" dirty="0">
              <a:cs typeface="Times New Roman" panose="02020603050405020304" pitchFamily="18" charset="0"/>
            </a:endParaRPr>
          </a:p>
        </p:txBody>
      </p:sp>
      <p:sp>
        <p:nvSpPr>
          <p:cNvPr id="5" name="矩形 4"/>
          <p:cNvSpPr/>
          <p:nvPr/>
        </p:nvSpPr>
        <p:spPr>
          <a:xfrm>
            <a:off x="667746" y="4461224"/>
            <a:ext cx="7504654" cy="523220"/>
          </a:xfrm>
          <a:prstGeom prst="rect">
            <a:avLst/>
          </a:prstGeom>
        </p:spPr>
        <p:txBody>
          <a:bodyPr wrap="square">
            <a:spAutoFit/>
          </a:bodyPr>
          <a:lstStyle/>
          <a:p>
            <a:r>
              <a:rPr lang="en-US" altLang="zh-CN" sz="2800" b="1" dirty="0"/>
              <a:t>Minimizing the Sum of the Absolute Deviations</a:t>
            </a:r>
            <a:endParaRPr lang="zh-CN" altLang="en-US" sz="2800" b="1" dirty="0"/>
          </a:p>
        </p:txBody>
      </p:sp>
      <p:sp>
        <p:nvSpPr>
          <p:cNvPr id="6" name="矩形 5"/>
          <p:cNvSpPr/>
          <p:nvPr/>
        </p:nvSpPr>
        <p:spPr>
          <a:xfrm>
            <a:off x="630555" y="5241558"/>
            <a:ext cx="3897157" cy="523220"/>
          </a:xfrm>
          <a:prstGeom prst="rect">
            <a:avLst/>
          </a:prstGeom>
        </p:spPr>
        <p:txBody>
          <a:bodyPr wrap="none">
            <a:spAutoFit/>
          </a:bodyPr>
          <a:lstStyle/>
          <a:p>
            <a:r>
              <a:rPr lang="en-US" altLang="zh-CN" sz="2800" b="1" dirty="0">
                <a:latin typeface="+mn-lt"/>
              </a:rPr>
              <a:t>Least-Squares Criterion</a:t>
            </a:r>
            <a:endParaRPr lang="zh-CN" altLang="en-US" sz="2800" b="1" dirty="0">
              <a:latin typeface="+mn-lt"/>
            </a:endParaRPr>
          </a:p>
        </p:txBody>
      </p:sp>
    </p:spTree>
    <p:extLst>
      <p:ext uri="{BB962C8B-B14F-4D97-AF65-F5344CB8AC3E}">
        <p14:creationId xmlns:p14="http://schemas.microsoft.com/office/powerpoint/2010/main" val="2821216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476672"/>
            <a:ext cx="6120680" cy="523220"/>
          </a:xfrm>
          <a:prstGeom prst="rect">
            <a:avLst/>
          </a:prstGeom>
        </p:spPr>
        <p:txBody>
          <a:bodyPr wrap="square">
            <a:spAutoFit/>
          </a:bodyPr>
          <a:lstStyle/>
          <a:p>
            <a:r>
              <a:rPr lang="en-US" altLang="zh-CN" sz="2800" b="1" dirty="0" err="1">
                <a:cs typeface="Times New Roman" panose="02020603050405020304" pitchFamily="18" charset="0"/>
              </a:rPr>
              <a:t>Chebyshev</a:t>
            </a:r>
            <a:r>
              <a:rPr lang="en-US" altLang="zh-CN" sz="2800" b="1" dirty="0">
                <a:cs typeface="Times New Roman" panose="02020603050405020304" pitchFamily="18" charset="0"/>
              </a:rPr>
              <a:t> Approximation Criterion</a:t>
            </a:r>
            <a:endParaRPr lang="zh-CN" altLang="en-US" sz="2800" dirty="0">
              <a:cs typeface="Times New Roman" panose="02020603050405020304" pitchFamily="18" charset="0"/>
            </a:endParaRPr>
          </a:p>
        </p:txBody>
      </p:sp>
      <p:pic>
        <p:nvPicPr>
          <p:cNvPr id="3" name="图片 2"/>
          <p:cNvPicPr>
            <a:picLocks noChangeAspect="1"/>
          </p:cNvPicPr>
          <p:nvPr/>
        </p:nvPicPr>
        <p:blipFill>
          <a:blip r:embed="rId4">
            <a:clrChange>
              <a:clrFrom>
                <a:srgbClr val="F8F9FA"/>
              </a:clrFrom>
              <a:clrTo>
                <a:srgbClr val="F8F9FA">
                  <a:alpha val="0"/>
                </a:srgbClr>
              </a:clrTo>
            </a:clrChange>
          </a:blip>
          <a:stretch>
            <a:fillRect/>
          </a:stretch>
        </p:blipFill>
        <p:spPr>
          <a:xfrm>
            <a:off x="6804248" y="627449"/>
            <a:ext cx="1935131" cy="2581473"/>
          </a:xfrm>
          <a:prstGeom prst="rect">
            <a:avLst/>
          </a:prstGeom>
        </p:spPr>
      </p:pic>
      <p:sp>
        <p:nvSpPr>
          <p:cNvPr id="4" name="矩形 3"/>
          <p:cNvSpPr/>
          <p:nvPr/>
        </p:nvSpPr>
        <p:spPr>
          <a:xfrm>
            <a:off x="539551" y="1143908"/>
            <a:ext cx="4896545" cy="4524315"/>
          </a:xfrm>
          <a:prstGeom prst="rect">
            <a:avLst/>
          </a:prstGeom>
        </p:spPr>
        <p:txBody>
          <a:bodyPr wrap="square">
            <a:spAutoFit/>
          </a:bodyPr>
          <a:lstStyle/>
          <a:p>
            <a:pPr algn="just"/>
            <a:r>
              <a:rPr lang="en-US" altLang="zh-CN" dirty="0"/>
              <a:t>Given a collection of </a:t>
            </a:r>
            <a:r>
              <a:rPr lang="en-US" altLang="zh-CN" b="1" i="1" dirty="0"/>
              <a:t>m</a:t>
            </a:r>
            <a:r>
              <a:rPr lang="en-US" altLang="zh-CN" dirty="0"/>
              <a:t> data </a:t>
            </a:r>
            <a:r>
              <a:rPr lang="en-US" altLang="zh-CN" dirty="0" smtClean="0"/>
              <a:t>points</a:t>
            </a:r>
          </a:p>
          <a:p>
            <a:pPr algn="just"/>
            <a:endParaRPr lang="en-US" altLang="zh-CN" dirty="0" smtClean="0"/>
          </a:p>
          <a:p>
            <a:pPr algn="just"/>
            <a:endParaRPr lang="en-US" altLang="zh-CN" dirty="0"/>
          </a:p>
          <a:p>
            <a:pPr algn="just"/>
            <a:r>
              <a:rPr lang="en-US" altLang="zh-CN" dirty="0" smtClean="0"/>
              <a:t>fit </a:t>
            </a:r>
            <a:r>
              <a:rPr lang="en-US" altLang="zh-CN" dirty="0"/>
              <a:t>the collection to the </a:t>
            </a:r>
            <a:r>
              <a:rPr lang="en-US" altLang="zh-CN" dirty="0" smtClean="0"/>
              <a:t>line</a:t>
            </a:r>
          </a:p>
          <a:p>
            <a:pPr algn="just"/>
            <a:endParaRPr lang="en-US" altLang="zh-CN" dirty="0"/>
          </a:p>
          <a:p>
            <a:pPr algn="just"/>
            <a:endParaRPr lang="en-US" altLang="zh-CN" dirty="0" smtClean="0"/>
          </a:p>
          <a:p>
            <a:pPr algn="just"/>
            <a:r>
              <a:rPr lang="en-US" altLang="zh-CN" dirty="0" smtClean="0"/>
              <a:t>determined </a:t>
            </a:r>
            <a:r>
              <a:rPr lang="en-US" altLang="zh-CN" dirty="0"/>
              <a:t>by </a:t>
            </a:r>
            <a:r>
              <a:rPr lang="en-US" altLang="zh-CN" dirty="0" smtClean="0"/>
              <a:t>the parameters </a:t>
            </a:r>
            <a:r>
              <a:rPr lang="en-US" altLang="zh-CN" b="1" i="1" dirty="0"/>
              <a:t>a</a:t>
            </a:r>
            <a:r>
              <a:rPr lang="en-US" altLang="zh-CN" dirty="0"/>
              <a:t> and </a:t>
            </a:r>
            <a:r>
              <a:rPr lang="en-US" altLang="zh-CN" b="1" i="1" dirty="0"/>
              <a:t>b</a:t>
            </a:r>
            <a:r>
              <a:rPr lang="en-US" altLang="zh-CN" dirty="0"/>
              <a:t>, that minimizes the distance between any data </a:t>
            </a:r>
            <a:r>
              <a:rPr lang="en-US" altLang="zh-CN" dirty="0" smtClean="0"/>
              <a:t>point</a:t>
            </a:r>
          </a:p>
          <a:p>
            <a:pPr algn="just"/>
            <a:endParaRPr lang="en-US" altLang="zh-CN" dirty="0" smtClean="0"/>
          </a:p>
          <a:p>
            <a:pPr algn="just"/>
            <a:r>
              <a:rPr lang="en-US" altLang="zh-CN" dirty="0" smtClean="0"/>
              <a:t>and its corresponding </a:t>
            </a:r>
            <a:r>
              <a:rPr lang="en-US" altLang="zh-CN" dirty="0"/>
              <a:t>data point on </a:t>
            </a:r>
            <a:r>
              <a:rPr lang="en-US" altLang="zh-CN" dirty="0" smtClean="0"/>
              <a:t>the </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3403901455"/>
              </p:ext>
            </p:extLst>
          </p:nvPr>
        </p:nvGraphicFramePr>
        <p:xfrm>
          <a:off x="2123728" y="1665772"/>
          <a:ext cx="2547937" cy="504825"/>
        </p:xfrm>
        <a:graphic>
          <a:graphicData uri="http://schemas.openxmlformats.org/presentationml/2006/ole">
            <mc:AlternateContent xmlns:mc="http://schemas.openxmlformats.org/markup-compatibility/2006">
              <mc:Choice xmlns:v="urn:schemas-microsoft-com:vml" Requires="v">
                <p:oleObj spid="_x0000_s18602" name="Equation" r:id="rId5" imgW="1155600" imgH="228600" progId="Equation.DSMT4">
                  <p:embed/>
                </p:oleObj>
              </mc:Choice>
              <mc:Fallback>
                <p:oleObj name="Equation" r:id="rId5" imgW="1155600" imgH="228600" progId="Equation.DSMT4">
                  <p:embed/>
                  <p:pic>
                    <p:nvPicPr>
                      <p:cNvPr id="0" name=""/>
                      <p:cNvPicPr/>
                      <p:nvPr/>
                    </p:nvPicPr>
                    <p:blipFill>
                      <a:blip r:embed="rId6"/>
                      <a:stretch>
                        <a:fillRect/>
                      </a:stretch>
                    </p:blipFill>
                    <p:spPr>
                      <a:xfrm>
                        <a:off x="2123728" y="1665772"/>
                        <a:ext cx="2547937" cy="50482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586843200"/>
              </p:ext>
            </p:extLst>
          </p:nvPr>
        </p:nvGraphicFramePr>
        <p:xfrm>
          <a:off x="2669827" y="2773725"/>
          <a:ext cx="1455738" cy="447675"/>
        </p:xfrm>
        <a:graphic>
          <a:graphicData uri="http://schemas.openxmlformats.org/presentationml/2006/ole">
            <mc:AlternateContent xmlns:mc="http://schemas.openxmlformats.org/markup-compatibility/2006">
              <mc:Choice xmlns:v="urn:schemas-microsoft-com:vml" Requires="v">
                <p:oleObj spid="_x0000_s18603" name="Equation" r:id="rId7" imgW="660240" imgH="203040" progId="Equation.DSMT4">
                  <p:embed/>
                </p:oleObj>
              </mc:Choice>
              <mc:Fallback>
                <p:oleObj name="Equation" r:id="rId7" imgW="660240" imgH="203040" progId="Equation.DSMT4">
                  <p:embed/>
                  <p:pic>
                    <p:nvPicPr>
                      <p:cNvPr id="0" name=""/>
                      <p:cNvPicPr/>
                      <p:nvPr/>
                    </p:nvPicPr>
                    <p:blipFill>
                      <a:blip r:embed="rId8"/>
                      <a:stretch>
                        <a:fillRect/>
                      </a:stretch>
                    </p:blipFill>
                    <p:spPr>
                      <a:xfrm>
                        <a:off x="2669827" y="2773725"/>
                        <a:ext cx="1455738" cy="44767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162401509"/>
              </p:ext>
            </p:extLst>
          </p:nvPr>
        </p:nvGraphicFramePr>
        <p:xfrm>
          <a:off x="2692952" y="4445466"/>
          <a:ext cx="1008062" cy="504825"/>
        </p:xfrm>
        <a:graphic>
          <a:graphicData uri="http://schemas.openxmlformats.org/presentationml/2006/ole">
            <mc:AlternateContent xmlns:mc="http://schemas.openxmlformats.org/markup-compatibility/2006">
              <mc:Choice xmlns:v="urn:schemas-microsoft-com:vml" Requires="v">
                <p:oleObj spid="_x0000_s18604" name="Equation" r:id="rId9" imgW="457200" imgH="228600" progId="Equation.DSMT4">
                  <p:embed/>
                </p:oleObj>
              </mc:Choice>
              <mc:Fallback>
                <p:oleObj name="Equation" r:id="rId9" imgW="457200" imgH="228600" progId="Equation.DSMT4">
                  <p:embed/>
                  <p:pic>
                    <p:nvPicPr>
                      <p:cNvPr id="0" name=""/>
                      <p:cNvPicPr/>
                      <p:nvPr/>
                    </p:nvPicPr>
                    <p:blipFill>
                      <a:blip r:embed="rId10"/>
                      <a:stretch>
                        <a:fillRect/>
                      </a:stretch>
                    </p:blipFill>
                    <p:spPr>
                      <a:xfrm>
                        <a:off x="2692952" y="4445466"/>
                        <a:ext cx="1008062" cy="50482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907694001"/>
              </p:ext>
            </p:extLst>
          </p:nvPr>
        </p:nvGraphicFramePr>
        <p:xfrm>
          <a:off x="2356401" y="5415810"/>
          <a:ext cx="1681163" cy="504825"/>
        </p:xfrm>
        <a:graphic>
          <a:graphicData uri="http://schemas.openxmlformats.org/presentationml/2006/ole">
            <mc:AlternateContent xmlns:mc="http://schemas.openxmlformats.org/markup-compatibility/2006">
              <mc:Choice xmlns:v="urn:schemas-microsoft-com:vml" Requires="v">
                <p:oleObj spid="_x0000_s18605" name="Equation" r:id="rId11" imgW="761760" imgH="228600" progId="Equation.DSMT4">
                  <p:embed/>
                </p:oleObj>
              </mc:Choice>
              <mc:Fallback>
                <p:oleObj name="Equation" r:id="rId11" imgW="761760" imgH="228600" progId="Equation.DSMT4">
                  <p:embed/>
                  <p:pic>
                    <p:nvPicPr>
                      <p:cNvPr id="0" name=""/>
                      <p:cNvPicPr/>
                      <p:nvPr/>
                    </p:nvPicPr>
                    <p:blipFill>
                      <a:blip r:embed="rId12"/>
                      <a:stretch>
                        <a:fillRect/>
                      </a:stretch>
                    </p:blipFill>
                    <p:spPr>
                      <a:xfrm>
                        <a:off x="2356401" y="5415810"/>
                        <a:ext cx="1681163" cy="504825"/>
                      </a:xfrm>
                      <a:prstGeom prst="rect">
                        <a:avLst/>
                      </a:prstGeom>
                    </p:spPr>
                  </p:pic>
                </p:oleObj>
              </mc:Fallback>
            </mc:AlternateContent>
          </a:graphicData>
        </a:graphic>
      </p:graphicFrame>
      <p:pic>
        <p:nvPicPr>
          <p:cNvPr id="9" name="图片 8"/>
          <p:cNvPicPr>
            <a:picLocks noChangeAspect="1"/>
          </p:cNvPicPr>
          <p:nvPr/>
        </p:nvPicPr>
        <p:blipFill>
          <a:blip r:embed="rId13">
            <a:clrChange>
              <a:clrFrom>
                <a:srgbClr val="FFFFFF"/>
              </a:clrFrom>
              <a:clrTo>
                <a:srgbClr val="FFFFFF">
                  <a:alpha val="0"/>
                </a:srgbClr>
              </a:clrTo>
            </a:clrChange>
          </a:blip>
          <a:stretch>
            <a:fillRect/>
          </a:stretch>
        </p:blipFill>
        <p:spPr>
          <a:xfrm>
            <a:off x="5439274" y="3245674"/>
            <a:ext cx="3597222" cy="3104452"/>
          </a:xfrm>
          <a:prstGeom prst="rect">
            <a:avLst/>
          </a:prstGeom>
        </p:spPr>
      </p:pic>
      <p:cxnSp>
        <p:nvCxnSpPr>
          <p:cNvPr id="11" name="直接连接符 10"/>
          <p:cNvCxnSpPr/>
          <p:nvPr/>
        </p:nvCxnSpPr>
        <p:spPr bwMode="auto">
          <a:xfrm flipV="1">
            <a:off x="6082208" y="4154715"/>
            <a:ext cx="2341475" cy="1591152"/>
          </a:xfrm>
          <a:prstGeom prst="line">
            <a:avLst/>
          </a:prstGeom>
          <a:ln>
            <a:solidFill>
              <a:srgbClr val="FF0000"/>
            </a:solidFill>
            <a:prstDash val="dash"/>
            <a:headEnd type="none" w="med" len="med"/>
            <a:tailEnd type="none" w="med" len="med"/>
          </a:ln>
          <a:ex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5781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548680"/>
            <a:ext cx="8064896" cy="461665"/>
          </a:xfrm>
          <a:prstGeom prst="rect">
            <a:avLst/>
          </a:prstGeom>
        </p:spPr>
        <p:txBody>
          <a:bodyPr wrap="square">
            <a:spAutoFit/>
          </a:bodyPr>
          <a:lstStyle/>
          <a:p>
            <a:r>
              <a:rPr lang="en-US" altLang="zh-CN" dirty="0"/>
              <a:t>Now let's generalize </a:t>
            </a:r>
            <a:r>
              <a:rPr lang="en-US" altLang="zh-CN" dirty="0" smtClean="0"/>
              <a:t>this criterion. Given </a:t>
            </a:r>
            <a:r>
              <a:rPr lang="en-US" altLang="zh-CN" dirty="0"/>
              <a:t>some function type</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34151252"/>
              </p:ext>
            </p:extLst>
          </p:nvPr>
        </p:nvGraphicFramePr>
        <p:xfrm>
          <a:off x="3489325" y="1125538"/>
          <a:ext cx="1316038" cy="447675"/>
        </p:xfrm>
        <a:graphic>
          <a:graphicData uri="http://schemas.openxmlformats.org/presentationml/2006/ole">
            <mc:AlternateContent xmlns:mc="http://schemas.openxmlformats.org/markup-compatibility/2006">
              <mc:Choice xmlns:v="urn:schemas-microsoft-com:vml" Requires="v">
                <p:oleObj spid="_x0000_s19537" name="Equation" r:id="rId3" imgW="596880" imgH="203040" progId="Equation.DSMT4">
                  <p:embed/>
                </p:oleObj>
              </mc:Choice>
              <mc:Fallback>
                <p:oleObj name="Equation" r:id="rId3" imgW="596880" imgH="203040" progId="Equation.DSMT4">
                  <p:embed/>
                  <p:pic>
                    <p:nvPicPr>
                      <p:cNvPr id="0" name=""/>
                      <p:cNvPicPr/>
                      <p:nvPr/>
                    </p:nvPicPr>
                    <p:blipFill>
                      <a:blip r:embed="rId4"/>
                      <a:stretch>
                        <a:fillRect/>
                      </a:stretch>
                    </p:blipFill>
                    <p:spPr>
                      <a:xfrm>
                        <a:off x="3489325" y="1125538"/>
                        <a:ext cx="1316038" cy="447675"/>
                      </a:xfrm>
                      <a:prstGeom prst="rect">
                        <a:avLst/>
                      </a:prstGeom>
                    </p:spPr>
                  </p:pic>
                </p:oleObj>
              </mc:Fallback>
            </mc:AlternateContent>
          </a:graphicData>
        </a:graphic>
      </p:graphicFrame>
      <p:sp>
        <p:nvSpPr>
          <p:cNvPr id="4" name="矩形 3"/>
          <p:cNvSpPr/>
          <p:nvPr/>
        </p:nvSpPr>
        <p:spPr>
          <a:xfrm>
            <a:off x="323528" y="1574903"/>
            <a:ext cx="3469219" cy="461665"/>
          </a:xfrm>
          <a:prstGeom prst="rect">
            <a:avLst/>
          </a:prstGeom>
        </p:spPr>
        <p:txBody>
          <a:bodyPr wrap="none">
            <a:spAutoFit/>
          </a:bodyPr>
          <a:lstStyle/>
          <a:p>
            <a:r>
              <a:rPr lang="en-US" altLang="zh-CN" dirty="0">
                <a:latin typeface="Times" panose="02020603050405020304" pitchFamily="18" charset="0"/>
              </a:rPr>
              <a:t>that minimizes the number</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3034405665"/>
              </p:ext>
            </p:extLst>
          </p:nvPr>
        </p:nvGraphicFramePr>
        <p:xfrm>
          <a:off x="2543175" y="2030413"/>
          <a:ext cx="3525838" cy="708025"/>
        </p:xfrm>
        <a:graphic>
          <a:graphicData uri="http://schemas.openxmlformats.org/presentationml/2006/ole">
            <mc:AlternateContent xmlns:mc="http://schemas.openxmlformats.org/markup-compatibility/2006">
              <mc:Choice xmlns:v="urn:schemas-microsoft-com:vml" Requires="v">
                <p:oleObj spid="_x0000_s19538" name="Equation" r:id="rId5" imgW="1460160" imgH="291960" progId="Equation.DSMT4">
                  <p:embed/>
                </p:oleObj>
              </mc:Choice>
              <mc:Fallback>
                <p:oleObj name="Equation" r:id="rId5" imgW="1460160" imgH="291960" progId="Equation.DSMT4">
                  <p:embed/>
                  <p:pic>
                    <p:nvPicPr>
                      <p:cNvPr id="0" name=""/>
                      <p:cNvPicPr/>
                      <p:nvPr/>
                    </p:nvPicPr>
                    <p:blipFill>
                      <a:blip r:embed="rId6"/>
                      <a:stretch>
                        <a:fillRect/>
                      </a:stretch>
                    </p:blipFill>
                    <p:spPr>
                      <a:xfrm>
                        <a:off x="2543175" y="2030413"/>
                        <a:ext cx="3525838" cy="708025"/>
                      </a:xfrm>
                      <a:prstGeom prst="rect">
                        <a:avLst/>
                      </a:prstGeom>
                    </p:spPr>
                  </p:pic>
                </p:oleObj>
              </mc:Fallback>
            </mc:AlternateContent>
          </a:graphicData>
        </a:graphic>
      </p:graphicFrame>
      <p:sp>
        <p:nvSpPr>
          <p:cNvPr id="6" name="矩形 5"/>
          <p:cNvSpPr/>
          <p:nvPr/>
        </p:nvSpPr>
        <p:spPr>
          <a:xfrm>
            <a:off x="7900927" y="2152964"/>
            <a:ext cx="774571" cy="461665"/>
          </a:xfrm>
          <a:prstGeom prst="rect">
            <a:avLst/>
          </a:prstGeom>
        </p:spPr>
        <p:txBody>
          <a:bodyPr wrap="none">
            <a:spAutoFit/>
          </a:bodyPr>
          <a:lstStyle/>
          <a:p>
            <a:r>
              <a:rPr lang="en-US" altLang="zh-CN" dirty="0">
                <a:latin typeface="Times" panose="02020603050405020304" pitchFamily="18" charset="0"/>
              </a:rPr>
              <a:t>(3.1)</a:t>
            </a:r>
            <a:endParaRPr lang="zh-CN" altLang="en-US" dirty="0"/>
          </a:p>
        </p:txBody>
      </p:sp>
      <p:sp>
        <p:nvSpPr>
          <p:cNvPr id="7" name="矩形 6"/>
          <p:cNvSpPr/>
          <p:nvPr/>
        </p:nvSpPr>
        <p:spPr>
          <a:xfrm>
            <a:off x="323528" y="2828836"/>
            <a:ext cx="5544616" cy="830997"/>
          </a:xfrm>
          <a:prstGeom prst="rect">
            <a:avLst/>
          </a:prstGeom>
        </p:spPr>
        <p:txBody>
          <a:bodyPr wrap="square">
            <a:spAutoFit/>
          </a:bodyPr>
          <a:lstStyle/>
          <a:p>
            <a:r>
              <a:rPr lang="en-US" altLang="zh-CN" dirty="0"/>
              <a:t>This important criterion is often called the </a:t>
            </a:r>
            <a:r>
              <a:rPr lang="en-US" altLang="zh-CN" b="1" dirty="0" err="1" smtClean="0"/>
              <a:t>Chebyshev</a:t>
            </a:r>
            <a:r>
              <a:rPr lang="en-US" altLang="zh-CN" b="1" dirty="0" smtClean="0"/>
              <a:t> approximation </a:t>
            </a:r>
            <a:r>
              <a:rPr lang="en-US" altLang="zh-CN" b="1" dirty="0"/>
              <a:t>criterion</a:t>
            </a:r>
            <a:r>
              <a:rPr lang="en-US" altLang="zh-CN" dirty="0"/>
              <a:t>.</a:t>
            </a:r>
            <a:endParaRPr lang="zh-CN" altLang="en-US" dirty="0"/>
          </a:p>
        </p:txBody>
      </p:sp>
      <p:sp>
        <p:nvSpPr>
          <p:cNvPr id="8" name="矩形 7"/>
          <p:cNvSpPr/>
          <p:nvPr/>
        </p:nvSpPr>
        <p:spPr>
          <a:xfrm>
            <a:off x="332046" y="3703917"/>
            <a:ext cx="5104049" cy="1200329"/>
          </a:xfrm>
          <a:prstGeom prst="rect">
            <a:avLst/>
          </a:prstGeom>
        </p:spPr>
        <p:txBody>
          <a:bodyPr wrap="square">
            <a:spAutoFit/>
          </a:bodyPr>
          <a:lstStyle/>
          <a:p>
            <a:pPr algn="just"/>
            <a:r>
              <a:rPr lang="en-US" altLang="zh-CN" dirty="0"/>
              <a:t>For example, suppose you want to measure the line segments AB, BC, and AC </a:t>
            </a:r>
            <a:r>
              <a:rPr lang="en-US" altLang="zh-CN" dirty="0" smtClean="0"/>
              <a:t>represented </a:t>
            </a:r>
            <a:r>
              <a:rPr lang="en-US" altLang="zh-CN" dirty="0"/>
              <a:t>in Figure 3.12.</a:t>
            </a:r>
            <a:endParaRPr lang="zh-CN" altLang="en-US" dirty="0"/>
          </a:p>
        </p:txBody>
      </p:sp>
      <p:pic>
        <p:nvPicPr>
          <p:cNvPr id="9" name="图片 8"/>
          <p:cNvPicPr>
            <a:picLocks noChangeAspect="1"/>
          </p:cNvPicPr>
          <p:nvPr/>
        </p:nvPicPr>
        <p:blipFill>
          <a:blip r:embed="rId7">
            <a:clrChange>
              <a:clrFrom>
                <a:srgbClr val="FFFFFF"/>
              </a:clrFrom>
              <a:clrTo>
                <a:srgbClr val="FFFFFF">
                  <a:alpha val="0"/>
                </a:srgbClr>
              </a:clrTo>
            </a:clrChange>
          </a:blip>
          <a:stretch>
            <a:fillRect/>
          </a:stretch>
        </p:blipFill>
        <p:spPr>
          <a:xfrm>
            <a:off x="5713914" y="3370811"/>
            <a:ext cx="2968887" cy="1081290"/>
          </a:xfrm>
          <a:prstGeom prst="rect">
            <a:avLst/>
          </a:prstGeom>
        </p:spPr>
      </p:pic>
      <p:sp>
        <p:nvSpPr>
          <p:cNvPr id="10" name="矩形 9"/>
          <p:cNvSpPr/>
          <p:nvPr/>
        </p:nvSpPr>
        <p:spPr>
          <a:xfrm>
            <a:off x="5713914" y="4201808"/>
            <a:ext cx="3328927" cy="584775"/>
          </a:xfrm>
          <a:prstGeom prst="rect">
            <a:avLst/>
          </a:prstGeom>
        </p:spPr>
        <p:txBody>
          <a:bodyPr wrap="square">
            <a:spAutoFit/>
          </a:bodyPr>
          <a:lstStyle/>
          <a:p>
            <a:r>
              <a:rPr lang="en-US" altLang="zh-CN" sz="1600" b="1" dirty="0">
                <a:latin typeface="+mn-lt"/>
              </a:rPr>
              <a:t>Figure </a:t>
            </a:r>
            <a:r>
              <a:rPr lang="en-US" altLang="zh-CN" sz="1600" b="1" dirty="0" smtClean="0">
                <a:latin typeface="+mn-lt"/>
              </a:rPr>
              <a:t>3.12 </a:t>
            </a:r>
            <a:r>
              <a:rPr lang="en-US" altLang="zh-CN" sz="1600" dirty="0" smtClean="0">
                <a:latin typeface="+mn-lt"/>
              </a:rPr>
              <a:t>The </a:t>
            </a:r>
            <a:r>
              <a:rPr lang="en-US" altLang="zh-CN" sz="1600" dirty="0">
                <a:latin typeface="+mn-lt"/>
              </a:rPr>
              <a:t>line segment </a:t>
            </a:r>
            <a:r>
              <a:rPr lang="en-US" altLang="zh-CN" sz="1600" i="1" dirty="0">
                <a:latin typeface="+mn-lt"/>
              </a:rPr>
              <a:t>AC </a:t>
            </a:r>
            <a:r>
              <a:rPr lang="en-US" altLang="zh-CN" sz="1600" dirty="0">
                <a:latin typeface="+mn-lt"/>
              </a:rPr>
              <a:t>is</a:t>
            </a:r>
          </a:p>
          <a:p>
            <a:r>
              <a:rPr lang="en-US" altLang="zh-CN" sz="1600" dirty="0">
                <a:latin typeface="+mn-lt"/>
              </a:rPr>
              <a:t>divided into two </a:t>
            </a:r>
            <a:r>
              <a:rPr lang="en-US" altLang="zh-CN" sz="1600" dirty="0" smtClean="0">
                <a:latin typeface="+mn-lt"/>
              </a:rPr>
              <a:t>segments </a:t>
            </a:r>
            <a:r>
              <a:rPr lang="en-US" altLang="zh-CN" sz="1600" i="1" dirty="0" smtClean="0">
                <a:latin typeface="+mn-lt"/>
              </a:rPr>
              <a:t>AB </a:t>
            </a:r>
            <a:r>
              <a:rPr lang="en-US" altLang="zh-CN" sz="1600" dirty="0">
                <a:latin typeface="+mn-lt"/>
              </a:rPr>
              <a:t>and </a:t>
            </a:r>
            <a:r>
              <a:rPr lang="en-US" altLang="zh-CN" sz="1600" i="1" dirty="0">
                <a:latin typeface="+mn-lt"/>
              </a:rPr>
              <a:t>BC</a:t>
            </a:r>
            <a:r>
              <a:rPr lang="en-US" altLang="zh-CN" sz="1600" dirty="0">
                <a:latin typeface="+mn-lt"/>
              </a:rPr>
              <a:t>.</a:t>
            </a:r>
            <a:endParaRPr lang="zh-CN" altLang="en-US" sz="1600" dirty="0">
              <a:latin typeface="+mn-lt"/>
            </a:endParaRPr>
          </a:p>
        </p:txBody>
      </p:sp>
      <p:sp>
        <p:nvSpPr>
          <p:cNvPr id="11" name="矩形 10"/>
          <p:cNvSpPr/>
          <p:nvPr/>
        </p:nvSpPr>
        <p:spPr>
          <a:xfrm>
            <a:off x="313385" y="5055660"/>
            <a:ext cx="8369415" cy="1200329"/>
          </a:xfrm>
          <a:prstGeom prst="rect">
            <a:avLst/>
          </a:prstGeom>
        </p:spPr>
        <p:txBody>
          <a:bodyPr wrap="square">
            <a:spAutoFit/>
          </a:bodyPr>
          <a:lstStyle/>
          <a:p>
            <a:pPr algn="just"/>
            <a:r>
              <a:rPr lang="en-US" altLang="zh-CN" dirty="0"/>
              <a:t>Assume your measurements yield the estimates AB </a:t>
            </a:r>
            <a:r>
              <a:rPr lang="en-US" altLang="zh-CN" dirty="0" smtClean="0"/>
              <a:t>= </a:t>
            </a:r>
            <a:r>
              <a:rPr lang="en-US" altLang="zh-CN" dirty="0"/>
              <a:t>13, BC </a:t>
            </a:r>
            <a:r>
              <a:rPr lang="en-US" altLang="zh-CN" dirty="0" smtClean="0"/>
              <a:t>= 7</a:t>
            </a:r>
            <a:r>
              <a:rPr lang="en-US" altLang="zh-CN" dirty="0"/>
              <a:t>,</a:t>
            </a:r>
          </a:p>
          <a:p>
            <a:pPr algn="just"/>
            <a:r>
              <a:rPr lang="en-US" altLang="zh-CN" dirty="0"/>
              <a:t>and AC </a:t>
            </a:r>
            <a:r>
              <a:rPr lang="en-US" altLang="zh-CN" dirty="0" smtClean="0"/>
              <a:t>= </a:t>
            </a:r>
            <a:r>
              <a:rPr lang="en-US" altLang="zh-CN" dirty="0"/>
              <a:t>19. As you should expect in any physical measuring process, discrepancy results.</a:t>
            </a:r>
            <a:endParaRPr lang="zh-CN" altLang="en-US" dirty="0"/>
          </a:p>
        </p:txBody>
      </p:sp>
    </p:spTree>
    <p:extLst>
      <p:ext uri="{BB962C8B-B14F-4D97-AF65-F5344CB8AC3E}">
        <p14:creationId xmlns:p14="http://schemas.microsoft.com/office/powerpoint/2010/main" val="3295990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548680"/>
            <a:ext cx="8064896" cy="2554545"/>
          </a:xfrm>
          <a:prstGeom prst="rect">
            <a:avLst/>
          </a:prstGeom>
        </p:spPr>
        <p:txBody>
          <a:bodyPr wrap="square">
            <a:spAutoFit/>
          </a:bodyPr>
          <a:lstStyle/>
          <a:p>
            <a:pPr algn="just"/>
            <a:r>
              <a:rPr lang="en-US" altLang="zh-CN" sz="2000" dirty="0"/>
              <a:t>In this situation, the values of AB and BC add up to 20 rather than the estimated AC </a:t>
            </a:r>
            <a:r>
              <a:rPr lang="en-US" altLang="zh-CN" sz="2000" dirty="0" smtClean="0"/>
              <a:t>= 19. Let's </a:t>
            </a:r>
            <a:r>
              <a:rPr lang="en-US" altLang="zh-CN" sz="2000" dirty="0"/>
              <a:t>resolve the discrepancy of 1 unit using the </a:t>
            </a:r>
            <a:r>
              <a:rPr lang="en-US" altLang="zh-CN" sz="2000" dirty="0" err="1"/>
              <a:t>Chebyshev</a:t>
            </a:r>
            <a:r>
              <a:rPr lang="en-US" altLang="zh-CN" sz="2000" dirty="0"/>
              <a:t> criterion. That is, we will </a:t>
            </a:r>
            <a:r>
              <a:rPr lang="en-US" altLang="zh-CN" sz="2000" dirty="0" smtClean="0"/>
              <a:t>assign values </a:t>
            </a:r>
            <a:r>
              <a:rPr lang="en-US" altLang="zh-CN" sz="2000" dirty="0"/>
              <a:t>to the three line segments in such away that the largest absolute deviation between </a:t>
            </a:r>
            <a:r>
              <a:rPr lang="en-US" altLang="zh-CN" sz="2000" dirty="0" smtClean="0"/>
              <a:t>any corresponding </a:t>
            </a:r>
            <a:r>
              <a:rPr lang="en-US" altLang="zh-CN" sz="2000" dirty="0"/>
              <a:t>pair of assigned and observed values is minimized. Assume the same </a:t>
            </a:r>
            <a:r>
              <a:rPr lang="en-US" altLang="zh-CN" sz="2000" dirty="0" smtClean="0"/>
              <a:t>degree of confidence </a:t>
            </a:r>
            <a:r>
              <a:rPr lang="en-US" altLang="zh-CN" sz="2000" dirty="0"/>
              <a:t>in each measurement so that each measurement has equal weight. In that </a:t>
            </a:r>
            <a:r>
              <a:rPr lang="en-US" altLang="zh-CN" sz="2000" dirty="0" smtClean="0"/>
              <a:t>case, the </a:t>
            </a:r>
            <a:r>
              <a:rPr lang="en-US" altLang="zh-CN" sz="2000" dirty="0"/>
              <a:t>discrepancy should be distributed equally across each segment, resulting in the </a:t>
            </a:r>
            <a:r>
              <a:rPr lang="en-US" altLang="zh-CN" sz="2000" dirty="0" smtClean="0"/>
              <a:t>predictions</a:t>
            </a:r>
            <a:endParaRPr lang="zh-CN" altLang="en-US" sz="2000" dirty="0"/>
          </a:p>
        </p:txBody>
      </p:sp>
      <p:pic>
        <p:nvPicPr>
          <p:cNvPr id="3" name="图片 2"/>
          <p:cNvPicPr>
            <a:picLocks noChangeAspect="1"/>
          </p:cNvPicPr>
          <p:nvPr/>
        </p:nvPicPr>
        <p:blipFill>
          <a:blip r:embed="rId3">
            <a:clrChange>
              <a:clrFrom>
                <a:srgbClr val="FFFFFF"/>
              </a:clrFrom>
              <a:clrTo>
                <a:srgbClr val="FFFFFF">
                  <a:alpha val="0"/>
                </a:srgbClr>
              </a:clrTo>
            </a:clrChange>
          </a:blip>
          <a:stretch>
            <a:fillRect/>
          </a:stretch>
        </p:blipFill>
        <p:spPr>
          <a:xfrm>
            <a:off x="1979712" y="3212976"/>
            <a:ext cx="4579620" cy="411480"/>
          </a:xfrm>
          <a:prstGeom prst="rect">
            <a:avLst/>
          </a:prstGeom>
        </p:spPr>
      </p:pic>
    </p:spTree>
    <p:extLst>
      <p:ext uri="{BB962C8B-B14F-4D97-AF65-F5344CB8AC3E}">
        <p14:creationId xmlns:p14="http://schemas.microsoft.com/office/powerpoint/2010/main" val="1395710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620688"/>
            <a:ext cx="7848872" cy="1569660"/>
          </a:xfrm>
          <a:prstGeom prst="rect">
            <a:avLst/>
          </a:prstGeom>
        </p:spPr>
        <p:txBody>
          <a:bodyPr wrap="square">
            <a:spAutoFit/>
          </a:bodyPr>
          <a:lstStyle/>
          <a:p>
            <a:pPr algn="just"/>
            <a:r>
              <a:rPr lang="en-US" altLang="zh-CN" dirty="0" smtClean="0"/>
              <a:t>       Let </a:t>
            </a:r>
            <a:r>
              <a:rPr lang="en-US" altLang="zh-CN" i="1" dirty="0"/>
              <a:t>x</a:t>
            </a:r>
            <a:r>
              <a:rPr lang="en-US" altLang="zh-CN" baseline="-25000" dirty="0"/>
              <a:t>1</a:t>
            </a:r>
            <a:r>
              <a:rPr lang="en-US" altLang="zh-CN" dirty="0"/>
              <a:t> represent the true value of the length of the segment AB and </a:t>
            </a:r>
            <a:r>
              <a:rPr lang="en-US" altLang="zh-CN" i="1" dirty="0"/>
              <a:t>x</a:t>
            </a:r>
            <a:r>
              <a:rPr lang="en-US" altLang="zh-CN" baseline="-25000" dirty="0"/>
              <a:t>2</a:t>
            </a:r>
            <a:r>
              <a:rPr lang="en-US" altLang="zh-CN" dirty="0"/>
              <a:t> the true </a:t>
            </a:r>
            <a:r>
              <a:rPr lang="en-US" altLang="zh-CN" dirty="0" smtClean="0"/>
              <a:t>value for </a:t>
            </a:r>
            <a:r>
              <a:rPr lang="en-US" altLang="zh-CN" dirty="0"/>
              <a:t>BC. For ease of our presentation, let </a:t>
            </a:r>
            <a:r>
              <a:rPr lang="en-US" altLang="zh-CN" i="1" dirty="0"/>
              <a:t>r</a:t>
            </a:r>
            <a:r>
              <a:rPr lang="en-US" altLang="zh-CN" baseline="-25000" dirty="0"/>
              <a:t>1</a:t>
            </a:r>
            <a:r>
              <a:rPr lang="en-US" altLang="zh-CN" dirty="0"/>
              <a:t>, </a:t>
            </a:r>
            <a:r>
              <a:rPr lang="en-US" altLang="zh-CN" i="1" dirty="0"/>
              <a:t>r</a:t>
            </a:r>
            <a:r>
              <a:rPr lang="en-US" altLang="zh-CN" baseline="-25000" dirty="0"/>
              <a:t>2</a:t>
            </a:r>
            <a:r>
              <a:rPr lang="en-US" altLang="zh-CN" dirty="0"/>
              <a:t>, and</a:t>
            </a:r>
            <a:r>
              <a:rPr lang="en-US" altLang="zh-CN" i="1" dirty="0"/>
              <a:t> r</a:t>
            </a:r>
            <a:r>
              <a:rPr lang="en-US" altLang="zh-CN" baseline="-25000" dirty="0"/>
              <a:t>3</a:t>
            </a:r>
            <a:r>
              <a:rPr lang="en-US" altLang="zh-CN" i="1" dirty="0"/>
              <a:t> </a:t>
            </a:r>
            <a:r>
              <a:rPr lang="en-US" altLang="zh-CN" dirty="0"/>
              <a:t>represent the discrepancies </a:t>
            </a:r>
            <a:r>
              <a:rPr lang="en-US" altLang="zh-CN" dirty="0" smtClean="0"/>
              <a:t>between the </a:t>
            </a:r>
            <a:r>
              <a:rPr lang="en-US" altLang="zh-CN" dirty="0"/>
              <a:t>true and measured values as follows:</a:t>
            </a:r>
            <a:endParaRPr lang="zh-CN" altLang="en-US" dirty="0"/>
          </a:p>
        </p:txBody>
      </p:sp>
      <p:pic>
        <p:nvPicPr>
          <p:cNvPr id="3" name="图片 2"/>
          <p:cNvPicPr>
            <a:picLocks noChangeAspect="1"/>
          </p:cNvPicPr>
          <p:nvPr/>
        </p:nvPicPr>
        <p:blipFill>
          <a:blip r:embed="rId2">
            <a:clrChange>
              <a:clrFrom>
                <a:srgbClr val="FFFFFF"/>
              </a:clrFrom>
              <a:clrTo>
                <a:srgbClr val="FFFFFF">
                  <a:alpha val="0"/>
                </a:srgbClr>
              </a:clrTo>
            </a:clrChange>
          </a:blip>
          <a:stretch>
            <a:fillRect/>
          </a:stretch>
        </p:blipFill>
        <p:spPr>
          <a:xfrm>
            <a:off x="2292858" y="2348880"/>
            <a:ext cx="4486275" cy="1219200"/>
          </a:xfrm>
          <a:prstGeom prst="rect">
            <a:avLst/>
          </a:prstGeom>
        </p:spPr>
      </p:pic>
      <p:sp>
        <p:nvSpPr>
          <p:cNvPr id="4" name="矩形 3"/>
          <p:cNvSpPr/>
          <p:nvPr/>
        </p:nvSpPr>
        <p:spPr>
          <a:xfrm>
            <a:off x="611560" y="3568080"/>
            <a:ext cx="7920880" cy="1200329"/>
          </a:xfrm>
          <a:prstGeom prst="rect">
            <a:avLst/>
          </a:prstGeom>
        </p:spPr>
        <p:txBody>
          <a:bodyPr wrap="square">
            <a:spAutoFit/>
          </a:bodyPr>
          <a:lstStyle/>
          <a:p>
            <a:pPr algn="just"/>
            <a:r>
              <a:rPr lang="en-US" altLang="zh-CN" dirty="0" smtClean="0"/>
              <a:t>        The </a:t>
            </a:r>
            <a:r>
              <a:rPr lang="en-US" altLang="zh-CN" dirty="0"/>
              <a:t>numbers </a:t>
            </a:r>
            <a:r>
              <a:rPr lang="en-US" altLang="zh-CN" i="1" dirty="0"/>
              <a:t>r</a:t>
            </a:r>
            <a:r>
              <a:rPr lang="en-US" altLang="zh-CN" baseline="-25000" dirty="0"/>
              <a:t>1</a:t>
            </a:r>
            <a:r>
              <a:rPr lang="en-US" altLang="zh-CN" dirty="0"/>
              <a:t>, </a:t>
            </a:r>
            <a:r>
              <a:rPr lang="en-US" altLang="zh-CN" i="1" dirty="0"/>
              <a:t>r</a:t>
            </a:r>
            <a:r>
              <a:rPr lang="en-US" altLang="zh-CN" baseline="-25000" dirty="0"/>
              <a:t>2</a:t>
            </a:r>
            <a:r>
              <a:rPr lang="en-US" altLang="zh-CN" dirty="0"/>
              <a:t>, and</a:t>
            </a:r>
            <a:r>
              <a:rPr lang="en-US" altLang="zh-CN" i="1" dirty="0"/>
              <a:t> r</a:t>
            </a:r>
            <a:r>
              <a:rPr lang="en-US" altLang="zh-CN" baseline="-25000" dirty="0"/>
              <a:t>3</a:t>
            </a:r>
            <a:r>
              <a:rPr lang="en-US" altLang="zh-CN" dirty="0" smtClean="0"/>
              <a:t> </a:t>
            </a:r>
            <a:r>
              <a:rPr lang="en-US" altLang="zh-CN" dirty="0"/>
              <a:t>are called </a:t>
            </a:r>
            <a:r>
              <a:rPr lang="en-US" altLang="zh-CN" b="1" dirty="0"/>
              <a:t>residuals</a:t>
            </a:r>
            <a:r>
              <a:rPr lang="en-US" altLang="zh-CN" dirty="0"/>
              <a:t>. Note that residuals can be positive </a:t>
            </a:r>
            <a:r>
              <a:rPr lang="en-US" altLang="zh-CN" dirty="0" smtClean="0"/>
              <a:t>or negative</a:t>
            </a:r>
            <a:r>
              <a:rPr lang="en-US" altLang="zh-CN" dirty="0"/>
              <a:t>, whereas </a:t>
            </a:r>
            <a:r>
              <a:rPr lang="en-US" altLang="zh-CN" b="1" dirty="0"/>
              <a:t>absolute deviations</a:t>
            </a:r>
            <a:r>
              <a:rPr lang="en-US" altLang="zh-CN" dirty="0"/>
              <a:t> are always positive.</a:t>
            </a:r>
            <a:endParaRPr lang="zh-CN" altLang="en-US" dirty="0"/>
          </a:p>
        </p:txBody>
      </p:sp>
      <p:sp>
        <p:nvSpPr>
          <p:cNvPr id="5" name="矩形 4"/>
          <p:cNvSpPr/>
          <p:nvPr/>
        </p:nvSpPr>
        <p:spPr>
          <a:xfrm>
            <a:off x="580592" y="4739200"/>
            <a:ext cx="7951847" cy="1569660"/>
          </a:xfrm>
          <a:prstGeom prst="rect">
            <a:avLst/>
          </a:prstGeom>
        </p:spPr>
        <p:txBody>
          <a:bodyPr wrap="square">
            <a:spAutoFit/>
          </a:bodyPr>
          <a:lstStyle/>
          <a:p>
            <a:pPr algn="just"/>
            <a:r>
              <a:rPr lang="en-US" altLang="zh-CN" dirty="0" smtClean="0"/>
              <a:t>      If </a:t>
            </a:r>
            <a:r>
              <a:rPr lang="en-US" altLang="zh-CN" dirty="0"/>
              <a:t>the </a:t>
            </a:r>
            <a:r>
              <a:rPr lang="en-US" altLang="zh-CN" dirty="0" err="1"/>
              <a:t>Chebyshev</a:t>
            </a:r>
            <a:r>
              <a:rPr lang="en-US" altLang="zh-CN" dirty="0"/>
              <a:t> approximation criterion is applied, values are assigned to </a:t>
            </a:r>
            <a:r>
              <a:rPr lang="en-US" altLang="zh-CN" i="1" dirty="0"/>
              <a:t>x</a:t>
            </a:r>
            <a:r>
              <a:rPr lang="en-US" altLang="zh-CN" baseline="-25000" dirty="0"/>
              <a:t>1</a:t>
            </a:r>
            <a:r>
              <a:rPr lang="en-US" altLang="zh-CN" dirty="0" smtClean="0"/>
              <a:t> </a:t>
            </a:r>
            <a:r>
              <a:rPr lang="en-US" altLang="zh-CN" dirty="0"/>
              <a:t>and </a:t>
            </a:r>
            <a:r>
              <a:rPr lang="en-US" altLang="zh-CN" i="1" dirty="0"/>
              <a:t>x</a:t>
            </a:r>
            <a:r>
              <a:rPr lang="en-US" altLang="zh-CN" baseline="-25000" dirty="0"/>
              <a:t>2</a:t>
            </a:r>
            <a:r>
              <a:rPr lang="en-US" altLang="zh-CN" dirty="0" smtClean="0"/>
              <a:t> in </a:t>
            </a:r>
            <a:r>
              <a:rPr lang="en-US" altLang="zh-CN" dirty="0"/>
              <a:t>such a way as to minimize the largest of the three numbers </a:t>
            </a:r>
            <a:r>
              <a:rPr lang="en-US" altLang="zh-CN" dirty="0" smtClean="0"/>
              <a:t>|</a:t>
            </a:r>
            <a:r>
              <a:rPr lang="en-US" altLang="zh-CN" i="1" dirty="0" smtClean="0"/>
              <a:t>r</a:t>
            </a:r>
            <a:r>
              <a:rPr lang="en-US" altLang="zh-CN" baseline="-25000" dirty="0" smtClean="0"/>
              <a:t>1</a:t>
            </a:r>
            <a:r>
              <a:rPr lang="en-US" altLang="zh-CN" dirty="0" smtClean="0"/>
              <a:t>|, |</a:t>
            </a:r>
            <a:r>
              <a:rPr lang="en-US" altLang="zh-CN" i="1" dirty="0" smtClean="0"/>
              <a:t>r</a:t>
            </a:r>
            <a:r>
              <a:rPr lang="en-US" altLang="zh-CN" baseline="-25000" dirty="0" smtClean="0"/>
              <a:t>2</a:t>
            </a:r>
            <a:r>
              <a:rPr lang="en-US" altLang="zh-CN" dirty="0"/>
              <a:t> |</a:t>
            </a:r>
            <a:r>
              <a:rPr lang="en-US" altLang="zh-CN" dirty="0" smtClean="0"/>
              <a:t>, </a:t>
            </a:r>
            <a:r>
              <a:rPr lang="en-US" altLang="zh-CN" dirty="0"/>
              <a:t>and</a:t>
            </a:r>
            <a:r>
              <a:rPr lang="en-US" altLang="zh-CN" i="1" dirty="0"/>
              <a:t> </a:t>
            </a:r>
            <a:r>
              <a:rPr lang="en-US" altLang="zh-CN" dirty="0"/>
              <a:t>| </a:t>
            </a:r>
            <a:r>
              <a:rPr lang="en-US" altLang="zh-CN" i="1" dirty="0" smtClean="0"/>
              <a:t>r</a:t>
            </a:r>
            <a:r>
              <a:rPr lang="en-US" altLang="zh-CN" baseline="-25000" dirty="0" smtClean="0"/>
              <a:t>3</a:t>
            </a:r>
            <a:r>
              <a:rPr lang="en-US" altLang="zh-CN" dirty="0"/>
              <a:t> |</a:t>
            </a:r>
            <a:r>
              <a:rPr lang="en-US" altLang="zh-CN" dirty="0" smtClean="0"/>
              <a:t> . </a:t>
            </a:r>
            <a:r>
              <a:rPr lang="en-US" altLang="zh-CN" dirty="0"/>
              <a:t>If we call </a:t>
            </a:r>
            <a:r>
              <a:rPr lang="en-US" altLang="zh-CN" dirty="0" smtClean="0"/>
              <a:t>that largest </a:t>
            </a:r>
            <a:r>
              <a:rPr lang="en-US" altLang="zh-CN" dirty="0"/>
              <a:t>number </a:t>
            </a:r>
            <a:r>
              <a:rPr lang="en-US" altLang="zh-CN" b="1" i="1" dirty="0"/>
              <a:t>r</a:t>
            </a:r>
            <a:r>
              <a:rPr lang="en-US" altLang="zh-CN" dirty="0"/>
              <a:t>, then we want </a:t>
            </a:r>
            <a:r>
              <a:rPr lang="en-US" altLang="zh-CN" dirty="0" smtClean="0"/>
              <a:t>to</a:t>
            </a:r>
            <a:r>
              <a:rPr lang="en-US" altLang="zh-CN" dirty="0"/>
              <a:t> Minimize </a:t>
            </a:r>
            <a:r>
              <a:rPr lang="en-US" altLang="zh-CN" b="1" i="1" dirty="0" smtClean="0"/>
              <a:t>r.</a:t>
            </a:r>
            <a:endParaRPr lang="zh-CN" altLang="en-US" b="1" i="1" dirty="0"/>
          </a:p>
        </p:txBody>
      </p:sp>
    </p:spTree>
    <p:extLst>
      <p:ext uri="{BB962C8B-B14F-4D97-AF65-F5344CB8AC3E}">
        <p14:creationId xmlns:p14="http://schemas.microsoft.com/office/powerpoint/2010/main" val="3780745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79712" y="548680"/>
            <a:ext cx="3956532" cy="461665"/>
          </a:xfrm>
          <a:prstGeom prst="rect">
            <a:avLst/>
          </a:prstGeom>
        </p:spPr>
        <p:txBody>
          <a:bodyPr wrap="none">
            <a:spAutoFit/>
          </a:bodyPr>
          <a:lstStyle/>
          <a:p>
            <a:r>
              <a:rPr lang="en-US" altLang="zh-CN" dirty="0">
                <a:latin typeface="Times" panose="02020603050405020304" pitchFamily="18" charset="0"/>
              </a:rPr>
              <a:t>subject to the three conditions:</a:t>
            </a:r>
            <a:endParaRPr lang="zh-CN" altLang="en-US" dirty="0"/>
          </a:p>
        </p:txBody>
      </p:sp>
      <p:sp>
        <p:nvSpPr>
          <p:cNvPr id="3" name="矩形 2"/>
          <p:cNvSpPr/>
          <p:nvPr/>
        </p:nvSpPr>
        <p:spPr>
          <a:xfrm>
            <a:off x="403640" y="548680"/>
            <a:ext cx="1576072" cy="461665"/>
          </a:xfrm>
          <a:prstGeom prst="rect">
            <a:avLst/>
          </a:prstGeom>
        </p:spPr>
        <p:txBody>
          <a:bodyPr wrap="none">
            <a:spAutoFit/>
          </a:bodyPr>
          <a:lstStyle/>
          <a:p>
            <a:r>
              <a:rPr lang="en-US" altLang="zh-CN" dirty="0"/>
              <a:t>Minimize </a:t>
            </a:r>
            <a:r>
              <a:rPr lang="en-US" altLang="zh-CN" b="1" i="1" dirty="0"/>
              <a:t>r</a:t>
            </a:r>
            <a:endParaRPr lang="zh-CN" altLang="en-US" dirty="0"/>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2771800" y="1038066"/>
            <a:ext cx="3520455" cy="1307598"/>
          </a:xfrm>
          <a:prstGeom prst="rect">
            <a:avLst/>
          </a:prstGeom>
        </p:spPr>
      </p:pic>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a:off x="2534182" y="2804153"/>
            <a:ext cx="3886200" cy="2695575"/>
          </a:xfrm>
          <a:prstGeom prst="rect">
            <a:avLst/>
          </a:prstGeom>
        </p:spPr>
      </p:pic>
      <p:sp>
        <p:nvSpPr>
          <p:cNvPr id="6" name="矩形 5"/>
          <p:cNvSpPr/>
          <p:nvPr/>
        </p:nvSpPr>
        <p:spPr>
          <a:xfrm>
            <a:off x="2550071" y="3074443"/>
            <a:ext cx="1306768" cy="400110"/>
          </a:xfrm>
          <a:prstGeom prst="rect">
            <a:avLst/>
          </a:prstGeom>
        </p:spPr>
        <p:txBody>
          <a:bodyPr wrap="none">
            <a:spAutoFit/>
          </a:bodyPr>
          <a:lstStyle/>
          <a:p>
            <a:r>
              <a:rPr lang="en-US" altLang="zh-CN" sz="2000" dirty="0">
                <a:latin typeface="Times" panose="02020603050405020304" pitchFamily="18" charset="0"/>
              </a:rPr>
              <a:t>subject </a:t>
            </a:r>
            <a:r>
              <a:rPr lang="en-US" altLang="zh-CN" sz="2000" dirty="0" smtClean="0">
                <a:latin typeface="Times" panose="02020603050405020304" pitchFamily="18" charset="0"/>
              </a:rPr>
              <a:t>to: </a:t>
            </a:r>
            <a:endParaRPr lang="zh-CN" altLang="en-US" sz="2000" dirty="0"/>
          </a:p>
        </p:txBody>
      </p:sp>
      <p:sp>
        <p:nvSpPr>
          <p:cNvPr id="7" name="矩形 6"/>
          <p:cNvSpPr/>
          <p:nvPr/>
        </p:nvSpPr>
        <p:spPr>
          <a:xfrm>
            <a:off x="391199" y="5830354"/>
            <a:ext cx="5188914" cy="461665"/>
          </a:xfrm>
          <a:prstGeom prst="rect">
            <a:avLst/>
          </a:prstGeom>
        </p:spPr>
        <p:txBody>
          <a:bodyPr wrap="square">
            <a:spAutoFit/>
          </a:bodyPr>
          <a:lstStyle/>
          <a:p>
            <a:r>
              <a:rPr lang="en-US" altLang="zh-CN" dirty="0">
                <a:latin typeface="+mn-lt"/>
              </a:rPr>
              <a:t>This problem is called a </a:t>
            </a:r>
            <a:r>
              <a:rPr lang="en-US" altLang="zh-CN" b="1" dirty="0">
                <a:latin typeface="+mn-lt"/>
              </a:rPr>
              <a:t>linear program</a:t>
            </a:r>
            <a:endParaRPr lang="zh-CN" altLang="en-US" dirty="0">
              <a:latin typeface="+mn-lt"/>
            </a:endParaRPr>
          </a:p>
        </p:txBody>
      </p:sp>
      <p:sp>
        <p:nvSpPr>
          <p:cNvPr id="8" name="矩形 7"/>
          <p:cNvSpPr/>
          <p:nvPr/>
        </p:nvSpPr>
        <p:spPr>
          <a:xfrm>
            <a:off x="301571" y="2342488"/>
            <a:ext cx="2470229" cy="461665"/>
          </a:xfrm>
          <a:prstGeom prst="rect">
            <a:avLst/>
          </a:prstGeom>
        </p:spPr>
        <p:txBody>
          <a:bodyPr wrap="square">
            <a:spAutoFit/>
          </a:bodyPr>
          <a:lstStyle/>
          <a:p>
            <a:r>
              <a:rPr lang="en-US" altLang="zh-CN" dirty="0" smtClean="0">
                <a:latin typeface="Times" panose="02020603050405020304" pitchFamily="18" charset="0"/>
              </a:rPr>
              <a:t>To summarized</a:t>
            </a:r>
            <a:endParaRPr lang="zh-CN" altLang="en-US" dirty="0"/>
          </a:p>
        </p:txBody>
      </p:sp>
    </p:spTree>
    <p:extLst>
      <p:ext uri="{BB962C8B-B14F-4D97-AF65-F5344CB8AC3E}">
        <p14:creationId xmlns:p14="http://schemas.microsoft.com/office/powerpoint/2010/main" val="2328408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476672"/>
            <a:ext cx="7504654" cy="523220"/>
          </a:xfrm>
          <a:prstGeom prst="rect">
            <a:avLst/>
          </a:prstGeom>
        </p:spPr>
        <p:txBody>
          <a:bodyPr wrap="square">
            <a:spAutoFit/>
          </a:bodyPr>
          <a:lstStyle/>
          <a:p>
            <a:r>
              <a:rPr lang="en-US" altLang="zh-CN" sz="2800" b="1" dirty="0"/>
              <a:t>Minimizing the Sum of the Absolute Deviations</a:t>
            </a:r>
            <a:endParaRPr lang="zh-CN" altLang="en-US" sz="2800" b="1" dirty="0"/>
          </a:p>
        </p:txBody>
      </p:sp>
      <p:pic>
        <p:nvPicPr>
          <p:cNvPr id="3" name="图片 2"/>
          <p:cNvPicPr>
            <a:picLocks noChangeAspect="1"/>
          </p:cNvPicPr>
          <p:nvPr/>
        </p:nvPicPr>
        <p:blipFill>
          <a:blip r:embed="rId3">
            <a:clrChange>
              <a:clrFrom>
                <a:srgbClr val="FFFFFF"/>
              </a:clrFrom>
              <a:clrTo>
                <a:srgbClr val="FFFFFF">
                  <a:alpha val="0"/>
                </a:srgbClr>
              </a:clrTo>
            </a:clrChange>
          </a:blip>
          <a:stretch>
            <a:fillRect/>
          </a:stretch>
        </p:blipFill>
        <p:spPr>
          <a:xfrm>
            <a:off x="3419872" y="1268759"/>
            <a:ext cx="2402696" cy="883344"/>
          </a:xfrm>
          <a:prstGeom prst="rect">
            <a:avLst/>
          </a:prstGeom>
        </p:spPr>
      </p:pic>
      <p:sp>
        <p:nvSpPr>
          <p:cNvPr id="4" name="矩形 3"/>
          <p:cNvSpPr/>
          <p:nvPr/>
        </p:nvSpPr>
        <p:spPr>
          <a:xfrm>
            <a:off x="2317980" y="1423662"/>
            <a:ext cx="1430200" cy="461665"/>
          </a:xfrm>
          <a:prstGeom prst="rect">
            <a:avLst/>
          </a:prstGeom>
        </p:spPr>
        <p:txBody>
          <a:bodyPr wrap="none">
            <a:spAutoFit/>
          </a:bodyPr>
          <a:lstStyle/>
          <a:p>
            <a:r>
              <a:rPr lang="en-US" altLang="zh-CN" b="1" dirty="0" smtClean="0"/>
              <a:t>Minimize</a:t>
            </a:r>
            <a:endParaRPr lang="zh-CN" altLang="en-US" dirty="0"/>
          </a:p>
        </p:txBody>
      </p:sp>
      <p:sp>
        <p:nvSpPr>
          <p:cNvPr id="5" name="矩形 4"/>
          <p:cNvSpPr/>
          <p:nvPr/>
        </p:nvSpPr>
        <p:spPr>
          <a:xfrm>
            <a:off x="7740352" y="1436238"/>
            <a:ext cx="774571" cy="461665"/>
          </a:xfrm>
          <a:prstGeom prst="rect">
            <a:avLst/>
          </a:prstGeom>
        </p:spPr>
        <p:txBody>
          <a:bodyPr wrap="none">
            <a:spAutoFit/>
          </a:bodyPr>
          <a:lstStyle/>
          <a:p>
            <a:r>
              <a:rPr lang="en-US" altLang="zh-CN" dirty="0"/>
              <a:t>(3.2)</a:t>
            </a:r>
            <a:endParaRPr lang="zh-CN" altLang="en-US" dirty="0"/>
          </a:p>
        </p:txBody>
      </p:sp>
      <p:sp>
        <p:nvSpPr>
          <p:cNvPr id="6" name="矩形 5"/>
          <p:cNvSpPr/>
          <p:nvPr/>
        </p:nvSpPr>
        <p:spPr>
          <a:xfrm>
            <a:off x="668957" y="2414141"/>
            <a:ext cx="3897157" cy="523220"/>
          </a:xfrm>
          <a:prstGeom prst="rect">
            <a:avLst/>
          </a:prstGeom>
        </p:spPr>
        <p:txBody>
          <a:bodyPr wrap="none">
            <a:spAutoFit/>
          </a:bodyPr>
          <a:lstStyle/>
          <a:p>
            <a:r>
              <a:rPr lang="en-US" altLang="zh-CN" sz="2800" b="1" dirty="0">
                <a:latin typeface="+mn-lt"/>
              </a:rPr>
              <a:t>Least-Squares Criterion</a:t>
            </a:r>
            <a:endParaRPr lang="zh-CN" altLang="en-US" sz="2800" b="1" dirty="0">
              <a:latin typeface="+mn-lt"/>
            </a:endParaRPr>
          </a:p>
        </p:txBody>
      </p:sp>
      <p:pic>
        <p:nvPicPr>
          <p:cNvPr id="7" name="图片 6"/>
          <p:cNvPicPr>
            <a:picLocks noChangeAspect="1"/>
          </p:cNvPicPr>
          <p:nvPr/>
        </p:nvPicPr>
        <p:blipFill>
          <a:blip r:embed="rId4">
            <a:clrChange>
              <a:clrFrom>
                <a:srgbClr val="FFFFFF"/>
              </a:clrFrom>
              <a:clrTo>
                <a:srgbClr val="FFFFFF">
                  <a:alpha val="0"/>
                </a:srgbClr>
              </a:clrTo>
            </a:clrChange>
          </a:blip>
          <a:stretch>
            <a:fillRect/>
          </a:stretch>
        </p:blipFill>
        <p:spPr>
          <a:xfrm>
            <a:off x="3563888" y="3187633"/>
            <a:ext cx="2568897" cy="1131986"/>
          </a:xfrm>
          <a:prstGeom prst="rect">
            <a:avLst/>
          </a:prstGeom>
        </p:spPr>
      </p:pic>
      <p:sp>
        <p:nvSpPr>
          <p:cNvPr id="8" name="矩形 7"/>
          <p:cNvSpPr/>
          <p:nvPr/>
        </p:nvSpPr>
        <p:spPr>
          <a:xfrm>
            <a:off x="2148022" y="3522793"/>
            <a:ext cx="1430200" cy="461665"/>
          </a:xfrm>
          <a:prstGeom prst="rect">
            <a:avLst/>
          </a:prstGeom>
        </p:spPr>
        <p:txBody>
          <a:bodyPr wrap="none">
            <a:spAutoFit/>
          </a:bodyPr>
          <a:lstStyle/>
          <a:p>
            <a:r>
              <a:rPr lang="en-US" altLang="zh-CN" b="1" dirty="0" smtClean="0"/>
              <a:t>Minimize</a:t>
            </a:r>
            <a:endParaRPr lang="zh-CN" altLang="en-US" dirty="0"/>
          </a:p>
        </p:txBody>
      </p:sp>
      <p:sp>
        <p:nvSpPr>
          <p:cNvPr id="9" name="矩形 8"/>
          <p:cNvSpPr/>
          <p:nvPr/>
        </p:nvSpPr>
        <p:spPr>
          <a:xfrm>
            <a:off x="7656920" y="3522794"/>
            <a:ext cx="774571" cy="461665"/>
          </a:xfrm>
          <a:prstGeom prst="rect">
            <a:avLst/>
          </a:prstGeom>
        </p:spPr>
        <p:txBody>
          <a:bodyPr wrap="none">
            <a:spAutoFit/>
          </a:bodyPr>
          <a:lstStyle/>
          <a:p>
            <a:r>
              <a:rPr lang="en-US" altLang="zh-CN" dirty="0">
                <a:latin typeface="Times" panose="02020603050405020304" pitchFamily="18" charset="0"/>
              </a:rPr>
              <a:t>(3.3)</a:t>
            </a:r>
            <a:endParaRPr lang="zh-CN" altLang="en-US" dirty="0"/>
          </a:p>
        </p:txBody>
      </p:sp>
      <p:sp>
        <p:nvSpPr>
          <p:cNvPr id="10" name="矩形 9"/>
          <p:cNvSpPr/>
          <p:nvPr/>
        </p:nvSpPr>
        <p:spPr>
          <a:xfrm>
            <a:off x="497662" y="4316062"/>
            <a:ext cx="8136904" cy="2246769"/>
          </a:xfrm>
          <a:prstGeom prst="rect">
            <a:avLst/>
          </a:prstGeom>
        </p:spPr>
        <p:txBody>
          <a:bodyPr wrap="square">
            <a:spAutoFit/>
          </a:bodyPr>
          <a:lstStyle/>
          <a:p>
            <a:pPr algn="just"/>
            <a:r>
              <a:rPr lang="en-US" altLang="zh-CN" sz="2000" dirty="0"/>
              <a:t>The geometric interpretations of the three </a:t>
            </a:r>
            <a:r>
              <a:rPr lang="en-US" altLang="zh-CN" sz="2000" dirty="0" smtClean="0"/>
              <a:t>curve-fitting </a:t>
            </a:r>
            <a:r>
              <a:rPr lang="en-US" altLang="zh-CN" sz="2000" dirty="0"/>
              <a:t>criteria help in providing a </a:t>
            </a:r>
            <a:r>
              <a:rPr lang="en-US" altLang="zh-CN" sz="2000" dirty="0" smtClean="0"/>
              <a:t>qualitative description </a:t>
            </a:r>
            <a:r>
              <a:rPr lang="en-US" altLang="zh-CN" sz="2000" dirty="0"/>
              <a:t>comparing the criteria. Minimizing the sum of the absolute deviations </a:t>
            </a:r>
            <a:r>
              <a:rPr lang="en-US" altLang="zh-CN" sz="2000" dirty="0" smtClean="0"/>
              <a:t>tends to </a:t>
            </a:r>
            <a:r>
              <a:rPr lang="en-US" altLang="zh-CN" sz="2000" dirty="0"/>
              <a:t>treat each data point with equal weight and to average the deviations. The </a:t>
            </a:r>
            <a:r>
              <a:rPr lang="en-US" altLang="zh-CN" sz="2000" dirty="0" err="1" smtClean="0"/>
              <a:t>Chebyshev</a:t>
            </a:r>
            <a:r>
              <a:rPr lang="en-US" altLang="zh-CN" sz="2000" dirty="0" smtClean="0"/>
              <a:t> criterion </a:t>
            </a:r>
            <a:r>
              <a:rPr lang="en-US" altLang="zh-CN" sz="2000" dirty="0"/>
              <a:t>gives more weight to a single point potentially having a large deviation. </a:t>
            </a:r>
            <a:r>
              <a:rPr lang="en-US" altLang="zh-CN" sz="2000" dirty="0" smtClean="0"/>
              <a:t>The least-squares </a:t>
            </a:r>
            <a:r>
              <a:rPr lang="en-US" altLang="zh-CN" sz="2000" dirty="0"/>
              <a:t>criterion is somewhere in between as far as weighting individual points </a:t>
            </a:r>
            <a:r>
              <a:rPr lang="en-US" altLang="zh-CN" sz="2000" dirty="0" smtClean="0"/>
              <a:t>with significant </a:t>
            </a:r>
            <a:r>
              <a:rPr lang="en-US" altLang="zh-CN" sz="2000" dirty="0"/>
              <a:t>deviations is concerned.</a:t>
            </a:r>
            <a:endParaRPr lang="zh-CN" altLang="en-US" sz="2000" dirty="0"/>
          </a:p>
        </p:txBody>
      </p:sp>
    </p:spTree>
    <p:extLst>
      <p:ext uri="{BB962C8B-B14F-4D97-AF65-F5344CB8AC3E}">
        <p14:creationId xmlns:p14="http://schemas.microsoft.com/office/powerpoint/2010/main" val="1229784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323528" y="548680"/>
            <a:ext cx="3253383" cy="615841"/>
          </a:xfrm>
          <a:prstGeom prst="rect">
            <a:avLst/>
          </a:prstGeom>
        </p:spPr>
      </p:pic>
      <p:sp>
        <p:nvSpPr>
          <p:cNvPr id="3" name="矩形 2"/>
          <p:cNvSpPr/>
          <p:nvPr/>
        </p:nvSpPr>
        <p:spPr>
          <a:xfrm>
            <a:off x="683568" y="1268760"/>
            <a:ext cx="7920880" cy="1015663"/>
          </a:xfrm>
          <a:prstGeom prst="rect">
            <a:avLst/>
          </a:prstGeom>
        </p:spPr>
        <p:txBody>
          <a:bodyPr wrap="square">
            <a:spAutoFit/>
          </a:bodyPr>
          <a:lstStyle/>
          <a:p>
            <a:pPr algn="just"/>
            <a:r>
              <a:rPr lang="en-US" altLang="zh-CN" sz="2000" b="1" dirty="0">
                <a:latin typeface="+mn-lt"/>
              </a:rPr>
              <a:t>2. </a:t>
            </a:r>
            <a:r>
              <a:rPr lang="en-US" altLang="zh-CN" sz="2000" dirty="0">
                <a:latin typeface="+mn-lt"/>
              </a:rPr>
              <a:t>For each of the following data sets, formulate the mathematical model that </a:t>
            </a:r>
            <a:r>
              <a:rPr lang="en-US" altLang="zh-CN" sz="2000" dirty="0" smtClean="0">
                <a:latin typeface="+mn-lt"/>
              </a:rPr>
              <a:t>minimizes the </a:t>
            </a:r>
            <a:r>
              <a:rPr lang="en-US" altLang="zh-CN" sz="2000" dirty="0">
                <a:latin typeface="+mn-lt"/>
              </a:rPr>
              <a:t>largest deviation between the data and the line </a:t>
            </a:r>
            <a:r>
              <a:rPr lang="en-US" altLang="zh-CN" sz="2000" b="1" i="1" dirty="0">
                <a:latin typeface="+mn-lt"/>
              </a:rPr>
              <a:t>y </a:t>
            </a:r>
            <a:r>
              <a:rPr lang="en-US" altLang="zh-CN" sz="2000" b="1" i="1" dirty="0" smtClean="0">
                <a:latin typeface="+mn-lt"/>
              </a:rPr>
              <a:t>= ax + b</a:t>
            </a:r>
            <a:r>
              <a:rPr lang="en-US" altLang="zh-CN" sz="2000" dirty="0">
                <a:latin typeface="+mn-lt"/>
              </a:rPr>
              <a:t>. If a computer is </a:t>
            </a:r>
            <a:r>
              <a:rPr lang="en-US" altLang="zh-CN" sz="2000" dirty="0" smtClean="0">
                <a:latin typeface="+mn-lt"/>
              </a:rPr>
              <a:t>available, solve </a:t>
            </a:r>
            <a:r>
              <a:rPr lang="en-US" altLang="zh-CN" sz="2000" dirty="0">
                <a:latin typeface="+mn-lt"/>
              </a:rPr>
              <a:t>for the estimates of </a:t>
            </a:r>
            <a:r>
              <a:rPr lang="en-US" altLang="zh-CN" sz="2000" b="1" i="1" dirty="0">
                <a:latin typeface="+mn-lt"/>
              </a:rPr>
              <a:t>a </a:t>
            </a:r>
            <a:r>
              <a:rPr lang="en-US" altLang="zh-CN" sz="2000" dirty="0">
                <a:latin typeface="+mn-lt"/>
              </a:rPr>
              <a:t>and </a:t>
            </a:r>
            <a:r>
              <a:rPr lang="en-US" altLang="zh-CN" sz="2000" b="1" i="1" dirty="0">
                <a:latin typeface="+mn-lt"/>
              </a:rPr>
              <a:t>b</a:t>
            </a:r>
            <a:r>
              <a:rPr lang="en-US" altLang="zh-CN" sz="2000" dirty="0">
                <a:latin typeface="+mn-lt"/>
              </a:rPr>
              <a:t>.</a:t>
            </a:r>
            <a:endParaRPr lang="zh-CN" altLang="en-US" sz="2000" dirty="0">
              <a:latin typeface="+mn-lt"/>
            </a:endParaRPr>
          </a:p>
        </p:txBody>
      </p:sp>
      <p:pic>
        <p:nvPicPr>
          <p:cNvPr id="4" name="图片 3"/>
          <p:cNvPicPr>
            <a:picLocks noChangeAspect="1"/>
          </p:cNvPicPr>
          <p:nvPr/>
        </p:nvPicPr>
        <p:blipFill>
          <a:blip r:embed="rId3">
            <a:clrChange>
              <a:clrFrom>
                <a:srgbClr val="FFFFFF"/>
              </a:clrFrom>
              <a:clrTo>
                <a:srgbClr val="FFFFFF">
                  <a:alpha val="0"/>
                </a:srgbClr>
              </a:clrTo>
            </a:clrChange>
          </a:blip>
          <a:stretch>
            <a:fillRect/>
          </a:stretch>
        </p:blipFill>
        <p:spPr>
          <a:xfrm>
            <a:off x="683568" y="2492895"/>
            <a:ext cx="7920880" cy="2856441"/>
          </a:xfrm>
          <a:prstGeom prst="rect">
            <a:avLst/>
          </a:prstGeom>
        </p:spPr>
      </p:pic>
    </p:spTree>
    <p:extLst>
      <p:ext uri="{BB962C8B-B14F-4D97-AF65-F5344CB8AC3E}">
        <p14:creationId xmlns:p14="http://schemas.microsoft.com/office/powerpoint/2010/main" val="27472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a:off x="179512" y="404664"/>
            <a:ext cx="2592288" cy="676006"/>
          </a:xfrm>
          <a:prstGeom prst="rect">
            <a:avLst/>
          </a:prstGeom>
        </p:spPr>
      </p:pic>
      <p:sp>
        <p:nvSpPr>
          <p:cNvPr id="2" name="矩形 1"/>
          <p:cNvSpPr/>
          <p:nvPr/>
        </p:nvSpPr>
        <p:spPr>
          <a:xfrm>
            <a:off x="827584" y="1196752"/>
            <a:ext cx="7848872" cy="830997"/>
          </a:xfrm>
          <a:prstGeom prst="rect">
            <a:avLst/>
          </a:prstGeom>
        </p:spPr>
        <p:txBody>
          <a:bodyPr wrap="square">
            <a:spAutoFit/>
          </a:bodyPr>
          <a:lstStyle/>
          <a:p>
            <a:pPr algn="just"/>
            <a:r>
              <a:rPr lang="en-US" altLang="zh-CN" dirty="0">
                <a:latin typeface="Times" panose="02020603050405020304" pitchFamily="18" charset="0"/>
              </a:rPr>
              <a:t>The preceding discussion </a:t>
            </a:r>
            <a:r>
              <a:rPr lang="en-US" altLang="zh-CN" dirty="0" smtClean="0">
                <a:latin typeface="Times" panose="02020603050405020304" pitchFamily="18" charset="0"/>
              </a:rPr>
              <a:t>identifies </a:t>
            </a:r>
            <a:r>
              <a:rPr lang="en-US" altLang="zh-CN" dirty="0">
                <a:latin typeface="Times" panose="02020603050405020304" pitchFamily="18" charset="0"/>
              </a:rPr>
              <a:t>three possible tasks when we are analyzing a </a:t>
            </a:r>
            <a:r>
              <a:rPr lang="en-US" altLang="zh-CN" dirty="0" smtClean="0">
                <a:latin typeface="Times" panose="02020603050405020304" pitchFamily="18" charset="0"/>
              </a:rPr>
              <a:t>collection </a:t>
            </a:r>
            <a:r>
              <a:rPr lang="en-US" altLang="zh-CN" dirty="0">
                <a:latin typeface="Times" panose="02020603050405020304" pitchFamily="18" charset="0"/>
              </a:rPr>
              <a:t>of data points:</a:t>
            </a:r>
            <a:endParaRPr lang="zh-CN" altLang="en-US" dirty="0"/>
          </a:p>
        </p:txBody>
      </p:sp>
      <p:sp>
        <p:nvSpPr>
          <p:cNvPr id="3" name="矩形 2"/>
          <p:cNvSpPr/>
          <p:nvPr/>
        </p:nvSpPr>
        <p:spPr>
          <a:xfrm>
            <a:off x="833736" y="2369495"/>
            <a:ext cx="7750022" cy="461665"/>
          </a:xfrm>
          <a:prstGeom prst="rect">
            <a:avLst/>
          </a:prstGeom>
        </p:spPr>
        <p:txBody>
          <a:bodyPr wrap="square">
            <a:spAutoFit/>
          </a:bodyPr>
          <a:lstStyle/>
          <a:p>
            <a:r>
              <a:rPr lang="en-US" altLang="zh-CN" b="1" dirty="0">
                <a:latin typeface="Times-Bold"/>
              </a:rPr>
              <a:t>1. </a:t>
            </a:r>
            <a:r>
              <a:rPr lang="en-US" altLang="zh-CN" dirty="0">
                <a:latin typeface="Times" panose="02020603050405020304" pitchFamily="18" charset="0"/>
              </a:rPr>
              <a:t>Fitting a selected model type or types to the data.</a:t>
            </a:r>
            <a:endParaRPr lang="zh-CN" altLang="en-US" dirty="0"/>
          </a:p>
        </p:txBody>
      </p:sp>
      <p:sp>
        <p:nvSpPr>
          <p:cNvPr id="4" name="矩形 3"/>
          <p:cNvSpPr/>
          <p:nvPr/>
        </p:nvSpPr>
        <p:spPr>
          <a:xfrm>
            <a:off x="827584" y="2882553"/>
            <a:ext cx="8064896" cy="830997"/>
          </a:xfrm>
          <a:prstGeom prst="rect">
            <a:avLst/>
          </a:prstGeom>
        </p:spPr>
        <p:txBody>
          <a:bodyPr wrap="square">
            <a:spAutoFit/>
          </a:bodyPr>
          <a:lstStyle/>
          <a:p>
            <a:r>
              <a:rPr lang="en-US" altLang="zh-CN" b="1" dirty="0">
                <a:latin typeface="Times-Bold"/>
              </a:rPr>
              <a:t>2. </a:t>
            </a:r>
            <a:r>
              <a:rPr lang="en-US" altLang="zh-CN" dirty="0">
                <a:latin typeface="Times" panose="02020603050405020304" pitchFamily="18" charset="0"/>
              </a:rPr>
              <a:t>Choosing the most appropriate model from competing types that have been </a:t>
            </a:r>
            <a:r>
              <a:rPr lang="en-US" altLang="zh-CN" dirty="0" smtClean="0">
                <a:latin typeface="Times" panose="02020603050405020304" pitchFamily="18" charset="0"/>
              </a:rPr>
              <a:t>fitted</a:t>
            </a:r>
            <a:r>
              <a:rPr lang="en-US" altLang="zh-CN" dirty="0">
                <a:latin typeface="Times" panose="02020603050405020304" pitchFamily="18" charset="0"/>
              </a:rPr>
              <a:t>.</a:t>
            </a:r>
            <a:endParaRPr lang="zh-CN" altLang="en-US" dirty="0"/>
          </a:p>
        </p:txBody>
      </p:sp>
      <p:sp>
        <p:nvSpPr>
          <p:cNvPr id="11" name="矩形 10"/>
          <p:cNvSpPr/>
          <p:nvPr/>
        </p:nvSpPr>
        <p:spPr>
          <a:xfrm>
            <a:off x="854426" y="3729852"/>
            <a:ext cx="7894038" cy="461665"/>
          </a:xfrm>
          <a:prstGeom prst="rect">
            <a:avLst/>
          </a:prstGeom>
        </p:spPr>
        <p:txBody>
          <a:bodyPr wrap="square">
            <a:spAutoFit/>
          </a:bodyPr>
          <a:lstStyle/>
          <a:p>
            <a:r>
              <a:rPr lang="en-US" altLang="zh-CN" b="1" dirty="0">
                <a:latin typeface="Times-Bold"/>
              </a:rPr>
              <a:t>3. </a:t>
            </a:r>
            <a:r>
              <a:rPr lang="en-US" altLang="zh-CN" dirty="0">
                <a:latin typeface="Times" panose="02020603050405020304" pitchFamily="18" charset="0"/>
              </a:rPr>
              <a:t>Making predictions from the collected data.</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07704" y="548680"/>
            <a:ext cx="5760640" cy="523220"/>
          </a:xfrm>
          <a:prstGeom prst="rect">
            <a:avLst/>
          </a:prstGeom>
        </p:spPr>
        <p:txBody>
          <a:bodyPr wrap="square">
            <a:spAutoFit/>
          </a:bodyPr>
          <a:lstStyle/>
          <a:p>
            <a:r>
              <a:rPr lang="en-US" altLang="zh-CN" sz="2800" dirty="0"/>
              <a:t>Applying the Least-Squares Criterion</a:t>
            </a:r>
            <a:endParaRPr lang="zh-CN" altLang="en-US" sz="2800" dirty="0"/>
          </a:p>
        </p:txBody>
      </p:sp>
      <p:pic>
        <p:nvPicPr>
          <p:cNvPr id="3" name="图片 2"/>
          <p:cNvPicPr>
            <a:picLocks noChangeAspect="1"/>
          </p:cNvPicPr>
          <p:nvPr/>
        </p:nvPicPr>
        <p:blipFill>
          <a:blip r:embed="rId2">
            <a:clrChange>
              <a:clrFrom>
                <a:srgbClr val="FFFFFF"/>
              </a:clrFrom>
              <a:clrTo>
                <a:srgbClr val="FFFFFF">
                  <a:alpha val="0"/>
                </a:srgbClr>
              </a:clrTo>
            </a:clrChange>
          </a:blip>
          <a:stretch>
            <a:fillRect/>
          </a:stretch>
        </p:blipFill>
        <p:spPr>
          <a:xfrm>
            <a:off x="395536" y="366479"/>
            <a:ext cx="1224136" cy="866011"/>
          </a:xfrm>
          <a:prstGeom prst="rect">
            <a:avLst/>
          </a:prstGeom>
        </p:spPr>
      </p:pic>
      <p:sp>
        <p:nvSpPr>
          <p:cNvPr id="4" name="矩形 3"/>
          <p:cNvSpPr/>
          <p:nvPr/>
        </p:nvSpPr>
        <p:spPr>
          <a:xfrm>
            <a:off x="467544" y="1244322"/>
            <a:ext cx="8136904" cy="1569660"/>
          </a:xfrm>
          <a:prstGeom prst="rect">
            <a:avLst/>
          </a:prstGeom>
        </p:spPr>
        <p:txBody>
          <a:bodyPr wrap="square">
            <a:spAutoFit/>
          </a:bodyPr>
          <a:lstStyle/>
          <a:p>
            <a:pPr algn="just"/>
            <a:r>
              <a:rPr lang="en-US" altLang="zh-CN" dirty="0"/>
              <a:t>Suppose that our assumptions lead us to expect a model of a certain type and that data </a:t>
            </a:r>
            <a:r>
              <a:rPr lang="en-US" altLang="zh-CN" dirty="0" smtClean="0"/>
              <a:t>have been </a:t>
            </a:r>
            <a:r>
              <a:rPr lang="en-US" altLang="zh-CN" dirty="0"/>
              <a:t>collected and analyzed. In this section the least-squares criterion is applied to </a:t>
            </a:r>
            <a:r>
              <a:rPr lang="en-US" altLang="zh-CN" dirty="0" smtClean="0"/>
              <a:t>estimate the </a:t>
            </a:r>
            <a:r>
              <a:rPr lang="en-US" altLang="zh-CN" dirty="0"/>
              <a:t>parameters for several types of curves.</a:t>
            </a:r>
            <a:endParaRPr lang="zh-CN" altLang="en-US" dirty="0"/>
          </a:p>
        </p:txBody>
      </p:sp>
      <p:sp>
        <p:nvSpPr>
          <p:cNvPr id="5" name="矩形 4"/>
          <p:cNvSpPr/>
          <p:nvPr/>
        </p:nvSpPr>
        <p:spPr>
          <a:xfrm>
            <a:off x="1259632" y="3140968"/>
            <a:ext cx="3478837" cy="461665"/>
          </a:xfrm>
          <a:prstGeom prst="rect">
            <a:avLst/>
          </a:prstGeom>
        </p:spPr>
        <p:txBody>
          <a:bodyPr wrap="none">
            <a:spAutoFit/>
          </a:bodyPr>
          <a:lstStyle/>
          <a:p>
            <a:pPr marL="342900" indent="-342900">
              <a:buFont typeface="Arial" panose="020B0604020202020204" pitchFamily="34" charset="0"/>
              <a:buChar char="•"/>
            </a:pPr>
            <a:r>
              <a:rPr lang="en-US" altLang="zh-CN" b="1" dirty="0"/>
              <a:t>Fitting a Straight Line</a:t>
            </a:r>
            <a:endParaRPr lang="zh-CN" altLang="en-US" b="1" dirty="0"/>
          </a:p>
        </p:txBody>
      </p:sp>
      <p:sp>
        <p:nvSpPr>
          <p:cNvPr id="6" name="矩形 5"/>
          <p:cNvSpPr/>
          <p:nvPr/>
        </p:nvSpPr>
        <p:spPr>
          <a:xfrm>
            <a:off x="1257063" y="3929619"/>
            <a:ext cx="3455626" cy="461665"/>
          </a:xfrm>
          <a:prstGeom prst="rect">
            <a:avLst/>
          </a:prstGeom>
        </p:spPr>
        <p:txBody>
          <a:bodyPr wrap="none">
            <a:spAutoFit/>
          </a:bodyPr>
          <a:lstStyle/>
          <a:p>
            <a:pPr marL="342900" indent="-342900">
              <a:buFont typeface="Arial" panose="020B0604020202020204" pitchFamily="34" charset="0"/>
              <a:buChar char="•"/>
            </a:pPr>
            <a:r>
              <a:rPr lang="en-US" altLang="zh-CN" b="1" dirty="0"/>
              <a:t>Fitting a Power Curve</a:t>
            </a:r>
            <a:endParaRPr lang="zh-CN" altLang="en-US" b="1" dirty="0"/>
          </a:p>
        </p:txBody>
      </p:sp>
      <p:sp>
        <p:nvSpPr>
          <p:cNvPr id="7" name="矩形 6"/>
          <p:cNvSpPr/>
          <p:nvPr/>
        </p:nvSpPr>
        <p:spPr>
          <a:xfrm>
            <a:off x="1257063" y="4718270"/>
            <a:ext cx="4657493" cy="461665"/>
          </a:xfrm>
          <a:prstGeom prst="rect">
            <a:avLst/>
          </a:prstGeom>
        </p:spPr>
        <p:txBody>
          <a:bodyPr wrap="none">
            <a:spAutoFit/>
          </a:bodyPr>
          <a:lstStyle/>
          <a:p>
            <a:pPr marL="342900" indent="-342900">
              <a:buFont typeface="Arial" panose="020B0604020202020204" pitchFamily="34" charset="0"/>
              <a:buChar char="•"/>
            </a:pPr>
            <a:r>
              <a:rPr lang="en-US" altLang="zh-CN" b="1" dirty="0"/>
              <a:t>Transformed Least-Squares Fit</a:t>
            </a:r>
            <a:endParaRPr lang="zh-CN" altLang="en-US" b="1" dirty="0"/>
          </a:p>
        </p:txBody>
      </p:sp>
    </p:spTree>
    <p:extLst>
      <p:ext uri="{BB962C8B-B14F-4D97-AF65-F5344CB8AC3E}">
        <p14:creationId xmlns:p14="http://schemas.microsoft.com/office/powerpoint/2010/main" val="3882227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251520" y="620688"/>
            <a:ext cx="8659370" cy="2593415"/>
          </a:xfrm>
          <a:prstGeom prst="rect">
            <a:avLst/>
          </a:prstGeom>
        </p:spPr>
      </p:pic>
      <p:pic>
        <p:nvPicPr>
          <p:cNvPr id="3" name="图片 2"/>
          <p:cNvPicPr>
            <a:picLocks noChangeAspect="1"/>
          </p:cNvPicPr>
          <p:nvPr/>
        </p:nvPicPr>
        <p:blipFill>
          <a:blip r:embed="rId3">
            <a:clrChange>
              <a:clrFrom>
                <a:srgbClr val="FFFFFF"/>
              </a:clrFrom>
              <a:clrTo>
                <a:srgbClr val="FFFFFF">
                  <a:alpha val="0"/>
                </a:srgbClr>
              </a:clrTo>
            </a:clrChange>
          </a:blip>
          <a:stretch>
            <a:fillRect/>
          </a:stretch>
        </p:blipFill>
        <p:spPr>
          <a:xfrm>
            <a:off x="251520" y="3573016"/>
            <a:ext cx="8637651" cy="2275713"/>
          </a:xfrm>
          <a:prstGeom prst="rect">
            <a:avLst/>
          </a:prstGeom>
        </p:spPr>
      </p:pic>
    </p:spTree>
    <p:extLst>
      <p:ext uri="{BB962C8B-B14F-4D97-AF65-F5344CB8AC3E}">
        <p14:creationId xmlns:p14="http://schemas.microsoft.com/office/powerpoint/2010/main" val="1216872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1979712" y="1082353"/>
            <a:ext cx="4011930" cy="1634490"/>
          </a:xfrm>
          <a:prstGeom prst="rect">
            <a:avLst/>
          </a:prstGeom>
        </p:spPr>
      </p:pic>
      <p:sp>
        <p:nvSpPr>
          <p:cNvPr id="3" name="矩形 2"/>
          <p:cNvSpPr/>
          <p:nvPr/>
        </p:nvSpPr>
        <p:spPr>
          <a:xfrm>
            <a:off x="467544" y="620688"/>
            <a:ext cx="5256584" cy="461665"/>
          </a:xfrm>
          <a:prstGeom prst="rect">
            <a:avLst/>
          </a:prstGeom>
        </p:spPr>
        <p:txBody>
          <a:bodyPr wrap="square">
            <a:spAutoFit/>
          </a:bodyPr>
          <a:lstStyle/>
          <a:p>
            <a:r>
              <a:rPr lang="en-US" altLang="zh-CN" dirty="0"/>
              <a:t>These equations can be rewritten to give</a:t>
            </a:r>
            <a:endParaRPr lang="zh-CN" altLang="en-US" dirty="0"/>
          </a:p>
        </p:txBody>
      </p:sp>
      <p:sp>
        <p:nvSpPr>
          <p:cNvPr id="4" name="矩形 3"/>
          <p:cNvSpPr/>
          <p:nvPr/>
        </p:nvSpPr>
        <p:spPr>
          <a:xfrm>
            <a:off x="7884368" y="1668765"/>
            <a:ext cx="774571" cy="461665"/>
          </a:xfrm>
          <a:prstGeom prst="rect">
            <a:avLst/>
          </a:prstGeom>
        </p:spPr>
        <p:txBody>
          <a:bodyPr wrap="none">
            <a:spAutoFit/>
          </a:bodyPr>
          <a:lstStyle/>
          <a:p>
            <a:r>
              <a:rPr lang="en-US" altLang="zh-CN" dirty="0">
                <a:latin typeface="Times" panose="02020603050405020304" pitchFamily="18" charset="0"/>
              </a:rPr>
              <a:t>(3.4)</a:t>
            </a:r>
            <a:endParaRPr lang="zh-CN" altLang="en-US" dirty="0"/>
          </a:p>
        </p:txBody>
      </p:sp>
      <p:sp>
        <p:nvSpPr>
          <p:cNvPr id="5" name="矩形 4"/>
          <p:cNvSpPr/>
          <p:nvPr/>
        </p:nvSpPr>
        <p:spPr>
          <a:xfrm>
            <a:off x="467543" y="2716843"/>
            <a:ext cx="8191395" cy="1569660"/>
          </a:xfrm>
          <a:prstGeom prst="rect">
            <a:avLst/>
          </a:prstGeom>
        </p:spPr>
        <p:txBody>
          <a:bodyPr wrap="square">
            <a:spAutoFit/>
          </a:bodyPr>
          <a:lstStyle/>
          <a:p>
            <a:pPr algn="just"/>
            <a:r>
              <a:rPr lang="en-US" altLang="zh-CN" dirty="0"/>
              <a:t>The preceding equations can be solved for a and b once all the values for </a:t>
            </a:r>
            <a:r>
              <a:rPr lang="en-US" altLang="zh-CN" b="1" i="1" dirty="0" smtClean="0"/>
              <a:t>x</a:t>
            </a:r>
            <a:r>
              <a:rPr lang="en-US" altLang="zh-CN" b="1" i="1" baseline="-25000" dirty="0" smtClean="0"/>
              <a:t>i</a:t>
            </a:r>
            <a:r>
              <a:rPr lang="en-US" altLang="zh-CN" dirty="0" smtClean="0"/>
              <a:t> </a:t>
            </a:r>
            <a:r>
              <a:rPr lang="en-US" altLang="zh-CN" dirty="0"/>
              <a:t>and </a:t>
            </a:r>
            <a:r>
              <a:rPr lang="en-US" altLang="zh-CN" b="1" i="1" dirty="0" err="1" smtClean="0"/>
              <a:t>y</a:t>
            </a:r>
            <a:r>
              <a:rPr lang="en-US" altLang="zh-CN" b="1" i="1" baseline="-25000" dirty="0" err="1" smtClean="0"/>
              <a:t>i</a:t>
            </a:r>
            <a:r>
              <a:rPr lang="en-US" altLang="zh-CN" dirty="0" smtClean="0"/>
              <a:t> are substituted </a:t>
            </a:r>
            <a:r>
              <a:rPr lang="en-US" altLang="zh-CN" dirty="0"/>
              <a:t>into them. The solutions (see Problem 1 at the end of this section) for the </a:t>
            </a:r>
            <a:r>
              <a:rPr lang="en-US" altLang="zh-CN" dirty="0" smtClean="0"/>
              <a:t>parameters </a:t>
            </a:r>
            <a:r>
              <a:rPr lang="en-US" altLang="zh-CN" dirty="0"/>
              <a:t>a and b are easily obtained by elimination and are found to be</a:t>
            </a:r>
            <a:endParaRPr lang="zh-CN" altLang="en-US" dirty="0"/>
          </a:p>
        </p:txBody>
      </p:sp>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1051977" y="4286503"/>
            <a:ext cx="5867400" cy="2252663"/>
          </a:xfrm>
          <a:prstGeom prst="rect">
            <a:avLst/>
          </a:prstGeom>
        </p:spPr>
      </p:pic>
      <p:sp>
        <p:nvSpPr>
          <p:cNvPr id="7" name="矩形 6"/>
          <p:cNvSpPr/>
          <p:nvPr/>
        </p:nvSpPr>
        <p:spPr>
          <a:xfrm>
            <a:off x="7884368" y="4402123"/>
            <a:ext cx="774571" cy="461665"/>
          </a:xfrm>
          <a:prstGeom prst="rect">
            <a:avLst/>
          </a:prstGeom>
        </p:spPr>
        <p:txBody>
          <a:bodyPr wrap="none">
            <a:spAutoFit/>
          </a:bodyPr>
          <a:lstStyle/>
          <a:p>
            <a:r>
              <a:rPr lang="en-US" altLang="zh-CN" dirty="0">
                <a:latin typeface="Times" panose="02020603050405020304" pitchFamily="18" charset="0"/>
              </a:rPr>
              <a:t>(</a:t>
            </a:r>
            <a:r>
              <a:rPr lang="en-US" altLang="zh-CN" dirty="0" smtClean="0">
                <a:latin typeface="Times" panose="02020603050405020304" pitchFamily="18" charset="0"/>
              </a:rPr>
              <a:t>3.5)</a:t>
            </a:r>
            <a:endParaRPr lang="zh-CN" altLang="en-US" dirty="0"/>
          </a:p>
        </p:txBody>
      </p:sp>
      <p:sp>
        <p:nvSpPr>
          <p:cNvPr id="8" name="矩形 7"/>
          <p:cNvSpPr/>
          <p:nvPr/>
        </p:nvSpPr>
        <p:spPr>
          <a:xfrm>
            <a:off x="7884367" y="5805264"/>
            <a:ext cx="774571" cy="461665"/>
          </a:xfrm>
          <a:prstGeom prst="rect">
            <a:avLst/>
          </a:prstGeom>
        </p:spPr>
        <p:txBody>
          <a:bodyPr wrap="none">
            <a:spAutoFit/>
          </a:bodyPr>
          <a:lstStyle/>
          <a:p>
            <a:r>
              <a:rPr lang="en-US" altLang="zh-CN" dirty="0">
                <a:latin typeface="Times" panose="02020603050405020304" pitchFamily="18" charset="0"/>
              </a:rPr>
              <a:t>(</a:t>
            </a:r>
            <a:r>
              <a:rPr lang="en-US" altLang="zh-CN" dirty="0" smtClean="0">
                <a:latin typeface="Times" panose="02020603050405020304" pitchFamily="18" charset="0"/>
              </a:rPr>
              <a:t>3.6)</a:t>
            </a:r>
            <a:endParaRPr lang="zh-CN" altLang="en-US" dirty="0"/>
          </a:p>
        </p:txBody>
      </p:sp>
      <p:sp>
        <p:nvSpPr>
          <p:cNvPr id="9" name="矩形 8"/>
          <p:cNvSpPr/>
          <p:nvPr/>
        </p:nvSpPr>
        <p:spPr>
          <a:xfrm>
            <a:off x="6129074" y="736417"/>
            <a:ext cx="2561920" cy="461665"/>
          </a:xfrm>
          <a:prstGeom prst="rect">
            <a:avLst/>
          </a:prstGeom>
          <a:noFill/>
        </p:spPr>
        <p:style>
          <a:lnRef idx="2">
            <a:schemeClr val="accent6"/>
          </a:lnRef>
          <a:fillRef idx="1">
            <a:schemeClr val="lt1"/>
          </a:fillRef>
          <a:effectRef idx="0">
            <a:schemeClr val="accent6"/>
          </a:effectRef>
          <a:fontRef idx="minor">
            <a:schemeClr val="dk1"/>
          </a:fontRef>
        </p:style>
        <p:txBody>
          <a:bodyPr wrap="none">
            <a:spAutoFit/>
          </a:bodyPr>
          <a:lstStyle/>
          <a:p>
            <a:r>
              <a:rPr lang="en-US" altLang="zh-CN" b="1" dirty="0"/>
              <a:t>normal equations</a:t>
            </a:r>
            <a:r>
              <a:rPr lang="en-US" altLang="zh-CN" dirty="0"/>
              <a:t>.</a:t>
            </a:r>
            <a:endParaRPr lang="zh-CN" altLang="en-US" dirty="0"/>
          </a:p>
        </p:txBody>
      </p:sp>
      <p:sp>
        <p:nvSpPr>
          <p:cNvPr id="10" name="左箭头 9"/>
          <p:cNvSpPr/>
          <p:nvPr/>
        </p:nvSpPr>
        <p:spPr bwMode="auto">
          <a:xfrm rot="19375830">
            <a:off x="5801363" y="1142914"/>
            <a:ext cx="380558" cy="318601"/>
          </a:xfrm>
          <a:prstGeom prst="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322360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548680"/>
            <a:ext cx="3724033" cy="523220"/>
          </a:xfrm>
          <a:prstGeom prst="rect">
            <a:avLst/>
          </a:prstGeom>
        </p:spPr>
        <p:txBody>
          <a:bodyPr wrap="none">
            <a:spAutoFit/>
          </a:bodyPr>
          <a:lstStyle/>
          <a:p>
            <a:r>
              <a:rPr lang="en-US" altLang="zh-CN" sz="2800" b="1" dirty="0"/>
              <a:t>Fitting a Power Curve</a:t>
            </a:r>
            <a:endParaRPr lang="zh-CN" altLang="en-US" sz="2800" b="1" dirty="0"/>
          </a:p>
        </p:txBody>
      </p:sp>
      <p:sp>
        <p:nvSpPr>
          <p:cNvPr id="3" name="矩形 2"/>
          <p:cNvSpPr/>
          <p:nvPr/>
        </p:nvSpPr>
        <p:spPr>
          <a:xfrm>
            <a:off x="467544" y="1124744"/>
            <a:ext cx="8208912" cy="1938992"/>
          </a:xfrm>
          <a:prstGeom prst="rect">
            <a:avLst/>
          </a:prstGeom>
        </p:spPr>
        <p:txBody>
          <a:bodyPr wrap="square">
            <a:spAutoFit/>
          </a:bodyPr>
          <a:lstStyle/>
          <a:p>
            <a:pPr algn="just"/>
            <a:r>
              <a:rPr lang="en-US" altLang="zh-CN" dirty="0"/>
              <a:t>Now let's use the least-squares criterion to </a:t>
            </a:r>
            <a:r>
              <a:rPr lang="en-US" altLang="zh-CN" dirty="0" smtClean="0"/>
              <a:t>fit </a:t>
            </a:r>
            <a:r>
              <a:rPr lang="en-US" altLang="zh-CN" dirty="0"/>
              <a:t>a curve of the form </a:t>
            </a:r>
            <a:r>
              <a:rPr lang="en-US" altLang="zh-CN" b="1" i="1" dirty="0"/>
              <a:t>y </a:t>
            </a:r>
            <a:r>
              <a:rPr lang="en-US" altLang="zh-CN" b="1" i="1" dirty="0" smtClean="0"/>
              <a:t>= </a:t>
            </a:r>
            <a:r>
              <a:rPr lang="en-US" altLang="zh-CN" b="1" i="1" dirty="0" err="1"/>
              <a:t>Ax</a:t>
            </a:r>
            <a:r>
              <a:rPr lang="en-US" altLang="zh-CN" b="1" i="1" baseline="30000" dirty="0" err="1"/>
              <a:t>n</a:t>
            </a:r>
            <a:r>
              <a:rPr lang="en-US" altLang="zh-CN" dirty="0"/>
              <a:t>, where </a:t>
            </a:r>
            <a:r>
              <a:rPr lang="en-US" altLang="zh-CN" b="1" i="1" dirty="0" smtClean="0"/>
              <a:t>n</a:t>
            </a:r>
            <a:r>
              <a:rPr lang="en-US" altLang="zh-CN" dirty="0" smtClean="0"/>
              <a:t> is fixed</a:t>
            </a:r>
            <a:r>
              <a:rPr lang="en-US" altLang="zh-CN" dirty="0"/>
              <a:t>, to a given collection of data points. Call the least-squares estimate of the </a:t>
            </a:r>
            <a:r>
              <a:rPr lang="en-US" altLang="zh-CN" dirty="0" smtClean="0"/>
              <a:t>model </a:t>
            </a:r>
          </a:p>
          <a:p>
            <a:pPr algn="ctr"/>
            <a:r>
              <a:rPr lang="en-US" altLang="zh-CN" b="1" i="1" dirty="0" smtClean="0"/>
              <a:t>f </a:t>
            </a:r>
            <a:r>
              <a:rPr lang="en-US" altLang="zh-CN" b="1" dirty="0" smtClean="0"/>
              <a:t>(</a:t>
            </a:r>
            <a:r>
              <a:rPr lang="en-US" altLang="zh-CN" b="1" i="1" dirty="0" smtClean="0"/>
              <a:t>x</a:t>
            </a:r>
            <a:r>
              <a:rPr lang="en-US" altLang="zh-CN" b="1" dirty="0" smtClean="0"/>
              <a:t>)</a:t>
            </a:r>
            <a:r>
              <a:rPr lang="en-US" altLang="zh-CN" b="1" i="1" dirty="0" smtClean="0"/>
              <a:t> = </a:t>
            </a:r>
            <a:r>
              <a:rPr lang="en-US" altLang="zh-CN" b="1" i="1" dirty="0" err="1" smtClean="0"/>
              <a:t>ax</a:t>
            </a:r>
            <a:r>
              <a:rPr lang="en-US" altLang="zh-CN" b="1" i="1" baseline="30000" dirty="0" err="1" smtClean="0"/>
              <a:t>n</a:t>
            </a:r>
            <a:r>
              <a:rPr lang="en-US" altLang="zh-CN" dirty="0"/>
              <a:t>. </a:t>
            </a:r>
            <a:endParaRPr lang="en-US" altLang="zh-CN" dirty="0" smtClean="0"/>
          </a:p>
          <a:p>
            <a:pPr algn="just"/>
            <a:r>
              <a:rPr lang="en-US" altLang="zh-CN" dirty="0" smtClean="0"/>
              <a:t>Application </a:t>
            </a:r>
            <a:r>
              <a:rPr lang="en-US" altLang="zh-CN" dirty="0"/>
              <a:t>of the criterion then requires minimization of</a:t>
            </a:r>
            <a:endParaRPr lang="zh-CN" altLang="en-US" dirty="0"/>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1979712" y="3117391"/>
            <a:ext cx="4733925" cy="942975"/>
          </a:xfrm>
          <a:prstGeom prst="rect">
            <a:avLst/>
          </a:prstGeom>
        </p:spPr>
      </p:pic>
      <p:sp>
        <p:nvSpPr>
          <p:cNvPr id="5" name="矩形 4"/>
          <p:cNvSpPr/>
          <p:nvPr/>
        </p:nvSpPr>
        <p:spPr>
          <a:xfrm>
            <a:off x="467544" y="4060366"/>
            <a:ext cx="8064896" cy="830997"/>
          </a:xfrm>
          <a:prstGeom prst="rect">
            <a:avLst/>
          </a:prstGeom>
        </p:spPr>
        <p:txBody>
          <a:bodyPr wrap="square">
            <a:spAutoFit/>
          </a:bodyPr>
          <a:lstStyle/>
          <a:p>
            <a:pPr algn="just"/>
            <a:r>
              <a:rPr lang="en-US" altLang="zh-CN" dirty="0"/>
              <a:t>A necessary condition for optimality is that the derivative </a:t>
            </a:r>
            <a:r>
              <a:rPr lang="en-US" altLang="zh-CN" b="1" i="1" dirty="0" smtClean="0"/>
              <a:t>ds/da</a:t>
            </a:r>
            <a:r>
              <a:rPr lang="en-US" altLang="zh-CN" dirty="0" smtClean="0"/>
              <a:t> </a:t>
            </a:r>
            <a:r>
              <a:rPr lang="en-US" altLang="zh-CN" dirty="0"/>
              <a:t>equal zero, giving </a:t>
            </a:r>
            <a:r>
              <a:rPr lang="en-US" altLang="zh-CN" dirty="0" smtClean="0"/>
              <a:t>the equation</a:t>
            </a:r>
            <a:endParaRPr lang="zh-CN" altLang="en-US" dirty="0"/>
          </a:p>
        </p:txBody>
      </p:sp>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467544" y="4891363"/>
            <a:ext cx="4351020" cy="1196340"/>
          </a:xfrm>
          <a:prstGeom prst="rect">
            <a:avLst/>
          </a:prstGeom>
        </p:spPr>
      </p:pic>
      <p:pic>
        <p:nvPicPr>
          <p:cNvPr id="7" name="图片 6"/>
          <p:cNvPicPr>
            <a:picLocks noChangeAspect="1"/>
          </p:cNvPicPr>
          <p:nvPr/>
        </p:nvPicPr>
        <p:blipFill>
          <a:blip r:embed="rId4">
            <a:clrChange>
              <a:clrFrom>
                <a:srgbClr val="FFFFFF"/>
              </a:clrFrom>
              <a:clrTo>
                <a:srgbClr val="FFFFFF">
                  <a:alpha val="0"/>
                </a:srgbClr>
              </a:clrTo>
            </a:clrChange>
          </a:blip>
          <a:stretch>
            <a:fillRect/>
          </a:stretch>
        </p:blipFill>
        <p:spPr>
          <a:xfrm>
            <a:off x="5436096" y="4991621"/>
            <a:ext cx="1840448" cy="995823"/>
          </a:xfrm>
          <a:prstGeom prst="rect">
            <a:avLst/>
          </a:prstGeom>
        </p:spPr>
      </p:pic>
      <p:sp>
        <p:nvSpPr>
          <p:cNvPr id="8" name="右箭头 7"/>
          <p:cNvSpPr/>
          <p:nvPr/>
        </p:nvSpPr>
        <p:spPr bwMode="auto">
          <a:xfrm>
            <a:off x="4932040" y="5373216"/>
            <a:ext cx="432048" cy="21602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矩形 8"/>
          <p:cNvSpPr/>
          <p:nvPr/>
        </p:nvSpPr>
        <p:spPr>
          <a:xfrm>
            <a:off x="7787755" y="5250395"/>
            <a:ext cx="774571" cy="461665"/>
          </a:xfrm>
          <a:prstGeom prst="rect">
            <a:avLst/>
          </a:prstGeom>
        </p:spPr>
        <p:txBody>
          <a:bodyPr wrap="none">
            <a:spAutoFit/>
          </a:bodyPr>
          <a:lstStyle/>
          <a:p>
            <a:r>
              <a:rPr lang="en-US" altLang="zh-CN" dirty="0">
                <a:latin typeface="Times" panose="02020603050405020304" pitchFamily="18" charset="0"/>
              </a:rPr>
              <a:t>(</a:t>
            </a:r>
            <a:r>
              <a:rPr lang="en-US" altLang="zh-CN" dirty="0" smtClean="0">
                <a:latin typeface="Times" panose="02020603050405020304" pitchFamily="18" charset="0"/>
              </a:rPr>
              <a:t>3.7)</a:t>
            </a:r>
            <a:endParaRPr lang="zh-CN" altLang="en-US" dirty="0"/>
          </a:p>
        </p:txBody>
      </p:sp>
    </p:spTree>
    <p:extLst>
      <p:ext uri="{BB962C8B-B14F-4D97-AF65-F5344CB8AC3E}">
        <p14:creationId xmlns:p14="http://schemas.microsoft.com/office/powerpoint/2010/main" val="3900300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clrChange>
              <a:clrFrom>
                <a:srgbClr val="FFFFFF"/>
              </a:clrFrom>
              <a:clrTo>
                <a:srgbClr val="FFFFFF">
                  <a:alpha val="0"/>
                </a:srgbClr>
              </a:clrTo>
            </a:clrChange>
          </a:blip>
          <a:stretch>
            <a:fillRect/>
          </a:stretch>
        </p:blipFill>
        <p:spPr>
          <a:xfrm>
            <a:off x="0" y="1196752"/>
            <a:ext cx="9144000" cy="5062330"/>
          </a:xfrm>
          <a:prstGeom prst="rect">
            <a:avLst/>
          </a:prstGeom>
        </p:spPr>
      </p:pic>
      <p:sp>
        <p:nvSpPr>
          <p:cNvPr id="3" name="矩形 2"/>
          <p:cNvSpPr/>
          <p:nvPr/>
        </p:nvSpPr>
        <p:spPr>
          <a:xfrm>
            <a:off x="323528" y="374615"/>
            <a:ext cx="5184576" cy="523220"/>
          </a:xfrm>
          <a:prstGeom prst="rect">
            <a:avLst/>
          </a:prstGeom>
        </p:spPr>
        <p:txBody>
          <a:bodyPr wrap="square">
            <a:spAutoFit/>
          </a:bodyPr>
          <a:lstStyle/>
          <a:p>
            <a:r>
              <a:rPr lang="en-US" altLang="zh-CN" sz="2800" b="1" dirty="0" smtClean="0"/>
              <a:t>A </a:t>
            </a:r>
            <a:r>
              <a:rPr lang="en-US" altLang="zh-CN" sz="2800" b="1" dirty="0"/>
              <a:t>Power </a:t>
            </a:r>
            <a:r>
              <a:rPr lang="en-US" altLang="zh-CN" sz="2800" b="1" dirty="0" smtClean="0"/>
              <a:t>Curve Fitting Example</a:t>
            </a:r>
            <a:endParaRPr lang="zh-CN" altLang="en-US" sz="2800" b="1" dirty="0"/>
          </a:p>
        </p:txBody>
      </p:sp>
    </p:spTree>
    <p:extLst>
      <p:ext uri="{BB962C8B-B14F-4D97-AF65-F5344CB8AC3E}">
        <p14:creationId xmlns:p14="http://schemas.microsoft.com/office/powerpoint/2010/main" val="990171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476672"/>
            <a:ext cx="5124031" cy="523220"/>
          </a:xfrm>
          <a:prstGeom prst="rect">
            <a:avLst/>
          </a:prstGeom>
        </p:spPr>
        <p:txBody>
          <a:bodyPr wrap="none">
            <a:spAutoFit/>
          </a:bodyPr>
          <a:lstStyle/>
          <a:p>
            <a:r>
              <a:rPr lang="en-US" altLang="zh-CN" sz="2800" b="1" dirty="0"/>
              <a:t>Transformed Least-Squares Fit</a:t>
            </a:r>
            <a:endParaRPr lang="zh-CN" altLang="en-US" sz="2800" b="1" dirty="0"/>
          </a:p>
        </p:txBody>
      </p:sp>
      <p:pic>
        <p:nvPicPr>
          <p:cNvPr id="20482" name="Picture 2"/>
          <p:cNvPicPr>
            <a:picLocks noChangeAspect="1" noChangeArrowheads="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83568" y="1124744"/>
            <a:ext cx="7848872" cy="2268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539552" y="3429852"/>
            <a:ext cx="7992888" cy="923330"/>
          </a:xfrm>
          <a:prstGeom prst="rect">
            <a:avLst/>
          </a:prstGeom>
        </p:spPr>
        <p:txBody>
          <a:bodyPr wrap="square">
            <a:spAutoFit/>
          </a:bodyPr>
          <a:lstStyle/>
          <a:p>
            <a:pPr algn="just"/>
            <a:r>
              <a:rPr lang="en-US" altLang="zh-CN" sz="1800" dirty="0"/>
              <a:t>conditions and convince yourself that solving the resulting system of nonlinear </a:t>
            </a:r>
            <a:r>
              <a:rPr lang="en-US" altLang="zh-CN" sz="1800" dirty="0" smtClean="0"/>
              <a:t>equations </a:t>
            </a:r>
            <a:r>
              <a:rPr lang="zu-ZA" altLang="zh-CN" sz="1800" dirty="0"/>
              <a:t>would not be </a:t>
            </a:r>
            <a:r>
              <a:rPr lang="zu-ZA" altLang="zh-CN" sz="1800" dirty="0" smtClean="0"/>
              <a:t>easy</a:t>
            </a:r>
            <a:r>
              <a:rPr lang="en-US" altLang="zh-CN" sz="1800" dirty="0" smtClean="0"/>
              <a:t>.</a:t>
            </a:r>
            <a:r>
              <a:rPr lang="en-US" altLang="zh-CN" sz="1800" dirty="0"/>
              <a:t> For this reason, we use transformations </a:t>
            </a:r>
            <a:r>
              <a:rPr lang="en-US" altLang="zh-CN" sz="1800" dirty="0" smtClean="0"/>
              <a:t>that allow </a:t>
            </a:r>
            <a:r>
              <a:rPr lang="en-US" altLang="zh-CN" sz="1800" dirty="0"/>
              <a:t>us to </a:t>
            </a:r>
            <a:r>
              <a:rPr lang="en-US" altLang="zh-CN" sz="1800" i="1" dirty="0"/>
              <a:t>approximate </a:t>
            </a:r>
            <a:r>
              <a:rPr lang="en-US" altLang="zh-CN" sz="1800" dirty="0"/>
              <a:t>the least-squares model.</a:t>
            </a:r>
            <a:endParaRPr lang="zh-CN" altLang="en-US" sz="1800" dirty="0"/>
          </a:p>
        </p:txBody>
      </p:sp>
      <p:graphicFrame>
        <p:nvGraphicFramePr>
          <p:cNvPr id="4" name="对象 3"/>
          <p:cNvGraphicFramePr>
            <a:graphicFrameLocks noChangeAspect="1"/>
          </p:cNvGraphicFramePr>
          <p:nvPr>
            <p:extLst>
              <p:ext uri="{D42A27DB-BD31-4B8C-83A1-F6EECF244321}">
                <p14:modId xmlns:p14="http://schemas.microsoft.com/office/powerpoint/2010/main" val="2385098433"/>
              </p:ext>
            </p:extLst>
          </p:nvPr>
        </p:nvGraphicFramePr>
        <p:xfrm>
          <a:off x="2328107" y="4653136"/>
          <a:ext cx="1258888" cy="503237"/>
        </p:xfrm>
        <a:graphic>
          <a:graphicData uri="http://schemas.openxmlformats.org/presentationml/2006/ole">
            <mc:AlternateContent xmlns:mc="http://schemas.openxmlformats.org/markup-compatibility/2006">
              <mc:Choice xmlns:v="urn:schemas-microsoft-com:vml" Requires="v">
                <p:oleObj spid="_x0000_s20510" name="Equation" r:id="rId5" imgW="571320" imgH="228600" progId="Equation.DSMT4">
                  <p:embed/>
                </p:oleObj>
              </mc:Choice>
              <mc:Fallback>
                <p:oleObj name="Equation" r:id="rId5" imgW="571320" imgH="228600" progId="Equation.DSMT4">
                  <p:embed/>
                  <p:pic>
                    <p:nvPicPr>
                      <p:cNvPr id="0" name="对象 2"/>
                      <p:cNvPicPr>
                        <a:picLocks noChangeAspect="1" noChangeArrowheads="1"/>
                      </p:cNvPicPr>
                      <p:nvPr/>
                    </p:nvPicPr>
                    <p:blipFill>
                      <a:blip r:embed="rId6"/>
                      <a:srcRect/>
                      <a:stretch>
                        <a:fillRect/>
                      </a:stretch>
                    </p:blipFill>
                    <p:spPr bwMode="auto">
                      <a:xfrm>
                        <a:off x="2328107" y="4653136"/>
                        <a:ext cx="125888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689101291"/>
              </p:ext>
            </p:extLst>
          </p:nvPr>
        </p:nvGraphicFramePr>
        <p:xfrm>
          <a:off x="4860032" y="4725144"/>
          <a:ext cx="2181225" cy="447675"/>
        </p:xfrm>
        <a:graphic>
          <a:graphicData uri="http://schemas.openxmlformats.org/presentationml/2006/ole">
            <mc:AlternateContent xmlns:mc="http://schemas.openxmlformats.org/markup-compatibility/2006">
              <mc:Choice xmlns:v="urn:schemas-microsoft-com:vml" Requires="v">
                <p:oleObj spid="_x0000_s20511" name="Equation" r:id="rId7" imgW="990360" imgH="203040" progId="Equation.DSMT4">
                  <p:embed/>
                </p:oleObj>
              </mc:Choice>
              <mc:Fallback>
                <p:oleObj name="Equation" r:id="rId7" imgW="990360" imgH="203040" progId="Equation.DSMT4">
                  <p:embed/>
                  <p:pic>
                    <p:nvPicPr>
                      <p:cNvPr id="0" name="对象 3"/>
                      <p:cNvPicPr>
                        <a:picLocks noChangeAspect="1" noChangeArrowheads="1"/>
                      </p:cNvPicPr>
                      <p:nvPr/>
                    </p:nvPicPr>
                    <p:blipFill>
                      <a:blip r:embed="rId8"/>
                      <a:srcRect/>
                      <a:stretch>
                        <a:fillRect/>
                      </a:stretch>
                    </p:blipFill>
                    <p:spPr bwMode="auto">
                      <a:xfrm>
                        <a:off x="4860032" y="4725144"/>
                        <a:ext cx="218122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右箭头 5"/>
          <p:cNvSpPr/>
          <p:nvPr/>
        </p:nvSpPr>
        <p:spPr bwMode="auto">
          <a:xfrm>
            <a:off x="3995936" y="4869160"/>
            <a:ext cx="684076" cy="144016"/>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908525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95536" y="548680"/>
            <a:ext cx="3878560" cy="643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177752" y="1219331"/>
            <a:ext cx="6192688" cy="5007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5663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37865" y="692696"/>
            <a:ext cx="3704860" cy="523220"/>
          </a:xfrm>
          <a:prstGeom prst="rect">
            <a:avLst/>
          </a:prstGeom>
        </p:spPr>
        <p:txBody>
          <a:bodyPr wrap="none">
            <a:spAutoFit/>
          </a:bodyPr>
          <a:lstStyle/>
          <a:p>
            <a:r>
              <a:rPr lang="zu-ZA" altLang="zh-CN" sz="2800" b="1" dirty="0"/>
              <a:t>Choosing a Best Model</a:t>
            </a:r>
            <a:endParaRPr lang="zh-CN" altLang="en-US" sz="2800" b="1" dirty="0"/>
          </a:p>
        </p:txBody>
      </p:sp>
      <p:pic>
        <p:nvPicPr>
          <p:cNvPr id="2253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3568" y="582995"/>
            <a:ext cx="1022024" cy="742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95536" y="1483012"/>
            <a:ext cx="8310110" cy="1746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2" name="Picture 4"/>
          <p:cNvPicPr>
            <a:picLocks noChangeAspect="1" noChangeArrowheads="1"/>
          </p:cNvPicPr>
          <p:nvPr/>
        </p:nvPicPr>
        <p:blipFill>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95644" y="3501007"/>
            <a:ext cx="8310001" cy="2493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509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39552" y="620688"/>
            <a:ext cx="8136904" cy="1878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11061" y="2636912"/>
            <a:ext cx="3960440" cy="3855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4491499" y="4102785"/>
            <a:ext cx="4348971" cy="923330"/>
          </a:xfrm>
          <a:prstGeom prst="rect">
            <a:avLst/>
          </a:prstGeom>
        </p:spPr>
        <p:txBody>
          <a:bodyPr wrap="square">
            <a:spAutoFit/>
          </a:bodyPr>
          <a:lstStyle/>
          <a:p>
            <a:pPr algn="just"/>
            <a:r>
              <a:rPr lang="en-US" altLang="zh-CN" sz="1800" dirty="0"/>
              <a:t>Figure </a:t>
            </a:r>
            <a:r>
              <a:rPr lang="en-US" altLang="zh-CN" sz="1800" dirty="0" smtClean="0"/>
              <a:t>3.15 In </a:t>
            </a:r>
            <a:r>
              <a:rPr lang="en-US" altLang="zh-CN" sz="1800" dirty="0"/>
              <a:t>all of these graphs, </a:t>
            </a:r>
            <a:r>
              <a:rPr lang="en-US" altLang="zh-CN" sz="1800" dirty="0" smtClean="0"/>
              <a:t>the model</a:t>
            </a:r>
          </a:p>
          <a:p>
            <a:pPr algn="ctr"/>
            <a:r>
              <a:rPr lang="en-US" altLang="zh-CN" sz="1800" dirty="0" smtClean="0"/>
              <a:t> </a:t>
            </a:r>
            <a:r>
              <a:rPr lang="en-US" altLang="zh-CN" sz="1800" b="1" i="1" dirty="0"/>
              <a:t>y </a:t>
            </a:r>
            <a:r>
              <a:rPr lang="en-US" altLang="zh-CN" sz="1800" b="1" i="1" dirty="0" smtClean="0"/>
              <a:t>= </a:t>
            </a:r>
            <a:r>
              <a:rPr lang="en-US" altLang="zh-CN" sz="1800" b="1" i="1" dirty="0"/>
              <a:t>x</a:t>
            </a:r>
            <a:r>
              <a:rPr lang="en-US" altLang="zh-CN" sz="1800" dirty="0"/>
              <a:t> </a:t>
            </a:r>
            <a:endParaRPr lang="en-US" altLang="zh-CN" sz="1800" dirty="0" smtClean="0"/>
          </a:p>
          <a:p>
            <a:pPr algn="just"/>
            <a:r>
              <a:rPr lang="en-US" altLang="zh-CN" sz="1800" dirty="0" smtClean="0"/>
              <a:t>has </a:t>
            </a:r>
            <a:r>
              <a:rPr lang="en-US" altLang="zh-CN" sz="1800" dirty="0"/>
              <a:t>the </a:t>
            </a:r>
            <a:r>
              <a:rPr lang="en-US" altLang="zh-CN" sz="1800" dirty="0" smtClean="0"/>
              <a:t>same sum </a:t>
            </a:r>
            <a:r>
              <a:rPr lang="en-US" altLang="zh-CN" sz="1800" dirty="0"/>
              <a:t>of squared deviations.</a:t>
            </a:r>
            <a:endParaRPr lang="zh-CN" altLang="en-US" sz="1800" dirty="0"/>
          </a:p>
        </p:txBody>
      </p:sp>
    </p:spTree>
    <p:extLst>
      <p:ext uri="{BB962C8B-B14F-4D97-AF65-F5344CB8AC3E}">
        <p14:creationId xmlns:p14="http://schemas.microsoft.com/office/powerpoint/2010/main" val="566896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1560" y="764704"/>
            <a:ext cx="7848872" cy="1938992"/>
          </a:xfrm>
          <a:prstGeom prst="rect">
            <a:avLst/>
          </a:prstGeom>
          <a:noFill/>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dirty="0"/>
              <a:t>So we need </a:t>
            </a:r>
            <a:r>
              <a:rPr lang="en-US" altLang="zh-CN" dirty="0" smtClean="0"/>
              <a:t>to answer </a:t>
            </a:r>
            <a:r>
              <a:rPr lang="en-US" altLang="zh-CN" dirty="0"/>
              <a:t>the question of which model is best on a case-by-case basis, taking into account </a:t>
            </a:r>
            <a:r>
              <a:rPr lang="en-US" altLang="zh-CN" dirty="0" smtClean="0"/>
              <a:t>such things </a:t>
            </a:r>
            <a:r>
              <a:rPr lang="en-US" altLang="zh-CN" dirty="0"/>
              <a:t>as the purpose of the model, the precision demanded by the scenario, the </a:t>
            </a:r>
            <a:r>
              <a:rPr lang="en-US" altLang="zh-CN" dirty="0" smtClean="0"/>
              <a:t>accuracy of </a:t>
            </a:r>
            <a:r>
              <a:rPr lang="en-US" altLang="zh-CN" dirty="0"/>
              <a:t>the data, and the range of values for the independent variable over which the model </a:t>
            </a:r>
            <a:r>
              <a:rPr lang="en-US" altLang="zh-CN" dirty="0" smtClean="0"/>
              <a:t>will be </a:t>
            </a:r>
            <a:r>
              <a:rPr lang="en-US" altLang="zh-CN" dirty="0"/>
              <a:t>used.</a:t>
            </a:r>
            <a:endParaRPr lang="zh-CN" altLang="en-US" dirty="0"/>
          </a:p>
        </p:txBody>
      </p:sp>
    </p:spTree>
    <p:extLst>
      <p:ext uri="{BB962C8B-B14F-4D97-AF65-F5344CB8AC3E}">
        <p14:creationId xmlns:p14="http://schemas.microsoft.com/office/powerpoint/2010/main" val="81088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525270"/>
            <a:ext cx="8280920" cy="461665"/>
          </a:xfrm>
          <a:prstGeom prst="rect">
            <a:avLst/>
          </a:prstGeom>
        </p:spPr>
        <p:txBody>
          <a:bodyPr wrap="square">
            <a:spAutoFit/>
          </a:bodyPr>
          <a:lstStyle/>
          <a:p>
            <a:r>
              <a:rPr lang="en-US" altLang="zh-CN" b="1" dirty="0">
                <a:cs typeface="Times New Roman" panose="02020603050405020304" pitchFamily="18" charset="0"/>
              </a:rPr>
              <a:t>Relationship Between Model Fitting and Interpolation</a:t>
            </a:r>
            <a:endParaRPr lang="zh-CN" altLang="en-US" dirty="0">
              <a:cs typeface="Times New Roman" panose="02020603050405020304" pitchFamily="18" charset="0"/>
            </a:endParaRPr>
          </a:p>
        </p:txBody>
      </p:sp>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a:off x="467544" y="1201327"/>
            <a:ext cx="2271713" cy="1503045"/>
          </a:xfrm>
          <a:prstGeom prst="rect">
            <a:avLst/>
          </a:prstGeom>
        </p:spPr>
      </p:pic>
      <p:pic>
        <p:nvPicPr>
          <p:cNvPr id="6" name="图片 5"/>
          <p:cNvPicPr>
            <a:picLocks noChangeAspect="1"/>
          </p:cNvPicPr>
          <p:nvPr/>
        </p:nvPicPr>
        <p:blipFill>
          <a:blip r:embed="rId4">
            <a:clrChange>
              <a:clrFrom>
                <a:srgbClr val="FFFFFF"/>
              </a:clrFrom>
              <a:clrTo>
                <a:srgbClr val="FFFFFF">
                  <a:alpha val="0"/>
                </a:srgbClr>
              </a:clrTo>
            </a:clrChange>
          </a:blip>
          <a:stretch>
            <a:fillRect/>
          </a:stretch>
        </p:blipFill>
        <p:spPr>
          <a:xfrm>
            <a:off x="3310986" y="1204184"/>
            <a:ext cx="2306003" cy="1500188"/>
          </a:xfrm>
          <a:prstGeom prst="rect">
            <a:avLst/>
          </a:prstGeom>
        </p:spPr>
      </p:pic>
      <p:pic>
        <p:nvPicPr>
          <p:cNvPr id="7" name="图片 6"/>
          <p:cNvPicPr>
            <a:picLocks noChangeAspect="1"/>
          </p:cNvPicPr>
          <p:nvPr/>
        </p:nvPicPr>
        <p:blipFill>
          <a:blip r:embed="rId5">
            <a:clrChange>
              <a:clrFrom>
                <a:srgbClr val="FFFFFF"/>
              </a:clrFrom>
              <a:clrTo>
                <a:srgbClr val="FFFFFF">
                  <a:alpha val="0"/>
                </a:srgbClr>
              </a:clrTo>
            </a:clrChange>
          </a:blip>
          <a:stretch>
            <a:fillRect/>
          </a:stretch>
        </p:blipFill>
        <p:spPr>
          <a:xfrm>
            <a:off x="6084168" y="1052736"/>
            <a:ext cx="2420303" cy="1800225"/>
          </a:xfrm>
          <a:prstGeom prst="rect">
            <a:avLst/>
          </a:prstGeom>
        </p:spPr>
      </p:pic>
      <p:sp>
        <p:nvSpPr>
          <p:cNvPr id="8" name="矩形 7"/>
          <p:cNvSpPr/>
          <p:nvPr/>
        </p:nvSpPr>
        <p:spPr>
          <a:xfrm>
            <a:off x="699146" y="2876423"/>
            <a:ext cx="2114681" cy="369332"/>
          </a:xfrm>
          <a:prstGeom prst="rect">
            <a:avLst/>
          </a:prstGeom>
        </p:spPr>
        <p:txBody>
          <a:bodyPr wrap="none">
            <a:spAutoFit/>
          </a:bodyPr>
          <a:lstStyle/>
          <a:p>
            <a:r>
              <a:rPr lang="en-US" altLang="zh-CN" sz="1800" dirty="0" smtClean="0"/>
              <a:t>Fig 3.1 Observations</a:t>
            </a:r>
            <a:endParaRPr lang="zh-CN" altLang="en-US" sz="1800" dirty="0"/>
          </a:p>
        </p:txBody>
      </p:sp>
      <p:sp>
        <p:nvSpPr>
          <p:cNvPr id="9" name="矩形 8"/>
          <p:cNvSpPr/>
          <p:nvPr/>
        </p:nvSpPr>
        <p:spPr>
          <a:xfrm>
            <a:off x="3419470" y="2876423"/>
            <a:ext cx="2089033" cy="369332"/>
          </a:xfrm>
          <a:prstGeom prst="rect">
            <a:avLst/>
          </a:prstGeom>
        </p:spPr>
        <p:txBody>
          <a:bodyPr wrap="none">
            <a:spAutoFit/>
          </a:bodyPr>
          <a:lstStyle/>
          <a:p>
            <a:r>
              <a:rPr lang="en-US" altLang="zh-CN" sz="1800" dirty="0" smtClean="0"/>
              <a:t>Fig 3.2 Interpolation</a:t>
            </a:r>
            <a:endParaRPr lang="zh-CN" altLang="en-US" sz="1800" dirty="0"/>
          </a:p>
        </p:txBody>
      </p:sp>
      <p:sp>
        <p:nvSpPr>
          <p:cNvPr id="10" name="矩形 9"/>
          <p:cNvSpPr/>
          <p:nvPr/>
        </p:nvSpPr>
        <p:spPr>
          <a:xfrm>
            <a:off x="6114146" y="2883805"/>
            <a:ext cx="2082621" cy="369332"/>
          </a:xfrm>
          <a:prstGeom prst="rect">
            <a:avLst/>
          </a:prstGeom>
        </p:spPr>
        <p:txBody>
          <a:bodyPr wrap="none">
            <a:spAutoFit/>
          </a:bodyPr>
          <a:lstStyle/>
          <a:p>
            <a:r>
              <a:rPr lang="en-US" altLang="zh-CN" sz="1800" dirty="0" smtClean="0"/>
              <a:t>Fig 3.3 Curve fitting</a:t>
            </a:r>
            <a:endParaRPr lang="zh-CN" altLang="en-US" sz="1800" dirty="0"/>
          </a:p>
        </p:txBody>
      </p:sp>
      <p:sp>
        <p:nvSpPr>
          <p:cNvPr id="11" name="矩形 10"/>
          <p:cNvSpPr/>
          <p:nvPr/>
        </p:nvSpPr>
        <p:spPr>
          <a:xfrm>
            <a:off x="863588" y="3428692"/>
            <a:ext cx="7488832" cy="2954655"/>
          </a:xfrm>
          <a:prstGeom prst="rect">
            <a:avLst/>
          </a:prstGeom>
        </p:spPr>
        <p:txBody>
          <a:bodyPr wrap="square">
            <a:spAutoFit/>
          </a:bodyPr>
          <a:lstStyle/>
          <a:p>
            <a:pPr algn="just"/>
            <a:r>
              <a:rPr lang="zh-CN" altLang="en-US" sz="1800" dirty="0"/>
              <a:t>Note the difference in the modeler's attitude in each of these situations. In the two model-fitting tasks a relationship of a particular type is strongly suspected, and the modeler is willing to accept some deviation between the model and the collected data points to have a model that satisfactorily explains the situation under investigation. In fact, the modeler expects errors to be present in both the model and the data. On the other hand, when interpolating, the modeler is strongly guided by the data that have been carefully collected and analyzed, and a curve is sought that captures the trend of the data to predict in between the data points. Thus, the modeler generally attaches little </a:t>
            </a:r>
            <a:r>
              <a:rPr lang="en-US" altLang="zh-CN" sz="1800" dirty="0"/>
              <a:t>explicative</a:t>
            </a:r>
            <a:r>
              <a:rPr lang="zh-CN" altLang="en-US" sz="1800" dirty="0" smtClean="0"/>
              <a:t> </a:t>
            </a:r>
            <a:r>
              <a:rPr lang="zh-CN" altLang="en-US" sz="1800" dirty="0"/>
              <a:t>significance to the interpolating curves.</a:t>
            </a:r>
          </a:p>
        </p:txBody>
      </p:sp>
    </p:spTree>
    <p:extLst>
      <p:ext uri="{BB962C8B-B14F-4D97-AF65-F5344CB8AC3E}">
        <p14:creationId xmlns:p14="http://schemas.microsoft.com/office/powerpoint/2010/main" val="3707227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620688"/>
            <a:ext cx="7384457" cy="584775"/>
          </a:xfrm>
          <a:prstGeom prst="rect">
            <a:avLst/>
          </a:prstGeom>
        </p:spPr>
        <p:txBody>
          <a:bodyPr wrap="none">
            <a:spAutoFit/>
          </a:bodyPr>
          <a:lstStyle/>
          <a:p>
            <a:r>
              <a:rPr lang="en-US" altLang="zh-CN" sz="3200" b="1" dirty="0"/>
              <a:t>Sources of Error in the Modeling Process</a:t>
            </a:r>
            <a:endParaRPr lang="zh-CN" altLang="en-US" sz="3200" dirty="0">
              <a:cs typeface="Times New Roman" panose="02020603050405020304" pitchFamily="18" charset="0"/>
            </a:endParaRPr>
          </a:p>
        </p:txBody>
      </p:sp>
      <p:sp>
        <p:nvSpPr>
          <p:cNvPr id="2" name="矩形 1"/>
          <p:cNvSpPr/>
          <p:nvPr/>
        </p:nvSpPr>
        <p:spPr>
          <a:xfrm>
            <a:off x="2699792" y="4516300"/>
            <a:ext cx="3384376" cy="1815882"/>
          </a:xfrm>
          <a:prstGeom prst="rect">
            <a:avLst/>
          </a:prstGeom>
        </p:spPr>
        <p:txBody>
          <a:bodyPr wrap="square">
            <a:spAutoFit/>
          </a:bodyPr>
          <a:lstStyle/>
          <a:p>
            <a:r>
              <a:rPr lang="en-US" altLang="zh-CN" sz="2800" dirty="0"/>
              <a:t>1. Formulation error</a:t>
            </a:r>
          </a:p>
          <a:p>
            <a:r>
              <a:rPr lang="en-US" altLang="zh-CN" sz="2800" dirty="0"/>
              <a:t>2. Truncation error</a:t>
            </a:r>
          </a:p>
          <a:p>
            <a:r>
              <a:rPr lang="en-US" altLang="zh-CN" sz="2800" dirty="0"/>
              <a:t>3. Round-off error</a:t>
            </a:r>
          </a:p>
          <a:p>
            <a:r>
              <a:rPr lang="en-US" altLang="zh-CN" sz="2800" dirty="0"/>
              <a:t>4. Measurement error</a:t>
            </a:r>
            <a:endParaRPr lang="zh-CN" altLang="en-US" sz="2800" dirty="0"/>
          </a:p>
        </p:txBody>
      </p:sp>
      <p:sp>
        <p:nvSpPr>
          <p:cNvPr id="7" name="矩形 6"/>
          <p:cNvSpPr/>
          <p:nvPr/>
        </p:nvSpPr>
        <p:spPr>
          <a:xfrm>
            <a:off x="460039" y="1340768"/>
            <a:ext cx="8208912" cy="3046988"/>
          </a:xfrm>
          <a:prstGeom prst="rect">
            <a:avLst/>
          </a:prstGeom>
        </p:spPr>
        <p:txBody>
          <a:bodyPr wrap="square">
            <a:spAutoFit/>
          </a:bodyPr>
          <a:lstStyle/>
          <a:p>
            <a:pPr algn="just"/>
            <a:r>
              <a:rPr lang="en-US" altLang="zh-CN" dirty="0"/>
              <a:t>Before discussing criteria on which to base </a:t>
            </a:r>
            <a:r>
              <a:rPr lang="en-US" altLang="zh-CN" dirty="0" smtClean="0"/>
              <a:t>curve-fitting </a:t>
            </a:r>
            <a:r>
              <a:rPr lang="en-US" altLang="zh-CN" dirty="0"/>
              <a:t>and interpolation decisions, </a:t>
            </a:r>
            <a:r>
              <a:rPr lang="en-US" altLang="zh-CN" dirty="0" smtClean="0"/>
              <a:t>we need </a:t>
            </a:r>
            <a:r>
              <a:rPr lang="en-US" altLang="zh-CN" dirty="0"/>
              <a:t>to examine the modeling process to ascertain where errors can arise. If error </a:t>
            </a:r>
            <a:r>
              <a:rPr lang="en-US" altLang="zh-CN" dirty="0" smtClean="0"/>
              <a:t>considerations </a:t>
            </a:r>
            <a:r>
              <a:rPr lang="en-US" altLang="zh-CN" dirty="0"/>
              <a:t>are neglected, undue </a:t>
            </a:r>
            <a:r>
              <a:rPr lang="en-US" altLang="zh-CN" dirty="0" smtClean="0"/>
              <a:t>confidence </a:t>
            </a:r>
            <a:r>
              <a:rPr lang="en-US" altLang="zh-CN" dirty="0"/>
              <a:t>may be placed in intermediate results, causing </a:t>
            </a:r>
            <a:r>
              <a:rPr lang="en-US" altLang="zh-CN" dirty="0" smtClean="0"/>
              <a:t>faulty decisions </a:t>
            </a:r>
            <a:r>
              <a:rPr lang="en-US" altLang="zh-CN" dirty="0"/>
              <a:t>in subsequent steps. Our goal is to ensure that all parts of the modeling </a:t>
            </a:r>
            <a:r>
              <a:rPr lang="en-US" altLang="zh-CN" dirty="0" smtClean="0"/>
              <a:t>process are computationally </a:t>
            </a:r>
            <a:r>
              <a:rPr lang="en-US" altLang="zh-CN" dirty="0"/>
              <a:t>compatible and to consider the effects of cumulative errors likely </a:t>
            </a:r>
            <a:r>
              <a:rPr lang="en-US" altLang="zh-CN" dirty="0" smtClean="0"/>
              <a:t>to exist </a:t>
            </a:r>
            <a:r>
              <a:rPr lang="en-US" altLang="zh-CN" dirty="0"/>
              <a:t>from previous steps.</a:t>
            </a:r>
            <a:endParaRPr lang="zh-CN" altLang="en-US" dirty="0"/>
          </a:p>
        </p:txBody>
      </p:sp>
    </p:spTree>
    <p:extLst>
      <p:ext uri="{BB962C8B-B14F-4D97-AF65-F5344CB8AC3E}">
        <p14:creationId xmlns:p14="http://schemas.microsoft.com/office/powerpoint/2010/main" val="1537759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clrChange>
              <a:clrFrom>
                <a:srgbClr val="FFFFFF"/>
              </a:clrFrom>
              <a:clrTo>
                <a:srgbClr val="FFFFFF">
                  <a:alpha val="0"/>
                </a:srgbClr>
              </a:clrTo>
            </a:clrChange>
          </a:blip>
          <a:stretch>
            <a:fillRect/>
          </a:stretch>
        </p:blipFill>
        <p:spPr>
          <a:xfrm>
            <a:off x="323528" y="908720"/>
            <a:ext cx="8406292" cy="3315272"/>
          </a:xfrm>
          <a:prstGeom prst="rect">
            <a:avLst/>
          </a:prstGeom>
        </p:spPr>
      </p:pic>
    </p:spTree>
    <p:extLst>
      <p:ext uri="{BB962C8B-B14F-4D97-AF65-F5344CB8AC3E}">
        <p14:creationId xmlns:p14="http://schemas.microsoft.com/office/powerpoint/2010/main" val="3922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clrChange>
              <a:clrFrom>
                <a:srgbClr val="FFFFFF"/>
              </a:clrFrom>
              <a:clrTo>
                <a:srgbClr val="FFFFFF">
                  <a:alpha val="0"/>
                </a:srgbClr>
              </a:clrTo>
            </a:clrChange>
          </a:blip>
          <a:stretch>
            <a:fillRect/>
          </a:stretch>
        </p:blipFill>
        <p:spPr>
          <a:xfrm>
            <a:off x="323528" y="908720"/>
            <a:ext cx="8368785" cy="4444113"/>
          </a:xfrm>
          <a:prstGeom prst="rect">
            <a:avLst/>
          </a:prstGeom>
        </p:spPr>
      </p:pic>
    </p:spTree>
    <p:extLst>
      <p:ext uri="{BB962C8B-B14F-4D97-AF65-F5344CB8AC3E}">
        <p14:creationId xmlns:p14="http://schemas.microsoft.com/office/powerpoint/2010/main" val="2679379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clrChange>
              <a:clrFrom>
                <a:srgbClr val="FFFFFF"/>
              </a:clrFrom>
              <a:clrTo>
                <a:srgbClr val="FFFFFF">
                  <a:alpha val="0"/>
                </a:srgbClr>
              </a:clrTo>
            </a:clrChange>
          </a:blip>
          <a:stretch>
            <a:fillRect/>
          </a:stretch>
        </p:blipFill>
        <p:spPr>
          <a:xfrm>
            <a:off x="395536" y="404664"/>
            <a:ext cx="6511453" cy="841940"/>
          </a:xfrm>
          <a:prstGeom prst="rect">
            <a:avLst/>
          </a:prstGeom>
        </p:spPr>
      </p:pic>
      <p:sp>
        <p:nvSpPr>
          <p:cNvPr id="4" name="矩形 3"/>
          <p:cNvSpPr/>
          <p:nvPr/>
        </p:nvSpPr>
        <p:spPr>
          <a:xfrm>
            <a:off x="611560" y="1258436"/>
            <a:ext cx="7920880" cy="1569660"/>
          </a:xfrm>
          <a:prstGeom prst="rect">
            <a:avLst/>
          </a:prstGeom>
        </p:spPr>
        <p:txBody>
          <a:bodyPr wrap="square">
            <a:spAutoFit/>
          </a:bodyPr>
          <a:lstStyle/>
          <a:p>
            <a:pPr algn="just"/>
            <a:r>
              <a:rPr lang="en-US" altLang="zh-CN" dirty="0"/>
              <a:t>Assume the modeler has made certain assumptions leading to a model of a particular </a:t>
            </a:r>
            <a:r>
              <a:rPr lang="en-US" altLang="zh-CN" dirty="0" smtClean="0"/>
              <a:t>type. The </a:t>
            </a:r>
            <a:r>
              <a:rPr lang="en-US" altLang="zh-CN" dirty="0"/>
              <a:t>model generally contains one or more parameters, and </a:t>
            </a:r>
            <a:r>
              <a:rPr lang="en-US" altLang="zh-CN" dirty="0" smtClean="0"/>
              <a:t>sufficient </a:t>
            </a:r>
            <a:r>
              <a:rPr lang="en-US" altLang="zh-CN" dirty="0"/>
              <a:t>data must be </a:t>
            </a:r>
            <a:r>
              <a:rPr lang="en-US" altLang="zh-CN" dirty="0" smtClean="0"/>
              <a:t>gathered to </a:t>
            </a:r>
            <a:r>
              <a:rPr lang="en-US" altLang="zh-CN" dirty="0"/>
              <a:t>determine them. Let's consider the problem of data collection.</a:t>
            </a:r>
            <a:endParaRPr lang="zh-CN" altLang="en-US" dirty="0"/>
          </a:p>
        </p:txBody>
      </p:sp>
      <p:sp>
        <p:nvSpPr>
          <p:cNvPr id="5" name="矩形 4"/>
          <p:cNvSpPr/>
          <p:nvPr/>
        </p:nvSpPr>
        <p:spPr>
          <a:xfrm>
            <a:off x="642662" y="3024721"/>
            <a:ext cx="4577410" cy="461665"/>
          </a:xfrm>
          <a:prstGeom prst="rect">
            <a:avLst/>
          </a:prstGeom>
        </p:spPr>
        <p:txBody>
          <a:bodyPr wrap="square">
            <a:spAutoFit/>
          </a:bodyPr>
          <a:lstStyle/>
          <a:p>
            <a:r>
              <a:rPr lang="en-US" altLang="zh-CN" dirty="0"/>
              <a:t>H</a:t>
            </a:r>
            <a:r>
              <a:rPr lang="en-US" altLang="zh-CN" dirty="0" smtClean="0"/>
              <a:t>ow </a:t>
            </a:r>
            <a:r>
              <a:rPr lang="en-US" altLang="zh-CN" dirty="0"/>
              <a:t>many data points to </a:t>
            </a:r>
            <a:r>
              <a:rPr lang="en-US" altLang="zh-CN" dirty="0" smtClean="0"/>
              <a:t>collect ?</a:t>
            </a:r>
            <a:endParaRPr lang="zh-CN" altLang="en-US" dirty="0"/>
          </a:p>
        </p:txBody>
      </p:sp>
      <p:sp>
        <p:nvSpPr>
          <p:cNvPr id="6" name="矩形 5"/>
          <p:cNvSpPr/>
          <p:nvPr/>
        </p:nvSpPr>
        <p:spPr>
          <a:xfrm>
            <a:off x="642662" y="3683011"/>
            <a:ext cx="4320480" cy="830997"/>
          </a:xfrm>
          <a:prstGeom prst="rect">
            <a:avLst/>
          </a:prstGeom>
        </p:spPr>
        <p:txBody>
          <a:bodyPr wrap="square">
            <a:spAutoFit/>
          </a:bodyPr>
          <a:lstStyle/>
          <a:p>
            <a:r>
              <a:rPr lang="en-US" altLang="zh-CN" dirty="0"/>
              <a:t>The spacing of the data points within that interval </a:t>
            </a:r>
            <a:r>
              <a:rPr lang="en-US" altLang="zh-CN" dirty="0" smtClean="0"/>
              <a:t>is important </a:t>
            </a:r>
            <a:r>
              <a:rPr lang="zh-CN" altLang="en-US" dirty="0" smtClean="0"/>
              <a:t>！</a:t>
            </a:r>
            <a:endParaRPr lang="zh-CN" altLang="en-US" dirty="0"/>
          </a:p>
        </p:txBody>
      </p:sp>
      <p:sp>
        <p:nvSpPr>
          <p:cNvPr id="7" name="矩形 6"/>
          <p:cNvSpPr/>
          <p:nvPr/>
        </p:nvSpPr>
        <p:spPr>
          <a:xfrm>
            <a:off x="647400" y="4797152"/>
            <a:ext cx="4680520" cy="830997"/>
          </a:xfrm>
          <a:prstGeom prst="rect">
            <a:avLst/>
          </a:prstGeom>
        </p:spPr>
        <p:txBody>
          <a:bodyPr wrap="square">
            <a:spAutoFit/>
          </a:bodyPr>
          <a:lstStyle/>
          <a:p>
            <a:r>
              <a:rPr lang="en-US" altLang="zh-CN" dirty="0" smtClean="0"/>
              <a:t>The </a:t>
            </a:r>
            <a:r>
              <a:rPr lang="en-US" altLang="zh-CN" dirty="0"/>
              <a:t>accuracy of the data before attempting to </a:t>
            </a:r>
            <a:r>
              <a:rPr lang="en-US" altLang="zh-CN" dirty="0" smtClean="0"/>
              <a:t>fit the model</a:t>
            </a:r>
            <a:r>
              <a:rPr lang="en-US" altLang="zh-CN" dirty="0"/>
              <a:t>.</a:t>
            </a:r>
            <a:endParaRPr lang="zh-CN" altLang="en-US" dirty="0"/>
          </a:p>
        </p:txBody>
      </p:sp>
      <p:pic>
        <p:nvPicPr>
          <p:cNvPr id="8" name="图片 7"/>
          <p:cNvPicPr>
            <a:picLocks noChangeAspect="1"/>
          </p:cNvPicPr>
          <p:nvPr/>
        </p:nvPicPr>
        <p:blipFill>
          <a:blip r:embed="rId4">
            <a:clrChange>
              <a:clrFrom>
                <a:srgbClr val="FFFFFF"/>
              </a:clrFrom>
              <a:clrTo>
                <a:srgbClr val="FFFFFF">
                  <a:alpha val="0"/>
                </a:srgbClr>
              </a:clrTo>
            </a:clrChange>
          </a:blip>
          <a:stretch>
            <a:fillRect/>
          </a:stretch>
        </p:blipFill>
        <p:spPr>
          <a:xfrm>
            <a:off x="5435768" y="3024721"/>
            <a:ext cx="3096672" cy="2886645"/>
          </a:xfrm>
          <a:prstGeom prst="rect">
            <a:avLst/>
          </a:prstGeom>
        </p:spPr>
      </p:pic>
      <p:sp>
        <p:nvSpPr>
          <p:cNvPr id="9" name="矩形 8"/>
          <p:cNvSpPr/>
          <p:nvPr/>
        </p:nvSpPr>
        <p:spPr>
          <a:xfrm>
            <a:off x="5364088" y="5815603"/>
            <a:ext cx="3384376" cy="584775"/>
          </a:xfrm>
          <a:prstGeom prst="rect">
            <a:avLst/>
          </a:prstGeom>
        </p:spPr>
        <p:txBody>
          <a:bodyPr wrap="square">
            <a:spAutoFit/>
          </a:bodyPr>
          <a:lstStyle/>
          <a:p>
            <a:r>
              <a:rPr lang="en-US" altLang="zh-CN" sz="1600" dirty="0"/>
              <a:t>Figure </a:t>
            </a:r>
            <a:r>
              <a:rPr lang="en-US" altLang="zh-CN" sz="1600" dirty="0" smtClean="0"/>
              <a:t>3.4 Each </a:t>
            </a:r>
            <a:r>
              <a:rPr lang="en-US" altLang="zh-CN" sz="1600" dirty="0"/>
              <a:t>data point is </a:t>
            </a:r>
            <a:r>
              <a:rPr lang="en-US" altLang="zh-CN" sz="1600" dirty="0" smtClean="0"/>
              <a:t>thought of </a:t>
            </a:r>
            <a:r>
              <a:rPr lang="en-US" altLang="zh-CN" sz="1600" dirty="0"/>
              <a:t>as an interval </a:t>
            </a:r>
            <a:r>
              <a:rPr lang="en-US" altLang="zh-CN" sz="1600" dirty="0" smtClean="0"/>
              <a:t>of confidence</a:t>
            </a:r>
            <a:r>
              <a:rPr lang="en-US" altLang="zh-CN" sz="1600" dirty="0"/>
              <a:t>.</a:t>
            </a:r>
            <a:endParaRPr lang="zh-CN" altLang="en-US" sz="1600" dirty="0"/>
          </a:p>
        </p:txBody>
      </p:sp>
    </p:spTree>
    <p:extLst>
      <p:ext uri="{BB962C8B-B14F-4D97-AF65-F5344CB8AC3E}">
        <p14:creationId xmlns:p14="http://schemas.microsoft.com/office/powerpoint/2010/main" val="2421737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548680"/>
            <a:ext cx="7488832" cy="523220"/>
          </a:xfrm>
          <a:prstGeom prst="rect">
            <a:avLst/>
          </a:prstGeom>
        </p:spPr>
        <p:txBody>
          <a:bodyPr wrap="square">
            <a:spAutoFit/>
          </a:bodyPr>
          <a:lstStyle/>
          <a:p>
            <a:r>
              <a:rPr lang="en-US" altLang="zh-CN" sz="2800" b="1" dirty="0"/>
              <a:t>Visual Model Fitting with the Original Data</a:t>
            </a:r>
            <a:endParaRPr lang="zh-CN" altLang="en-US" sz="2800" b="1" dirty="0"/>
          </a:p>
        </p:txBody>
      </p:sp>
      <p:pic>
        <p:nvPicPr>
          <p:cNvPr id="3" name="图片 2"/>
          <p:cNvPicPr>
            <a:picLocks noChangeAspect="1"/>
          </p:cNvPicPr>
          <p:nvPr/>
        </p:nvPicPr>
        <p:blipFill>
          <a:blip r:embed="rId2">
            <a:clrChange>
              <a:clrFrom>
                <a:srgbClr val="FFFFFF"/>
              </a:clrFrom>
              <a:clrTo>
                <a:srgbClr val="FFFFFF">
                  <a:alpha val="0"/>
                </a:srgbClr>
              </a:clrTo>
            </a:clrChange>
          </a:blip>
          <a:stretch>
            <a:fillRect/>
          </a:stretch>
        </p:blipFill>
        <p:spPr>
          <a:xfrm>
            <a:off x="836117" y="980728"/>
            <a:ext cx="3442982" cy="2670224"/>
          </a:xfrm>
          <a:prstGeom prst="rect">
            <a:avLst/>
          </a:prstGeom>
        </p:spPr>
      </p:pic>
      <p:pic>
        <p:nvPicPr>
          <p:cNvPr id="4" name="图片 3"/>
          <p:cNvPicPr>
            <a:picLocks noChangeAspect="1"/>
          </p:cNvPicPr>
          <p:nvPr/>
        </p:nvPicPr>
        <p:blipFill>
          <a:blip r:embed="rId3">
            <a:clrChange>
              <a:clrFrom>
                <a:srgbClr val="FFFFFF"/>
              </a:clrFrom>
              <a:clrTo>
                <a:srgbClr val="FFFFFF">
                  <a:alpha val="0"/>
                </a:srgbClr>
              </a:clrTo>
            </a:clrChange>
          </a:blip>
          <a:stretch>
            <a:fillRect/>
          </a:stretch>
        </p:blipFill>
        <p:spPr>
          <a:xfrm>
            <a:off x="5148064" y="980728"/>
            <a:ext cx="3087229" cy="2664321"/>
          </a:xfrm>
          <a:prstGeom prst="rect">
            <a:avLst/>
          </a:prstGeom>
        </p:spPr>
      </p:pic>
      <p:sp>
        <p:nvSpPr>
          <p:cNvPr id="5" name="矩形 4"/>
          <p:cNvSpPr/>
          <p:nvPr/>
        </p:nvSpPr>
        <p:spPr>
          <a:xfrm>
            <a:off x="5004048" y="3770426"/>
            <a:ext cx="3816424" cy="584775"/>
          </a:xfrm>
          <a:prstGeom prst="rect">
            <a:avLst/>
          </a:prstGeom>
        </p:spPr>
        <p:txBody>
          <a:bodyPr wrap="square">
            <a:spAutoFit/>
          </a:bodyPr>
          <a:lstStyle/>
          <a:p>
            <a:pPr algn="just"/>
            <a:r>
              <a:rPr lang="en-US" altLang="zh-CN" sz="1600" dirty="0"/>
              <a:t>Figure </a:t>
            </a:r>
            <a:r>
              <a:rPr lang="en-US" altLang="zh-CN" sz="1600" dirty="0" smtClean="0"/>
              <a:t>3.6 Minimizing </a:t>
            </a:r>
            <a:r>
              <a:rPr lang="en-US" altLang="zh-CN" sz="1600" dirty="0"/>
              <a:t>the </a:t>
            </a:r>
            <a:r>
              <a:rPr lang="en-US" altLang="zh-CN" sz="1600" dirty="0" smtClean="0"/>
              <a:t>largest absolute </a:t>
            </a:r>
            <a:r>
              <a:rPr lang="en-US" altLang="zh-CN" sz="1600" dirty="0"/>
              <a:t>deviation from </a:t>
            </a:r>
            <a:r>
              <a:rPr lang="en-US" altLang="zh-CN" sz="1600" dirty="0" smtClean="0"/>
              <a:t>the fitted </a:t>
            </a:r>
            <a:r>
              <a:rPr lang="en-US" altLang="zh-CN" sz="1600" dirty="0"/>
              <a:t>line</a:t>
            </a:r>
            <a:endParaRPr lang="zh-CN" altLang="en-US" sz="1600" dirty="0"/>
          </a:p>
        </p:txBody>
      </p:sp>
      <p:sp>
        <p:nvSpPr>
          <p:cNvPr id="6" name="矩形 5"/>
          <p:cNvSpPr/>
          <p:nvPr/>
        </p:nvSpPr>
        <p:spPr>
          <a:xfrm>
            <a:off x="553953" y="3770425"/>
            <a:ext cx="4038600" cy="584775"/>
          </a:xfrm>
          <a:prstGeom prst="rect">
            <a:avLst/>
          </a:prstGeom>
        </p:spPr>
        <p:txBody>
          <a:bodyPr wrap="square">
            <a:spAutoFit/>
          </a:bodyPr>
          <a:lstStyle/>
          <a:p>
            <a:pPr algn="just"/>
            <a:r>
              <a:rPr lang="en-US" altLang="zh-CN" sz="1600" dirty="0"/>
              <a:t>Figure </a:t>
            </a:r>
            <a:r>
              <a:rPr lang="en-US" altLang="zh-CN" sz="1600" dirty="0" smtClean="0"/>
              <a:t>3.5 Minimizing </a:t>
            </a:r>
            <a:r>
              <a:rPr lang="en-US" altLang="zh-CN" sz="1600" dirty="0"/>
              <a:t>the sum of </a:t>
            </a:r>
            <a:r>
              <a:rPr lang="en-US" altLang="zh-CN" sz="1600" dirty="0" smtClean="0"/>
              <a:t>the absolute </a:t>
            </a:r>
            <a:r>
              <a:rPr lang="en-US" altLang="zh-CN" sz="1600" dirty="0"/>
              <a:t>deviations </a:t>
            </a:r>
            <a:r>
              <a:rPr lang="en-US" altLang="zh-CN" sz="1600" dirty="0" smtClean="0"/>
              <a:t>from the fitted </a:t>
            </a:r>
            <a:r>
              <a:rPr lang="en-US" altLang="zh-CN" sz="1600" dirty="0"/>
              <a:t>line</a:t>
            </a:r>
            <a:endParaRPr lang="zh-CN" altLang="en-US" sz="1600" dirty="0"/>
          </a:p>
        </p:txBody>
      </p:sp>
      <p:sp>
        <p:nvSpPr>
          <p:cNvPr id="7" name="矩形 6"/>
          <p:cNvSpPr/>
          <p:nvPr/>
        </p:nvSpPr>
        <p:spPr>
          <a:xfrm>
            <a:off x="539552" y="4653136"/>
            <a:ext cx="8064896" cy="1323439"/>
          </a:xfrm>
          <a:prstGeom prst="rect">
            <a:avLst/>
          </a:prstGeom>
        </p:spPr>
        <p:txBody>
          <a:bodyPr wrap="square">
            <a:spAutoFit/>
          </a:bodyPr>
          <a:lstStyle/>
          <a:p>
            <a:pPr algn="just"/>
            <a:r>
              <a:rPr lang="en-US" altLang="zh-CN" sz="2000" dirty="0" smtClean="0">
                <a:latin typeface="+mn-lt"/>
              </a:rPr>
              <a:t>A visual </a:t>
            </a:r>
            <a:r>
              <a:rPr lang="en-US" altLang="zh-CN" sz="2000" dirty="0">
                <a:latin typeface="+mn-lt"/>
              </a:rPr>
              <a:t>inspection of the model </a:t>
            </a:r>
            <a:r>
              <a:rPr lang="en-US" altLang="zh-CN" sz="2000" dirty="0" smtClean="0">
                <a:latin typeface="+mn-lt"/>
              </a:rPr>
              <a:t>fitted graphically to </a:t>
            </a:r>
            <a:r>
              <a:rPr lang="en-US" altLang="zh-CN" sz="2000" dirty="0">
                <a:latin typeface="+mn-lt"/>
              </a:rPr>
              <a:t>the data immediately gives an impression of how good the </a:t>
            </a:r>
            <a:r>
              <a:rPr lang="en-US" altLang="zh-CN" sz="2000" dirty="0" smtClean="0">
                <a:latin typeface="+mn-lt"/>
              </a:rPr>
              <a:t>fit is </a:t>
            </a:r>
            <a:r>
              <a:rPr lang="en-US" altLang="zh-CN" sz="2000" dirty="0">
                <a:latin typeface="+mn-lt"/>
              </a:rPr>
              <a:t>and where it </a:t>
            </a:r>
            <a:r>
              <a:rPr lang="en-US" altLang="zh-CN" sz="2000" dirty="0" smtClean="0">
                <a:latin typeface="+mn-lt"/>
              </a:rPr>
              <a:t>appears to fit well</a:t>
            </a:r>
            <a:r>
              <a:rPr lang="en-US" altLang="zh-CN" sz="2000" dirty="0">
                <a:latin typeface="+mn-lt"/>
              </a:rPr>
              <a:t>. Unfortunately, these important considerations are often overlooked in </a:t>
            </a:r>
            <a:r>
              <a:rPr lang="en-US" altLang="zh-CN" sz="2000" dirty="0" smtClean="0">
                <a:latin typeface="+mn-lt"/>
              </a:rPr>
              <a:t>problems with </a:t>
            </a:r>
            <a:r>
              <a:rPr lang="en-US" altLang="zh-CN" sz="2000" dirty="0">
                <a:latin typeface="+mn-lt"/>
              </a:rPr>
              <a:t>large amounts of data analytically </a:t>
            </a:r>
            <a:r>
              <a:rPr lang="en-US" altLang="zh-CN" sz="2000" dirty="0" smtClean="0">
                <a:latin typeface="+mn-lt"/>
              </a:rPr>
              <a:t>fitted </a:t>
            </a:r>
            <a:r>
              <a:rPr lang="en-US" altLang="zh-CN" sz="2000" dirty="0">
                <a:latin typeface="+mn-lt"/>
              </a:rPr>
              <a:t>via computer codes.</a:t>
            </a:r>
            <a:endParaRPr lang="zh-CN" altLang="en-US" sz="2000" dirty="0">
              <a:latin typeface="+mn-lt"/>
            </a:endParaRPr>
          </a:p>
        </p:txBody>
      </p:sp>
    </p:spTree>
    <p:extLst>
      <p:ext uri="{BB962C8B-B14F-4D97-AF65-F5344CB8AC3E}">
        <p14:creationId xmlns:p14="http://schemas.microsoft.com/office/powerpoint/2010/main" val="4193669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548680"/>
            <a:ext cx="3710246" cy="523220"/>
          </a:xfrm>
          <a:prstGeom prst="rect">
            <a:avLst/>
          </a:prstGeom>
        </p:spPr>
        <p:txBody>
          <a:bodyPr wrap="none">
            <a:spAutoFit/>
          </a:bodyPr>
          <a:lstStyle/>
          <a:p>
            <a:r>
              <a:rPr lang="en-US" altLang="zh-CN" sz="2800" b="1" dirty="0"/>
              <a:t>Transforming the Data</a:t>
            </a:r>
            <a:endParaRPr lang="zh-CN" altLang="en-US" sz="2800" b="1" dirty="0"/>
          </a:p>
        </p:txBody>
      </p:sp>
      <p:pic>
        <p:nvPicPr>
          <p:cNvPr id="3" name="图片 2"/>
          <p:cNvPicPr>
            <a:picLocks noChangeAspect="1"/>
          </p:cNvPicPr>
          <p:nvPr/>
        </p:nvPicPr>
        <p:blipFill>
          <a:blip r:embed="rId3">
            <a:clrChange>
              <a:clrFrom>
                <a:srgbClr val="FFFFFF"/>
              </a:clrFrom>
              <a:clrTo>
                <a:srgbClr val="FFFFFF">
                  <a:alpha val="0"/>
                </a:srgbClr>
              </a:clrTo>
            </a:clrChange>
          </a:blip>
          <a:stretch>
            <a:fillRect/>
          </a:stretch>
        </p:blipFill>
        <p:spPr>
          <a:xfrm>
            <a:off x="684739" y="1299002"/>
            <a:ext cx="3275856" cy="1300317"/>
          </a:xfrm>
          <a:prstGeom prst="rect">
            <a:avLst/>
          </a:prstGeom>
        </p:spPr>
      </p:pic>
      <p:pic>
        <p:nvPicPr>
          <p:cNvPr id="4" name="图片 3"/>
          <p:cNvPicPr>
            <a:picLocks noChangeAspect="1"/>
          </p:cNvPicPr>
          <p:nvPr/>
        </p:nvPicPr>
        <p:blipFill>
          <a:blip r:embed="rId4">
            <a:clrChange>
              <a:clrFrom>
                <a:srgbClr val="FFFFFF"/>
              </a:clrFrom>
              <a:clrTo>
                <a:srgbClr val="FFFFFF">
                  <a:alpha val="0"/>
                </a:srgbClr>
              </a:clrTo>
            </a:clrChange>
          </a:blip>
          <a:stretch>
            <a:fillRect/>
          </a:stretch>
        </p:blipFill>
        <p:spPr>
          <a:xfrm>
            <a:off x="684739" y="2606824"/>
            <a:ext cx="3083466" cy="2275598"/>
          </a:xfrm>
          <a:prstGeom prst="rect">
            <a:avLst/>
          </a:prstGeom>
        </p:spPr>
      </p:pic>
      <p:sp>
        <p:nvSpPr>
          <p:cNvPr id="5" name="矩形 4"/>
          <p:cNvSpPr/>
          <p:nvPr/>
        </p:nvSpPr>
        <p:spPr>
          <a:xfrm>
            <a:off x="467544" y="4946373"/>
            <a:ext cx="3493051" cy="646331"/>
          </a:xfrm>
          <a:prstGeom prst="rect">
            <a:avLst/>
          </a:prstGeom>
        </p:spPr>
        <p:txBody>
          <a:bodyPr wrap="square">
            <a:spAutoFit/>
          </a:bodyPr>
          <a:lstStyle/>
          <a:p>
            <a:r>
              <a:rPr lang="en-US" altLang="zh-CN" sz="1800" dirty="0"/>
              <a:t>Figure </a:t>
            </a:r>
            <a:r>
              <a:rPr lang="en-US" altLang="zh-CN" sz="1800" dirty="0" smtClean="0"/>
              <a:t>3.7 Plot </a:t>
            </a:r>
            <a:r>
              <a:rPr lang="en-US" altLang="zh-CN" sz="1800" dirty="0"/>
              <a:t>of </a:t>
            </a:r>
            <a:r>
              <a:rPr lang="en-US" altLang="zh-CN" sz="1800" i="1" dirty="0"/>
              <a:t>y</a:t>
            </a:r>
            <a:r>
              <a:rPr lang="en-US" altLang="zh-CN" sz="1800" dirty="0"/>
              <a:t> versus </a:t>
            </a:r>
            <a:r>
              <a:rPr lang="en-US" altLang="zh-CN" sz="1800" i="1" dirty="0" smtClean="0"/>
              <a:t>e</a:t>
            </a:r>
            <a:r>
              <a:rPr lang="en-US" altLang="zh-CN" sz="1800" i="1" baseline="30000" dirty="0" smtClean="0"/>
              <a:t>x</a:t>
            </a:r>
            <a:r>
              <a:rPr lang="en-US" altLang="zh-CN" sz="1800" dirty="0" smtClean="0"/>
              <a:t> </a:t>
            </a:r>
            <a:r>
              <a:rPr lang="en-US" altLang="zh-CN" sz="1800" dirty="0"/>
              <a:t>for the</a:t>
            </a:r>
          </a:p>
          <a:p>
            <a:r>
              <a:rPr lang="en-US" altLang="zh-CN" sz="1800" dirty="0"/>
              <a:t>data given in Table 3.1</a:t>
            </a:r>
            <a:endParaRPr lang="zh-CN" altLang="en-US" sz="1800" dirty="0"/>
          </a:p>
        </p:txBody>
      </p:sp>
      <p:sp>
        <p:nvSpPr>
          <p:cNvPr id="6" name="矩形 5"/>
          <p:cNvSpPr/>
          <p:nvPr/>
        </p:nvSpPr>
        <p:spPr>
          <a:xfrm>
            <a:off x="4355976" y="1071900"/>
            <a:ext cx="4572000" cy="1323439"/>
          </a:xfrm>
          <a:prstGeom prst="rect">
            <a:avLst/>
          </a:prstGeom>
        </p:spPr>
        <p:txBody>
          <a:bodyPr>
            <a:spAutoFit/>
          </a:bodyPr>
          <a:lstStyle/>
          <a:p>
            <a:pPr algn="just"/>
            <a:r>
              <a:rPr lang="en-US" altLang="zh-CN" sz="2000" dirty="0"/>
              <a:t>Suppose, for example, that a relationship of the form </a:t>
            </a:r>
            <a:r>
              <a:rPr lang="en-US" altLang="zh-CN" sz="2000" dirty="0" smtClean="0"/>
              <a:t>          is </a:t>
            </a:r>
            <a:r>
              <a:rPr lang="en-US" altLang="zh-CN" sz="2000" dirty="0"/>
              <a:t>suspected </a:t>
            </a:r>
            <a:r>
              <a:rPr lang="en-US" altLang="zh-CN" sz="2000" dirty="0" smtClean="0"/>
              <a:t>for some sub model </a:t>
            </a:r>
            <a:r>
              <a:rPr lang="en-US" altLang="zh-CN" sz="2000" dirty="0"/>
              <a:t>and the data shown in Table 3.1 have been collected.</a:t>
            </a:r>
            <a:endParaRPr lang="zh-CN" altLang="en-US" sz="2000" dirty="0"/>
          </a:p>
        </p:txBody>
      </p:sp>
      <p:graphicFrame>
        <p:nvGraphicFramePr>
          <p:cNvPr id="7" name="对象 6"/>
          <p:cNvGraphicFramePr>
            <a:graphicFrameLocks noChangeAspect="1"/>
          </p:cNvGraphicFramePr>
          <p:nvPr>
            <p:extLst>
              <p:ext uri="{D42A27DB-BD31-4B8C-83A1-F6EECF244321}">
                <p14:modId xmlns:p14="http://schemas.microsoft.com/office/powerpoint/2010/main" val="882988382"/>
              </p:ext>
            </p:extLst>
          </p:nvPr>
        </p:nvGraphicFramePr>
        <p:xfrm>
          <a:off x="5724128" y="1419052"/>
          <a:ext cx="786142" cy="353764"/>
        </p:xfrm>
        <a:graphic>
          <a:graphicData uri="http://schemas.openxmlformats.org/presentationml/2006/ole">
            <mc:AlternateContent xmlns:mc="http://schemas.openxmlformats.org/markup-compatibility/2006">
              <mc:Choice xmlns:v="urn:schemas-microsoft-com:vml" Requires="v">
                <p:oleObj spid="_x0000_s17553" name="Equation" r:id="rId5" imgW="507960" imgH="228600" progId="Equation.DSMT4">
                  <p:embed/>
                </p:oleObj>
              </mc:Choice>
              <mc:Fallback>
                <p:oleObj name="Equation" r:id="rId5" imgW="507960" imgH="228600" progId="Equation.DSMT4">
                  <p:embed/>
                  <p:pic>
                    <p:nvPicPr>
                      <p:cNvPr id="0" name=""/>
                      <p:cNvPicPr/>
                      <p:nvPr/>
                    </p:nvPicPr>
                    <p:blipFill>
                      <a:blip r:embed="rId6"/>
                      <a:stretch>
                        <a:fillRect/>
                      </a:stretch>
                    </p:blipFill>
                    <p:spPr>
                      <a:xfrm>
                        <a:off x="5724128" y="1419052"/>
                        <a:ext cx="786142" cy="353764"/>
                      </a:xfrm>
                      <a:prstGeom prst="rect">
                        <a:avLst/>
                      </a:prstGeom>
                    </p:spPr>
                  </p:pic>
                </p:oleObj>
              </mc:Fallback>
            </mc:AlternateContent>
          </a:graphicData>
        </a:graphic>
      </p:graphicFrame>
      <p:sp>
        <p:nvSpPr>
          <p:cNvPr id="8" name="矩形 7"/>
          <p:cNvSpPr/>
          <p:nvPr/>
        </p:nvSpPr>
        <p:spPr>
          <a:xfrm>
            <a:off x="6488296" y="2728960"/>
            <a:ext cx="2214501" cy="1015663"/>
          </a:xfrm>
          <a:prstGeom prst="rect">
            <a:avLst/>
          </a:prstGeom>
          <a:noFill/>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altLang="zh-CN" sz="2000" dirty="0"/>
              <a:t>Most of us are limited visually to </a:t>
            </a:r>
            <a:r>
              <a:rPr lang="en-US" altLang="zh-CN" sz="2000" dirty="0" smtClean="0"/>
              <a:t>fitting </a:t>
            </a:r>
            <a:r>
              <a:rPr lang="en-US" altLang="zh-CN" sz="2000" dirty="0"/>
              <a:t>only lines.</a:t>
            </a:r>
            <a:endParaRPr lang="zh-CN" altLang="en-US" sz="2000" dirty="0"/>
          </a:p>
        </p:txBody>
      </p:sp>
      <p:graphicFrame>
        <p:nvGraphicFramePr>
          <p:cNvPr id="9" name="对象 8"/>
          <p:cNvGraphicFramePr>
            <a:graphicFrameLocks noChangeAspect="1"/>
          </p:cNvGraphicFramePr>
          <p:nvPr>
            <p:extLst>
              <p:ext uri="{D42A27DB-BD31-4B8C-83A1-F6EECF244321}">
                <p14:modId xmlns:p14="http://schemas.microsoft.com/office/powerpoint/2010/main" val="775523756"/>
              </p:ext>
            </p:extLst>
          </p:nvPr>
        </p:nvGraphicFramePr>
        <p:xfrm>
          <a:off x="4572694" y="2549764"/>
          <a:ext cx="1119097" cy="503594"/>
        </p:xfrm>
        <a:graphic>
          <a:graphicData uri="http://schemas.openxmlformats.org/presentationml/2006/ole">
            <mc:AlternateContent xmlns:mc="http://schemas.openxmlformats.org/markup-compatibility/2006">
              <mc:Choice xmlns:v="urn:schemas-microsoft-com:vml" Requires="v">
                <p:oleObj spid="_x0000_s17554" name="Equation" r:id="rId7" imgW="507960" imgH="228600" progId="Equation.DSMT4">
                  <p:embed/>
                </p:oleObj>
              </mc:Choice>
              <mc:Fallback>
                <p:oleObj name="Equation" r:id="rId7" imgW="507960" imgH="228600" progId="Equation.DSMT4">
                  <p:embed/>
                  <p:pic>
                    <p:nvPicPr>
                      <p:cNvPr id="0" name=""/>
                      <p:cNvPicPr/>
                      <p:nvPr/>
                    </p:nvPicPr>
                    <p:blipFill>
                      <a:blip r:embed="rId8"/>
                      <a:stretch>
                        <a:fillRect/>
                      </a:stretch>
                    </p:blipFill>
                    <p:spPr>
                      <a:xfrm>
                        <a:off x="4572694" y="2549764"/>
                        <a:ext cx="1119097" cy="503594"/>
                      </a:xfrm>
                      <a:prstGeom prst="rect">
                        <a:avLst/>
                      </a:prstGeom>
                    </p:spPr>
                  </p:pic>
                </p:oleObj>
              </mc:Fallback>
            </mc:AlternateContent>
          </a:graphicData>
        </a:graphic>
      </p:graphicFrame>
      <p:sp>
        <p:nvSpPr>
          <p:cNvPr id="11" name="右弧形箭头 10"/>
          <p:cNvSpPr/>
          <p:nvPr/>
        </p:nvSpPr>
        <p:spPr bwMode="auto">
          <a:xfrm>
            <a:off x="5754081" y="2779727"/>
            <a:ext cx="504056" cy="1153329"/>
          </a:xfrm>
          <a:prstGeom prst="curved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462423789"/>
              </p:ext>
            </p:extLst>
          </p:nvPr>
        </p:nvGraphicFramePr>
        <p:xfrm>
          <a:off x="3578919" y="3556513"/>
          <a:ext cx="1987550" cy="447675"/>
        </p:xfrm>
        <a:graphic>
          <a:graphicData uri="http://schemas.openxmlformats.org/presentationml/2006/ole">
            <mc:AlternateContent xmlns:mc="http://schemas.openxmlformats.org/markup-compatibility/2006">
              <mc:Choice xmlns:v="urn:schemas-microsoft-com:vml" Requires="v">
                <p:oleObj spid="_x0000_s17555" name="Equation" r:id="rId9" imgW="901440" imgH="203040" progId="Equation.DSMT4">
                  <p:embed/>
                </p:oleObj>
              </mc:Choice>
              <mc:Fallback>
                <p:oleObj name="Equation" r:id="rId9" imgW="901440" imgH="203040" progId="Equation.DSMT4">
                  <p:embed/>
                  <p:pic>
                    <p:nvPicPr>
                      <p:cNvPr id="0" name=""/>
                      <p:cNvPicPr/>
                      <p:nvPr/>
                    </p:nvPicPr>
                    <p:blipFill>
                      <a:blip r:embed="rId10"/>
                      <a:stretch>
                        <a:fillRect/>
                      </a:stretch>
                    </p:blipFill>
                    <p:spPr>
                      <a:xfrm>
                        <a:off x="3578919" y="3556513"/>
                        <a:ext cx="1987550" cy="447675"/>
                      </a:xfrm>
                      <a:prstGeom prst="rect">
                        <a:avLst/>
                      </a:prstGeom>
                    </p:spPr>
                  </p:pic>
                </p:oleObj>
              </mc:Fallback>
            </mc:AlternateContent>
          </a:graphicData>
        </a:graphic>
      </p:graphicFrame>
      <p:pic>
        <p:nvPicPr>
          <p:cNvPr id="13" name="图片 12"/>
          <p:cNvPicPr>
            <a:picLocks noChangeAspect="1"/>
          </p:cNvPicPr>
          <p:nvPr/>
        </p:nvPicPr>
        <p:blipFill>
          <a:blip r:embed="rId11">
            <a:clrChange>
              <a:clrFrom>
                <a:srgbClr val="FFFFFF"/>
              </a:clrFrom>
              <a:clrTo>
                <a:srgbClr val="FFFFFF">
                  <a:alpha val="0"/>
                </a:srgbClr>
              </a:clrTo>
            </a:clrChange>
          </a:blip>
          <a:stretch>
            <a:fillRect/>
          </a:stretch>
        </p:blipFill>
        <p:spPr>
          <a:xfrm>
            <a:off x="5953329" y="3933056"/>
            <a:ext cx="3054614" cy="1413019"/>
          </a:xfrm>
          <a:prstGeom prst="rect">
            <a:avLst/>
          </a:prstGeom>
        </p:spPr>
      </p:pic>
      <p:pic>
        <p:nvPicPr>
          <p:cNvPr id="14" name="图片 13"/>
          <p:cNvPicPr>
            <a:picLocks noChangeAspect="1"/>
          </p:cNvPicPr>
          <p:nvPr/>
        </p:nvPicPr>
        <p:blipFill>
          <a:blip r:embed="rId12">
            <a:clrChange>
              <a:clrFrom>
                <a:srgbClr val="FFFFFF"/>
              </a:clrFrom>
              <a:clrTo>
                <a:srgbClr val="FFFFFF">
                  <a:alpha val="0"/>
                </a:srgbClr>
              </a:clrTo>
            </a:clrChange>
          </a:blip>
          <a:stretch>
            <a:fillRect/>
          </a:stretch>
        </p:blipFill>
        <p:spPr>
          <a:xfrm>
            <a:off x="4244394" y="4235829"/>
            <a:ext cx="3019373" cy="2355597"/>
          </a:xfrm>
          <a:prstGeom prst="rect">
            <a:avLst/>
          </a:prstGeom>
        </p:spPr>
      </p:pic>
    </p:spTree>
    <p:extLst>
      <p:ext uri="{BB962C8B-B14F-4D97-AF65-F5344CB8AC3E}">
        <p14:creationId xmlns:p14="http://schemas.microsoft.com/office/powerpoint/2010/main" val="2533922026"/>
      </p:ext>
    </p:extLst>
  </p:cSld>
  <p:clrMapOvr>
    <a:masterClrMapping/>
  </p:clrMapOvr>
</p:sld>
</file>

<file path=ppt/theme/theme1.xml><?xml version="1.0" encoding="utf-8"?>
<a:theme xmlns:a="http://schemas.openxmlformats.org/drawingml/2006/main" name="shuxuemoxing">
  <a:themeElements>
    <a:clrScheme name="shuxuemox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huxuemoxing">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huxuemox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huxuemox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uxuemox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huxuemox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huxuemox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huxuemox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huxuemox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G:\数学模型电子教案\shuxuemoxing.pot</Template>
  <TotalTime>11440</TotalTime>
  <Words>1954</Words>
  <Application>Microsoft Office PowerPoint</Application>
  <PresentationFormat>全屏显示(4:3)</PresentationFormat>
  <Paragraphs>136</Paragraphs>
  <Slides>29</Slides>
  <Notes>12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38" baseType="lpstr">
      <vt:lpstr>Times-Bold</vt:lpstr>
      <vt:lpstr>宋体</vt:lpstr>
      <vt:lpstr>Arial</vt:lpstr>
      <vt:lpstr>Calibri</vt:lpstr>
      <vt:lpstr>Times</vt:lpstr>
      <vt:lpstr>Times New Roman</vt:lpstr>
      <vt:lpstr>shuxuemoxing</vt:lpstr>
      <vt:lpstr>Equation</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NGC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Jiang</dc:creator>
  <cp:lastModifiedBy>JYS</cp:lastModifiedBy>
  <cp:revision>361</cp:revision>
  <dcterms:created xsi:type="dcterms:W3CDTF">2000-02-18T13:05:01Z</dcterms:created>
  <dcterms:modified xsi:type="dcterms:W3CDTF">2019-12-30T05:02:25Z</dcterms:modified>
</cp:coreProperties>
</file>