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6"/>
  </p:sldMasterIdLst>
  <p:sldIdLst>
    <p:sldId id="256" r:id="rId7"/>
    <p:sldId id="257" r:id="rId8"/>
    <p:sldId id="258" r:id="rId9"/>
    <p:sldId id="259" r:id="rId10"/>
    <p:sldId id="264" r:id="rId11"/>
    <p:sldId id="260" r:id="rId12"/>
    <p:sldId id="261" r:id="rId13"/>
    <p:sldId id="262" r:id="rId14"/>
    <p:sldId id="263" r:id="rId15"/>
    <p:sldId id="265" r:id="rId16"/>
    <p:sldId id="267" r:id="rId17"/>
    <p:sldId id="268" r:id="rId18"/>
    <p:sldId id="266" r:id="rId19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T Request" id="{162E123E-6D39-4D33-ADE2-4953C08AD9BC}">
          <p14:sldIdLst>
            <p14:sldId id="256"/>
            <p14:sldId id="257"/>
            <p14:sldId id="258"/>
            <p14:sldId id="259"/>
          </p14:sldIdLst>
        </p14:section>
        <p14:section name="Current Solution" id="{08268C40-98F9-4D51-8F2A-E569B57BB53E}">
          <p14:sldIdLst>
            <p14:sldId id="264"/>
          </p14:sldIdLst>
        </p14:section>
        <p14:section name="User management" id="{5B678CAB-EA69-4FA3-A8E7-E7D52388F423}">
          <p14:sldIdLst>
            <p14:sldId id="260"/>
            <p14:sldId id="261"/>
            <p14:sldId id="262"/>
            <p14:sldId id="263"/>
          </p14:sldIdLst>
        </p14:section>
        <p14:section name="Drive selection tool" id="{312C442A-D161-4263-95E2-3F53BBF2D72D}">
          <p14:sldIdLst>
            <p14:sldId id="265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18">
          <p15:clr>
            <a:srgbClr val="A4A3A4"/>
          </p15:clr>
        </p15:guide>
        <p15:guide id="2" pos="17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94"/>
    <a:srgbClr val="5D88BB"/>
    <a:srgbClr val="004293"/>
    <a:srgbClr val="E6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818"/>
        <p:guide pos="1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704419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" y="1052623"/>
            <a:ext cx="12192001" cy="37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19403" y="360000"/>
            <a:ext cx="9025003" cy="3850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Seitentitel</a:t>
            </a:r>
          </a:p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719402" y="5140244"/>
            <a:ext cx="5745193" cy="1101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719402" y="1360968"/>
            <a:ext cx="5745193" cy="3471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265113" indent="-265113">
              <a:buFont typeface="Wingdings" panose="05000000000000000000" pitchFamily="2" charset="2"/>
              <a:buChar char="§"/>
              <a:defRPr sz="1600"/>
            </a:lvl2pPr>
            <a:lvl3pPr marL="1676370" indent="-457200">
              <a:buFont typeface="Wingdings" panose="05000000000000000000" pitchFamily="2" charset="2"/>
              <a:buChar char="§"/>
              <a:defRPr/>
            </a:lvl3pPr>
            <a:lvl4pPr marL="2285955" indent="-457200">
              <a:buFont typeface="Wingdings" panose="05000000000000000000" pitchFamily="2" charset="2"/>
              <a:buChar char="§"/>
              <a:defRPr/>
            </a:lvl4pPr>
            <a:lvl5pPr marL="2895539" indent="-4572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3312473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1" y="1052623"/>
            <a:ext cx="5220000" cy="37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19403" y="360000"/>
            <a:ext cx="9025003" cy="3850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Seitentitel</a:t>
            </a:r>
          </a:p>
          <a:p>
            <a:pPr lvl="0"/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137784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160316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4"/>
          </p:nvPr>
        </p:nvSpPr>
        <p:spPr>
          <a:xfrm>
            <a:off x="8182848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0205380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2115252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2115252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4137784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6160316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8182848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10205380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5246683" y="1409764"/>
            <a:ext cx="6945317" cy="624000"/>
            <a:chOff x="9432461" y="1814974"/>
            <a:chExt cx="6945317" cy="624000"/>
          </a:xfrm>
        </p:grpSpPr>
        <p:cxnSp>
          <p:nvCxnSpPr>
            <p:cNvPr id="20" name="Gerade Verbindung 51">
              <a:extLst>
                <a:ext uri="{FF2B5EF4-FFF2-40B4-BE49-F238E27FC236}">
                  <a16:creationId xmlns:a16="http://schemas.microsoft.com/office/drawing/2014/main" id="{4380812E-ABF9-6346-A682-A432C88E3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4406" y="2104151"/>
              <a:ext cx="6633372" cy="22823"/>
            </a:xfrm>
            <a:prstGeom prst="line">
              <a:avLst/>
            </a:prstGeom>
            <a:ln w="31750">
              <a:solidFill>
                <a:srgbClr val="BDC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F101EF8-6421-5242-96A7-AD80AC2751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32461" y="1814974"/>
              <a:ext cx="623889" cy="624000"/>
              <a:chOff x="3736530" y="220492"/>
              <a:chExt cx="4822972" cy="4824000"/>
            </a:xfrm>
          </p:grpSpPr>
          <p:sp>
            <p:nvSpPr>
              <p:cNvPr id="22" name="Oval 38">
                <a:extLst>
                  <a:ext uri="{FF2B5EF4-FFF2-40B4-BE49-F238E27FC236}">
                    <a16:creationId xmlns:a16="http://schemas.microsoft.com/office/drawing/2014/main" id="{AA0036DB-3674-574E-8966-C6257EBC2D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6530" y="220492"/>
                <a:ext cx="4822972" cy="4824000"/>
              </a:xfrm>
              <a:prstGeom prst="ellipse">
                <a:avLst/>
              </a:prstGeom>
              <a:gradFill flip="none" rotWithShape="0">
                <a:gsLst>
                  <a:gs pos="74000">
                    <a:srgbClr val="6DB54D">
                      <a:alpha val="0"/>
                    </a:srgbClr>
                  </a:gs>
                  <a:gs pos="0">
                    <a:srgbClr val="00CE4D">
                      <a:alpha val="76863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/>
              </a:p>
            </p:txBody>
          </p:sp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6EBA468-63A0-5448-9A79-7B6E0054B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2125" y="944054"/>
                <a:ext cx="3580224" cy="3024000"/>
              </a:xfrm>
              <a:prstGeom prst="rect">
                <a:avLst/>
              </a:prstGeom>
            </p:spPr>
          </p:pic>
        </p:grpSp>
      </p:grpSp>
      <p:sp>
        <p:nvSpPr>
          <p:cNvPr id="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6117784" y="1893888"/>
            <a:ext cx="6067866" cy="3082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265113" indent="-265113">
              <a:buFont typeface="Wingdings" panose="05000000000000000000" pitchFamily="2" charset="2"/>
              <a:buChar char="§"/>
              <a:defRPr sz="1600"/>
            </a:lvl2pPr>
            <a:lvl3pPr marL="1676370" indent="-457200">
              <a:buFont typeface="Wingdings" panose="05000000000000000000" pitchFamily="2" charset="2"/>
              <a:buChar char="§"/>
              <a:defRPr/>
            </a:lvl3pPr>
            <a:lvl4pPr marL="2285955" indent="-457200">
              <a:buFont typeface="Wingdings" panose="05000000000000000000" pitchFamily="2" charset="2"/>
              <a:buChar char="§"/>
              <a:defRPr/>
            </a:lvl4pPr>
            <a:lvl5pPr marL="2895539" indent="-4572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268311964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1" y="1052623"/>
            <a:ext cx="5220000" cy="3780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19403" y="360000"/>
            <a:ext cx="9025003" cy="3850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Seitentitel</a:t>
            </a:r>
          </a:p>
          <a:p>
            <a:pPr lvl="0"/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137784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160316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4"/>
          </p:nvPr>
        </p:nvSpPr>
        <p:spPr>
          <a:xfrm>
            <a:off x="8182848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0205380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2115252" y="5400000"/>
            <a:ext cx="1980000" cy="10800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2115252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4137784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6160316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8182848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10205380" y="5108349"/>
            <a:ext cx="1980000" cy="24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312869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66468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0000" y="2372883"/>
            <a:ext cx="10363200" cy="12275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99456" y="3909053"/>
            <a:ext cx="10369152" cy="21122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7789271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360000"/>
            <a:ext cx="9025003" cy="3850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Seitentitel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1376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1200000" y="2093979"/>
            <a:ext cx="10364400" cy="402471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spcBef>
                <a:spcPts val="1067"/>
              </a:spcBef>
              <a:buFont typeface="Wingdings" panose="05000000000000000000" pitchFamily="2" charset="2"/>
              <a:buChar char="§"/>
              <a:defRPr sz="2400" b="1"/>
            </a:lvl1pPr>
            <a:lvl2pPr marL="609585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400"/>
            </a:lvl2pPr>
            <a:lvl3pPr marL="1219170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000"/>
            </a:lvl3pPr>
            <a:lvl4pPr marL="1828754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733"/>
            </a:lvl4pPr>
            <a:lvl5pPr marL="2438339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467"/>
            </a:lvl5pPr>
          </a:lstStyle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360000"/>
            <a:ext cx="9025003" cy="3850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Seitentitel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25107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00000" y="1597870"/>
            <a:ext cx="10560629" cy="6629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de-DE" dirty="0"/>
              <a:t>Überschrift 1-zeilig</a:t>
            </a:r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360000"/>
            <a:ext cx="9025003" cy="3850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Seitentitel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125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00000" y="1597870"/>
            <a:ext cx="10560629" cy="6629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de-DE" dirty="0"/>
              <a:t>Überschrift 1-zeilig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200000" y="2610026"/>
            <a:ext cx="10560629" cy="3334117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spcBef>
                <a:spcPts val="1067"/>
              </a:spcBef>
              <a:buFont typeface="Wingdings" panose="05000000000000000000" pitchFamily="2" charset="2"/>
              <a:buChar char="§"/>
              <a:defRPr sz="2400" b="1"/>
            </a:lvl1pPr>
            <a:lvl2pPr marL="609585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400"/>
            </a:lvl2pPr>
            <a:lvl3pPr marL="1219170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000"/>
            </a:lvl3pPr>
            <a:lvl4pPr marL="1828754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733"/>
            </a:lvl4pPr>
            <a:lvl5pPr marL="2438339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467"/>
            </a:lvl5pPr>
          </a:lstStyle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360000"/>
            <a:ext cx="9025003" cy="3850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Seitentitel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14114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-zeilig und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00000" y="1597663"/>
            <a:ext cx="10560629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de-DE" dirty="0"/>
              <a:t>Überschrift 2-zeilig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200000" y="2858814"/>
            <a:ext cx="10560629" cy="3042933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400" b="1"/>
            </a:lvl1pPr>
            <a:lvl2pPr marL="609585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400"/>
            </a:lvl2pPr>
            <a:lvl3pPr marL="1219170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000"/>
            </a:lvl3pPr>
            <a:lvl4pPr marL="1828754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733"/>
            </a:lvl4pPr>
            <a:lvl5pPr marL="2438339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467"/>
            </a:lvl5pPr>
          </a:lstStyle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360000"/>
            <a:ext cx="9025003" cy="3850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Seitentitel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16771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00000" y="2610027"/>
            <a:ext cx="5184032" cy="3334116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 sz="2400" b="1"/>
            </a:lvl1pPr>
            <a:lvl2pPr marL="609585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400"/>
            </a:lvl2pPr>
            <a:lvl3pPr marL="1219170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000"/>
            </a:lvl3pPr>
            <a:lvl4pPr marL="1828754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733"/>
            </a:lvl4pPr>
            <a:lvl5pPr marL="2438339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Lösung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576053" y="2610027"/>
            <a:ext cx="5184576" cy="3334116"/>
          </a:xfrm>
          <a:prstGeom prst="rect">
            <a:avLst/>
          </a:prstGeom>
        </p:spPr>
        <p:txBody>
          <a:bodyPr/>
          <a:lstStyle>
            <a:lvl1pPr marL="457189" marR="0" indent="-457189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b="1"/>
            </a:lvl1pPr>
            <a:lvl2pPr marL="609585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400"/>
            </a:lvl2pPr>
            <a:lvl3pPr marL="1219170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000"/>
            </a:lvl3pPr>
            <a:lvl4pPr marL="1828754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733"/>
            </a:lvl4pPr>
            <a:lvl5pPr marL="2438339" indent="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Lösung 2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1200000" y="1597870"/>
            <a:ext cx="10560629" cy="6629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de-DE" dirty="0"/>
              <a:t>Überschrift 1-zeilig</a:t>
            </a: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3" y="360000"/>
            <a:ext cx="9025003" cy="3850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Seitentitel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77436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22" y="212240"/>
            <a:ext cx="1305888" cy="59363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84457" y="6540303"/>
            <a:ext cx="66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/>
              <a:t>Page </a:t>
            </a:r>
            <a:fld id="{9953A95D-E995-4ADD-BBD8-CF9929225AB6}" type="slidenum">
              <a:rPr lang="de-DE" sz="800" smtClean="0"/>
              <a:pPr algn="r"/>
              <a:t>‹Nr.›</a:t>
            </a:fld>
            <a:endParaRPr lang="de-DE" sz="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91" y="6585607"/>
            <a:ext cx="1372781" cy="1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4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7" r:id="rId5"/>
    <p:sldLayoutId id="2147483669" r:id="rId6"/>
    <p:sldLayoutId id="2147483664" r:id="rId7"/>
    <p:sldLayoutId id="2147483665" r:id="rId8"/>
    <p:sldLayoutId id="2147483666" r:id="rId9"/>
    <p:sldLayoutId id="2147483672" r:id="rId10"/>
    <p:sldLayoutId id="2147483671" r:id="rId11"/>
    <p:sldLayoutId id="2147483670" r:id="rId12"/>
  </p:sldLayoutIdLst>
  <p:transition>
    <p:wipe/>
  </p:transition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uehlermotor.de/produkte-maerkte/support/stock-servic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32B87-F047-4F0A-96D0-23E699B8B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Request for a Drive Selection Tool</a:t>
            </a:r>
            <a:br>
              <a:rPr lang="en-US" sz="4400"/>
            </a:br>
            <a:r>
              <a:rPr lang="en-US" sz="4400"/>
              <a:t>for IDS Sales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398AB5-016F-4FDB-9693-A35150C33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11th July 2022 </a:t>
            </a:r>
          </a:p>
        </p:txBody>
      </p:sp>
    </p:spTree>
    <p:extLst>
      <p:ext uri="{BB962C8B-B14F-4D97-AF65-F5344CB8AC3E}">
        <p14:creationId xmlns:p14="http://schemas.microsoft.com/office/powerpoint/2010/main" val="1712874022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FA416-EE85-4F3B-B62B-821DC011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Drive selection tool – General Overview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10B6052-59AB-4546-982F-F4FE7F0A6A83}"/>
              </a:ext>
            </a:extLst>
          </p:cNvPr>
          <p:cNvSpPr/>
          <p:nvPr/>
        </p:nvSpPr>
        <p:spPr>
          <a:xfrm>
            <a:off x="544866" y="1634613"/>
            <a:ext cx="1275127" cy="10982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/>
              <a:t>User Login or registration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E087DA6-D1B6-4459-AE91-791F92929596}"/>
              </a:ext>
            </a:extLst>
          </p:cNvPr>
          <p:cNvSpPr/>
          <p:nvPr/>
        </p:nvSpPr>
        <p:spPr>
          <a:xfrm>
            <a:off x="2764020" y="1011210"/>
            <a:ext cx="2414211" cy="3059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/>
              <a:t>User Input: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Required load points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Supply voltage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Operating Temperature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/>
              <a:t>M</a:t>
            </a:r>
            <a:r>
              <a:rPr lang="en-US" sz="1400" dirty="0" err="1"/>
              <a:t>otor</a:t>
            </a:r>
            <a:r>
              <a:rPr lang="en-US" sz="1400" dirty="0"/>
              <a:t> choice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/>
              <a:t>Parameter </a:t>
            </a:r>
            <a:r>
              <a:rPr lang="de-DE" sz="1400" dirty="0" err="1"/>
              <a:t>adjustment</a:t>
            </a:r>
            <a:r>
              <a:rPr lang="de-DE" sz="1400" dirty="0"/>
              <a:t> (W</a:t>
            </a:r>
            <a:r>
              <a:rPr lang="en-US" sz="1400" dirty="0" err="1"/>
              <a:t>inding</a:t>
            </a:r>
            <a:r>
              <a:rPr lang="en-US" sz="1400" dirty="0"/>
              <a:t>, length, voltage)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E18A95-A7F0-4C10-8D75-2BD5925AA0F3}"/>
              </a:ext>
            </a:extLst>
          </p:cNvPr>
          <p:cNvSpPr/>
          <p:nvPr/>
        </p:nvSpPr>
        <p:spPr>
          <a:xfrm>
            <a:off x="1237641" y="4364061"/>
            <a:ext cx="4858359" cy="19655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Info page for each recommended product: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Picture of product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/>
              <a:t>D</a:t>
            </a:r>
            <a:r>
              <a:rPr lang="en-US" sz="1400" dirty="0" err="1"/>
              <a:t>rawing</a:t>
            </a:r>
            <a:r>
              <a:rPr lang="en-US" sz="1400" dirty="0"/>
              <a:t> of product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/>
              <a:t>P</a:t>
            </a:r>
            <a:r>
              <a:rPr lang="en-US" sz="1400" dirty="0"/>
              <a:t>erformance curve with requested load point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/>
              <a:t>T</a:t>
            </a:r>
            <a:r>
              <a:rPr lang="en-US" sz="1400" dirty="0"/>
              <a:t>able with technical info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6CABFBE-F93C-4293-A07D-A03469C9EF1C}"/>
              </a:ext>
            </a:extLst>
          </p:cNvPr>
          <p:cNvSpPr/>
          <p:nvPr/>
        </p:nvSpPr>
        <p:spPr>
          <a:xfrm>
            <a:off x="6355975" y="1430780"/>
            <a:ext cx="5589948" cy="3333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/>
              <a:t>Tool Output - 2 different views (similar to current solution):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List with recommended products (links to info page)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de-DE" sz="14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de-DE" sz="14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400" dirty="0" err="1">
                <a:sym typeface="Wingdings" panose="05000000000000000000" pitchFamily="2" charset="2"/>
              </a:rPr>
              <a:t>Overiew</a:t>
            </a:r>
            <a:r>
              <a:rPr lang="en-US" sz="1400" dirty="0">
                <a:sym typeface="Wingdings" panose="05000000000000000000" pitchFamily="2" charset="2"/>
              </a:rPr>
              <a:t>  with recommended products (links to info page)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48A148E-544C-4052-9282-0A67E862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69" y="2295992"/>
            <a:ext cx="3883579" cy="59747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B09D4B7-2ACD-495A-A6A7-0CCE452E5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46"/>
          <a:stretch/>
        </p:blipFill>
        <p:spPr>
          <a:xfrm>
            <a:off x="7099657" y="3261896"/>
            <a:ext cx="2865521" cy="993563"/>
          </a:xfrm>
          <a:prstGeom prst="rect">
            <a:avLst/>
          </a:prstGeom>
        </p:spPr>
      </p:pic>
      <p:sp>
        <p:nvSpPr>
          <p:cNvPr id="20" name="Pfeil: nach oben gebogen 19">
            <a:extLst>
              <a:ext uri="{FF2B5EF4-FFF2-40B4-BE49-F238E27FC236}">
                <a16:creationId xmlns:a16="http://schemas.microsoft.com/office/drawing/2014/main" id="{E73A1AAF-737F-4121-BB5C-4BCE912412D9}"/>
              </a:ext>
            </a:extLst>
          </p:cNvPr>
          <p:cNvSpPr/>
          <p:nvPr/>
        </p:nvSpPr>
        <p:spPr>
          <a:xfrm rot="16200000" flipH="1">
            <a:off x="7611343" y="5003968"/>
            <a:ext cx="497299" cy="6857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3161C0D5-E58C-4C97-BE78-1ADEDE63EF08}"/>
              </a:ext>
            </a:extLst>
          </p:cNvPr>
          <p:cNvSpPr/>
          <p:nvPr/>
        </p:nvSpPr>
        <p:spPr>
          <a:xfrm>
            <a:off x="1945322" y="2119529"/>
            <a:ext cx="593557" cy="25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3500D888-9E3E-4239-8AE0-BD2405CE9644}"/>
              </a:ext>
            </a:extLst>
          </p:cNvPr>
          <p:cNvSpPr/>
          <p:nvPr/>
        </p:nvSpPr>
        <p:spPr>
          <a:xfrm>
            <a:off x="5403373" y="2055399"/>
            <a:ext cx="593557" cy="25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667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B7E24-4D8E-4818-BF75-E7E8701F7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User Input </a:t>
            </a:r>
            <a:endParaRPr lang="en-US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C7A9598-39DA-4EA8-A59F-47E0BCC5FD2B}"/>
              </a:ext>
            </a:extLst>
          </p:cNvPr>
          <p:cNvSpPr/>
          <p:nvPr/>
        </p:nvSpPr>
        <p:spPr>
          <a:xfrm>
            <a:off x="719403" y="1834525"/>
            <a:ext cx="2414211" cy="17928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/>
              <a:t>User Input: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Required load points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Supply voltage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Operating Temperature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76D0B4C-BA4A-4B5B-8B7A-87FEBE5276A1}"/>
              </a:ext>
            </a:extLst>
          </p:cNvPr>
          <p:cNvSpPr/>
          <p:nvPr/>
        </p:nvSpPr>
        <p:spPr>
          <a:xfrm>
            <a:off x="3769896" y="1155032"/>
            <a:ext cx="7702702" cy="5005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A38879-C003-4836-AC1E-FF8397863BFE}"/>
              </a:ext>
            </a:extLst>
          </p:cNvPr>
          <p:cNvSpPr/>
          <p:nvPr/>
        </p:nvSpPr>
        <p:spPr>
          <a:xfrm>
            <a:off x="5513230" y="2187035"/>
            <a:ext cx="2197768" cy="48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35BE5D-6C3C-4947-8347-576B47FDD723}"/>
              </a:ext>
            </a:extLst>
          </p:cNvPr>
          <p:cNvSpPr txBox="1"/>
          <p:nvPr/>
        </p:nvSpPr>
        <p:spPr>
          <a:xfrm>
            <a:off x="3970423" y="1297332"/>
            <a:ext cx="298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(s):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2F202F-DABC-4277-8429-8CFD24E0164F}"/>
              </a:ext>
            </a:extLst>
          </p:cNvPr>
          <p:cNvSpPr/>
          <p:nvPr/>
        </p:nvSpPr>
        <p:spPr>
          <a:xfrm>
            <a:off x="8149391" y="2187035"/>
            <a:ext cx="2197768" cy="48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F40A5C-D935-494A-91B9-8214E57557DA}"/>
              </a:ext>
            </a:extLst>
          </p:cNvPr>
          <p:cNvSpPr txBox="1"/>
          <p:nvPr/>
        </p:nvSpPr>
        <p:spPr>
          <a:xfrm>
            <a:off x="5537294" y="1777004"/>
            <a:ext cx="298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Speed [</a:t>
            </a:r>
            <a:r>
              <a:rPr lang="de-DE" dirty="0" err="1"/>
              <a:t>rpm</a:t>
            </a:r>
            <a:r>
              <a:rPr lang="de-DE" dirty="0"/>
              <a:t>]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C3BCCBE-D0E5-421D-B6BD-A815B1DA3A0B}"/>
              </a:ext>
            </a:extLst>
          </p:cNvPr>
          <p:cNvSpPr txBox="1"/>
          <p:nvPr/>
        </p:nvSpPr>
        <p:spPr>
          <a:xfrm>
            <a:off x="8125327" y="1722054"/>
            <a:ext cx="298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Torque [</a:t>
            </a:r>
            <a:r>
              <a:rPr lang="de-DE" dirty="0" err="1"/>
              <a:t>Ncm</a:t>
            </a:r>
            <a:r>
              <a:rPr lang="de-DE" dirty="0"/>
              <a:t>]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E44F2-76BE-4D64-8E35-0FBF4D6B5A0D}"/>
              </a:ext>
            </a:extLst>
          </p:cNvPr>
          <p:cNvSpPr txBox="1"/>
          <p:nvPr/>
        </p:nvSpPr>
        <p:spPr>
          <a:xfrm>
            <a:off x="3970423" y="2247011"/>
            <a:ext cx="15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 </a:t>
            </a:r>
            <a:r>
              <a:rPr lang="de-DE" dirty="0" err="1"/>
              <a:t>point</a:t>
            </a:r>
            <a:r>
              <a:rPr lang="de-DE" dirty="0"/>
              <a:t> 1 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807400-EB42-4F04-9BDB-41EE554DA93B}"/>
              </a:ext>
            </a:extLst>
          </p:cNvPr>
          <p:cNvSpPr/>
          <p:nvPr/>
        </p:nvSpPr>
        <p:spPr>
          <a:xfrm>
            <a:off x="5513230" y="2879949"/>
            <a:ext cx="2197768" cy="48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8E3FA12-13B8-4808-9278-ACBACF0BD7B7}"/>
              </a:ext>
            </a:extLst>
          </p:cNvPr>
          <p:cNvSpPr/>
          <p:nvPr/>
        </p:nvSpPr>
        <p:spPr>
          <a:xfrm>
            <a:off x="8149391" y="2879949"/>
            <a:ext cx="2197768" cy="48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FB9FA8-9BC7-4907-8E02-4CAC3E58457B}"/>
              </a:ext>
            </a:extLst>
          </p:cNvPr>
          <p:cNvSpPr txBox="1"/>
          <p:nvPr/>
        </p:nvSpPr>
        <p:spPr>
          <a:xfrm>
            <a:off x="3970423" y="2939925"/>
            <a:ext cx="15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 </a:t>
            </a:r>
            <a:r>
              <a:rPr lang="de-DE" dirty="0" err="1"/>
              <a:t>point</a:t>
            </a:r>
            <a:r>
              <a:rPr lang="de-DE" dirty="0"/>
              <a:t> 2 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17F6096-2551-4534-B2CA-5266ED970A43}"/>
              </a:ext>
            </a:extLst>
          </p:cNvPr>
          <p:cNvSpPr/>
          <p:nvPr/>
        </p:nvSpPr>
        <p:spPr>
          <a:xfrm>
            <a:off x="5513230" y="3572863"/>
            <a:ext cx="2197768" cy="48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7EED5B-F237-4385-8CF9-51274021C571}"/>
              </a:ext>
            </a:extLst>
          </p:cNvPr>
          <p:cNvSpPr/>
          <p:nvPr/>
        </p:nvSpPr>
        <p:spPr>
          <a:xfrm>
            <a:off x="8149391" y="3572863"/>
            <a:ext cx="2197768" cy="48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AF0BB43-46CC-4C3A-A70C-0A5B7CEE55A4}"/>
              </a:ext>
            </a:extLst>
          </p:cNvPr>
          <p:cNvSpPr txBox="1"/>
          <p:nvPr/>
        </p:nvSpPr>
        <p:spPr>
          <a:xfrm>
            <a:off x="3970423" y="3632839"/>
            <a:ext cx="15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 </a:t>
            </a:r>
            <a:r>
              <a:rPr lang="de-DE" dirty="0" err="1"/>
              <a:t>point</a:t>
            </a:r>
            <a:r>
              <a:rPr lang="de-DE" dirty="0"/>
              <a:t> 3 </a:t>
            </a:r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13629A5-1A0B-45ED-AEC5-65E65A09EBBF}"/>
              </a:ext>
            </a:extLst>
          </p:cNvPr>
          <p:cNvSpPr/>
          <p:nvPr/>
        </p:nvSpPr>
        <p:spPr>
          <a:xfrm>
            <a:off x="7090611" y="4878545"/>
            <a:ext cx="2197768" cy="48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3CF595F-7F66-47DF-A7D1-6CB86514FA5F}"/>
              </a:ext>
            </a:extLst>
          </p:cNvPr>
          <p:cNvSpPr txBox="1"/>
          <p:nvPr/>
        </p:nvSpPr>
        <p:spPr>
          <a:xfrm>
            <a:off x="4668256" y="4968509"/>
            <a:ext cx="242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Operating </a:t>
            </a:r>
            <a:r>
              <a:rPr lang="de-DE" dirty="0" err="1"/>
              <a:t>Voltage</a:t>
            </a:r>
            <a:r>
              <a:rPr lang="de-DE" dirty="0"/>
              <a:t> [V] </a:t>
            </a:r>
            <a:endParaRPr lang="en-US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E660099-19F8-4B3E-B09C-1CCDBF27537F}"/>
              </a:ext>
            </a:extLst>
          </p:cNvPr>
          <p:cNvSpPr/>
          <p:nvPr/>
        </p:nvSpPr>
        <p:spPr>
          <a:xfrm>
            <a:off x="7090611" y="5534203"/>
            <a:ext cx="2197768" cy="48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F028AF-E525-473A-95E0-EC25CC99D934}"/>
              </a:ext>
            </a:extLst>
          </p:cNvPr>
          <p:cNvSpPr txBox="1"/>
          <p:nvPr/>
        </p:nvSpPr>
        <p:spPr>
          <a:xfrm>
            <a:off x="4058213" y="5578956"/>
            <a:ext cx="303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Operating </a:t>
            </a:r>
            <a:r>
              <a:rPr lang="de-DE" dirty="0" err="1"/>
              <a:t>Temperature</a:t>
            </a:r>
            <a:r>
              <a:rPr lang="de-DE" dirty="0"/>
              <a:t> [°C] </a:t>
            </a:r>
            <a:endParaRPr lang="en-US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E1B347-4D48-4D91-9E54-EA813226BCB3}"/>
              </a:ext>
            </a:extLst>
          </p:cNvPr>
          <p:cNvSpPr/>
          <p:nvPr/>
        </p:nvSpPr>
        <p:spPr>
          <a:xfrm>
            <a:off x="10058841" y="5453717"/>
            <a:ext cx="1122948" cy="4892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</a:t>
            </a:r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9F6D7DB-15A5-4199-935D-A0E6CE16CC1A}"/>
              </a:ext>
            </a:extLst>
          </p:cNvPr>
          <p:cNvSpPr/>
          <p:nvPr/>
        </p:nvSpPr>
        <p:spPr>
          <a:xfrm>
            <a:off x="10541351" y="2168698"/>
            <a:ext cx="737054" cy="4892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DEL</a:t>
            </a:r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8EC6FC5-CE22-4480-B79B-11A5FCA610B1}"/>
              </a:ext>
            </a:extLst>
          </p:cNvPr>
          <p:cNvSpPr/>
          <p:nvPr/>
        </p:nvSpPr>
        <p:spPr>
          <a:xfrm>
            <a:off x="10526114" y="2879949"/>
            <a:ext cx="737054" cy="4892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DEL</a:t>
            </a:r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8CE1CE1-4027-46C2-BB72-9349731C19EE}"/>
              </a:ext>
            </a:extLst>
          </p:cNvPr>
          <p:cNvSpPr/>
          <p:nvPr/>
        </p:nvSpPr>
        <p:spPr>
          <a:xfrm>
            <a:off x="10525751" y="3572863"/>
            <a:ext cx="737054" cy="4892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DEL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39547D9-433F-457D-ACEF-0CB3575041C1}"/>
              </a:ext>
            </a:extLst>
          </p:cNvPr>
          <p:cNvSpPr/>
          <p:nvPr/>
        </p:nvSpPr>
        <p:spPr>
          <a:xfrm>
            <a:off x="5532292" y="4238110"/>
            <a:ext cx="737054" cy="4892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2651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BFDF7-22C9-448E-9B77-142EA9394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Tool Output - 2 different views (similar to current solution):</a:t>
            </a: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F569D7-C419-474C-95D5-87CBA4F6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24" y="686278"/>
            <a:ext cx="8022257" cy="25743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BE02FC-6205-4934-80C2-448E3EBE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" y="3549315"/>
            <a:ext cx="8022257" cy="28899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333A81B-D49B-46CE-A2E8-A43177B28403}"/>
              </a:ext>
            </a:extLst>
          </p:cNvPr>
          <p:cNvSpPr txBox="1"/>
          <p:nvPr/>
        </p:nvSpPr>
        <p:spPr>
          <a:xfrm>
            <a:off x="10065953" y="2665833"/>
            <a:ext cx="15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 links </a:t>
            </a:r>
            <a:r>
              <a:rPr lang="de-DE" dirty="0" err="1"/>
              <a:t>to</a:t>
            </a:r>
            <a:r>
              <a:rPr lang="de-DE" dirty="0"/>
              <a:t> Info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(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004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D369F7C-5C52-4BE0-AE93-C82E7DE0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6" y="3124509"/>
            <a:ext cx="3683924" cy="271603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D45124-9DAE-412A-BEEE-C5E150B5E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Info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81D471C-4C41-450A-92A2-2887E90AFD91}"/>
              </a:ext>
            </a:extLst>
          </p:cNvPr>
          <p:cNvSpPr/>
          <p:nvPr/>
        </p:nvSpPr>
        <p:spPr>
          <a:xfrm>
            <a:off x="373546" y="1131357"/>
            <a:ext cx="2395533" cy="22976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Info page for each recommended product: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/>
              <a:t>Picture of product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200" dirty="0"/>
              <a:t>D</a:t>
            </a:r>
            <a:r>
              <a:rPr lang="en-US" sz="1200" dirty="0" err="1"/>
              <a:t>rawing</a:t>
            </a:r>
            <a:r>
              <a:rPr lang="en-US" sz="1200" dirty="0"/>
              <a:t> of product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200" dirty="0"/>
              <a:t>P</a:t>
            </a:r>
            <a:r>
              <a:rPr lang="en-US" sz="1200" dirty="0"/>
              <a:t>erformance curve with requested load point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200" dirty="0"/>
              <a:t>T</a:t>
            </a:r>
            <a:r>
              <a:rPr lang="en-US" sz="1200" dirty="0"/>
              <a:t>able with technical info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18AE5F-9D68-4010-8DAF-C109B7407342}"/>
              </a:ext>
            </a:extLst>
          </p:cNvPr>
          <p:cNvSpPr/>
          <p:nvPr/>
        </p:nvSpPr>
        <p:spPr>
          <a:xfrm>
            <a:off x="3226279" y="1123725"/>
            <a:ext cx="8678210" cy="5005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196B77-82C7-4160-B3FB-A6B7D97E4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94" y="1289716"/>
            <a:ext cx="1001010" cy="15464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6E5FF6C-08F1-4350-BF69-521FB87EE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058" y="1338582"/>
            <a:ext cx="4202773" cy="16150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6CA63EE-FF49-4AC8-B6D7-F94928C8A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307" y="3429000"/>
            <a:ext cx="3495804" cy="2338830"/>
          </a:xfrm>
          <a:prstGeom prst="rect">
            <a:avLst/>
          </a:prstGeom>
        </p:spPr>
      </p:pic>
      <p:sp>
        <p:nvSpPr>
          <p:cNvPr id="10" name="Multiplikationszeichen 9">
            <a:extLst>
              <a:ext uri="{FF2B5EF4-FFF2-40B4-BE49-F238E27FC236}">
                <a16:creationId xmlns:a16="http://schemas.microsoft.com/office/drawing/2014/main" id="{A38E4B27-D9BA-4568-9466-778B5B7CE6A8}"/>
              </a:ext>
            </a:extLst>
          </p:cNvPr>
          <p:cNvSpPr/>
          <p:nvPr/>
        </p:nvSpPr>
        <p:spPr>
          <a:xfrm>
            <a:off x="5291390" y="4124414"/>
            <a:ext cx="222308" cy="212181"/>
          </a:xfrm>
          <a:prstGeom prst="mathMultiply">
            <a:avLst>
              <a:gd name="adj1" fmla="val 11963"/>
            </a:avLst>
          </a:prstGeom>
          <a:solidFill>
            <a:srgbClr val="FF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B24CF52-16F4-469B-A476-C4619ABE6F74}"/>
              </a:ext>
            </a:extLst>
          </p:cNvPr>
          <p:cNvSpPr/>
          <p:nvPr/>
        </p:nvSpPr>
        <p:spPr>
          <a:xfrm>
            <a:off x="5402544" y="4929432"/>
            <a:ext cx="222308" cy="212180"/>
          </a:xfrm>
          <a:prstGeom prst="mathMultiply">
            <a:avLst>
              <a:gd name="adj1" fmla="val 11963"/>
            </a:avLst>
          </a:prstGeom>
          <a:solidFill>
            <a:srgbClr val="00B05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Multiplikationszeichen 11">
            <a:extLst>
              <a:ext uri="{FF2B5EF4-FFF2-40B4-BE49-F238E27FC236}">
                <a16:creationId xmlns:a16="http://schemas.microsoft.com/office/drawing/2014/main" id="{EB9FD599-4AE8-487A-AEB7-21D69AEC0204}"/>
              </a:ext>
            </a:extLst>
          </p:cNvPr>
          <p:cNvSpPr/>
          <p:nvPr/>
        </p:nvSpPr>
        <p:spPr>
          <a:xfrm>
            <a:off x="4731399" y="4512785"/>
            <a:ext cx="222308" cy="212180"/>
          </a:xfrm>
          <a:prstGeom prst="mathMultiply">
            <a:avLst>
              <a:gd name="adj1" fmla="val 11963"/>
            </a:avLst>
          </a:prstGeom>
          <a:solidFill>
            <a:srgbClr val="00B05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15B7587-153D-4FE9-B081-9CCA0ABF622A}"/>
              </a:ext>
            </a:extLst>
          </p:cNvPr>
          <p:cNvSpPr/>
          <p:nvPr/>
        </p:nvSpPr>
        <p:spPr>
          <a:xfrm>
            <a:off x="3226279" y="874643"/>
            <a:ext cx="1505120" cy="24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Motor 1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94D9A57-B50A-4E09-B9F3-50B2D9B433A6}"/>
              </a:ext>
            </a:extLst>
          </p:cNvPr>
          <p:cNvSpPr/>
          <p:nvPr/>
        </p:nvSpPr>
        <p:spPr>
          <a:xfrm>
            <a:off x="4731399" y="868757"/>
            <a:ext cx="1505120" cy="24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Motor 2</a:t>
            </a:r>
            <a:endParaRPr lang="en-US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FE09FB5-BD21-425A-96A3-CD955C08FF00}"/>
              </a:ext>
            </a:extLst>
          </p:cNvPr>
          <p:cNvSpPr/>
          <p:nvPr/>
        </p:nvSpPr>
        <p:spPr>
          <a:xfrm>
            <a:off x="6236519" y="876123"/>
            <a:ext cx="1505120" cy="24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Motor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99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F81E45-6B02-4425-9B90-B2BDC04EB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Request for a Drive Selection Tool for IDS Sales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9B6C6-B11C-43BB-B4ED-F2524C099C11}"/>
              </a:ext>
            </a:extLst>
          </p:cNvPr>
          <p:cNvSpPr txBox="1"/>
          <p:nvPr/>
        </p:nvSpPr>
        <p:spPr>
          <a:xfrm>
            <a:off x="1251285" y="1475874"/>
            <a:ext cx="10507578" cy="4455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Background: </a:t>
            </a:r>
            <a:br>
              <a:rPr lang="en-US" sz="2400" dirty="0"/>
            </a:br>
            <a:r>
              <a:rPr lang="en-US" sz="2400" dirty="0"/>
              <a:t>Sales Partners and KAMs asked for a Tool for finding the right drive solution for a customer request in an easy and fast way (</a:t>
            </a:r>
            <a:r>
              <a:rPr lang="en-US" sz="2400" dirty="0">
                <a:sym typeface="Wingdings" panose="05000000000000000000" pitchFamily="2" charset="2"/>
              </a:rPr>
              <a:t> Time to market)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Idea: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Generate a data base of available DC Motors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an interface for  Motor requirements input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Using the established functions of Drive Simulation</a:t>
            </a:r>
          </a:p>
        </p:txBody>
      </p:sp>
    </p:spTree>
    <p:extLst>
      <p:ext uri="{BB962C8B-B14F-4D97-AF65-F5344CB8AC3E}">
        <p14:creationId xmlns:p14="http://schemas.microsoft.com/office/powerpoint/2010/main" val="178510290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BDA747-653D-481F-92DA-BEDBBE1C8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Request for a Drive Selection Tool for IDS Sales </a:t>
            </a:r>
          </a:p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C5E4E1-FAAE-4477-BD4C-3D84DD0D0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7"/>
          <a:stretch/>
        </p:blipFill>
        <p:spPr>
          <a:xfrm>
            <a:off x="6467416" y="3164346"/>
            <a:ext cx="5471590" cy="31860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F91095-DDBE-4D8C-98B4-085757139BBF}"/>
              </a:ext>
            </a:extLst>
          </p:cNvPr>
          <p:cNvSpPr txBox="1"/>
          <p:nvPr/>
        </p:nvSpPr>
        <p:spPr>
          <a:xfrm>
            <a:off x="838076" y="1299707"/>
            <a:ext cx="3355105" cy="166782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Input from user: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Selection of DC Motor (Step 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Required load points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Temperature in application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Supply Voltage </a:t>
            </a:r>
          </a:p>
        </p:txBody>
      </p:sp>
      <p:sp>
        <p:nvSpPr>
          <p:cNvPr id="6" name="Multiplikationszeichen 5">
            <a:extLst>
              <a:ext uri="{FF2B5EF4-FFF2-40B4-BE49-F238E27FC236}">
                <a16:creationId xmlns:a16="http://schemas.microsoft.com/office/drawing/2014/main" id="{2625F292-4250-461D-A287-439066433E1E}"/>
              </a:ext>
            </a:extLst>
          </p:cNvPr>
          <p:cNvSpPr/>
          <p:nvPr/>
        </p:nvSpPr>
        <p:spPr>
          <a:xfrm>
            <a:off x="11343880" y="4100119"/>
            <a:ext cx="325206" cy="328270"/>
          </a:xfrm>
          <a:prstGeom prst="mathMultiply">
            <a:avLst>
              <a:gd name="adj1" fmla="val 1196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BDB12950-5368-44F2-86C7-7E83C275889D}"/>
              </a:ext>
            </a:extLst>
          </p:cNvPr>
          <p:cNvSpPr/>
          <p:nvPr/>
        </p:nvSpPr>
        <p:spPr>
          <a:xfrm>
            <a:off x="9206455" y="3570867"/>
            <a:ext cx="297936" cy="311992"/>
          </a:xfrm>
          <a:prstGeom prst="mathMultiply">
            <a:avLst>
              <a:gd name="adj1" fmla="val 1196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B1D51B16-75BF-47E8-9B43-E984343524DC}"/>
              </a:ext>
            </a:extLst>
          </p:cNvPr>
          <p:cNvSpPr/>
          <p:nvPr/>
        </p:nvSpPr>
        <p:spPr>
          <a:xfrm>
            <a:off x="10619874" y="5476412"/>
            <a:ext cx="297936" cy="311991"/>
          </a:xfrm>
          <a:prstGeom prst="mathMultiply">
            <a:avLst>
              <a:gd name="adj1" fmla="val 11963"/>
            </a:avLst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7D13294-F7E8-4E45-BCD2-A840F8113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508"/>
          <a:stretch/>
        </p:blipFill>
        <p:spPr>
          <a:xfrm>
            <a:off x="838077" y="4100119"/>
            <a:ext cx="1679315" cy="191396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E478A77-83D7-40E0-A2D2-A0FE31A22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47"/>
          <a:stretch/>
        </p:blipFill>
        <p:spPr>
          <a:xfrm>
            <a:off x="2446688" y="4100119"/>
            <a:ext cx="1746494" cy="1913968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7C436B15-4822-4CB5-98EC-6CF17254D10A}"/>
              </a:ext>
            </a:extLst>
          </p:cNvPr>
          <p:cNvSpPr/>
          <p:nvPr/>
        </p:nvSpPr>
        <p:spPr>
          <a:xfrm>
            <a:off x="4982137" y="4743378"/>
            <a:ext cx="822121" cy="311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DA832A2-2277-4314-A1ED-E0E9825E91CF}"/>
              </a:ext>
            </a:extLst>
          </p:cNvPr>
          <p:cNvSpPr txBox="1"/>
          <p:nvPr/>
        </p:nvSpPr>
        <p:spPr>
          <a:xfrm>
            <a:off x="6997924" y="1299708"/>
            <a:ext cx="3621950" cy="1344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/>
              <a:t>Output from tool: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/>
              <a:t>Selection of DC Motor (Step 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/>
              <a:t>Characteristic diagram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/>
              <a:t>Feedback about load points </a:t>
            </a:r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3EAE1421-DAA6-4175-AAB4-CEA77A1AF297}"/>
              </a:ext>
            </a:extLst>
          </p:cNvPr>
          <p:cNvSpPr/>
          <p:nvPr/>
        </p:nvSpPr>
        <p:spPr>
          <a:xfrm>
            <a:off x="9025477" y="4601371"/>
            <a:ext cx="297936" cy="311991"/>
          </a:xfrm>
          <a:prstGeom prst="mathMultiply">
            <a:avLst>
              <a:gd name="adj1" fmla="val 11963"/>
            </a:avLst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BFA00B6D-90FB-4CC6-90F5-26E24E591837}"/>
              </a:ext>
            </a:extLst>
          </p:cNvPr>
          <p:cNvSpPr/>
          <p:nvPr/>
        </p:nvSpPr>
        <p:spPr>
          <a:xfrm>
            <a:off x="8762298" y="5632407"/>
            <a:ext cx="297936" cy="311991"/>
          </a:xfrm>
          <a:prstGeom prst="mathMultiply">
            <a:avLst>
              <a:gd name="adj1" fmla="val 11963"/>
            </a:avLst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8F5C37DE-6629-4054-AE15-C17EC7D90AA0}"/>
              </a:ext>
            </a:extLst>
          </p:cNvPr>
          <p:cNvSpPr/>
          <p:nvPr/>
        </p:nvSpPr>
        <p:spPr>
          <a:xfrm>
            <a:off x="4982136" y="2061486"/>
            <a:ext cx="822121" cy="311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455D8-8F99-4735-B744-BA06019EE551}"/>
              </a:ext>
            </a:extLst>
          </p:cNvPr>
          <p:cNvSpPr txBox="1"/>
          <p:nvPr/>
        </p:nvSpPr>
        <p:spPr>
          <a:xfrm>
            <a:off x="838076" y="3792342"/>
            <a:ext cx="311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Example for input: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F2E3549-0CD3-4936-9D33-1BA2E2F72207}"/>
              </a:ext>
            </a:extLst>
          </p:cNvPr>
          <p:cNvSpPr txBox="1"/>
          <p:nvPr/>
        </p:nvSpPr>
        <p:spPr>
          <a:xfrm>
            <a:off x="6512896" y="2991149"/>
            <a:ext cx="311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Example for output: </a:t>
            </a:r>
          </a:p>
        </p:txBody>
      </p:sp>
    </p:spTree>
    <p:extLst>
      <p:ext uri="{BB962C8B-B14F-4D97-AF65-F5344CB8AC3E}">
        <p14:creationId xmlns:p14="http://schemas.microsoft.com/office/powerpoint/2010/main" val="28322572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8B5D8D-7370-47F0-B48C-8EF4613E3F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Vision &amp; Outlook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8E736DF-0179-421C-B112-9BC242DEEF32}"/>
              </a:ext>
            </a:extLst>
          </p:cNvPr>
          <p:cNvSpPr txBox="1"/>
          <p:nvPr/>
        </p:nvSpPr>
        <p:spPr>
          <a:xfrm>
            <a:off x="1205948" y="2199861"/>
            <a:ext cx="9488556" cy="267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Drive Selection (Step 2): Decision criteria for selection (Efficiency, GM, Price)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Possible combinations with Add-ons (Planetary Gear, Worm Gear)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Dialog-guided adaption of the motor (winding, magnets, voltage level)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Further development of the selection tool for </a:t>
            </a:r>
            <a:r>
              <a:rPr lang="en-US" dirty="0" err="1"/>
              <a:t>bFlowC</a:t>
            </a:r>
            <a:r>
              <a:rPr lang="en-US" dirty="0"/>
              <a:t> &amp; </a:t>
            </a:r>
            <a:r>
              <a:rPr lang="en-US" dirty="0" err="1"/>
              <a:t>bFlowO</a:t>
            </a:r>
            <a:r>
              <a:rPr lang="en-US" dirty="0"/>
              <a:t> &amp; BLDC &amp; Direct Drive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1932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558D263-4822-46E7-915E-784E3121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70" y="6504073"/>
            <a:ext cx="6210560" cy="353927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 err="1"/>
              <a:t>Current</a:t>
            </a:r>
            <a:r>
              <a:rPr lang="de-DE" sz="1200" dirty="0"/>
              <a:t> Product Finder on </a:t>
            </a:r>
            <a:r>
              <a:rPr lang="de-DE" sz="1200" dirty="0" err="1"/>
              <a:t>following</a:t>
            </a:r>
            <a:r>
              <a:rPr lang="de-DE" sz="1200" dirty="0"/>
              <a:t> link: </a:t>
            </a:r>
            <a:r>
              <a:rPr lang="en-US" sz="1200" dirty="0" err="1">
                <a:hlinkClick r:id="rId2"/>
              </a:rPr>
              <a:t>Standardprodukte</a:t>
            </a:r>
            <a:r>
              <a:rPr lang="en-US" sz="1200" dirty="0">
                <a:hlinkClick r:id="rId2"/>
              </a:rPr>
              <a:t> (buehlermotor.de)</a:t>
            </a:r>
            <a:endParaRPr lang="en-US" sz="12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86F7D-1A25-4FD1-A381-016552EA7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Drive </a:t>
            </a:r>
            <a:r>
              <a:rPr lang="de-DE" dirty="0" err="1"/>
              <a:t>selection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D4DD18-107A-4B88-BFE5-76A32544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17" y="1597478"/>
            <a:ext cx="5754588" cy="25904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2EA3DD6-B8C4-44A4-BE1E-5092C46C7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012" y="970489"/>
            <a:ext cx="1858274" cy="32590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6541E0E-B003-4851-BBFE-6F13099F38E1}"/>
              </a:ext>
            </a:extLst>
          </p:cNvPr>
          <p:cNvSpPr txBox="1"/>
          <p:nvPr/>
        </p:nvSpPr>
        <p:spPr>
          <a:xfrm>
            <a:off x="519517" y="1083051"/>
            <a:ext cx="4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User-Input </a:t>
            </a:r>
            <a:r>
              <a:rPr lang="de-DE" dirty="0" err="1"/>
              <a:t>for</a:t>
            </a:r>
            <a:r>
              <a:rPr lang="de-DE" dirty="0"/>
              <a:t> Product Filter: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C7FCF0-70FA-495D-B088-71F0F8B3CE9A}"/>
              </a:ext>
            </a:extLst>
          </p:cNvPr>
          <p:cNvSpPr txBox="1"/>
          <p:nvPr/>
        </p:nvSpPr>
        <p:spPr>
          <a:xfrm>
            <a:off x="9235062" y="2058782"/>
            <a:ext cx="2646281" cy="16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 err="1"/>
              <a:t>Generated</a:t>
            </a:r>
            <a:r>
              <a:rPr lang="de-DE" sz="1400" dirty="0"/>
              <a:t> Output: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Picture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product</a:t>
            </a:r>
            <a:endParaRPr lang="de-DE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Name &amp; Product </a:t>
            </a:r>
            <a:r>
              <a:rPr lang="de-DE" sz="1400" dirty="0" err="1"/>
              <a:t>number</a:t>
            </a:r>
            <a:endParaRPr lang="de-DE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Other </a:t>
            </a:r>
            <a:r>
              <a:rPr lang="de-DE" sz="1400" dirty="0" err="1"/>
              <a:t>info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pdf</a:t>
            </a:r>
            <a:r>
              <a:rPr lang="de-DE" sz="1400" dirty="0"/>
              <a:t> </a:t>
            </a:r>
            <a:r>
              <a:rPr lang="de-DE" sz="1400" dirty="0" err="1"/>
              <a:t>download</a:t>
            </a:r>
            <a:endParaRPr lang="de-DE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r>
              <a:rPr lang="de-DE" sz="1400" dirty="0"/>
              <a:t> </a:t>
            </a:r>
            <a:r>
              <a:rPr lang="de-DE" sz="1400" dirty="0" err="1"/>
              <a:t>curve</a:t>
            </a:r>
            <a:r>
              <a:rPr lang="de-DE" sz="1400" dirty="0"/>
              <a:t> </a:t>
            </a:r>
            <a:endParaRPr lang="en-US" sz="1400" dirty="0"/>
          </a:p>
        </p:txBody>
      </p:sp>
      <p:sp>
        <p:nvSpPr>
          <p:cNvPr id="9" name="Pfeil: eingekerbt nach rechts 8">
            <a:extLst>
              <a:ext uri="{FF2B5EF4-FFF2-40B4-BE49-F238E27FC236}">
                <a16:creationId xmlns:a16="http://schemas.microsoft.com/office/drawing/2014/main" id="{4AF615D4-D7E3-4774-BA61-73A5277D8AD7}"/>
              </a:ext>
            </a:extLst>
          </p:cNvPr>
          <p:cNvSpPr/>
          <p:nvPr/>
        </p:nvSpPr>
        <p:spPr>
          <a:xfrm>
            <a:off x="6428881" y="2694296"/>
            <a:ext cx="638355" cy="2932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757070-4469-4F97-AC9B-654E2FAF9159}"/>
              </a:ext>
            </a:extLst>
          </p:cNvPr>
          <p:cNvSpPr txBox="1"/>
          <p:nvPr/>
        </p:nvSpPr>
        <p:spPr>
          <a:xfrm>
            <a:off x="997960" y="4617436"/>
            <a:ext cx="4233541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/>
              <a:t>Points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improvement</a:t>
            </a:r>
            <a:r>
              <a:rPr lang="de-DE" sz="1400" dirty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Add </a:t>
            </a:r>
            <a:r>
              <a:rPr lang="de-DE" sz="1400" dirty="0" err="1"/>
              <a:t>specific</a:t>
            </a:r>
            <a:r>
              <a:rPr lang="de-DE" sz="1400" dirty="0"/>
              <a:t> </a:t>
            </a:r>
            <a:r>
              <a:rPr lang="de-DE" sz="1400" dirty="0" err="1"/>
              <a:t>load</a:t>
            </a:r>
            <a:r>
              <a:rPr lang="de-DE" sz="1400" dirty="0"/>
              <a:t> </a:t>
            </a:r>
            <a:r>
              <a:rPr lang="de-DE" sz="1400" dirty="0" err="1"/>
              <a:t>points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endParaRPr lang="de-DE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D8135A-30FC-4AF0-A023-011A3AA1AEF9}"/>
              </a:ext>
            </a:extLst>
          </p:cNvPr>
          <p:cNvSpPr txBox="1"/>
          <p:nvPr/>
        </p:nvSpPr>
        <p:spPr>
          <a:xfrm>
            <a:off x="7376030" y="4617436"/>
            <a:ext cx="4233541" cy="134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/>
              <a:t>Points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improvement</a:t>
            </a:r>
            <a:r>
              <a:rPr lang="de-DE" sz="1400" dirty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Create Info Page </a:t>
            </a:r>
            <a:r>
              <a:rPr lang="de-DE" sz="1400" dirty="0" err="1"/>
              <a:t>for</a:t>
            </a:r>
            <a:r>
              <a:rPr lang="de-DE" sz="1400" dirty="0"/>
              <a:t> Products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Integrate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pdf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web </a:t>
            </a:r>
            <a:r>
              <a:rPr lang="de-DE" sz="1400" dirty="0" err="1"/>
              <a:t>appl</a:t>
            </a:r>
            <a:r>
              <a:rPr lang="de-DE" sz="14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Include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r>
              <a:rPr lang="de-DE" sz="1400" dirty="0"/>
              <a:t> </a:t>
            </a:r>
            <a:r>
              <a:rPr lang="de-DE" sz="1400" dirty="0" err="1"/>
              <a:t>curve</a:t>
            </a:r>
            <a:r>
              <a:rPr lang="de-DE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393712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C75888-A9E7-4943-8B73-6C4EBCF9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74" y="1806108"/>
            <a:ext cx="4225130" cy="23425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User Login and Registration features:</a:t>
            </a:r>
            <a:endParaRPr lang="en-US" sz="1600" b="0" dirty="0"/>
          </a:p>
          <a:p>
            <a:r>
              <a:rPr lang="en-US" sz="1600" b="0" dirty="0"/>
              <a:t>User registration with email</a:t>
            </a:r>
          </a:p>
          <a:p>
            <a:r>
              <a:rPr lang="en-US" sz="1600" b="0" dirty="0"/>
              <a:t>User Login with remember password</a:t>
            </a:r>
          </a:p>
          <a:p>
            <a:r>
              <a:rPr lang="en-US" sz="1600" b="0" dirty="0"/>
              <a:t>Change password.</a:t>
            </a:r>
          </a:p>
          <a:p>
            <a:r>
              <a:rPr lang="en-US" sz="1600" b="0" dirty="0"/>
              <a:t>User profile.</a:t>
            </a:r>
          </a:p>
          <a:p>
            <a:r>
              <a:rPr lang="en-US" sz="1600" b="0" dirty="0"/>
              <a:t>User profile edit &amp; save.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DC076F-E2C1-46D8-A3F0-5559E1CA2F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management</a:t>
            </a:r>
            <a:r>
              <a:rPr lang="de-DE" dirty="0"/>
              <a:t> – User and Admin </a:t>
            </a:r>
            <a:r>
              <a:rPr lang="de-DE" dirty="0" err="1"/>
              <a:t>features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F54E3B3D-890E-44EA-A516-373A9CF4EE1E}"/>
              </a:ext>
            </a:extLst>
          </p:cNvPr>
          <p:cNvSpPr txBox="1">
            <a:spLocks/>
          </p:cNvSpPr>
          <p:nvPr/>
        </p:nvSpPr>
        <p:spPr>
          <a:xfrm>
            <a:off x="6595271" y="1806108"/>
            <a:ext cx="5782996" cy="2342560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lnSpc>
                <a:spcPct val="90000"/>
              </a:lnSpc>
              <a:spcBef>
                <a:spcPts val="1067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Admin Panel features:</a:t>
            </a:r>
            <a:endParaRPr lang="en-US" sz="1600" b="0" dirty="0"/>
          </a:p>
          <a:p>
            <a:r>
              <a:rPr lang="en-US" sz="1600" b="0" dirty="0"/>
              <a:t>Admin login.</a:t>
            </a:r>
          </a:p>
          <a:p>
            <a:r>
              <a:rPr lang="en-US" sz="1600" b="0" dirty="0"/>
              <a:t>Admin password Chane password.</a:t>
            </a:r>
          </a:p>
          <a:p>
            <a:r>
              <a:rPr lang="en-US" sz="1600" b="0" dirty="0"/>
              <a:t>Admin profile.</a:t>
            </a:r>
          </a:p>
          <a:p>
            <a:r>
              <a:rPr lang="en-US" sz="1600" b="0" dirty="0"/>
              <a:t>Dashboard View</a:t>
            </a:r>
          </a:p>
          <a:p>
            <a:r>
              <a:rPr lang="en-US" sz="1600" b="0" dirty="0"/>
              <a:t>Users list.</a:t>
            </a:r>
          </a:p>
          <a:p>
            <a:r>
              <a:rPr lang="en-US" sz="1600" b="0" dirty="0"/>
              <a:t>Add new user with role.</a:t>
            </a:r>
          </a:p>
          <a:p>
            <a:r>
              <a:rPr lang="en-US" sz="1600" b="0" dirty="0"/>
              <a:t>Edit &amp; save user.</a:t>
            </a:r>
          </a:p>
          <a:p>
            <a:r>
              <a:rPr lang="en-US" sz="1600" b="0" dirty="0"/>
              <a:t>Delete user.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789824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77D8C7-3EB0-4417-9259-221C839E5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management</a:t>
            </a:r>
            <a:r>
              <a:rPr lang="de-DE" dirty="0"/>
              <a:t> – User </a:t>
            </a:r>
            <a:r>
              <a:rPr lang="de-DE" dirty="0" err="1"/>
              <a:t>login</a:t>
            </a:r>
            <a:r>
              <a:rPr lang="de-DE" dirty="0"/>
              <a:t> &amp; </a:t>
            </a:r>
            <a:r>
              <a:rPr lang="de-DE" dirty="0" err="1"/>
              <a:t>registration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7A809E-B41D-4DA1-ACFD-084CFAE19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8" r="21966"/>
          <a:stretch/>
        </p:blipFill>
        <p:spPr>
          <a:xfrm>
            <a:off x="977899" y="1297748"/>
            <a:ext cx="3581401" cy="274822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B4A9310-0F08-4180-8202-0F961EBA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0" y="829262"/>
            <a:ext cx="6578600" cy="551847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202CF9C-376E-41FE-A93C-9D54544FE61F}"/>
              </a:ext>
            </a:extLst>
          </p:cNvPr>
          <p:cNvSpPr/>
          <p:nvPr/>
        </p:nvSpPr>
        <p:spPr>
          <a:xfrm>
            <a:off x="5494020" y="2825268"/>
            <a:ext cx="120396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0000"/>
                </a:solidFill>
              </a:rPr>
              <a:t>Your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company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2738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447084-3F68-4F3C-9CCD-59850533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management</a:t>
            </a:r>
            <a:r>
              <a:rPr lang="de-DE" dirty="0"/>
              <a:t> – User Profile 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E679E5-3DEC-4AF9-94EC-564E8554B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0" t="6684" r="2037" b="1686"/>
          <a:stretch/>
        </p:blipFill>
        <p:spPr>
          <a:xfrm>
            <a:off x="1453071" y="1363285"/>
            <a:ext cx="3631704" cy="483175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5DB0A1D-1394-4697-A35E-469F9652CCA7}"/>
              </a:ext>
            </a:extLst>
          </p:cNvPr>
          <p:cNvSpPr/>
          <p:nvPr/>
        </p:nvSpPr>
        <p:spPr>
          <a:xfrm>
            <a:off x="2064963" y="1363285"/>
            <a:ext cx="120396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0000"/>
                </a:solidFill>
              </a:rPr>
              <a:t>Your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company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9507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39014-1979-47B5-96C6-FC3F33217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management</a:t>
            </a:r>
            <a:r>
              <a:rPr lang="de-DE" dirty="0"/>
              <a:t> – User </a:t>
            </a:r>
            <a:r>
              <a:rPr lang="de-DE" dirty="0" err="1"/>
              <a:t>list</a:t>
            </a:r>
            <a:r>
              <a:rPr lang="de-DE" dirty="0"/>
              <a:t> &amp; Dashboard  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3ECA14-8513-47B7-8BCF-C83B12C3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4" y="871900"/>
            <a:ext cx="6689928" cy="59861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12F7ADA-3945-4E67-9698-9A51283FE457}"/>
              </a:ext>
            </a:extLst>
          </p:cNvPr>
          <p:cNvSpPr/>
          <p:nvPr/>
        </p:nvSpPr>
        <p:spPr>
          <a:xfrm>
            <a:off x="8541181" y="1535503"/>
            <a:ext cx="2723975" cy="152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000000"/>
                </a:solidFill>
              </a:rPr>
              <a:t>Add </a:t>
            </a:r>
            <a:r>
              <a:rPr lang="de-DE" sz="1200" dirty="0" err="1">
                <a:solidFill>
                  <a:srgbClr val="000000"/>
                </a:solidFill>
              </a:rPr>
              <a:t>to</a:t>
            </a:r>
            <a:r>
              <a:rPr lang="de-DE" sz="1200" dirty="0">
                <a:solidFill>
                  <a:srgbClr val="000000"/>
                </a:solidFill>
              </a:rPr>
              <a:t> User </a:t>
            </a:r>
            <a:r>
              <a:rPr lang="de-DE" sz="1200" dirty="0" err="1">
                <a:solidFill>
                  <a:srgbClr val="000000"/>
                </a:solidFill>
              </a:rPr>
              <a:t>list</a:t>
            </a:r>
            <a:r>
              <a:rPr lang="de-DE" sz="1200" dirty="0">
                <a:solidFill>
                  <a:srgbClr val="000000"/>
                </a:solidFill>
              </a:rPr>
              <a:t>: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de-DE" sz="1200" dirty="0">
                <a:solidFill>
                  <a:srgbClr val="000000"/>
                </a:solidFill>
              </a:rPr>
              <a:t>Company </a:t>
            </a:r>
            <a:r>
              <a:rPr lang="de-DE" sz="1200" dirty="0" err="1">
                <a:solidFill>
                  <a:srgbClr val="000000"/>
                </a:solidFill>
              </a:rPr>
              <a:t>name</a:t>
            </a:r>
            <a:endParaRPr lang="de-DE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de-DE" sz="1200" dirty="0">
                <a:solidFill>
                  <a:srgbClr val="000000"/>
                </a:solidFill>
              </a:rPr>
              <a:t>Last </a:t>
            </a:r>
            <a:r>
              <a:rPr lang="de-DE" sz="1200" dirty="0" err="1">
                <a:solidFill>
                  <a:srgbClr val="000000"/>
                </a:solidFill>
              </a:rPr>
              <a:t>login</a:t>
            </a:r>
            <a:endParaRPr lang="de-DE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de-DE" sz="1200" dirty="0">
                <a:solidFill>
                  <a:srgbClr val="000000"/>
                </a:solidFill>
              </a:rPr>
              <a:t>Login </a:t>
            </a:r>
            <a:r>
              <a:rPr lang="de-DE" sz="1200" dirty="0" err="1">
                <a:solidFill>
                  <a:srgbClr val="000000"/>
                </a:solidFill>
              </a:rPr>
              <a:t>counts</a:t>
            </a:r>
            <a:r>
              <a:rPr lang="de-DE" sz="1200" dirty="0">
                <a:solidFill>
                  <a:srgbClr val="000000"/>
                </a:solidFill>
              </a:rPr>
              <a:t> 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87736A3-C0F0-46CB-A142-D9E247137A4E}"/>
              </a:ext>
            </a:extLst>
          </p:cNvPr>
          <p:cNvSpPr/>
          <p:nvPr/>
        </p:nvSpPr>
        <p:spPr>
          <a:xfrm>
            <a:off x="8541180" y="3354999"/>
            <a:ext cx="2166577" cy="101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000000"/>
                </a:solidFill>
              </a:rPr>
              <a:t>User Dashboard </a:t>
            </a:r>
            <a:r>
              <a:rPr lang="de-DE" sz="1200" dirty="0" err="1">
                <a:solidFill>
                  <a:srgbClr val="000000"/>
                </a:solidFill>
              </a:rPr>
              <a:t>for</a:t>
            </a:r>
            <a:r>
              <a:rPr lang="de-DE" sz="1200" dirty="0">
                <a:solidFill>
                  <a:srgbClr val="000000"/>
                </a:solidFill>
              </a:rPr>
              <a:t> Admin: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000000"/>
                </a:solidFill>
              </a:rPr>
              <a:t>- </a:t>
            </a:r>
            <a:r>
              <a:rPr lang="de-DE" sz="1200" dirty="0" err="1">
                <a:solidFill>
                  <a:srgbClr val="000000"/>
                </a:solidFill>
              </a:rPr>
              <a:t>Integrate</a:t>
            </a:r>
            <a:r>
              <a:rPr lang="de-DE" sz="1200" dirty="0">
                <a:solidFill>
                  <a:srgbClr val="000000"/>
                </a:solidFill>
              </a:rPr>
              <a:t> Google Analytics (nice </a:t>
            </a:r>
            <a:r>
              <a:rPr lang="de-DE" sz="1200" dirty="0" err="1">
                <a:solidFill>
                  <a:srgbClr val="000000"/>
                </a:solidFill>
              </a:rPr>
              <a:t>to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have</a:t>
            </a:r>
            <a:r>
              <a:rPr lang="de-DE" sz="1200" dirty="0">
                <a:solidFill>
                  <a:srgbClr val="000000"/>
                </a:solidFill>
              </a:rPr>
              <a:t>) 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0729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Buehler Design 2022_03 EN">
  <a:themeElements>
    <a:clrScheme name="Buehler PPT">
      <a:dk1>
        <a:srgbClr val="334E57"/>
      </a:dk1>
      <a:lt1>
        <a:srgbClr val="EDF2FF"/>
      </a:lt1>
      <a:dk2>
        <a:srgbClr val="E1FAFF"/>
      </a:dk2>
      <a:lt2>
        <a:srgbClr val="7A8993"/>
      </a:lt2>
      <a:accent1>
        <a:srgbClr val="B4C7C9"/>
      </a:accent1>
      <a:accent2>
        <a:srgbClr val="006967"/>
      </a:accent2>
      <a:accent3>
        <a:srgbClr val="F4F7FF"/>
      </a:accent3>
      <a:accent4>
        <a:srgbClr val="2A4149"/>
      </a:accent4>
      <a:accent5>
        <a:srgbClr val="D9E2E5"/>
      </a:accent5>
      <a:accent6>
        <a:srgbClr val="005E5D"/>
      </a:accent6>
      <a:hlink>
        <a:srgbClr val="00868F"/>
      </a:hlink>
      <a:folHlink>
        <a:srgbClr val="63C2C7"/>
      </a:folHlink>
    </a:clrScheme>
    <a:fontScheme name="Buehler PPT">
      <a:majorFont>
        <a:latin typeface="SchulbuchNord"/>
        <a:ea typeface=""/>
        <a:cs typeface=""/>
      </a:majorFont>
      <a:minorFont>
        <a:latin typeface="SchulbuchNor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ehler Design 2022_03 EN" id="{D03DFAA5-2836-49EF-9469-0C83A6300AF1}" vid="{0DC60B09-F04E-4BF5-AE7B-BA35CAACB2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776ec02b-367a-4ba3-b97b-ece9a0ef14d2" ContentTypeId="0x01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8cb37c283ad45cfba80949c04aa3a2e xmlns="21e2bc8f-6626-4e28-b95b-337cd0695e4c">
      <Terms xmlns="http://schemas.microsoft.com/office/infopath/2007/PartnerControls"/>
    </e8cb37c283ad45cfba80949c04aa3a2e>
    <CMListItemInternalIdentifier xmlns="3937d893-2dce-499e-afb5-a01cf0f1b934" xsi:nil="true"/>
    <TaxCatchAll xmlns="1c3cd09a-cf31-4079-8e32-6d7ded3ce851"/>
    <_dlc_DocIdPersistId xmlns="1c3cd09a-cf31-4079-8e32-6d7ded3ce851" xsi:nil="true"/>
    <l5e85e5e31c84f1394832db5138c9225 xmlns="21e2bc8f-6626-4e28-b95b-337cd0695e4c">
      <Terms xmlns="http://schemas.microsoft.com/office/infopath/2007/PartnerControls"/>
    </l5e85e5e31c84f1394832db5138c9225>
    <h91d54baa7d044bdb511250ba1f4b6d8 xmlns="21e2bc8f-6626-4e28-b95b-337cd0695e4c">
      <Terms xmlns="http://schemas.microsoft.com/office/infopath/2007/PartnerControls"/>
    </h91d54baa7d044bdb511250ba1f4b6d8>
    <SharedWithUsers xmlns="9fb0413c-ec85-4a8f-91f5-62b18d8fd331">
      <UserInfo>
        <DisplayName>Mladen Zec</DisplayName>
        <AccountId>103</AccountId>
        <AccountType/>
      </UserInfo>
    </SharedWithUsers>
  </documentManagement>
</p:properties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F7B1CA9744C428725A64E99DC132B" ma:contentTypeVersion="18" ma:contentTypeDescription="Create a new document." ma:contentTypeScope="" ma:versionID="c16d8d1337559f0c2d745618f0be3710">
  <xsd:schema xmlns:xsd="http://www.w3.org/2001/XMLSchema" xmlns:xs="http://www.w3.org/2001/XMLSchema" xmlns:p="http://schemas.microsoft.com/office/2006/metadata/properties" xmlns:ns2="1c3cd09a-cf31-4079-8e32-6d7ded3ce851" xmlns:ns3="21e2bc8f-6626-4e28-b95b-337cd0695e4c" xmlns:ns4="3937d893-2dce-499e-afb5-a01cf0f1b934" xmlns:ns6="9fb0413c-ec85-4a8f-91f5-62b18d8fd331" targetNamespace="http://schemas.microsoft.com/office/2006/metadata/properties" ma:root="true" ma:fieldsID="89ab1ef8a9313d102347f45aa21ea4ff" ns2:_="" ns3:_="" ns4:_="" ns6:_="">
    <xsd:import namespace="1c3cd09a-cf31-4079-8e32-6d7ded3ce851"/>
    <xsd:import namespace="21e2bc8f-6626-4e28-b95b-337cd0695e4c"/>
    <xsd:import namespace="3937d893-2dce-499e-afb5-a01cf0f1b934"/>
    <xsd:import namespace="9fb0413c-ec85-4a8f-91f5-62b18d8fd33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e8cb37c283ad45cfba80949c04aa3a2e" minOccurs="0"/>
                <xsd:element ref="ns2:TaxCatchAll" minOccurs="0"/>
                <xsd:element ref="ns3:l5e85e5e31c84f1394832db5138c9225" minOccurs="0"/>
                <xsd:element ref="ns3:h91d54baa7d044bdb511250ba1f4b6d8" minOccurs="0"/>
                <xsd:element ref="ns4:CMListItemInternalIdentifier" minOccurs="0"/>
                <xsd:element ref="ns6:SharedWithUsers" minOccurs="0"/>
                <xsd:element ref="ns6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cd09a-cf31-4079-8e32-6d7ded3ce85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TaxCatchAll" ma:index="13" nillable="true" ma:displayName="Taxonomy Catch All Column" ma:hidden="true" ma:list="{4bb08c92-de75-4af9-a24a-8aaa2237f698}" ma:internalName="TaxCatchAll" ma:readOnly="false" ma:showField="CatchAllData" ma:web="9fb0413c-ec85-4a8f-91f5-62b18d8fd3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2bc8f-6626-4e28-b95b-337cd0695e4c" elementFormDefault="qualified">
    <xsd:import namespace="http://schemas.microsoft.com/office/2006/documentManagement/types"/>
    <xsd:import namespace="http://schemas.microsoft.com/office/infopath/2007/PartnerControls"/>
    <xsd:element name="e8cb37c283ad45cfba80949c04aa3a2e" ma:index="12" nillable="true" ma:taxonomy="true" ma:internalName="e8cb37c283ad45cfba80949c04aa3a2e" ma:taxonomyFieldName="WorkPackage" ma:displayName="Work Package" ma:indexed="true" ma:default="" ma:fieldId="{e8cb37c2-83ad-45cf-ba80-949c04aa3a2e}" ma:sspId="776ec02b-367a-4ba3-b97b-ece9a0ef14d2" ma:termSetId="548a0026-ff0d-48fd-ab51-5058a6e37c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5e85e5e31c84f1394832db5138c9225" ma:index="15" nillable="true" ma:taxonomy="true" ma:internalName="l5e85e5e31c84f1394832db5138c9225" ma:taxonomyFieldName="ProjectRole" ma:displayName="Project Role" ma:indexed="true" ma:default="" ma:fieldId="{55e85e5e-31c8-4f13-9483-2db5138c9225}" ma:sspId="776ec02b-367a-4ba3-b97b-ece9a0ef14d2" ma:termSetId="281ba6aa-f640-49d2-8742-dd5f6959ea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1d54baa7d044bdb511250ba1f4b6d8" ma:index="17" nillable="true" ma:taxonomy="true" ma:internalName="h91d54baa7d044bdb511250ba1f4b6d8" ma:taxonomyFieldName="ConfidentialityLevel" ma:displayName="Confidentiality Level" ma:fieldId="{191d54ba-a7d0-44bd-b511-250ba1f4b6d8}" ma:sspId="776ec02b-367a-4ba3-b97b-ece9a0ef14d2" ma:termSetId="8d3ad6d0-b521-44db-a496-bce77348ebb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7d893-2dce-499e-afb5-a01cf0f1b934" elementFormDefault="qualified">
    <xsd:import namespace="http://schemas.microsoft.com/office/2006/documentManagement/types"/>
    <xsd:import namespace="http://schemas.microsoft.com/office/infopath/2007/PartnerControls"/>
    <xsd:element name="CMListItemInternalIdentifier" ma:index="18" nillable="true" ma:displayName="CMListItemInternalIdentifier" ma:hidden="true" ma:internalName="CMListItemInternalIdentifier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b0413c-ec85-4a8f-91f5-62b18d8fd331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016B8E-B08B-48CC-AC8E-F6CBBF4154A8}"/>
</file>

<file path=customXml/itemProps2.xml><?xml version="1.0" encoding="utf-8"?>
<ds:datastoreItem xmlns:ds="http://schemas.openxmlformats.org/officeDocument/2006/customXml" ds:itemID="{4820457F-60EA-4D85-A169-248AAE41B2BB}"/>
</file>

<file path=customXml/itemProps3.xml><?xml version="1.0" encoding="utf-8"?>
<ds:datastoreItem xmlns:ds="http://schemas.openxmlformats.org/officeDocument/2006/customXml" ds:itemID="{C3A05806-0475-45F4-AC16-A5F8EB706746}"/>
</file>

<file path=customXml/itemProps4.xml><?xml version="1.0" encoding="utf-8"?>
<ds:datastoreItem xmlns:ds="http://schemas.openxmlformats.org/officeDocument/2006/customXml" ds:itemID="{8F86C46A-B9C2-4B04-B10E-6581F54F2A8A}"/>
</file>

<file path=customXml/itemProps5.xml><?xml version="1.0" encoding="utf-8"?>
<ds:datastoreItem xmlns:ds="http://schemas.openxmlformats.org/officeDocument/2006/customXml" ds:itemID="{F2AE03A9-C9FD-4269-B766-35BB2AAC2000}"/>
</file>

<file path=docProps/app.xml><?xml version="1.0" encoding="utf-8"?>
<Properties xmlns="http://schemas.openxmlformats.org/officeDocument/2006/extended-properties" xmlns:vt="http://schemas.openxmlformats.org/officeDocument/2006/docPropsVTypes">
  <Template>Buehler Design 2022_03 EN</Template>
  <TotalTime>0</TotalTime>
  <Words>582</Words>
  <Application>Microsoft Office PowerPoint</Application>
  <PresentationFormat>Breitbild</PresentationFormat>
  <Paragraphs>114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SchulbuchNord</vt:lpstr>
      <vt:lpstr>Wingdings</vt:lpstr>
      <vt:lpstr>Buehler Design 2022_03 EN</vt:lpstr>
      <vt:lpstr>Request for a Drive Selection Tool for IDS Sales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for a Drive Selection Tool for IDS Sales</dc:title>
  <dc:creator>Mohammad Wahhoud</dc:creator>
  <cp:lastModifiedBy>Mohammad Wahhoud</cp:lastModifiedBy>
  <cp:revision>28</cp:revision>
  <dcterms:created xsi:type="dcterms:W3CDTF">2022-07-07T06:05:58Z</dcterms:created>
  <dcterms:modified xsi:type="dcterms:W3CDTF">2023-01-10T14:51:46Z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0x010100ACAF7B1CA9744C428725A64E99DC132B</vt:lpwstr>
  </property>
  <property fmtid="{D5CDD505-2E9C-101B-9397-08002B2CF9AE}" pid="3" name="ProjectRole">
    <vt:lpwstr/>
  </property>
  <property fmtid="{D5CDD505-2E9C-101B-9397-08002B2CF9AE}" pid="4" name="WorkPackage">
    <vt:lpwstr/>
  </property>
  <property fmtid="{D5CDD505-2E9C-101B-9397-08002B2CF9AE}" pid="5" name="ConfidentialityLevel">
    <vt:lpwstr/>
  </property>
</Properties>
</file>