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d914dbbf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d914dbbf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d914dbbf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d914dbbf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d88c23a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d88c23a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d914dbbf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d914dbbf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d914dbbf2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d914dbbf2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d914dbbf2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d914dbbf2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d914dbbf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d914dbb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d914dbbf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d914dbbf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plots represent a 360-point gap between y_max and y_min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d914dbbf2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d914dbbf2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d914dbbf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d914dbbf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d914dbbf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d914dbbf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05726" y="808150"/>
            <a:ext cx="7820700" cy="151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SAT Test Scores 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05725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FF"/>
                </a:solidFill>
              </a:rPr>
              <a:t>Will you make it to college?</a:t>
            </a:r>
            <a:endParaRPr sz="1200">
              <a:solidFill>
                <a:srgbClr val="00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05725" y="316000"/>
            <a:ext cx="58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DSI-4 Project 1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05725" y="4063375"/>
            <a:ext cx="493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Brought to you by Zhen Ming, Kar Gim &amp; Jasmeet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461050" y="1114175"/>
            <a:ext cx="8371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Summary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Despite COVID, </a:t>
            </a:r>
            <a:r>
              <a:rPr lang="en" sz="1200">
                <a:solidFill>
                  <a:srgbClr val="6AA84F"/>
                </a:solidFill>
              </a:rPr>
              <a:t>34 states</a:t>
            </a:r>
            <a:r>
              <a:rPr lang="en" sz="1200">
                <a:solidFill>
                  <a:schemeClr val="dk1"/>
                </a:solidFill>
              </a:rPr>
              <a:t> had managed to maintain a rather </a:t>
            </a:r>
            <a:r>
              <a:rPr lang="en" sz="1200">
                <a:solidFill>
                  <a:srgbClr val="6AA84F"/>
                </a:solidFill>
              </a:rPr>
              <a:t>consistent score</a:t>
            </a:r>
            <a:r>
              <a:rPr lang="en" sz="1200">
                <a:solidFill>
                  <a:schemeClr val="dk1"/>
                </a:solidFill>
              </a:rPr>
              <a:t> since 2017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Only 3 states had significant drop in scores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While COVID had resulted in new 5-year low score for </a:t>
            </a:r>
            <a:r>
              <a:rPr lang="en" sz="1200">
                <a:solidFill>
                  <a:srgbClr val="E69138"/>
                </a:solidFill>
              </a:rPr>
              <a:t>20 states</a:t>
            </a:r>
            <a:r>
              <a:rPr lang="en" sz="1200">
                <a:solidFill>
                  <a:schemeClr val="dk1"/>
                </a:solidFill>
              </a:rPr>
              <a:t>, more than half of them were by </a:t>
            </a:r>
            <a:r>
              <a:rPr lang="en" sz="1200">
                <a:solidFill>
                  <a:srgbClr val="E69138"/>
                </a:solidFill>
              </a:rPr>
              <a:t>10 points or less</a:t>
            </a:r>
            <a:endParaRPr sz="1200">
              <a:solidFill>
                <a:srgbClr val="E69138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However, urgent attention is needed for </a:t>
            </a:r>
            <a:r>
              <a:rPr lang="en" sz="1200">
                <a:solidFill>
                  <a:srgbClr val="CC0000"/>
                </a:solidFill>
              </a:rPr>
              <a:t>19 states</a:t>
            </a:r>
            <a:r>
              <a:rPr lang="en" sz="1200">
                <a:solidFill>
                  <a:schemeClr val="dk1"/>
                </a:solidFill>
              </a:rPr>
              <a:t> as their students are only </a:t>
            </a:r>
            <a:r>
              <a:rPr lang="en" sz="1200">
                <a:solidFill>
                  <a:srgbClr val="CC0000"/>
                </a:solidFill>
              </a:rPr>
              <a:t>eligible for 1 or less</a:t>
            </a:r>
            <a:r>
              <a:rPr lang="en" sz="1200">
                <a:solidFill>
                  <a:schemeClr val="dk1"/>
                </a:solidFill>
              </a:rPr>
              <a:t> colleges/universities’ popular/competitive courses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Conclusion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COVID did affect the </a:t>
            </a:r>
            <a:r>
              <a:rPr lang="en" sz="1200">
                <a:solidFill>
                  <a:schemeClr val="dk1"/>
                </a:solidFill>
              </a:rPr>
              <a:t>performance</a:t>
            </a:r>
            <a:r>
              <a:rPr lang="en" sz="1200">
                <a:solidFill>
                  <a:schemeClr val="dk1"/>
                </a:solidFill>
              </a:rPr>
              <a:t> of some states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But the root cause of students being unable to get a placement in universities/colleges’ popular courses is not mainly due to COVID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Factors such as education support, policies, teaching methodologies might have played a larger role since more than half of the states scores did not </a:t>
            </a:r>
            <a:r>
              <a:rPr lang="en" sz="1200">
                <a:solidFill>
                  <a:schemeClr val="dk1"/>
                </a:solidFill>
              </a:rPr>
              <a:t>fluctuate</a:t>
            </a:r>
            <a:r>
              <a:rPr lang="en" sz="1200">
                <a:solidFill>
                  <a:schemeClr val="dk1"/>
                </a:solidFill>
              </a:rPr>
              <a:t> too widely since 2017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identify best practices from the top performing states such as Minnesota and Wisconsin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identify root causes for poor performance in the 19 at-risk states.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collect, review and monitor performance data from the 19 at-risk states moving forward.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ctrTitle"/>
          </p:nvPr>
        </p:nvSpPr>
        <p:spPr>
          <a:xfrm>
            <a:off x="205726" y="1396825"/>
            <a:ext cx="7820700" cy="151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End</a:t>
            </a:r>
            <a:r>
              <a:rPr b="1" lang="en"/>
              <a:t> </a:t>
            </a:r>
            <a:endParaRPr b="1"/>
          </a:p>
        </p:txBody>
      </p:sp>
      <p:sp>
        <p:nvSpPr>
          <p:cNvPr id="155" name="Google Shape;155;p24"/>
          <p:cNvSpPr txBox="1"/>
          <p:nvPr/>
        </p:nvSpPr>
        <p:spPr>
          <a:xfrm>
            <a:off x="205725" y="316000"/>
            <a:ext cx="58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DSI-4 Project 1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205725" y="4063375"/>
            <a:ext cx="49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77"/>
              <a:t>What are we going to be talking about today?</a:t>
            </a:r>
            <a:r>
              <a:rPr lang="en"/>
              <a:t>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626375"/>
            <a:ext cx="8520600" cy="29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">
                <a:solidFill>
                  <a:srgbClr val="FFFFFF"/>
                </a:solidFill>
              </a:rPr>
              <a:t>Background &amp; Contextual Information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">
                <a:solidFill>
                  <a:srgbClr val="FFFFFF"/>
                </a:solidFill>
              </a:rPr>
              <a:t>Analysis Overview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">
                <a:solidFill>
                  <a:srgbClr val="FFFFFF"/>
                </a:solidFill>
              </a:rPr>
              <a:t>Problem Statement &amp; Objectives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">
                <a:solidFill>
                  <a:srgbClr val="FFFFFF"/>
                </a:solidFill>
              </a:rPr>
              <a:t>Findings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">
                <a:solidFill>
                  <a:srgbClr val="FFFFFF"/>
                </a:solidFill>
              </a:rPr>
              <a:t>Conclusions &amp; Recommendations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the SAT and ACT? </a:t>
            </a:r>
            <a:endParaRPr b="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Here’s some background…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Standardized</a:t>
            </a:r>
            <a:r>
              <a:rPr lang="en">
                <a:solidFill>
                  <a:schemeClr val="dk1"/>
                </a:solidFill>
              </a:rPr>
              <a:t> tests that colleges/universities in America that require for admissions and scores for these tests are measure by GPA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SAT test comprises of  </a:t>
            </a:r>
            <a:r>
              <a:rPr lang="en">
                <a:solidFill>
                  <a:schemeClr val="dk1"/>
                </a:solidFill>
              </a:rPr>
              <a:t>Evidence</a:t>
            </a:r>
            <a:r>
              <a:rPr lang="en">
                <a:solidFill>
                  <a:schemeClr val="dk1"/>
                </a:solidFill>
              </a:rPr>
              <a:t>-Based Reading, Writing and Math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ACT test comprises of English, Math, Reading and Science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Covid-19 pandemic first hit the United States in January 2020. In order to contain the spread, lockdowns were </a:t>
            </a:r>
            <a:r>
              <a:rPr lang="en">
                <a:solidFill>
                  <a:schemeClr val="dk1"/>
                </a:solidFill>
              </a:rPr>
              <a:t>initiated</a:t>
            </a:r>
            <a:r>
              <a:rPr lang="en">
                <a:solidFill>
                  <a:schemeClr val="dk1"/>
                </a:solidFill>
              </a:rPr>
              <a:t> within the states in March to April 2020.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ct val="100000"/>
              <a:buChar char="-"/>
            </a:pPr>
            <a:r>
              <a:t/>
            </a:r>
            <a:endParaRPr>
              <a:solidFill>
                <a:srgbClr val="22252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39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 Overview - Who is at risk?</a:t>
            </a:r>
            <a:endParaRPr b="1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F4E4E"/>
                </a:solidFill>
              </a:rPr>
              <a:t>As members of the </a:t>
            </a:r>
            <a:r>
              <a:rPr b="1" lang="en" sz="1700">
                <a:solidFill>
                  <a:schemeClr val="dk1"/>
                </a:solidFill>
              </a:rPr>
              <a:t>College Board</a:t>
            </a:r>
            <a:r>
              <a:rPr lang="en" sz="1700">
                <a:solidFill>
                  <a:srgbClr val="4F4E4E"/>
                </a:solidFill>
              </a:rPr>
              <a:t>, we are interested in </a:t>
            </a:r>
            <a:br>
              <a:rPr lang="en" sz="1700">
                <a:solidFill>
                  <a:srgbClr val="4F4E4E"/>
                </a:solidFill>
              </a:rPr>
            </a:br>
            <a:r>
              <a:rPr b="1" lang="en" sz="1700">
                <a:solidFill>
                  <a:schemeClr val="dk1"/>
                </a:solidFill>
              </a:rPr>
              <a:t>enabling students </a:t>
            </a:r>
            <a:r>
              <a:rPr b="1" lang="en" sz="1700">
                <a:solidFill>
                  <a:schemeClr val="dk1"/>
                </a:solidFill>
              </a:rPr>
              <a:t>achieve the SAT scores required to enter college</a:t>
            </a:r>
            <a:r>
              <a:rPr lang="en" sz="1700">
                <a:solidFill>
                  <a:srgbClr val="4F4E4E"/>
                </a:solidFill>
              </a:rPr>
              <a:t>. </a:t>
            </a:r>
            <a:endParaRPr sz="1700">
              <a:solidFill>
                <a:srgbClr val="4F4E4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F4E4E"/>
                </a:solidFill>
              </a:rPr>
              <a:t>In this preliminary study, we are interested in the </a:t>
            </a:r>
            <a:r>
              <a:rPr b="1" lang="en" sz="1700">
                <a:solidFill>
                  <a:schemeClr val="dk1"/>
                </a:solidFill>
              </a:rPr>
              <a:t>impact of Covid-19 lockdowns</a:t>
            </a:r>
            <a:r>
              <a:rPr lang="en" sz="1700">
                <a:solidFill>
                  <a:srgbClr val="4F4E4E"/>
                </a:solidFill>
              </a:rPr>
              <a:t> has</a:t>
            </a:r>
            <a:r>
              <a:rPr b="1" lang="en" sz="1700">
                <a:solidFill>
                  <a:schemeClr val="dk1"/>
                </a:solidFill>
              </a:rPr>
              <a:t> on student’s grades</a:t>
            </a:r>
            <a:r>
              <a:rPr lang="en" sz="1700">
                <a:solidFill>
                  <a:srgbClr val="4F4E4E"/>
                </a:solidFill>
              </a:rPr>
              <a:t>. More importantly, we are interested in </a:t>
            </a:r>
            <a:br>
              <a:rPr lang="en" sz="1700">
                <a:solidFill>
                  <a:srgbClr val="4F4E4E"/>
                </a:solidFill>
              </a:rPr>
            </a:br>
            <a:r>
              <a:rPr b="1" lang="en" sz="1700">
                <a:solidFill>
                  <a:schemeClr val="dk1"/>
                </a:solidFill>
              </a:rPr>
              <a:t>identifying states where st</a:t>
            </a:r>
            <a:r>
              <a:rPr b="1" lang="en" sz="1700">
                <a:solidFill>
                  <a:schemeClr val="dk1"/>
                </a:solidFill>
              </a:rPr>
              <a:t>udents are at risk</a:t>
            </a:r>
            <a:r>
              <a:rPr lang="en" sz="1700">
                <a:solidFill>
                  <a:srgbClr val="4F4E4E"/>
                </a:solidFill>
              </a:rPr>
              <a:t> of being unable to enter college. </a:t>
            </a:r>
            <a:endParaRPr sz="1700">
              <a:solidFill>
                <a:srgbClr val="4F4E4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4F4E4E"/>
                </a:solidFill>
              </a:rPr>
              <a:t>The results of this study will be used to </a:t>
            </a:r>
            <a:r>
              <a:rPr b="1" lang="en" sz="1700">
                <a:solidFill>
                  <a:schemeClr val="dk1"/>
                </a:solidFill>
              </a:rPr>
              <a:t>decide where to deploy further resources</a:t>
            </a:r>
            <a:r>
              <a:rPr lang="en" sz="1700">
                <a:solidFill>
                  <a:srgbClr val="4F4E4E"/>
                </a:solidFill>
              </a:rPr>
              <a:t> to help students at risk (if any).</a:t>
            </a:r>
            <a:endParaRPr sz="1700">
              <a:solidFill>
                <a:srgbClr val="4F4E4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 - SAT vs Covid-19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The mission of the college board is to admit students for a fair and/or successful opportunity to a reputable college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With the pandemic resulting in lockdowns and tightened restrictions, learning and teaching have been affected 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Conduct a preliminary study to </a:t>
            </a:r>
            <a:endParaRPr>
              <a:solidFill>
                <a:schemeClr val="dk1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Verify the claims of Covid lockdowns affecting students results</a:t>
            </a:r>
            <a:endParaRPr>
              <a:solidFill>
                <a:schemeClr val="dk1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Identify states at risk</a:t>
            </a:r>
            <a:endParaRPr>
              <a:solidFill>
                <a:schemeClr val="dk1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Evaluate extent of impact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b="1" lang="en">
                <a:solidFill>
                  <a:schemeClr val="dk1"/>
                </a:solidFill>
              </a:rPr>
              <a:t>So how did these causations affect:</a:t>
            </a:r>
            <a:endParaRPr b="1"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">
                <a:solidFill>
                  <a:schemeClr val="dk1"/>
                </a:solidFill>
              </a:rPr>
              <a:t>SAT scores scores trend across the timeline before and midst of a pandemic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">
                <a:solidFill>
                  <a:schemeClr val="dk1"/>
                </a:solidFill>
              </a:rPr>
              <a:t>Top performers(by state) across 2017 to 2021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">
                <a:solidFill>
                  <a:schemeClr val="dk1"/>
                </a:solidFill>
              </a:rPr>
              <a:t>Poorest performers(by state) across 2017 to 2021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">
                <a:solidFill>
                  <a:schemeClr val="dk1"/>
                </a:solidFill>
              </a:rPr>
              <a:t>Which state was most impacted by the pandemic and its restrictions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">
                <a:solidFill>
                  <a:schemeClr val="dk1"/>
                </a:solidFill>
              </a:rPr>
              <a:t>With the performance rates and list of colleges,how many students qualify to be accepted in those colleges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675800" y="4903325"/>
            <a:ext cx="3948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</a:rPr>
              <a:t>*Charts are plotted with the same scale to depict the extent of change, relative to each state.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 Score Trend By States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469188" y="4210625"/>
            <a:ext cx="8309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Despite COVID-19 since 2020, ~34 of 50 states managed to maintain or increase their average score from 2017-2019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However in 2021, 3 states were adversely affected by COVID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New Mexico, Ohio</a:t>
            </a:r>
            <a:r>
              <a:rPr lang="en" sz="1100">
                <a:solidFill>
                  <a:schemeClr val="dk1"/>
                </a:solidFill>
              </a:rPr>
              <a:t>, Wisconsin </a:t>
            </a:r>
            <a:endParaRPr sz="1100">
              <a:solidFill>
                <a:schemeClr val="dk1"/>
              </a:solidFill>
            </a:endParaRPr>
          </a:p>
        </p:txBody>
      </p:sp>
      <p:grpSp>
        <p:nvGrpSpPr>
          <p:cNvPr id="89" name="Google Shape;89;p18"/>
          <p:cNvGrpSpPr/>
          <p:nvPr/>
        </p:nvGrpSpPr>
        <p:grpSpPr>
          <a:xfrm>
            <a:off x="811088" y="957883"/>
            <a:ext cx="7625581" cy="3287677"/>
            <a:chOff x="811075" y="1017733"/>
            <a:chExt cx="7625581" cy="3287677"/>
          </a:xfrm>
        </p:grpSpPr>
        <p:grpSp>
          <p:nvGrpSpPr>
            <p:cNvPr id="90" name="Google Shape;90;p18"/>
            <p:cNvGrpSpPr/>
            <p:nvPr/>
          </p:nvGrpSpPr>
          <p:grpSpPr>
            <a:xfrm>
              <a:off x="811087" y="1017733"/>
              <a:ext cx="7625569" cy="3287677"/>
              <a:chOff x="364200" y="1110500"/>
              <a:chExt cx="7408500" cy="3462900"/>
            </a:xfrm>
          </p:grpSpPr>
          <p:sp>
            <p:nvSpPr>
              <p:cNvPr id="91" name="Google Shape;91;p18"/>
              <p:cNvSpPr/>
              <p:nvPr/>
            </p:nvSpPr>
            <p:spPr>
              <a:xfrm>
                <a:off x="364200" y="1110500"/>
                <a:ext cx="7408500" cy="3462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92" name="Google Shape;92;p1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64200" y="1110623"/>
                <a:ext cx="7393476" cy="34627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3" name="Google Shape;93;p18"/>
            <p:cNvSpPr/>
            <p:nvPr/>
          </p:nvSpPr>
          <p:spPr>
            <a:xfrm>
              <a:off x="6935800" y="3624300"/>
              <a:ext cx="727800" cy="651300"/>
            </a:xfrm>
            <a:prstGeom prst="rect">
              <a:avLst/>
            </a:prstGeom>
            <a:solidFill>
              <a:srgbClr val="FFFF00">
                <a:alpha val="22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811075" y="2973000"/>
              <a:ext cx="727800" cy="651300"/>
            </a:xfrm>
            <a:prstGeom prst="rect">
              <a:avLst/>
            </a:prstGeom>
            <a:solidFill>
              <a:srgbClr val="FFFF00">
                <a:alpha val="22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3873438" y="2973000"/>
              <a:ext cx="727800" cy="651300"/>
            </a:xfrm>
            <a:prstGeom prst="rect">
              <a:avLst/>
            </a:prstGeom>
            <a:solidFill>
              <a:srgbClr val="FFFF00">
                <a:alpha val="22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Highest and Lowest Scores Since 2017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362188" y="1163075"/>
            <a:ext cx="55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12" y="1393500"/>
            <a:ext cx="3885070" cy="28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217" y="1393500"/>
            <a:ext cx="3885070" cy="28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1411950" y="1017725"/>
            <a:ext cx="21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Top 10 High Scores</a:t>
            </a:r>
            <a:r>
              <a:rPr b="1" lang="en"/>
              <a:t>😊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5549952" y="1017725"/>
            <a:ext cx="219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Top 10 Low Scores </a:t>
            </a:r>
            <a:r>
              <a:rPr b="1" lang="en"/>
              <a:t>😭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569201" y="4210525"/>
            <a:ext cx="388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Strong performers: Minnesota and Wisconsin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8 of the 10 highest state average score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707250" y="4210525"/>
            <a:ext cx="388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Poor performer: Delaware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4 out of 10 lowest </a:t>
            </a:r>
            <a:r>
              <a:rPr lang="en" sz="1200">
                <a:solidFill>
                  <a:schemeClr val="dk1"/>
                </a:solidFill>
              </a:rPr>
              <a:t>state average </a:t>
            </a:r>
            <a:r>
              <a:rPr lang="en" sz="1200">
                <a:solidFill>
                  <a:schemeClr val="dk1"/>
                </a:solidFill>
              </a:rPr>
              <a:t>score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622200" y="1708625"/>
            <a:ext cx="3779100" cy="1964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4784625" y="3673325"/>
            <a:ext cx="3779100" cy="48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4784625" y="2685313"/>
            <a:ext cx="3779100" cy="23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4784625" y="2169725"/>
            <a:ext cx="3779100" cy="23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Affected States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454150" y="4182025"/>
            <a:ext cx="830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New Mexico, </a:t>
            </a:r>
            <a:r>
              <a:rPr lang="en" sz="1200">
                <a:solidFill>
                  <a:schemeClr val="dk1"/>
                </a:solidFill>
              </a:rPr>
              <a:t>Wisconsin</a:t>
            </a:r>
            <a:r>
              <a:rPr lang="en" sz="1200">
                <a:solidFill>
                  <a:schemeClr val="dk1"/>
                </a:solidFill>
              </a:rPr>
              <a:t> and Ohio are the top 3 most affected states, </a:t>
            </a:r>
            <a:r>
              <a:rPr lang="en" sz="1200">
                <a:solidFill>
                  <a:schemeClr val="dk1"/>
                </a:solidFill>
              </a:rPr>
              <a:t>with a staggering drop of</a:t>
            </a:r>
            <a:r>
              <a:rPr lang="en" sz="1200">
                <a:solidFill>
                  <a:schemeClr val="dk1"/>
                </a:solidFill>
              </a:rPr>
              <a:t> 77, 68 and 49 points respectively, below their pre-covid all-time low. 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118" name="Google Shape;118;p20"/>
          <p:cNvGrpSpPr/>
          <p:nvPr/>
        </p:nvGrpSpPr>
        <p:grpSpPr>
          <a:xfrm>
            <a:off x="376631" y="1237297"/>
            <a:ext cx="4707256" cy="2798958"/>
            <a:chOff x="1742175" y="1052975"/>
            <a:chExt cx="5659800" cy="3167675"/>
          </a:xfrm>
        </p:grpSpPr>
        <p:pic>
          <p:nvPicPr>
            <p:cNvPr id="119" name="Google Shape;119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42175" y="1052975"/>
              <a:ext cx="5659650" cy="3167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20"/>
            <p:cNvSpPr/>
            <p:nvPr/>
          </p:nvSpPr>
          <p:spPr>
            <a:xfrm>
              <a:off x="1742175" y="1751050"/>
              <a:ext cx="5659800" cy="2469600"/>
            </a:xfrm>
            <a:prstGeom prst="rect">
              <a:avLst/>
            </a:prstGeom>
            <a:solidFill>
              <a:srgbClr val="3F3F3F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1742175" y="1052975"/>
              <a:ext cx="5659800" cy="204300"/>
            </a:xfrm>
            <a:prstGeom prst="rect">
              <a:avLst/>
            </a:prstGeom>
            <a:solidFill>
              <a:srgbClr val="3F3F3F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7233825" y="1257275"/>
              <a:ext cx="168000" cy="493800"/>
            </a:xfrm>
            <a:prstGeom prst="rect">
              <a:avLst/>
            </a:prstGeom>
            <a:solidFill>
              <a:srgbClr val="3F3F3F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1742175" y="1257275"/>
              <a:ext cx="128700" cy="493800"/>
            </a:xfrm>
            <a:prstGeom prst="rect">
              <a:avLst/>
            </a:prstGeom>
            <a:solidFill>
              <a:srgbClr val="3F3F3F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20"/>
          <p:cNvGrpSpPr/>
          <p:nvPr/>
        </p:nvGrpSpPr>
        <p:grpSpPr>
          <a:xfrm>
            <a:off x="6241017" y="365879"/>
            <a:ext cx="1975562" cy="3774948"/>
            <a:chOff x="6036503" y="211232"/>
            <a:chExt cx="2307900" cy="4004400"/>
          </a:xfrm>
        </p:grpSpPr>
        <p:sp>
          <p:nvSpPr>
            <p:cNvPr id="125" name="Google Shape;125;p20"/>
            <p:cNvSpPr/>
            <p:nvPr/>
          </p:nvSpPr>
          <p:spPr>
            <a:xfrm>
              <a:off x="6036503" y="211232"/>
              <a:ext cx="2307900" cy="400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data:image/png;base64,iVBORw0KGgoAAAANSUhEUgAAAR4AAAJOCAYAAABhr2i8AAAAOXRFWHRTb2Z0d2FyZQBNYXRwbG90bGliIHZlcnNpb24zLjMuNCwgaHR0cHM6Ly9tYXRwbG90bGliLm9yZy8QVMy6AAAACXBIWXMAAAsTAAALEwEAmpwYAABmZklEQVR4nO3deXhU5fXA8e/JQiBhT9gTCIRNQNaAEFEQpC6tS10qoAJuCEqtv2pbba2tdrPWWltRcUdFRetSd1s3UNkkYV+FsIY97DtZzu+Pe4MDhmSSzMyd5Xye531m5s6dO+eScHLvfe/7HlFVjDEmlOK8DsAYE3ss8RhjQs4SjzEm5CzxGGNCzhKPMSbkLPEYY0LOEo+JeCKiItLe6ziM/yzxmKARkQM+rVREDvu8vvoUnxksIgWhjtWEVoLXAZjopap1y56LyDrgRlX91LuITLiwIx4TciKSJCKPiMhmtz3iLksBPgJa+hwZtRSRfiIyS0T2iMgWEZkoIrW83g9TfZZ4jBd+A/QHegI9gH7APap6ELgA2Kyqdd22GSgB/g9IAwYAQ4FbvAjcBIYlHuOFq4H7VXW7qu4A7gOuPdXKqpqnqrNVtVhV1wFPAoNCE6oJBrvGY7zQEljv83q9u6xcItIReBjIBpJxfm/zghmgCS474jFe2Ay08Xnd2l0GUN50CU8AK4AOqlof+DUgQY3QBJUlHuOFV4F7RKSJiKQB9wJT3Pe2Aaki0sBn/XrAPuCAiHQGxoc0WhNwlniMF/4I5AKLgMXAPHcZqroCJzGtcXuxWgJ3AiOB/cDTwGteBG0CR2wiMGNMqNkRjzEm5CzxGGNCzhKPMSbkLPEYY0Iuam8gTEtL08zMTK/DMCbm5OXlFapqk4rWidrEk5mZSW5urtdhGBNzRGR9ZevYqZYxJuQs8RhjQi5oiUdEnhOR7SKyxGfZlSKy1J2NLttneaY7O90Ct03yea+PiCwWkdUi8i8RsTE6xkS4YB7xTAbOP2nZEuAy4Mty1s9X1Z5uG+ez/AlgLNDBbSdv0xgTYYKWeFT1S2DXScuWq+pKf7chIi2A+qo6S52xHS8ClwY0UGNMyIXTNZ62IjJfRKaLyFnuslaA78TfBe6yconIWBHJFZHcHTt2BDNWY0wNhEvi2QK0VtVewM+BV0SkPuXPuXLKUa2q+pSqZqtqdpMmFd5GYKLdQw85zYSlsLiPR1WPAkfd53kikg90xDnCSfdZNZ3vJowy5tRmzfI6AlOBsEg8ItIE2KWqJSLSDuci8hpV3SUi+0WkPzAHGAU86mWsJkK8+abXEZgKBLM7/VVgFtBJRApE5AYR+bFbrG0A8IGI/Ndd/WxgkYgsBN4Axqlq2YXp8cAzwGogH6f8iTEmgkXtRGDZ2dlqQyZi2AMPOI933eVtHDFIRPJUNbuidcLiVMuYgFuwwOsITAUs8ZjoNHWq1xGYCoRLd3pITZqez8z8whOWzcwvZNL0fI8iMia2xGTi6Z7egAmvzOfVORs4fKyEmfmFTHhlPt3TG1T+YRMZ/vAHp5mwFJOnWjlZaTx0ZXdumJzL3z9ZSVGJ8sQ1vcnJSvM6NBMoK/0emWM8EJOJB2BI52Zc1KMl7y7cTFJCHMeKS70OyQTSlCmVr2M8E5OnWuBc0/l6dSGjBrShuEQZ8/xcJn6+itLS6Ly9wJhwEpOJp+yazsSRvbj/km48M7oPteLjeOh/33LzlDz2HSnyOkRTU/fe6zQTlmIy8Swq2MvEkb2OX9M5p3MzJl/Xl6Gdm/L5iu1cOnEGq7bt9zhKUyMbNzrNhCW7c/kks9fsZMIr8zh8rISHruzBBae3CEJ0xkQvf+5cjskjnor0b5fKez8dSMfm9Rj/8jz+8tFyikvswrMxgWSJpxwtGtRh6tj+XH1Ga56cvoYxz89l18FjXodlquLuu51mwpIlnlNISojnTz8+nQcv784363Zx0aNfs7hgr9dhGX/t3Ok0E5bsGo8fFm7cw/gpeRQePMafLu3GldkZAdmuMdHIrvEESI+Mhrz304Fkt2nEL95YxD3/WWw3HBpTA5Z4/JRaN4kXr+/HzWe3Y8rsDQx/ahbb9h3xOixzKnfe6TQTlizxVEFCfBx3X3gaj43szYqt+/nhv77mm7W7Kv+gCb3Dh51mwpJd46mmb7ft5+aX8ti46xC/+eFpjMnJxIqcGmPXeIKqY7N6vDPhTAZ3asp97y3j568v5PCxEq/DMiYiWOKpgfq1E3nq2j7cMawj/1mwicuemMmGnYe8DssA3H670zxgE81VzhJPDcXFCT8d2oHnxvRl0+5DXDTxa6at3O51WMZDZRPNlSUfm2ju++waTwCt33mQm1/KY+W2/dwxrCO3DG5PXJxd94lFM/MLGT9lHpf0bMn7i7acMCg52tk1nhBrk5rCW7fkcHGPljbFRozbuvcIB44U8eKs9YzomxEzScdflngCLLlWAo9c1ZN7f9TFptjw0q23Oi3EjhWX8rt3lvDz1xdSdi4xeea6713ziXWWeIJARLh+YFteufEM9h0p4pLHZvDh4i1ehxVb6tRxWght33eEkU/P5oVZ66mdEMcL1/ejc/N6NEhOZMLL8y35+LDEE0RntEvl/Z+eRafm9bjFptgIrYceclqI5K7bxQ8f/Zqlm/dxcY+WPHddX87q0ITxg7PYvOcI1w3MZJENMj7OEk+QNW9Q+4QpNkY//41NsRFFVJUXZ61j+FOzSa4Vz9u35vCvEd9dSP7h6S3IaFyHz1ds5+az23kcbfiwxBMCvlNszF2326bYCIWxY50WREeKSrjj3wu5952lnN2xCe9OGEjn5vVPWCchPo6xZ7Vj/oY9NrzGhyWeEPpJ3wzeGDcAVeXySTP5d67NCRw0qalOC5KNuw5x+RMzeWveJm4/twPPjMqmQZ3Ecte9MjuD1JRadgOhD0s8IdY93abYCIm//MVpQfDVqh1cNPFrNuw6xLOjs7n93I4V3q9VOzGe687M5IuVO1i+ZV9QYoo0lng8cPIUG1c9NYute22KjXCnqjw+bTWjn/uGZvVq896EgQw9rZlfn722fyYpteLtqMdliccjvlNsrNy6nx89alNsBNR11zktQPYfKWLclDwe/HglP+zekrdvzSEzLcXvzzdITmTkGa15f9EWNu6y8XyWeDz2w+4t+M+tZ1KvdgIjn57N8zPWEq3DWEIqI8NpAbB6+wEufWwGny7fzj0/PI1/De9Jcq2qV/++YWA74gSe/mpNQOKKZDZWK0zsO1LEz19byKfLt3Fpz5b85bLu1KkV73VYMe/jJVu5898LSUqI49EAjLf65RsLeWfBZmbcNYS0ukkBijK82FitCOI7xcY7CzfbFBseKylVHvx4BeOm5JHVJIX3fjowIOOtxp6dxbGSUl6Yua7mQUawoCUeEXlORLaLyBKfZVeKyFIRKRWR7JPWv1tEVovIShE5z2d5HxFZ7L73L4niaf5sio0AuuYap1XD7oPHGPP8Nzw+LZ8R/TJ47eYBtGwYmOEX7ZvW5bwuzXlh5joOHC0OyDYjUTCPeCYD55+0bAlwGfCl70IR6QIMB7q6n3lcRMrOM54AxgId3HbyNqPOOZ2a8t5PB9KiQW2umzyXRz9bRWlpdJ4SB02nTk6roiWb9nLRxK+Zs2YXf7nsdP5yWXdqJwb2lHfc4Cz2HSlm6jcbArrdSBK0xKOqXwK7Tlq2XFVXlrP6JcBUVT2qqmuB1UA/EWkB1FfVWepcjHoRuDRYMYeTNqkpvH3LmVzcoyV//8Sm2Kiy3/7WaVXwZl4Blz8xk5JS5fVxAxjRr3VQQuuZ0ZAB7VJ5+qs1HC2Ozelyw+UaTyvA9zbeAndZK/f5ycvLJSJjRSRXRHJ37NgRlEBDqU6teB65qie/u8im2AimY8Wl3PvOEu7490J6tXZu8OyZ0TCo3zl+cBbb9h3lnfmbg/o94cqvxCMitUSkm9vKvy+8Zsq7bqMVLC+Xqj6lqtmqmt2kSZOABeclEeG6M22KjSobPtxplSibyuLFWeu56ay2TLnhjJD0Np3VIY2uLesz6cv8mDyNrjTxiMhgYBXwGPA48K2InB3gOAoA35su0oHN7vL0cpbHHJtio4p69nRaBXynsvjXiF785oddSIgPzUmAiDBuUBZrdhzkf8u2heQ7w4k//8p/B36gqoNU9WzgPOAfAY7jXWC4iCSJSFuci8jfqOoWYL+I9Hd7s0YB7wT4uyOGTbFRBXfd5bRy+E5lkeJOZXFxj5YhDhAu6Nac1o2TeWJ6fszdNOpP4kn0vSCsqt8ClZ5uicirwCygk4gUiMgNIvJjESkABgAfiMh/3W0uBV4HlgEfA7eqatlVt/HAMzgXnPOBj/zeuyh08hQbg//2BS/PXn/COlZK5dR8p7IY1LEJ75QzlUWoJMTHMfbsdizcuIfZa2JruEyldy6LyHM411VechddDSSoauAGwgRBpN25XB2LCvZw/fNzKTx4jLFnt+PuCzoza81OJrwyP6aqGpTr8sudxzffPL5o465DjJuSx9LN+7j93A7cNqSD51VAjhSVMPCvX9ClZX1evL6fp7EEij93Lvsz4GQ8cCtwG87F3i9xrvUYj3VPb8h//+9sRj33DU99uYZ/527kSFEpf76sW2wnHYABA054+eW3O7ht6nxKSpVnR2f7Pao82MqmzPjbf1eydPNeuraMjdpb/hzxpABHyk593Bv7klQ1rO/nj4UjnjLFJaWMfSmPz1d8d5dzj4yGXNKjJT/q0YKm9Wp7GJ23nKks8nnofyvp2LQeT17bp0qjykNh7+Eiznzgc87p3JRHR/TyOpwaC9RYrc8A3/vF6wCf1iQwE1jfrNvFgo17uG1IexrWSWRkvwyKiku5//1l9P/zZ1zzzBxez90Yczcglk1l8bf/ruRH1ZjKIlQa1Enk6jNa88GizTEzPs+fU63aqnqg7IWqHhCR5CDGZKqgrDxu2TWd/lmpx183rZfEuws2887CzfzyjUXc858lDOnUlIt7tmRI56YBHwoQTlZfMYqbM37AujqNueeHp3HDwLaE8zC/6we25fkZ63jqq3z+eOnpXocTdP6cas0Afqqq89zXfYCJqjqgwg96LFZOtSZNz6d7eoMTrunMzC9kUcFexg3KApzTjYUFe3lnwSbeW7iFwgNHqZuUwHldm3NJz5bkZKWG7P6VUPh4yVbueHkutaWUiTcMZEBW8OZeDqS731rEm/M2MeNXQ2hSL3KnzPDnVMufxNMXmMp3N+61AK5S1byARBkksZJ4qqqkVJmVv5N3F27ioyVb2X+kmLS6tfhR95Zc1KMlvVs3DOsjg4qUlCp//99KHp+WT4+Mhky6pjctGoS2qF9NrNlxgKEPT+eWwVn84rzOXodTbQFJPO6GEoFOOL1aK1Q17C8WWOKp3JGiEqat3MG7Czfx6fLtHCsuJaNxHS7u0ZJLeraiY7N6Xofot90Hj3Hb1Pl8taqQEf0y+P3FXUlKiLxTyVtezuOrVYXMvGsI9WoHY3RS8NUo8YjIEFX9XEQuK+99VX0rADEGjSWeqtl/pIj/Ld3GOws38/WqHZQqdG5ej4t7tuTiHi1JbxS+l/WWbNrLuCl5bN93lPsv6crwfq3hggucNz+KrPtNFxXs4eKJM7j7gs7c7J4qR5qa3sczCPgcuKic9xQI68RjqqZe7UQu75PO5X3S2bH/KB8u3sI7Czbx4McrefDjlWS3acQlPVty4ektSA2jKTvfzCvg128vpnFKLV4fN+C7UeUXlfdrG/66pzfkzPapPPv1WsacmRmRR23+sDmXTYU27jrEuws3886CTXy77QDxccLA9mlc0rMlP+janLpJVZ/0PBCOFZfyxw+W8eKs9fRv15iJI3tHzRzGX68q5Jpn5/DAZac7R28RJlAXl18CJqjqXvd1G+A5VR0asEiDwBJP4K3Yuo93Fmzm3QWb2bTnMEkJcZzbpRmX9GjJoE5NQvbXedu+I9zy8jzy1u/mprPa8qvzO0dVr5yqctHErzl0tIRPfj6IeI+HdVRVoIZMfA3MEZGf40zC9QvgjgDEZyJM5+b16Xx+fX7xg07M27Cbdxdu5v1FW/hg0Rbq107ggm4tuKRnS85olxq0/yxz1+3ilpfnceBIMY+O6MVFpxpVfu65zuOnkXevq4gwflB7bn1lHv9bupULTm/hdUgB52+v1kDgC6AQ6KWqW4MdWE3ZEU9oFJWUMmN1Ie8u2Mx/l27l4LESmtZL4qIezkXp7ukNAtI9r6q8NHs997+3jPRGdXjy2mw6Na+g1+3pp53Hm26q8Xd7oaRUGfr3adSvk8g7t54ZUbc4BOpU61rgt8DvgO448/Fcp6oLAxVoMFjiCb3Dx0r4fMV23lmwiWkrd3CspJTM1GQu7tmKS3q2JKtJ3Wpt90hRCb9+ezFvzdvE0M5NefiqnjSoE5ldzVXxypwN/Prtxbxy4xnktI+cQb+BSjz/Acaq6nb3dT/gKVXtGaA4g8ISj7f2Hiri46VbeGfBZmat2YkqdGtVn0t6tOJHPVr4fWNf2VQWy7bs4/ahHfnpkPaeT2URKkeKSjjrwS/o3LweL91whtfh+C1gNxC6G0tR1YPu81qqGtZT31niCR/b9h3h/UVbeHfBJhYW7EUE+mU25pKerbjw9OY0TK5V7tCPSdPzeeTTb0mMj+Ofw3sypHMVprIYPNh5nDYtoPsSak9My+evH6/gvQkDOT09MqbMCNQRzwDgWaCuqrYWkR7Azap6S+BCDTxLPOFpbeFBd+DqJtbsOEhivDCoYxM6t6jPy7PX89jVvRnQLpW73lzMa7kbyWhUh5duOKPqo8onT3Yex4wJ9C6E1L4jRZz5l885u1MTHhvZ2+tw/BKoxDMHuAJ4V1V7ucuWqGq3gEUaBJZ4wpuqsnTzPt5d6HTPb913hKSEOFShVaM6rC08yICsVJ4dnU1yLW/uFQoXf/14BU9Oz+fzOwaH5bQeJwtY7XRV3XjSotisQmYCRkTo1qoBv77wNGbeNYSpY/tzWe90RJyjooHt03jlxjOqn3SKipwWBa47M5OE+Die+mqN16EEjD+JZ6OI5ADq1te6E1ge5LhMDImLE/q3S+WiHi1IrhXP2LPasWzLPmat2Vn9jQ4b5rQo0LReba7ok84buQVs33fE63ACwp/EMw5nzuWyqp493dfGBEzZhGaPXd2bX//wNCaO7MWEV+YzM7+wehu88UanRYmxZ7WjuLSU52as8zqUgLCxWiYs+DOhWay79ZV5fLlyBzPuHkL9MJ4yo0ZDJkTkXxV9UFVvq25gxpysvOSSk5VW/WoZh9y5i5PDdzqPqho/KIsPFm3h5dkbGD84spNxRVfuxgFLcArtbab8OubGhKcLL3QeI/w+Hl/dWjXgrA5pPDdjLdedmRnRc2ZXlHhaAFcCVwHFwGvAm6q6OxSBGVMj48d7HUFQjB+Uxchn5vDWvE2MPCPypswoc8qLy6q6U1Unqeo5wBigIbDUHbtlTHi76iqnRZkBWan0SG/AU1/mU1IauddnK+3VEpHewO3ANTh1y8N6kndjANi712lRRkQYNyiLdTsP8fGSsJ8k4pROmXhE5D4RyQN+DkwHslX1BlVdFrLojKmuSy5xWhT6QdfmtEtL4Ynpq4nUXumKrvH8FlgD9HDbn905QQRQVe0e/PCMqabborfTNT5OGHt2O+56azFfry7krA5NvA6pyipKPG1DFoUxgXZZucVRosaPe7fi4U++ZdL0/OhKPKq6PpSBGBNQhe4dz2mRM4FWVSQlxHPjWW3584crWFSwh+7pDb0OqUqiZ4ZsY3xdcYXTotiIfq2pVzuBSdPzvQ6lymJ7vgETve6I/noE9WonMmpAGx6fls+aHQdoV82pZb3gT3f6EBGJnvvOTWy46KKILepXFWNy2pIYH8dTX0bWlBn+nGqNARaIyCwReVBELhKRRkGOy5ia2brVaVGuSb0kfpKdzlvzNrEtgqbMqDTxqOooVe0IXI4zLcZjwI5gB2ZMjQwf7rQYMPasLGfKjK/Xeh2K3/w51bpGRJ4E3gDOBSYCZ/nxuedEZLuILPFZ1lhEPhGRVe5jI3d5pogcFpEFbpvk85k+IrJYRFaLyL8kkgoMGe/cdZfTYkDr1GR+2L0lL8/ZwN7DkTHroj+nWo/gTP71NHCbqj6oqrP8+Nxk4PyTlt0FfKaqHYDP3Ndl8lW1p9vG+Sx/AhgLdHDbyds05vvOP99pMWLcoHYcOFrMlNmRcReMP6daacD1QG3gTyLyjVtPvbLPfQnsOmnxJcAL7vMXgEsr2oaItADqq+osde4Nf7GyzxgDwMaNTosRXVs2YFDHJjw/Yy1HisJ/SnR/TrXqA62BNkAm0AAoreb3NVPVLQDuY1Of99qKyHwRmS4iZadyZdOtlilwl50q1rEikisiuTt22GWomHbttU6LIeMGZVF44Bhv5BVUvrLH/LmP52ufNlFVg7FXW4DWqrpTRPoA/xGRrpQ/+dgpR8Wp6lPAU+BMfRqEOE2kuOceryMIuf7tGtMzoyFPfbmG4X0zSIgP3/uD/TnV6u4W73snAElnm3v6VHYatd39jqOqutN9ngfkAx1xjnDSfT6fjjMbojEVO/dcp8WQsikzNuw6xIdhPmWGP6daA0RkGW5JGxHpISKPV/P73gVGu89HA++422wiIvHu83Y4F5HXuKdj+0Wkv9ubNarsM8ZUaM0ap8WYH3RpRrsmKUyalh/WU2b426t1HlB2RLIQOLuyD4nIq8AsoJOIFIjIDcADwDARWQUMc1/jbm+RiCzE6bYfp6plF6bHA88Aq3GOhD7yb9dMTLv+eqfFmLg456hn2ZZ9fLmqmqWBQsCvsVqquvGk22cqvWyuqiNO8dbQctZ9E3jzFNvJBcK6XLIJQ/fd53UEnrm0Zyse/t+3TJqWz6CO4TllhlUSNdFp0CCnxaBaCXHceFZbZq3ZyfwN4VmbwSqJmui0cqXTYtTwfq2pH8ZTZlR6qqWqhcDVIYjFmMC5+WbnMYrqalVF3aQERudkMvGL1azefoD2TcNryoyKKoneW8HnVFX/EIR4jAmMP//Z6wg8NyYnk6e/WsNTX+bz4BU9vA7nBBWdah0spwHcAPwqyHEZUzM5OU6LYal1k/hJdgZvz9/Elr2HvQ7nBBUV9Pt7WcO5G7gOcB0wFWgXoviMqZ4lS5wW4246qx2lSthNmVHhxWV3Gos/AotwTst6q+qvVHV7SKIzpromTHBajMtonMxF3VvwypwN7D0UPlNmVFTQ72/AXGA/cLqq/t7qppuI8be/Oc1w86AsDh4r4aXZ67wO5biKjnjuAFoC9wCbRWSf2/aLyL7QhGdMNfXt6zTDaS3qc06nJjw/Yx2Hj4XHlBkVXeOJU9U6qlpPVev7tHqqWj+UQRpTZQsWOM0AzpQZOw8e49954TFHUfiOmzemJm6/3WkGgH5tG9O7tTNlRnFJdafTChxLPCY6PfKI0wzgTJkxfnB7CnYf5oPFW7wOxxKPiVI9ezrNHDe0c1M6NK3LE2EwZYYlHhOd5s51mjkuLk64eVAWK7buZ9q33k4NbInHRKdf/MJp5gQX92hJiwa1eWKat4NHLfGY6DRxotPMCZwpM9rxzdpd5K337rY8SzwmOnXr5jTzPcP7ZtAwOdHTKTMs8ZjoNHOm08z3pCQlMGpAJp8s28aqbfs9icESj4lOv/6100y5xuRkUjsxjie/9GZCfEs8Jjo9+aTTTLkap9RieN/W/Gf+JjbvCf2UGZZ4THTq1Mlp5pRuPKstCjzrwZQZlnhMdJo+3WnmlNIbJXNJj5a8+s0Gdh88FtLvtsRjotPvfuc0U6GbB2Vx6FgJL85aH9LvtcRjotNzzznNVKhT83oM7dyUyTPXcuhYcci+1xKPiU7t2jnNVGr84Cx2Hyri9bmhmzLDEo+JTp9+6jRTqezMxmS3acTTX62lKERTZljiMdHpj390mvHL+MFZbNpzmPcXbQ7J9/lVO92YiPPSS15HEFHO6dSUjs3qMmnaGi7t2QoRCer32RGPiU4ZGU4zfomLE8YNymLltv18sTL4RWQs8Zjo9PHHTjN+u6hHS1o1rBOSKTMs8Zjo9MADTjN+S4yP48az2jJ33W5y1+0K6ndZ4jHRaepUp5kquapvBo1CMGWGJR4TnZo3d5qpkuRaCYzOyeTT5dtZuTV4U2ZY4jHR6b33nGaqbPSATOokxvNkEI96LPGY6PT3vzvNVFmjlFqM6NeadxdupmD3oaB8R9ASj4g8JyLbRWSJz7LGIvKJiKxyHxv5vHe3iKwWkZUicp7P8j4isth9718S7BsMTHR44w2nmWq58ay2ADzzVXCmzAjmEc9k4PyTlt0FfKaqHYDP3NeISBdgONDV/czjIhLvfuYJYCzQwW0nb9OY70tLc5qplpYN63BJz1a8Nncju4IwZUbQEo+qfgmc3Cd3CfCC+/wF4FKf5VNV9aiqrgVWA/1EpAVQX1VnqVOB7EWfzxhzam+95TRTbeMGteNwUQkvzFwX8G2H+hpPM1XdAuA+NnWXtwJ8h8YWuMtauc9PXl4uERkrIrkikrtjh7cFy4zH/vUvp5lq69CsHuee1owXZq0L+JQZ4XJxubzrNlrB8nKp6lOqmq2q2U2aNAlYcCYCvfOO00yNtGhQmz2Hipj6zXfHBTPzC2t8n0+oE8829/QJ97FsUEgB4DuwJh3Y7C5PL2e5MRVr0MBppkYuOL05CXHCY1+soqiklJn5hUx4ZT7d02v2bxvqxPMuMNp9Php4x2f5cBFJEpG2OBeRv3FPx/aLSH+3N2uUz2eMObXXXnOaqZGcrDR+PqwjOw8WccuUeUx4ZT4TR/YiJ6tmF+6D2Z3+KjAL6CQiBSJyA/AAMExEVgHD3Neo6lLgdWAZ8DFwq6qWuJsaDzyDc8E5H/goWDGbKPLEE04zNTZ+cBaZqcl8snwb15zRusZJB4I4H4+qjjjFW0NPsf6fgD+VszwXsFq0pmo+/NDrCKLGrDU72XekmNuGtGfKnA30z0qtcfKxicBMdEpO9jqCqFB2Tafs9Kp/VmpATrfCpVfLmMCaMsVppkYWFew9IcnkZKUxcWQvFhXsrdF2xbkvL/pkZ2drbm6u12EYrwwe7DxOm+ZlFDFJRPJUNbuidexUy0SnTz7xOgJTAUs8JjolJnodgamAXeMx0WnyZKeZsGSJx0QnSzxhzU61THSyi8phzY54jDEhZ4nHGBNylniMMSFniccYE3KWeIwxIWeJxxgTclE7VktEdgDr/Vg1DSgMcjihEi37Ei37AbG5L21UtcK5h6M28fhLRHIrG9AWKaJlX6JlP8D25VTsVMsYE3KWeIwxIWeJB57yOoAAipZ9iZb9ANuXcsX8NR5jTOjZEY8xJuQs8RhjQi7qEo+IZIjIFyKyXESWisjP3OWNReQTEVnlPjZyl6e66x8QkYk+26knIgt8WqGIPBKJ++K+N0JEFovIIhH5WERqXhzJm/24yt2HpSLyYKj2oQb7MkxE8tx/+zwRGeKzrT7u8tUi8i+3aGWk7sufRGSjiBzw68tVNaoa0ALo7T6vB3wLdAEeBO5yl98F/NV9ngIMBMYBEyvYbh5wdiTuC868S9uBNPf1g8DvI3A/UoENQBP39QvA0DD/mfQCWrrPuwGbfLb1DTAAEJxClRdE8L70d7d3wK/vDuWOetFwSh4PA1YCLXz+wVeetN6YUyUenJLKG3EvxkfavgCJwA6gjftLPgkYG4H70Rf41Of1tcDjkfAzcZcLsBNIctdZ4fPeCODJSNyXk5b7lXii7lTLl4hk4mTpOUAzdWqx4z42rcKmRgCvqfsv64Wa7IuqFuGUgl4MbMb5q/ZsMOM9lRr+TFYDnUUkU0QSgEuBjOBFW7Fq7MvlwHxVPQq0Agp83itwl3mihvtSZVGbeESkLvAmcLuq7qvh5oYDr9Y8quqp6b6ISCJO4ukFtAQWAXcHNEj/4qjRfqjqbpz9eA34ClgHFAcyRn9VdV9EpCvwV+DmskXlrObJH7YA7EuVRWXicf+jvQm8rKpvuYu3iUgL9/0WONc8/NlWDyBBVfOCEmzl3x+IfekJoKr57lHb60BOcCIuX6B+Jqr6nqqeoaoDcE4JVgUr5lOp6r6ISDrwNjBKVfPdxQVAus9m03GORkMqQPtSZVGXeNyegWeB5ar6sM9b7wKj3eejcc5n/TECj452Argvm4AuIlI2YngYsDyQsVYkkD8TEWnqPjYCbgGeCWy0lX5/lfZFRBoCHwB3q+qMspXdU5j9ItLf3eYo/P+dDIhA7Uu1eHkxK0gXyAbiHLIuAha47UKcHpHPcP5CfgY09vnMOmAXcADnL1EXn/fWAJ0jfV9weoiWu9t6D0iN0P14FVjmtuHh/jMB7gEO+qy7AGjqvpcNLAHygYmEuPMiwPvyoPtzKnUff1/Rd9uQCWNMyEXdqZaJPSKiItLe6ziM/yzxmKBx7zwua6Uictjn9dWn+MxgESko7z0TPaySqAkaVa1b9lxE1gE3quqn3kVkwoUd8ZiQE5EkEXlERDa77RF3WQrO0IGWPkdGLUWkn4jMEpE9IrJFRCaKSC2v98NUnyUe44Xf4Izt6Qn0APoB96jqQeACYLOq1nXbZqAE+D+cycYHAENxutJNhLLEY7xwNXC/qm5X1R3AfTjjrsqlqnmqOltVi1V1HfAkMCg0oZpgsGs8xgstObH00Hp3WblEpCPwMM59L8k4v7ee3EluAsOOeIwXNuOMlC/Tmu+GC5R3Y9kTwAqgg6rWB35N+WOdTISwxGO88Cpwj4g0EWdCsnuBKe5724BUEWngs349YB9wQEQ64wwUNRHMEo/xwh+BXJxb9RcD89xlqOoKnMS0xu3FagncCYwE9gNP44xONxHMhkwYY0LOjniMMSFniccYE3KWeIwxIWeJxxgTclF7A2FaWppmZmZ6HYYxMScvL69QVZtUtE7UJp7MzExyc3O9DsOYmCMi6ytbx061jDEhZ4nHGBNylniMMSEXtMQjIs+JyHYRWeKz7Eq3OHypiGSftH53d7KnpW5R+Nruck8L2xtjAi+YRzyTgfNPWrYEuAz40nehW452CjBOVbsCg4Ei9+0ngLE49cs7lLNNY0yECVriUdUvceoi+S5brqory1n9B8AiVV3orrdTVUvcKob1VXWWOoPKXsSpl22MiWDhco2nI6Ai8l8RmSciv3SXV6mwvYiMFZFcEcndsWNHEMM1Ye+hh5xmwlK43MeTgFPVsC9wCPhMRPJw5mA52SmH06vqU8BTANnZ2TbsPpbNmuV1BKYC4ZJ4CoDpqloIICIfAr1xrvt4XtjeRKA33/Q6AlOBcDnV+i/QXUSS3QvNg4BlGgaF7Y0xgRfM7vRXgVlAJxEpEJEbROTHbpXIAcAHIvJfAFXdjTOZ91ycQvDzVPUDd1PjgWeA1TjF7T8KVswmijzwgNNMWAraqZaqjjjFW2+fYv0pfDfvru/yXKBbAEMzsWDBAq8jMBUIl2s8xgTW1KleR2AqEC7XeIwxMcQSj4lOf/iD00xYslMtE51WlneDvAkXMZl4Jk3Pp3t6A3Ky0o4vm5lfyKKCvYwblOVhZCZgpnyvn8KEkZg81eqe3oAJr8zny293oKrMzC9kwivz6Z7eoPIPG1OJSdPzmZlfeMKymfmFTJqe71FE4ScmE09OVhoPXdmd6yfPZcRTs5nwynwmjux1whGQiXD33us0D5T9YStLPvaH7fti8lQL4JxOTclqWpfZa3dxXtdmlnSizcaNnn11TlYaE0f2YuyLeZzZPo2563bZH7aTxOQRD8CsNTvZvu8ILRvW5r9Lt/H8jLVeh2QC6fnnneaR/UeKOXC0mP8u3coVfdIt6ZwkJhNP2aHvY1f35oOfnkXz+rW5/71lvD2voPIPG1OJJZv28tNX5hPnzpU5Zfb6713ziXUxmXgWFew9fujbKKUWU8f2JyUpnvvfX8bug8e8Ds8Ewt13Oy3Etu07wrXPzqG4tJSJI3vRL7MxKUnxTHh5viUfHzGZeMYNyjrh0DczLYXnr+vHwaMl3Dwlj6PFJR5GZwJi506nhdDhYyXc9GIuB44W86dLT+fC01sy5sxMduw/xnUDM1lUsDek8YSzmEw85emb2Zi/Xdmdb9bu4u43F+PMtGoi1lNPOS1ESkuVO/69gMWb9vL41X0YcUZrAH7QpRktGtRm9pqddo+YD0s8Pi7p2YqfD+vIW/M38a/PVnsdjokg//j0Wz5cvJW7L+jMsC7Nji9PiI/jmv5tmLF6J99u2+9hhOHFEs9JfjqkPZf1bsU/Pv2W/8zf5HU4prruvNNpIfCf+Zt49PPV/CQ7nZvOave990f0a02thDhemLkuJPFEgrCpq+W+31pEDojInT7LQlpXS0R44LLu9G/XmF++sYhv1u6q/EMm/Bw+7LQgy1u/i1++sYgz2jbmj5eeTnm/no1TanFpz5a8NW8Tew8VlbOV2BMWdbV8/IPvzzAY8rpatRLimHRNH9Ib12HsS7msLTwY7K80gfbYY04Loo27DjH2xTxaNqzNpGv6UCvh1P+dRudkcriohNdzvbuxMZyES10tRORSYA2w1GeZZ3W1GibX4vkxfYkT4brnv7FudnOC/UeKuPGFXIpKSnlmdF8apdSqcP2uLRvQr21jXpi1jpJS67gIi2s8IpIC/Aq476S3PK2r1SY1haeu7cPmvUcY+1KudbNHkttvd1oQlJQqt706n9U7DvD41X1o37SuX5+7LieTgt2H+Wz5tqDEFUnCIvHgJJx/qOqBk5aXdz2nwrpaqpqtqtlNmjQJSGDZmY156MoezF23m1+9sci62Q1/+mA5X6zcwX0Xd2VgB/+HQgzr0oyWDWoz2S4yh80g0TOAK0TkQaAhUCoiR4A3CYO6Whf3aMnGXYf4239X0iY1hf8b1jHUIZiqeuSRoGz25TnreW7GWq47M5Nr+rep0mcT4uO4dkAmf/14BSu37qdT83pBiTEShMURj6qepaqZqpoJPAL8WVUnhlNdrVsGZ3FFn3T++dkq3rIxXTHp61WF3PvOUgZ3asI9P+xSrW0M75tBUkJczB/1hEVdrUqERV0tEeHPPz6dAe1S+dWbi5izJrS345squvVWpwVI/o4D3PJyHllNUnh0RC/i46p3V0ejlFpc2rMVb88viOmu9WD2ao1Q1Raqmqiq6ar6rKq+7T5PUtVmqnpeOZ/7vao+5PM6V1W7qWqWqk5QDy+ylHWzt26czNiX8sjfcfIlKRM26tRxWgDsPniMGybPJTE+jmdH96Ve7cQabW90TiZHikp5LXdDQOKLRGFxqhVJGiQn8vyYfiTECddPnssu62YPTw895LQaOlZcyviX89i85whPjepDRuPkGm+zS8v6nNG2MS/MXB+zXeuWeKqhdWoyT43KZsveI4x9MZcjRdbNHo1Uld/+Zwmz1+ziwSu606dN44Bt+7ozM9m05zCfxmjXuiWeaurTphEP/6QHuet380vrZg8/Y8c6rQae+Wotr+Vu5KdD2nNpr1PePlYt557WjFYN6zB5xrqAbjdSWOKpgR91b8kvz+/Euws3849PvvU6HOMrNdVp1fTJsm38+aPlXHh6c/7v3MDfPuF0rbdh1pqdrNi6L+DbD3eWeGpo/KAsrsrO4F+fr+aNPOtmDxt/+YvTqmHZ5n38bOp8Tm/VgL9f2ZO4avZgVeaqbKdrPRZHrVviqSER4Y8/7saZ7VO5+61FzMq3bvZItn3/EW58YS71ayfy9Khs6tSKD9p3NUqpxY97teLt+ZvYcyi2Oiks8QRAYnwcj1/dhzapKdz8Ui6rt1s3u+euu85pVXCkqISbXsxj96EinhmdTbP6tYMU3HeOd63Pja1R65Z4AqRBnUSeH9OXWglxXD95LjsPHPU6pNiWkeE0P6kqd/57IYsK9vDI8J50axWa4nuntahP/3aNeXHWeopLSkPyneHAEk8AZTRO5ulR2Wzbd4SxL+VZN7uX7r/faX565NNVvL9oC788rzPndW0exMC+b0xOW7drfXtIv9dLlngCrFfrRvzjqp7krd/Nnf9eSGmM3iAWSd5ZsIl/fraKK/qkM27Q96cuDbZzT2vqdK3PjJ2ikpZ4guDC01tw1wWdeX/RFh62bnZvXHON0yoxb8NufvHGIvplNubPPy5/6tJgS4iPY9SANsxes4vlW2Kja90ST5DcfHY7RvTLYOIXq226Sy906uS0ChTsPsTYF3NpXr82k66teOrSYLuqbwa1E2Onaz1c5uOJOiLC/Zd0o2D3YX791mLSG9Yhp73Vzw6Z3/62wrcPHC3mxhdyOVpcytSx2TSuZOrSYGuY7HStvzVvE786v3OlU6lGOjviCaLE+Dgeu7o3bdNSGDclj9Xbra5SOCgpVX726nxWbT/AYyN7075peEzINTonk6PFpbwWA0fIYVHeRkSGiUieW8YmT0SG+LwX0vI2gVa/diLPjelLrYR4rps8l0LrZg+N4cOdVo4HPlrOZyu28/uLunB2x8BMkRsInZvXZ0C7VF6Kga71cClvUwhcpKqnA6OBl3zeC3l5m0DLaJzMM6Oz2bH/KDfZaPbQ6NnTaSeZ+s0Gnv5qLaMHtOHaAZmhjqpSY2Jk1HpYlLdR1fmqWjaX8lKgtogkeVneJtB6ZjTkHz/pyYKNe7jDutmD7667nOZjZn4h9/xnCWd3bMJvf1S9qUuDrWzU+vNRPmo9HK/xXA7MV9WjeFzeJtAuOL0Fd1/QmQ8WbeGh/5VbXswEyZodBxg/ZR5t01KYOLIXCfHh+KsP8XHC6Jw2zFm7i2Wbo7drPaz+9UWkK/BX4OayReWsFtLyNoF201ntGHlGax6fls9rc2N36sugu/xypwF7Dh3jxhdyiY8Tnh3dl/o1nLo02K7Kbk2dxPio7loPm8QjIunA28AoVc13FxcQBuVtAklEuO/irpzVIY3fvL2EGasLvQ4pOg0YAAMGUFRSyi0vz6Ng92GevLYPrVNrPnVpsDVITuTSXq34z4JNUTu1blgkHhFpCHwA3K2qM8qWh1N5m0Aq62bPalKXcVPyWLXNutkD7s470Tvu4N53ljIzfyd/uex0+mYGburSYBvjdq1PjdKj4nApbzMBaA/8VkQWuK2p+15YlLcJtPq1E3nuur7UTnS62Xfst272QHtuxjpe/WYDtwzO4vI+6ZV/IIx0al6PnKxUpkRp17pE61zB2dnZmpub63UYlVpUsIefPDmLzs3rM3Vsf2onBm/iqVjy+cgJ3JBxPud1a8HjV/cO2iyCwfS/pVsZ+1IeT1zdmwtOb+F1OH4TkTxVza5onbA41Ypl3dMb8s/hvVhYsIefv77AutkDYMXWffy0zXl0TTzKw1f1iMikAzD0tGakN6rD81F4kdkSTxg4r2tzfnPhaXy4eCsP/te62Wtix/6j3DA5l7r16vDML35Icq3IHY4YHyeMHpDJN2t3sXTzXq/DCShLPGHihoFtuaZ/ayZNz+fVb6LzgmKwHSkqYexLuew8eJRnRvWleYPgT10abD/JzojKrnVLPGFCRPj9RV0Z1LEJ9/xnCV+tCr8bIMOZqvLLNxYxf8Me/vGTnpx+03C44AKvw6qxBsmJXNa7Ff9ZsDmqutYt8YSRhPg4Jo7sRYemdbllyjy+tW52vz36+WreXbiZX5zXybkQe9FFTosCo3MyOVZcGlVHwpZ4wkw9dzR7nVrxXPf8XLbvP+J1SGHv/UWbefiTb7msVytuGZzlLLzlFqdFgY7N6nFm+1SmzI6ernVLPGGoZcM6PDu6L7sOHuOmF3I5fMxGs5/Kgo17uOP1hWS3acRfLvdm6tJQGJPTli17j/C/ZdExat0ST5g6Pb0B/xzek0Wb9vJ/r1k3e3k27znMTS/m0rR+Ek9e24ekBJ97oM4912lRYkjnpmQ0jp5a65Z4wtgPujbnnh924eOlW/nrxyu8DiesHDxazA0v5HLkWAnPju5Lat2kE1e46iqnRYnjXevrdrFkU+R3rVviCXPXn5nJqAFtePLLNbw8Z73X4YSFklLlZ1MXsHLrPh4d2YuOzcqZuvSmm5wWRa6Moq51vxOPiPQQkQlu6xHMoMx3RIR7f9SFczo14d53ljL9W+tmf/DjFXy6fBv3/qgLgzs1rfwDUaJBnUQu79OKdxZujvhKtX4lHhH5GfAy0NRtU0Tkp8EMzHwnIT6OR0f2pmOzetz68jxWbo3dbvbXczfy5JdruKZ/a0bnZJ56xcGDnRZlRg9wutanRnitdX+PeG4AzlDVe1X1XqA/EF3HsWGublICz43JJiUpnusnz2X7vtjrZp+9Zie/eXsxZ3VI43cXda24B2vMGKdFmQ7N6jGwfRovzVpPUQR3rfubeATw7dMtofzZAU0QtWjgdLPvPnSMG1/M5dCxYq9DCpl1hQcZNyWP1o2TmTiyN4mVTV0apYkHnLl6tu47wv+WRm7Xur+J53lgjoj8XkR+D8wGng1aVOaUurVqwKMjerFk015un7qAkhjoZt97qIjrX5gLwLOj+9Kgjh9TlxYVOS0KndO5Ka0bJ0d0rXW/Eo+qPgxch1M1Yjdwnao+UtFnqlJXy33vbrd21koROc9neUTX1QqGoac147c/6sL/lm3jgY+Wex1OUBWVlHLrK/PYuOsQk67pQ2Zain8fHDbMaVEoPk4YNaANc9ftjtiu9QoTj4jUdx8bA+uAKTg1r9a7yyoyGT/raolIF2A40NX9zOMiUnY3WMTX1QqG685sy5icTJ7+ai33vbf0hPdm5hcyaXr+KT4ZOVSV37+7lK9XF/KnH59O/3ap/n/4xhudFqWuzM4guVY8kyO0a72yI55X3Mc8INenlb0+parU1QIuAaaq6lFVXYszzWm/aKqrFQy//VEXemU05PkZ63hi2mrASToTXplP9/QGHkdXc5NnruPlORu4eVA7fpKdUbUPX3ON06JUgzqJXN47nXcXbI7I6rQVzpKkqj9yH9sGOY5WONeNypTVzyqiinW1cI6OaN26deCjDDPxccKUG8/gwn9+xV8/Xslrczeyec8RcrJS+WTZNmau3klyUjwptRJIrhVPSlICdWqd+DqlVjzJSQkkJ8Z7OlPfpOn5dE9vQE5WGgBfrNzO/e8to0PTuvzqvM5V3+ChQ85jcvhXlaiu0TlteGn2eqZ+s4EJQzp4HU6V+D09m4i0Atr4fsY9qgmEU9XPqnJdLeApcOZcDkxo4S0lKYHXbh7AiKdns7bwIA2TE1mxdT95G3Zz6FhJlS4+10mMJyUpnmSfxJRcK955XivBJ4klHF/v+GOteCepuZ8pW79WfJxfAze7pzdgwivzmTiyF6kpSYyfkkdcnHD3hZ2rlxAvvNB5nDat6p+NEO2b1uOsDmm8NHs9Nw/KqrynL4z4lXhE5K/AVcAyvutWV75fA726CgDfY+my+llRV1crGNYUHmDv4SJuG9KeKXM28PBVPcjJSkNVOVpcyqFjJRw6VsyhYyUcPHrS47FiDh11H8t7/2gxO/YfPWG9I0X+3z+SECcnJLHvklnC9xLasC7NjhfeO1pcyqMjejGkc7Pq/aOMH1+9z0WYMTmZ3PBCLh8v2cpFPVp6HY7f/D3iuRTo5JYVDoZ3gVdE5GGgJc5F5G9UtURE9otIf2AOTl2tR4MUQ0Qqu6YzcWQvcrLS6J+VesLr2onx1E6Mp3FKrYB9Z0mpVprIDh0r5qCb8A76vj7qPG7ff+S7hOc++h6c/SQ7nR91r8F/pCgaIFqRczo1pU1qMi/MXBeViWcNkAj4nXjculqDgTS3ltbvcC42Pwo0wamrtUBVz1PVpSLyOs4RVTFwq6qWHVmNx+khq4NTUysq6moFyqKCvceTDEBOVhoTR/ZiUcHe48sCLT5OqFc7kXoBLAWsqkz/dge3v7aA4X0zeD23gJn5hdXfh71uN3ODyL/IXpG4OGHUgEz+8P4yFhfs5fQI6VSosK6WiDyKc0rVCugBfIZP8lHV24IdYHVFSl0t4zj5yO3k11VWNk4riq/xlNl3pIj+f/6MC7q14O8/8X78tj91tSo74in7n7sMmAaU4lzjOVzj6IzxEfAjt9vC9m9iwNWvncgVfdKZ+s1G7r6wM2knz00Uhio74kkE/gRcD2zA6WXKwBlC8WtVDdt70u2Ix8SS1dsPcO7D07ljWEd+OtTbrvVAVBJ9EGgEtFXV3qraC2gHNAD+FpgwjQmCwkKnxYj2TetydscmvDQ7MkatV5Z4fgSMVdXjE8Co6j6cC74/DGZgxtTIFVc4LYaMyWnD9v1H+WjJVq9DqVRl13hUyzkXc7u5Y+IGPROh7rjD6whCbnDH77rWLw7zrvXKjniWiciokxeKyDWAzT5uwlcUFfTzV5w7IXze+t0sKtjjdTgVqizx3ArcKiLTROTvIvKQiEwHbsM53TImPG3d6rQYc0V2OikRMGq9wsSjqptU9QzgfpxpMTYA96tqP1XdFIL4jKme4cOdFmPKutbfX7iFHfvDd9S6X3cuq+rnwOdBjsWYwLnrLq8j8MyonExemLWeV7/ZwG0ed62fSuQMZzWmKs4/32kxKKtJXQZ1bMKU2es5VhyeXeuWeEx02rjRaTFqTE6m27W+xetQymWJx0Sna691Wowa1LEJmanJYXuR2e+JwIyJKPfc43UEnoqLE0bnZHLfe8tYuHEPPTIaeh3SCeyIx0Snc891Wgy7oo/TtR6OtdaDlnhOUd6msYh8IiKr3MdG7vJEEXnBLWOzXETu9vmMlbcxVbdmjdNiWL3aiVyZncF7izazfX94VZ4N5hHPZL5fiuYu4DNV7YAzt09Zn+eVQJKqng70AW4WkUz3PStvY6ru+uudFuNGDWhDUYny6pzwutAetMRTXnkbnDI2L7jPX+C7UjUKpIhIAs5Mg8eAfVbexlTbffc5Lca1a1KXwZ2aMGVOeHWth/oaTzNV3QLgPjZ1l78BHAS24Nwd/ZCq7sKZ+bBK5W1EJFdEcnfs2BGM+E2kGDTIaYYxOZnsCLOu9XC5uNwPZ2bDlkBb4A4RaUc1ytuoaraqZjdp0iQ4kZrIsHKl0wxnd2hC27QUnp+xzutQjgt14tnmnj7hPm53l48EPlbVIlXdDswAsrHyNqa6br7ZacYdtd6GBRv3sGDjHq/DAUKfeN4FRrvPRwPvuM83AEPEkQL0B1a4p2P7RaS/25s1yuczxpzan//sNAPA5X3SqZuUEDZd68HsTn8VmAV0EpECEbkBeAAYJiKrgGHua4DHgLrAEmAu8LyqLnLfGw88g1NPPR8rb2P8kZPjNAM4XetX9Enn/TDpWg/ancuqOuIUbw0tZ90DOF3q5W0nF+gWwNBMLFji3j7WzX51yozOyWTyzHW8MmcDt5/b0dNYwuXisjGBNWGC08xxbdNSOKdTE6bM3uB517olHhOd/vY3p5kTjDmzLYUHjvLhYm+71i3xmOjUt6/TzAnOap9Gu7QUnvf4IrMlHhOdFixwmjlB2aj1hRv3MH/Dbu/i8OybjQmm2293mvmecOhat8RjotMjjzjNfE/dpASuzE7ng8Vb2L7Pm651SzwmOvXs6TRTrtEDMikuVV6es8GT77fEY6LT3LlOM+XKTEvhnE5NeXnOBo4Wl4T8+y3xmOj0i184zZzSmJxMz7rWbc5lE50mTvQ6grB3Voc0spo4o9Yv7dmKUE7uaUc8Jjp162bDJSoh4nStLyrYy/wQj1q3xGOi08yZTjMVuqx3OvWSEpgc4rl6LPGY6PTrXzvNVMjpWs/gw8Vb2BbCrnVLPCY6Pfmk00ylRg1oQ4mGtmvdEo+JTp06Oc1UKjMthSGdmvLKnPUh61oPi7pa7nvdRWSWiCx162jVdpdbXS1TddOnO834ZcyZmRQeOMYHi0LTtR4WdbXcsjZTgHGq2hUYDBS5n7G6Wqbqfvc7pxm/DGyfRvumdXl+xjqcSlLBFS51tX4ALFLVhe5nd6pqidXVMtX23HNOM34RcSaEX7xpL/M27An694VLXa2OgIrIf0Vknoj80l1udbVM9bRr5zTjt+Nd6yEYtR4uF5cTgIHA1e7jj0VkKFZXy1TXp586zfgtJSmBn/TN4KMQdK2HS12tAmC6qhaq6iHgQ6A3VlfLVNcf/+g0UyXHu9Znrw/q94RLXa3/At1FJNm90DwIWGZ1tUy1vfSS00yVtElNYWjn4I9aD4u6Wqq6G3gYp6bWAmCeqn7gbsrqapmqy8hwmqmyMTlt2XnwGO8vDF7XuoSi68wL2dnZmpub63UYxisff+w8nm93X1SVqjLsH19SJzGedyecWeVR6yKSp6rZFa0TLheXjQmsBx5wmqkyEWFMTqbbtR6cCeEt8ZjoNHWq00y1/LhXK+rVTuD5II1at8RjolPz5k4z1ZKSlMBV2Rl8tGQrW/cGvmvdEo+JTu+95zRTbaMGZFKqystzAt+1bonHRKe//91pptpapyYztHMzXpmzgSNFge1at8RjotMbbzjN1Eha3VpO17rPqPWZ+YVMmp5fo+1a4jHRKS3NaaZGLu7RkniBiZ+vQlWZmV/IhFfm0z29QY22a4nHRKe33nKaqZGc9mmMOTOTdTsP8Ys3FjLhlflMHNmLnKyaJXVLPCY6/etfTjM1dscPOlErXngjbxPXnNG6xkkHrK6WiVbv2JC+QFmwcQ/JtRIYN6ANU+ZsoH9Wao2TjyUeE50a1OwahHGUXdN5/Jre5GSl0T8rNSCnW3aqZaLTa685zdTIooK9JySZnKw0Jo7sxaKCvTXarg0SNdFp8GDncdo0L6OISf4MErVTLROdPvzQ6whMBSzxmOiUnOx1BKYCYVNXy32/tYgcEJE7fZZZXS1TdVOmOM2EpbCoq+XjH3x/hkGrq2Wq7plnnGbCUtBOtVT1SxHJPGnxJTjF+sCpqzUN+BWAiFwKrAEOlq3sW1fLfV1WV8umPzUV++QTryMwFQiLuloikoKTgO47aX2rq2WqJzHRaSYshct9PPcB/1DVAyctt7papnomT3aaCUuh7tXaJiItVHXLSXW1zgCuEJEHgYZAqYgcAd7E6mqZ6ihLOmPGeBmFOYVQJ56yuloP4FNXS1XPKltBRH4PHFDVie7r/SLSH5iDU1fr0RDHbCKR3TgY1sKirlYlrK6WMVEmmL1aI07x1tBKPvf7k17nAt0CFJYxJgyEy8VlY0wMscRjjAk5SzzGmJCzxGOMCbmonY9HRHYA/lQiSwMKgxxOqETLvkTLfkBs7ksbVa3wDt6oTTz+EpHcyiYtihTRsi/Rsh9g+3IqdqpljAk5SzzGmJCzxANPeR1AAEXLvkTLfoDtS7li/hqPMSb07IjHGBNylniMMSEXdYlHRDJE5AsRWS4iS0XkZ+7ycieaF5FUd/0DIjLRZzv1RGSBTysUkUcicV/c90a4k+YvEpGPRaTmBbC92Y+r3H1Y6s7fFFLV2JdhIpLn/tvnicgQn215WsggwPvyJxHZKCInT+ZXPlWNqga0AHq7z+sB3wJdgAeBu9zldwF/dZ+nAAOBccDECrabB5wdifuCMwvBdiDNff0g8PsI3I9UYAPQxH39AjA0zH8mvYCW7vNuwCafbX0DDMCZafMj4III3pf+7vYO+PXdodxRLxrOZGPDgJVAC59/8JUnrTfmVIkHp7rFRtyL8ZG2L0AisANo4/6STwLGRuB+9AU+9Xl9LfB4JPxM3OUC7ASS3HVW+Lw3AngyEvflpOV+JZ6oO9Xy5Va56IUze2G5E837aQTwmrr/sl6oyb6oahHOhGqLcaaO7QI8G8x4T6WGP5PVQGcRyRSRBJyKIxnBi7Zi1diXy4H5qnqUKhYyCLYa7kuVRW3iEZG6OHM2366q+2q4ueHAqzWPqnpqui8ikoiTeHoBLYFFwN0BDdK/OGq0H6q6G2c/XgO+AtYBxYGM0V9V3RcR6Qr8Fbi5bFE5q3nyhy0A+1JlUZl43P9obwIvq+pb7uJt7gTzZfW6tp/q8ydtqweQoKp5QQm28u8PxL70BFDVfPeo7XUgJzgRly9QPxNVfU9Vz1DVATinBKuCFfOpVHVfRCQdeBsYpar57uICwqCQQYD2pcqiLvG4PQPPAstV9WGft8ommgefieb9MAKPjnYCuC+bgC4iUjZieBiwPJCxViSQPxMRKavF1gi4BWc+7pCp6r6ISEPgA+BuVZ1RtrJ7CrNfRPq72xyF/7+TARGofakWLy9mBekC2UCcQ9ZFwAK3XYjTI/IZzl/Iz4DGPp9ZB+wCDuD8Jeri894aoHOk7wtOD9Fyd1vvAakRuh+vAsvcNjzcfybAPTjVcRf4tKbue9nAEpwiBhMJcedFgPflQffnVOo+/r6i77YhE8aYkIu6Uy0Te0RERaS913EY/1niMUHj3nlc1kpF5LDP66tP8ZnBIlJQ3nsmeoS6kqiJIapat+y5iKwDblTVT72LyIQLO+IxISciSSLyiIhsdtsj7rIUnKEDLX2OjFqKSD8RmSUie0Rki4hMFJFaXu+HqT5LPMYLv8EZ29MT6AH0A+5R1YPABcBmVa3rts1ACfB/OJOND8CpRnuLF4GbwLDEY7xwNXC/qm5X1R3AfTjjrsqlqnmqOltVi1V1HfAkMCg0oZpgsGs8xgstObH00Hp3WblEpCPwMM59L8k4v7ee3EluAsOOeIwXNuOMlC/Tmu+GC5R3Y9kTwAqgg6rWB35N+WOdTISwxGO88Cpwj4g0EWdCsnuBKe5724BUEWngs349YB9wQEQ64wwUNRHMEo/xwh+BXJxb9RcD89xlqOoKnMS0xu3FagncCYwE9gNP44xONxHMhkwYY0LOjniMMSFniccYE3KWeIwxIWeJxxgTclF7A2FaWppmZmZ6HYYxMScvL69QVZtUtE7UJp7MzExyc3O9DsOYmCMi6ytbx061jDEhZ4nHGBNylniMMSFniccYE3KWeIwxIWeJxxgTcpZ4THR66CGnmbAUtffxmBg3a5bXEZgKWOIx0enNN72OwFTATrWMMSFnicdEpwcecJoJS3aqZaLTggVeR2AqELQjHhF5TkS2i8gSn2V/EJFFIrJARP7nzqdb9t7dIrJaRFaKyHk+y/uIyGL3vX+JiFUXMJWbOtVpJiwF81RrMnD+Scv+pqrdVbUn8D5OdQFEpAswHOjqfuZxEYl3P/MEMBbo4LaTt2mMiTBBSzyq+iWw66Rl+3xepvBdDaVLgKmqelRV1wKrgX4i0gKor6qz1JmV/kXg0mDFbKLIH/7gNBOWQn6NR0T+BIwC9gLnuItbAbN9VitwlxW5z09efqptj8U5OqJ169aBC9pEnpUrvY7AVCDkvVqq+htVzQBeBia4i8u7bqMVLD/Vtp9S1WxVzW7SpMIJ0Ey0mzLFaSYsedmd/gpwufu8AMjweS8dp6Rtgfv85OXGmAgW0sQjIh18Xl6MUw8b4F1guIgkiUhbnIvI36jqFmC/iPR3e7NGAe+EMmYToe6912kmLAXtGo+IvAoMBtJEpAD4HXChiHQCSoH1wDgAVV0qIq8Dy4Bi4FZVLXE3NR6nh6wO8JHbjKnYxo1eR2AqELUljLOzszUWJnufND2f7ukNyMlKO75sZn4hiwr2Mm5QloeRmVglInmqml3ROjZkIsJ1T2/AhFfmMzO/EHCSzoRX5tM9vYHHkRlzajZkIsKUlCp7Dh1j18Fj7Dx4jD2HirikR0tumJzLBd2a88XK7Tx2de8TjoBi0t13O49/+Yu3cZhyWeLxWHFJKbsPFbHz4FF2HXCSSVlS2XXwKLsOHqPwgLNs18Fj7Dl0jNJTnB2/NX8TteKF1+ZupPDAMQZ1bEKDOomh3aFwsXOn1xGYCsTkNZ5gXhc5VlzK7kPH2HmgLIEcPZ40nARy1CexOEcs5RGBRsm1aJzitNSTH+smOc/r1mLNjgP85u0lDMhK49Pl26idEMe+I8UkxAn92jbm3NOace5pzWidmlyjfTP+ifXrbv5c44nJI56y6yITR/YiJyvt+HWRiSN7fW/do8UlTqLwSSQ7fY5AyhKIk1iOsv9IcbnfGSccTyKNU2pxWvP6x5+n1a1F45QkN6E4yxol1yI+rvLxsDPzC7nnP0uPn17NzC9kwsvz+f3FXdi27yifLtvG/e8v4/73l9GxWV2GukmoZ0ZDv7Zvqq4qv1+xKiaPeMD5D3vzS3n0b5vKjPxChnZuRp1acd87tTlwtPxEkhAnNPI5Aik7Gkmtm3TSkYmTVBrWSSQuCP/R/fnrun7nQT5dvp3Plm/jm7W7KC5VUlNqMaRzU4ae1oyzOqSRkhRlf4PuvNN59Gje5S+/3cGEV+ZxWe903l24+XgSigX+HPHEbOIBOO23H3O4yLldKDFe3ASSdELSSE35/tFIakot6tcOTiIJtr2Hi5j+7Q4+XbaNaSu3s+9IMbUS4sjJSuXc05ox9LSmtGhQx+swa+7WW53Hxx4Lyddt2XuYeev3MH/DbuZv3MPiTXs5VlwKwIRzsrjzvM4hiSMcWOKp5Ihn3Et5XNKzFe8v2sxjI3uT0z42/iKVKSopZe66XXy2fDufLt/G+p2HAOjWqj5DOzdjWJdmdG1ZH5sC6URHikpYsmkv8zfsYf7G3cxbv4et+44AUCshju6tGtCsfhKfrdjBkaISUpLieXpUth3x+K4Ti4nH95z75HPwWPnlOJmqsnr7geOnZHkbdqMKzevXZuhpTTm3SzMGtEuldmJ85RuLIqpKwe7DzNuw20k0G3azbMs+ikqc/zcZjevQK6MRvVs3pFfrRpzWoj6563cx4ZX5PDq8F3/4YBn7jxRx+FgpE6+Ojd8vSzwe9GpFi50HjvLFSueU7MtVOzh0rITkWvGc1SGNoac1Y0jnpqTVTfI6zFO7/Xbn8ZFHqvSxQ8eKWVSw1yfR7KHwwFEA6iTG0z29Ab3bNKJXRkN6tm5I03q1v7cN39+vdxZs4mdTF/B/53YkKTEuJn6/LPHEwJCJUDhSVMLsNTv5dPk2Plu+nS17jyACvTIacm4Xp5esQ9O64XVK5kfiUVXW7TzEvPW7j58yrdy2nxL3Rqm2aSn0co9kerduSKdm9UiIr9rN/sUlpQx9eDr1ayfy7oQzw+vfKEgs8VjiCThVZenmfcevCy3etBeA1o2TGXpaU4ad1oy+bRuTWMX/oKGw/0gRCzfuZf6G3c4RzcY9x++jqpuUQM+MhvRq3ZDerRvRM6MhjVJqBeR7p36zgbveWsyL1/fj7I7RP0+UJR5LPEG3de8RPlvhHAl9vbqQY8Wl1KudwOBOTTn3tKYM7tiUBsmhv3u6tFTJ33HghFOmb7fvp+zXvUPTuseTTK/WjWjftG7Q7ms6WlzCoAen0SY1mdduHhCU7wgnlngs8YTUoWPFfL2qkE+Xb+PzFdspPHCM+DihX2Zj5wL1ac3ITEsJynfvOXSM+Rv3HL8AvODbLewXJ+E1qJPonDJlNKJX64b0yGgY8qEkz369lj+8v4w3xg0gO7NxSL871CzxWOLxTGmpsqBgD58uc46GVm7bD0D7pnXdIRxN6dW6UbWOMopLSvl224Hj12Xmb9zNmh0HAecO8U7N69Nr03J66T56/3IcbVNTPL/n6tCxYgb+9Qt6pDfg+ev6eRpLsFniscQTNjbuOsSny7fx6fJtzFnj3D3dOKUW53RqyrAuTfl22wGyMxuV29N4RZ90FmzYc/y0aWHBHg4dc278bJxS63hXdq/WDeme3pC6YXoX9sTPV/HQ/77lg9sG0rVl9E5bYonHEk9Y2nekiOkrd/DZ8m18sXIHew8XkRAniMA1Z7Thh91b8P6iLbwyZwMNkxPZvt/pzk6IE05rUf+ERNO6cXLE9BTtPVzEwAc+5+yOTXjs6t5ehxM0lngs8YS94pJSctfv5tNl23hv0Wa27Tt6/L2GdRLp3y71eJf26a0aUKeWnzcwjh3rPD71VBCirr4HP17BE9Pz+fTng8hqUtfrcILCRqebsJcQH0f/dqn0b5fKb354Gr/9zxKmzNnAmJxMfndRl+ofzaSmBjbQALl+YFuem7GWSdPy+duVPbwOxzOhrp3+NxFZ4dZPf1tEGrrLE0XkBbdG+nIRudvnM1Y7PUbMWrOTD5ds5bYh7Xl34WZmranBZF5/+UtYzj6YVjeJ4X1b8/b8TRTsPuR1OJ4Jde30T4Buqtod+BYoSzBXAkmqejrQB7hZRDLd96x2egzwHS/38x90YuLIXifMJR1Nxp7dDoCnv1zjcSTeCXXt9P+patkEN7P5rlifAikikoBTxuYYsM9qp8eORQV7Txikm5OVxsSRvVhUsLd6G7zuOqeFoZYN63BZ71ZMnbuRHfuPVv6BKOTlfe3X812NrDeAg8AWYAPwkKruwqmTXqXa6SKSKyK5O3bsCE7UJijGDcr63sjtnKy06g+qzMhwWpgaP7g9RSWlPPv1Wq9D8YQniUdEfoNTuO9ld1E/oARoCbQF7hCRdljtdFNd99/vtDDVNi2FC09vwZTZ69l7inm3o1nIE4+IjAZ+BFyt3/XljwQ+VtUiVd0OzACysdrpJordek57Dhwt5oVZ67wOJeRCXTv9fOBXwMWq6ntJfwMwRBwpQH9ghdVON9V2zTVOC2OntajP0M5NeW7GWg6eYm7vaBXM7vRXgVlAJxEpEJEbgIlAPeATEVkgIpPc1R8D6gJLgLnA86q6yH1vPPAMsBrIx2qnG3906uS0MHfLOe3Zc6iIV7/Z4HUoIWV3LhvjsRFPzWZN4QG+/OU5JCVE/tSyVjvdmAhw6znt2bbvKG/mbfI6lJCxxGOi0/DhTosAZ7ZPpUdGQyZNz6e4pNTrcELCEo+JTj17Oi0CiAi3Ds5iw65DvL9oi9fhhIQNEjXR6a67vI6gSs49rRkdm9Xl8WmrubhHS88nLgs2O+IxJgzExQm3ntOeb7cd4JPl27wOJ+gs8ZjodPnlTosgPzy9Ba0bJ/P4F6uJ1t7mMpZ4THQaMMBpESQh3in4t7BgLzNW12BKkAjg9zUeEWkFtPH9jDsC3Zjwc+edXkdQLZf3acU/P/uWiV+sYmCH6C137FfiEZG/AlcBy3AGc4IzWNMSjzEBlJQQz01nteOPHywnb/0u+rSJzlI4/p5qXQp0UtULVfUit10cxLiMqZmLL3ZaBBp5RmsaJSfy+Bf5XocSNP4mnjVA6MtBGlNdQ4c6LQIl10rg+jPb8tmK7SzbvM/rcILC32s8h4AFIvIZcHzKNFW9LShRGVNTP/uZ1xHUyKgBmTz55Roen7aaiSOjrxSOv4nnXbcZY0KgQXIi1w5ow6Tp+fx8xwHaRVkpHL8Sj6q+EOxAjAmoCy5wHj+K3FlUrj+zLc99vZZJ0/N58IroKoVTYeIRkddV9ScispgTpxwVQN1qEcaEn4su8jqCGmtSL4nhfTN4ec4GfnZuR1o1rON1SAFT2RFP2Ynyj4IdiDEBdcstXkcQEGMHZfHynA08/eUafn9xV6/DCZgKe7XcqUcBCoGNqroeSAJ6YHMfGxN0rRrW4ce9WvHqNxsoPBA9pXD87U7/Eqjt3r38GXAdTsE+Y8LTuec6LQqMH5zFsZJSnouiUjj+Jh5xJ2e/DHhUVX8MdAleWMbU0FVXOS0KtGtSlwtPb8FLs9az93B0lMLxO/GIyADgauADd1llF6b9rp3uvtddRGaJyFK3Vnptd7nVTjdVd9NNTosStwzOYv/RYl6KklI4/iaen+HUOX9bVZe6xfa+qOQzk/GzdrpbungKME5VuwKDgbLUbrXTTczr2rIBQzo35dmv13LoWOSXwvEr8ajql6p6sar+1X29prK7lqtYO/0HwCJVXeiut1NVS6x2uqm2wYOdFkVuPSeL3YeKePWbjV6HUmP+jk7vCNwJZHLitBhDavDd1wOvuc87Aioi/wWaAFNV9UGqUTsd5+iI1q1b1yA0E/HGjPE6goDr06YxZ7RtzNNfruGa/q0juhSOv0Mm/g1MwimsV1LJupUqp3Z6AjAQ6IszLuwzEckDyhshV2HtdOApcOpq1TROE8GiMPEATBjSnmuf/Ya35m1iRL/I/ePqb+IpVtUnAvGFPrXTh/rUTi8ApqtqobvOh0BvnOs+VjvdVF2Re4kwMbomVRjYPo3u6Q2YND2fK/ukkxAfmZOI+hv1eyJyi4i0EJHGZa2qX1ZB7fT/At1FJNm90DwIWGa10021DRvmtCgj4kwKv37nIT5YHLmlcPw94hntPv7CZ5kC7U71Abd2+mAgTUQKgN/h9GIl4dROB5itquNUdbeIPIxTN12BD1W1rNt+PE4PWR2cuumRO+rPhM6NN3odQdAMO60ZHZrW5fEv8rmoe2SWwrHa6cZEoLfnF/B/ry3k6VHZDOvSzOtwThCw2ukikigit4nIG26bICLRdfJsosuhQ06LUhd1b0lG4zpMjNBSOP5e43kC6AM87rY+7jJjwtOFFzotSh0vhbNxDzPzI68Ujr/XePqqqu9MRJ+LyMJgBGRMQIwf73UEQXd573T++ekqHvtiNWe2j6xSOP4e8ZSISFbZC3fIRI3v5zEmaKJokOip1E6MZ+zZ7ZiZv5N5G3Z7HU6V+Jt4fgF8ISLTRGQ68DlwR/DCMqaG9u51WpQb0a81DZMTefyL1V6HUiX+zrn8mYh0ADrhTHu6QlWjZ1YiE30uucR5nDbN0zCCLSXJKYXz8CffsnzLPk5rUd/rkPzib6/WrUAdVS0byJksItExt6SJTrfd5rQYMHpAJim14nl8WuQUAPT3VOsmVd1T9kJVdwPRM9mJiT6XXea0GNAgOZFrBrThg0WbWVt40Otw/OJv4onznYBLROKBWsEJyZgAKCx0Woy4cWA7EuPjeHJ6ZBz1+Jt4/gu8LiJDRWQI8CrwcfDCMqaGrrjCaTGiSb0kruqbwZvzCti857DX4VTK38TzK5xJ3scDt7rPfxmsoIypsTvucFoMGXt2O1Th6a/WeB1Kpfzt1SrFmY9nkjsqPV1V7T4eE76ioKBfVaU3SuZStxTOhHPak1o3yeuQTsnfXq1pIlLfTToLgOfd0eTGhKetW50WY8YPzuJocSnPzQjvUjj+nmo1UNV9OOVtnlfVPkB0FC0y0Wn4cKfFmKwmdbmwWwtenLmefUfCtxSOv4knwZ14/SfA+0GMx5jAuOsup8Wg8cdL4az3OpRT8jfx3I/Ts7VaVee6Y7VWBS8sY2ro/POdFoO6tWrA4E5NePbrtRw+Fp6XYv0tb/NvVe2uqre4r9eo6uXBDc2YGti40WkxasI57dl18BhT527wOpRyVVYN9Jeq+qCIPEo51R0qq61ljGeuvdZ5jPKxWqeSndmYfm0b89SXa7j6jDbUSgivSeEr605PEpG+wELgGM4AUWPC3z33eB2B5249pz2jn/uGt+cXcFXf8CqFU1kabAD8E/gbTgG+TkAh8J6qvlDRB6taO919v7WIHBCRO32WWe10U3Xnnuu0GHZ2hzROb9WAJ6blU1IaXtOjVph4VPVOVc0BmgG/xilJfD2wRESWVbLtyfhZO93HP/h+FQmrnW6qbs0ap8UwpxROFuvCsBSOvyd+dYD6OEdADXCK6s2p6ANVrJ2OiFwKrAGW+iyz2ummeq6/3mkx7gddmtO+aV0eD7NJ4Su7uPwU0BXYj5NoZgIPu9Ni1NTx2ukikoIzHmwYTo32MlY73VTPffd5HUFYiIsTbhmcxc9fX8hny7dzbpiUwqnsiKc1TgG+rcAmnP/4e2r6peXUTr8P+IeqHjh51XI+XmHtdFXNVtXsJk2a1DRME8kGDXKa4aIeLUlvFF6lcCo84lHV892LuV2BHJx5lruJyC5glqr+rqpfeIra6WcAV4jIg0BDoFREjgBvYrXTTXWsXOk8durkbRxhINEthXPPf5Ywa81OcrK8r0hR6TUedSwBPsS58DsDyAJ+VtUvO1XtdFU9S1UzVTUTeAT4s6pOtNrpptpuvtlpBoAr+qTTpF4Sj4XJpPCVXeO5DedI50ygCCfpzAKeAxZX8lm/a6dXEqPVTjdV9+c/ex1BWKmdGM9NZ7Xlzx+uYP6G3fRq3cjTeCqsne5OfTETmOEefUQMq51uzIkOHi0m54HP6de2MU+PqrC0eY3UuHa6qv5cVd+ItKRjDEuWOM0cl5KUwHVnZvLJsm2s2LrP01jCawCHMYEyYYLTzAnG5DilcJ7wuBSOJR4Tnf72N6eZEzRMrsU1/dvw3sLNrN/pXSkcSzwmOvXt6zTzPTcMbEtCfByTPCyFY4nHRKcFC5xmvqdp/dpclZ3BG3kFbN17xJMYLPGY6HT77U4z5Rp7djtKFZ760puBtH6VtzEm4jzyiNcRhLWMxslc2tMphXPrOVkhL4VjRzwmOvXs6TRzSuMHt+NIcQmTZ64L+Xdb4jHRae5cp5lTat+0Hud3bc7kmetCXgrHEo+JTr/4hdNMhW49pz37jxQzZXZoS+HYNR4TnSZO9DqCiNCtVQMGdWzCs1+t5bqcttSpFR+S77UjHhOdunVzmqnUree0Z+fBY7wWwlI4lnhMdJo502mmUv3aNqZfplMK51hxaUi+0xKPiU6//rXTjF9uOSeLzXuP8J/5m0LyfXaNx0SnJ5/0OoKIMqhjE7q1qs8T0/O5vE868XHBrSJlRzwmOnXqZNOeVoGIcOvg9qwtPMhHS4I/C44lHhOdpk93mvHbeV2bk9Ukhce+yA/6pPCWeEx0+t3vnGb85pTCac/yLfv4YuX24H5XULdujFeee85ppkou7tmSVg3rMPHz4JbCCVriqUrtdBEZJiJ5bo30PBEZ4vMZq51uqq5dO6eZKnFK4bRj3oY9zF6zq/IPVFMwj3gm43/t9ELgIlU9HRgNvOTzGaudbqru00+dZqrsyuwM0uom8fi04JXCCVriqUrtdFWdr6plhfqWArVFJMlqp5tq++MfnWaqrKwUzlerClm4cU9QvsPLazzXU36NrMuB+ap6lGrUTheRXBHJ3bFjR0CDNRHmpZecZqrl6v5taFAnMWgFAD1JPOXUTi9b3hX4K1BWAtJqp5vqychwmqmWukkJjMnJ5H/LtvHttv0B337IE49P7fSrfWqnIyLpwNvAKFUtm4W6AKudbqrj44+dZqptTE4mybXieTwIRz0hTTynqp3u9m59ANytqjPKllvtdFNtDzzgNFNtjVKcUjjvLtzMhp2HKv9AFQSzO/1VnDrrnUSkQERuACYC9XBqpy8QkUnu6hOA9sBv3eULRKSp+9544BlgNZCP1U43/pg61WmmRmrFxxEnwqQvvyuFMzO/sMalcSqsnR7JrHa6MTU3M7+Q656fS0mp8vWvhrCm8AATXpnPxJG9yMlKK/czNa6dbkzEeu89p5kayclK48HLu1Ncqoyfkldp0vGXJR4Tnf7+d6eZGrukVysu6Nac+Rv3cM0ZrWucdMDm4zHR6o03vI4gaszML2TO2l3cNqQ9U+ZsoH9Wao2TjyUeE53Sav5X2ThJx/f0qn9WakBOt+xUy0Snt95ymqmRRQV7T0gyOVlpTBzZi0UFe2u0XevVMtFp8GDncdo0L6OISf70atmplolO79h9puHMEo+JTg0aeB2BqYBd4zHR6bXXnGbCkh3xmOj0xBPO41VXeRuHKZclHhOdPvzQ6whMBSzxmOiUnOx1BKYCdo3HRKcpU5xmwpId8Zjo9MwzzuM113gbhymXJR4TnT75xOsITAUs8ZjolJjodQSmAnaNx0SnyZOdZsKSJR4TnSzxhDU71TLRyQaHhrWwqJ3uvne3Wx99pYic57PcaqcbE2XCona6iHQBhgNd3c88LiLx7mesdroxUSYsaqcDlwBTVfWoqq7FKWXTz2qnGxOdwqV2eitgo897ZTXSrXa6MVEoXGqnn6pGutVONyYKhbxXy6d2+lCf2ukFQIbPamU10q12ujFRKKSJx6d2+iDf2unAu8ArIvIw0BLnIvI3qloiIvtFpD8wB6d2+qP+fFdeXl6hiKz3Y9U0oLAq+xHGomVfomU/IDb3pU1lKwQt8bi10wcDaSJSAPwOpxcrCad2OsBsVR2nqktF5HVgGc4p2K2qWuJuajxOD1kdnGtCftVOV1W/zrVEJLeyiakjRbTsS7TsB9i+nErQEo+qjihn8bMVrP8n4E/lLM8FugUwNGOMx2zIhDEm5CzxwFNeBxBA0bIv0bIfYPtSrqgt6GeMCV92xGOMCTlLPMaYkIu6xCMiGSLyhYgsF5GlIvIzd3ljEflERFa5j43c5anu+gdEZKLPduqJyAKfVigij0TivrjvjXBH+S8SkY9FJC1C9+Mqdx+WisiDodqHGuzLMBHJc//t80RkiM+2PJ15IcD78icR2SgiB/z6clWNqga0AHq7z+vhjILvAjwI3OUuvwv4q/s8BRgIjAMmVrDdPODsSNwXnNsmtgNp7usHgd9H4H6kAhuAJu7rF3DugA/nn0kvoKX7vBuwyWdb3wADcIYGfQRcEMH70t/d3gG/vjuUO+pFA94BhgErgRY+/+ArT1pvzKkSD86d1BtxL8ZH2r4AicAOnDtKBZgEjI3A/egLfOrz+lrg8Uj4mbjLBdiJcxNtC2CFz3sjgCcjcV9OWu5X4om6Uy1fIpKJk6XnAM1UdQuA+9i0CpsaAbym7r+sF2qyL6pahHMH+GKcsW5dqOBmzmCq4c9kNdBZRDJFJAFnipSMij8SPNXYl8uB+ap6lCrOvBBsNdyXKovaxCMidYE3gdtVdV8NNzcceLXmUVVPTfdFRBJxEk8vnLFwi3AnYQulmu6Hqu7G2Y/XgK+AdThDbEKuqvsiIl2BvwI3ly0qZzVP/rAFYF+qLCoTj/sf7U3gZVV9y128TZyJxXAft/u5rR5AgqrmBSXYyr8/EPvSE0BV892jtteBnOBEXL5A/UxU9T1VPUNVB+CcEqwKVsynUtV9EZF04G1glKrmu4vDYuaFAO1LlUVd4nF7Bp4Flqvqwz5vvQuMdp+Pxjmf9ccIPDraCeC+bAK6iEjZwNlhwPJAxlqRQP5MRKSp+9gIuAV4JrDRVvr9VdoXceYV/wC4W1VnlK3snsLsF5H+7jZH4f/vZEAEal+qxcuLWUG6QDYQ55B1EbDAbRfi9Ih8hvMX8jOgsc9n1uFM03oA5y9RF5/31gCdI31fcHqIlrvbeg9IjdD9eBVnFoNlwPBw/5kA9wAHfdZdADR138sGlgD5wERC3HkR4H150P05lbqPv6/ou23IhDEm5KLuVMsYE/4s8RhjQs4SjzEm5CzxGGNCzhKPMSbkLPEYY0LOEo8xJuT+HxNZsVh0JIc/AAAAAElFTkSuQmCC" id="126" name="Google Shape;126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81175" y="211275"/>
              <a:ext cx="1940675" cy="4004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20"/>
          <p:cNvSpPr txBox="1"/>
          <p:nvPr/>
        </p:nvSpPr>
        <p:spPr>
          <a:xfrm>
            <a:off x="556650" y="4881900"/>
            <a:ext cx="3948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</a:rPr>
              <a:t>* The state is classified to be a poor performer if the 2020-2021 lowest score is below the pre-covid (2017-2019) all-time low. 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States Need Help?</a:t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5853625" y="947875"/>
            <a:ext cx="3225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27</a:t>
            </a:r>
            <a:r>
              <a:rPr lang="en" sz="1200">
                <a:solidFill>
                  <a:schemeClr val="dk1"/>
                </a:solidFill>
              </a:rPr>
              <a:t> states are below the threshold in year 2021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19 states urgently need help to get more students into </a:t>
            </a:r>
            <a:r>
              <a:rPr lang="en" sz="1200">
                <a:solidFill>
                  <a:schemeClr val="dk1"/>
                </a:solidFill>
              </a:rPr>
              <a:t>c</a:t>
            </a:r>
            <a:r>
              <a:rPr lang="en" sz="1200">
                <a:solidFill>
                  <a:schemeClr val="dk1"/>
                </a:solidFill>
              </a:rPr>
              <a:t>olleges/universities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311700" y="947875"/>
            <a:ext cx="5680200" cy="402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25" y="1021200"/>
            <a:ext cx="5359501" cy="3874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/>
          <p:nvPr/>
        </p:nvSpPr>
        <p:spPr>
          <a:xfrm>
            <a:off x="534025" y="2855550"/>
            <a:ext cx="1011000" cy="17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6096375" y="4729425"/>
            <a:ext cx="286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</a:rPr>
              <a:t>*Students scoring below the 75th percentile would be classified as having a poor chance of getting into the college. 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