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0" r:id="rId5"/>
    <p:sldId id="261" r:id="rId6"/>
    <p:sldId id="263" r:id="rId7"/>
  </p:sldIdLst>
  <p:sldSz cx="12192000" cy="6858000"/>
  <p:notesSz cx="6886575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63EA-DC32-4FC2-909E-52D5E48C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398B9-A55E-438B-8B62-EEE05D50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FC565-C669-4F9C-85C4-4BEFA45E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A1540-78B9-4CF0-A475-831E123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6DBA-9ECD-4124-A38A-7B9A278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DD5A8-0742-4999-8BC6-A85BCC92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2DD6B-BE0E-49D9-BE7A-646B44E7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D88E-9360-43ED-9B11-CC33D182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5E20E-B20E-4E95-B5F5-B6549F2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3897E-DB2F-4252-AF93-7EF2C48B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23CC6-B62D-4941-A3B5-F7FD4167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3AB92-1779-4AAA-ACC0-DFD741CF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C74C-6FE1-4287-897D-B7BB515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30563-C46E-43E6-A08E-CFEB3E36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1632-7541-41E1-A53C-BE036B8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4BF3-B8C8-4E96-9EE4-9D2C59FF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A5774-9298-45E0-86EE-0D0B9A5A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BACF-61B4-4CAE-A3F2-1A78CFD9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36A2E-6BBB-4AE0-A973-B68D63C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E7736-6D64-4B2C-A7A0-E9855DF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B57C3-391B-4A04-921D-1915DBFD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FAB90-CDC4-409E-A2D1-E38BA428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0A17D-3A78-4472-B0B3-8B410EED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9E1A9-34B7-4348-8A32-309D5F96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8005F-285D-47E0-86A7-90FAAE9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4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32AE-81A0-4DB5-8668-32B65A59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41F8-E3C5-4F54-8B75-15F610C1E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1CC32-91AE-41FE-9314-DE317735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743A0-6616-4933-A7F4-7465BF5C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263E0-CEFE-44ED-B71A-C3A197AF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09F5F-E5C6-4187-8143-967E802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1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86B5-863E-4220-AE81-5CECD50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172FF-7C1A-49F9-A3FD-FDEFDB6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128320-82B2-4849-B5F1-E31116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97C6-A13B-4A6D-9B29-61BC1C4E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D1DFFE-CA75-48F0-8D1B-13E10BF6D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50D9E-E35D-4590-8921-C4E1423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41114-2107-4D92-B119-850E602B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A4F86E-75F6-4494-91D6-D79063E4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1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B9C6-C406-4D6E-BF4D-A7694E2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5D4CC-2D5A-4F79-9467-63834D91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AFD1-DFED-4375-9E23-291FA323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EC6FD-FB5D-480F-BB59-DC2843A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1FEA8-FE0E-4DCD-A823-B364FE7A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C18DF-8B60-4B0B-976B-4652BFC2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60596-BC8C-4E57-8BBF-077A56A6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18BF2-461D-40EE-A6C6-A338CE8D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B040D-E8CF-4C0F-A9B4-DC99F157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AF582-23D6-4244-B2B9-894379D3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49871-3932-48FD-BFB5-58980991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FCF64-9F76-4EF9-A7C3-4DFB1D2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4E3D8-1D86-4332-9834-DA048F4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4CA0-C6C7-44AD-812A-1E07AF1A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CDA29-C924-4859-A214-6A37F5AC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5781B-1264-40B0-B22E-5962AE2E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DC76E-911D-46E4-B706-A90D4950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BEB5E-D188-475A-A4EF-BA15CF2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0050F-467E-4E85-8C79-EDBB521E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0D928-ECBF-47E5-95FE-113D3DE4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D4CB2-E6A3-4EB6-A3D2-A287B754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058AA-1F9D-4FA8-85D0-BCEEC01E8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CAB6-5C56-4466-8F8E-AF4F352E0CF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94BC8-FC8B-4175-A238-396DE2A6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EE04C-8668-4BCF-9690-6A4241BA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4E68-7F7D-4C4A-B96D-5A3C0C4C2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r.pngtree.com/element/down?id=NDY1NDY1MQ==&amp;typ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59F6A-EC87-4CDA-AFAA-562E5C20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조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2A67C-A1AC-42D3-B63D-E6C6719A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328" y="4655127"/>
            <a:ext cx="9144000" cy="203199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ko-KR" altLang="en-US" sz="2000" dirty="0"/>
              <a:t>오픈소스 기초설계</a:t>
            </a:r>
            <a:endParaRPr lang="en-US" altLang="ko-KR" sz="2000" dirty="0"/>
          </a:p>
          <a:p>
            <a:pPr algn="r"/>
            <a:r>
              <a:rPr lang="ko-KR" altLang="en-US" sz="2000" dirty="0"/>
              <a:t>스마트 시스템 </a:t>
            </a:r>
            <a:r>
              <a:rPr lang="en-US" altLang="ko-KR" sz="2000" dirty="0"/>
              <a:t>SW</a:t>
            </a:r>
            <a:r>
              <a:rPr lang="ko-KR" altLang="en-US" sz="2000" dirty="0"/>
              <a:t>학과 </a:t>
            </a:r>
            <a:r>
              <a:rPr lang="en-US" altLang="ko-KR" sz="2000" dirty="0"/>
              <a:t>8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pPr algn="r"/>
            <a:r>
              <a:rPr lang="ko-KR" altLang="en-US" sz="2000" dirty="0"/>
              <a:t>조장 </a:t>
            </a:r>
            <a:r>
              <a:rPr lang="en-US" altLang="ko-KR" sz="2000" dirty="0"/>
              <a:t>- 20150311 </a:t>
            </a:r>
            <a:r>
              <a:rPr lang="ko-KR" altLang="en-US" sz="2000" dirty="0"/>
              <a:t>박준형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20192899 </a:t>
            </a:r>
            <a:r>
              <a:rPr lang="ko-KR" altLang="en-US" sz="2000" dirty="0" err="1"/>
              <a:t>민경준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20192908 </a:t>
            </a:r>
            <a:r>
              <a:rPr lang="ko-KR" altLang="en-US" sz="2000" dirty="0"/>
              <a:t>송민석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20192917 </a:t>
            </a:r>
            <a:r>
              <a:rPr lang="ko-KR" altLang="en-US" sz="2000" dirty="0"/>
              <a:t>이경주</a:t>
            </a:r>
          </a:p>
        </p:txBody>
      </p:sp>
    </p:spTree>
    <p:extLst>
      <p:ext uri="{BB962C8B-B14F-4D97-AF65-F5344CB8AC3E}">
        <p14:creationId xmlns:p14="http://schemas.microsoft.com/office/powerpoint/2010/main" val="39611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249EFEA0-CB1E-483F-B9A0-730247A0187E}"/>
              </a:ext>
            </a:extLst>
          </p:cNvPr>
          <p:cNvSpPr/>
          <p:nvPr/>
        </p:nvSpPr>
        <p:spPr>
          <a:xfrm>
            <a:off x="2943268" y="1892410"/>
            <a:ext cx="2059388" cy="1256307"/>
          </a:xfrm>
          <a:prstGeom prst="ellipse">
            <a:avLst/>
          </a:prstGeom>
          <a:gradFill>
            <a:gsLst>
              <a:gs pos="70000">
                <a:srgbClr val="D5E0F2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RasPi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11EB5C-522E-4483-9B0F-2070E52CC2FD}"/>
              </a:ext>
            </a:extLst>
          </p:cNvPr>
          <p:cNvSpPr/>
          <p:nvPr/>
        </p:nvSpPr>
        <p:spPr>
          <a:xfrm>
            <a:off x="3103419" y="4045527"/>
            <a:ext cx="1736431" cy="896810"/>
          </a:xfrm>
          <a:prstGeom prst="rect">
            <a:avLst/>
          </a:prstGeom>
          <a:gradFill>
            <a:gsLst>
              <a:gs pos="70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BreadBoard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41D3987-2A8B-4FF9-860E-229435E95FC3}"/>
              </a:ext>
            </a:extLst>
          </p:cNvPr>
          <p:cNvSpPr/>
          <p:nvPr/>
        </p:nvSpPr>
        <p:spPr>
          <a:xfrm>
            <a:off x="221672" y="369455"/>
            <a:ext cx="2253613" cy="2937163"/>
          </a:xfrm>
          <a:prstGeom prst="wedgeRoundRectCallout">
            <a:avLst>
              <a:gd name="adj1" fmla="val 67555"/>
              <a:gd name="adj2" fmla="val 22249"/>
              <a:gd name="adj3" fmla="val 16667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BreadBoard</a:t>
            </a:r>
            <a:r>
              <a:rPr lang="ko-KR" altLang="en-US" dirty="0">
                <a:solidFill>
                  <a:schemeClr val="tx1"/>
                </a:solidFill>
              </a:rPr>
              <a:t>에서 입력 받아 파이 내부에서 판별하여 </a:t>
            </a:r>
            <a:r>
              <a:rPr lang="en-US" altLang="ko-KR" dirty="0">
                <a:solidFill>
                  <a:schemeClr val="tx1"/>
                </a:solidFill>
              </a:rPr>
              <a:t>Monitor</a:t>
            </a:r>
            <a:r>
              <a:rPr lang="ko-KR" altLang="en-US" dirty="0">
                <a:solidFill>
                  <a:schemeClr val="tx1"/>
                </a:solidFill>
              </a:rPr>
              <a:t>로 결과 출력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9CE59BAB-0448-42AA-A834-CB319DC856AF}"/>
              </a:ext>
            </a:extLst>
          </p:cNvPr>
          <p:cNvSpPr/>
          <p:nvPr/>
        </p:nvSpPr>
        <p:spPr>
          <a:xfrm>
            <a:off x="221672" y="3934691"/>
            <a:ext cx="2252285" cy="2429164"/>
          </a:xfrm>
          <a:prstGeom prst="wedgeRoundRectCallout">
            <a:avLst>
              <a:gd name="adj1" fmla="val 73271"/>
              <a:gd name="adj2" fmla="val -27614"/>
              <a:gd name="adj3" fmla="val 16667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GPIO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FlexSensor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6D56-9B66-4102-8F6E-66459E5C9956}"/>
              </a:ext>
            </a:extLst>
          </p:cNvPr>
          <p:cNvSpPr txBox="1"/>
          <p:nvPr/>
        </p:nvSpPr>
        <p:spPr>
          <a:xfrm>
            <a:off x="2720109" y="471055"/>
            <a:ext cx="6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RasPi</a:t>
            </a:r>
            <a:r>
              <a:rPr lang="en-US" altLang="ko-KR" dirty="0"/>
              <a:t> + python + </a:t>
            </a:r>
            <a:r>
              <a:rPr lang="en-US" altLang="ko-KR" dirty="0" err="1"/>
              <a:t>BreadBoard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가위바위보 게임 구현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7CD65-926E-4922-82F2-F561807A6DB3}"/>
              </a:ext>
            </a:extLst>
          </p:cNvPr>
          <p:cNvSpPr txBox="1"/>
          <p:nvPr/>
        </p:nvSpPr>
        <p:spPr>
          <a:xfrm>
            <a:off x="9248732" y="1161934"/>
            <a:ext cx="2721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설계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가위바위보</a:t>
            </a:r>
            <a:endParaRPr lang="en-US" altLang="ko-KR" sz="1600" dirty="0"/>
          </a:p>
          <a:p>
            <a:r>
              <a:rPr lang="en-US" altLang="ko-KR" sz="1600" dirty="0"/>
              <a:t>- 3</a:t>
            </a:r>
            <a:r>
              <a:rPr lang="ko-KR" altLang="en-US" sz="1600" dirty="0"/>
              <a:t>판</a:t>
            </a:r>
            <a:r>
              <a:rPr lang="en-US" altLang="ko-KR" sz="1600" dirty="0"/>
              <a:t>2</a:t>
            </a:r>
            <a:r>
              <a:rPr lang="ko-KR" altLang="en-US" sz="1600" dirty="0"/>
              <a:t>선승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대기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게임중</a:t>
            </a:r>
            <a:r>
              <a:rPr lang="en-US" altLang="ko-KR" sz="1600" dirty="0"/>
              <a:t>/</a:t>
            </a:r>
            <a:r>
              <a:rPr lang="ko-KR" altLang="en-US" sz="1600" dirty="0"/>
              <a:t>결과의 </a:t>
            </a:r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가지 상태 </a:t>
            </a:r>
            <a:r>
              <a:rPr lang="en-US" altLang="ko-KR" sz="1600" dirty="0"/>
              <a:t>FSM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GPIO</a:t>
            </a:r>
            <a:r>
              <a:rPr lang="ko-KR" altLang="en-US" sz="1600" dirty="0"/>
              <a:t>제어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사용자의 명령을 </a:t>
            </a:r>
            <a:endParaRPr lang="en-US" altLang="ko-KR" sz="1600" dirty="0"/>
          </a:p>
          <a:p>
            <a:r>
              <a:rPr lang="en-US" altLang="ko-KR" sz="1600" dirty="0"/>
              <a:t>Flex</a:t>
            </a:r>
            <a:r>
              <a:rPr lang="ko-KR" altLang="en-US" sz="1600" dirty="0"/>
              <a:t>센서를 장착한 </a:t>
            </a:r>
            <a:endParaRPr lang="en-US" altLang="ko-KR" sz="1600" dirty="0"/>
          </a:p>
          <a:p>
            <a:r>
              <a:rPr lang="ko-KR" altLang="en-US" sz="1600" dirty="0"/>
              <a:t>장갑을 통해 입력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결과 출력</a:t>
            </a:r>
            <a:endParaRPr lang="en-US" altLang="ko-KR" sz="1600" dirty="0"/>
          </a:p>
          <a:p>
            <a:r>
              <a:rPr lang="ko-KR" altLang="en-US" sz="1600" dirty="0"/>
              <a:t>상태</a:t>
            </a:r>
            <a:r>
              <a:rPr lang="en-US" altLang="ko-KR" sz="1600" dirty="0"/>
              <a:t>/</a:t>
            </a:r>
            <a:r>
              <a:rPr lang="ko-KR" altLang="en-US" sz="1600" dirty="0"/>
              <a:t>결과를 모니터로 </a:t>
            </a:r>
            <a:endParaRPr lang="en-US" altLang="ko-KR" sz="1600" dirty="0"/>
          </a:p>
          <a:p>
            <a:r>
              <a:rPr lang="ko-KR" altLang="en-US" sz="1600" dirty="0"/>
              <a:t>출력</a:t>
            </a:r>
            <a:endParaRPr lang="en-US" altLang="ko-KR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5CCEE3-91EB-4EB2-8840-99FAB2C18B09}"/>
              </a:ext>
            </a:extLst>
          </p:cNvPr>
          <p:cNvSpPr/>
          <p:nvPr/>
        </p:nvSpPr>
        <p:spPr>
          <a:xfrm>
            <a:off x="6450428" y="1975576"/>
            <a:ext cx="2059388" cy="1089973"/>
          </a:xfrm>
          <a:prstGeom prst="roundRect">
            <a:avLst/>
          </a:prstGeom>
          <a:gradFill>
            <a:gsLst>
              <a:gs pos="7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Monitor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867D87-2E90-4A72-9287-E34DB20FE159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 flipV="1">
            <a:off x="5002656" y="2520563"/>
            <a:ext cx="1447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7B6BB3-495C-4F08-B97C-FB591C707653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3971635" y="3148717"/>
            <a:ext cx="1327" cy="896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4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07909D5-4D96-489B-81B8-657519AC64E2}"/>
              </a:ext>
            </a:extLst>
          </p:cNvPr>
          <p:cNvCxnSpPr>
            <a:cxnSpLocks/>
          </p:cNvCxnSpPr>
          <p:nvPr/>
        </p:nvCxnSpPr>
        <p:spPr>
          <a:xfrm>
            <a:off x="4137890" y="4627418"/>
            <a:ext cx="1071418" cy="78053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9A6FF2-35C0-471A-B334-9D637CC50291}"/>
              </a:ext>
            </a:extLst>
          </p:cNvPr>
          <p:cNvCxnSpPr>
            <a:cxnSpLocks/>
          </p:cNvCxnSpPr>
          <p:nvPr/>
        </p:nvCxnSpPr>
        <p:spPr>
          <a:xfrm flipV="1">
            <a:off x="4137887" y="2613893"/>
            <a:ext cx="1071422" cy="7711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AB4F8F-3A3D-4BA9-B77A-BA017FCF23C8}"/>
              </a:ext>
            </a:extLst>
          </p:cNvPr>
          <p:cNvSpPr txBox="1"/>
          <p:nvPr/>
        </p:nvSpPr>
        <p:spPr>
          <a:xfrm>
            <a:off x="2720109" y="471055"/>
            <a:ext cx="6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BreadBoard</a:t>
            </a:r>
            <a:r>
              <a:rPr lang="en-US" altLang="ko-KR" dirty="0"/>
              <a:t> </a:t>
            </a:r>
            <a:r>
              <a:rPr lang="ko-KR" altLang="en-US" dirty="0"/>
              <a:t>회로 구성 </a:t>
            </a:r>
            <a:r>
              <a:rPr lang="en-US" altLang="ko-KR" dirty="0"/>
              <a:t>– </a:t>
            </a:r>
            <a:r>
              <a:rPr lang="ko-KR" altLang="en-US" dirty="0" err="1"/>
              <a:t>아두이노</a:t>
            </a:r>
            <a:r>
              <a:rPr lang="ko-KR" altLang="en-US" dirty="0"/>
              <a:t> 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06B7B7-FCBE-4200-A51E-38228AD0C89E}"/>
              </a:ext>
            </a:extLst>
          </p:cNvPr>
          <p:cNvSpPr/>
          <p:nvPr/>
        </p:nvSpPr>
        <p:spPr>
          <a:xfrm>
            <a:off x="443346" y="2198255"/>
            <a:ext cx="3694545" cy="3934690"/>
          </a:xfrm>
          <a:prstGeom prst="rect">
            <a:avLst/>
          </a:prstGeom>
          <a:solidFill>
            <a:schemeClr val="accent5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2FE7C-8561-4B22-8748-A8D027C3AF0C}"/>
              </a:ext>
            </a:extLst>
          </p:cNvPr>
          <p:cNvSpPr txBox="1"/>
          <p:nvPr/>
        </p:nvSpPr>
        <p:spPr>
          <a:xfrm>
            <a:off x="4230251" y="2087418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1" name="순서도: 저장 데이터 20">
            <a:extLst>
              <a:ext uri="{FF2B5EF4-FFF2-40B4-BE49-F238E27FC236}">
                <a16:creationId xmlns:a16="http://schemas.microsoft.com/office/drawing/2014/main" id="{F6013B0D-C46B-4A2D-9EF9-F23BFA9FB90A}"/>
              </a:ext>
            </a:extLst>
          </p:cNvPr>
          <p:cNvSpPr/>
          <p:nvPr/>
        </p:nvSpPr>
        <p:spPr>
          <a:xfrm>
            <a:off x="7832432" y="2794119"/>
            <a:ext cx="2530765" cy="231033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6B4C1-317C-4395-B627-6526B9DEEB3E}"/>
              </a:ext>
            </a:extLst>
          </p:cNvPr>
          <p:cNvSpPr txBox="1"/>
          <p:nvPr/>
        </p:nvSpPr>
        <p:spPr>
          <a:xfrm>
            <a:off x="8358905" y="2383163"/>
            <a:ext cx="21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 </a:t>
            </a:r>
            <a:r>
              <a:rPr lang="en-US" altLang="ko-KR" dirty="0"/>
              <a:t>Sensor(x3)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B29BB-EBD6-435E-94E3-3A019D7DD00E}"/>
              </a:ext>
            </a:extLst>
          </p:cNvPr>
          <p:cNvSpPr txBox="1"/>
          <p:nvPr/>
        </p:nvSpPr>
        <p:spPr>
          <a:xfrm>
            <a:off x="4147127" y="5781963"/>
            <a:ext cx="93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1A6132-DF43-4AB5-A927-478AD258833B}"/>
              </a:ext>
            </a:extLst>
          </p:cNvPr>
          <p:cNvSpPr/>
          <p:nvPr/>
        </p:nvSpPr>
        <p:spPr>
          <a:xfrm>
            <a:off x="5209306" y="4867564"/>
            <a:ext cx="3158833" cy="1775661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5A81B-0B10-48BA-85B7-57594224ACC7}"/>
              </a:ext>
            </a:extLst>
          </p:cNvPr>
          <p:cNvSpPr txBox="1"/>
          <p:nvPr/>
        </p:nvSpPr>
        <p:spPr>
          <a:xfrm>
            <a:off x="1376224" y="2383163"/>
            <a:ext cx="18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35775F-6C35-423B-8319-710B72E09F52}"/>
              </a:ext>
            </a:extLst>
          </p:cNvPr>
          <p:cNvSpPr/>
          <p:nvPr/>
        </p:nvSpPr>
        <p:spPr>
          <a:xfrm>
            <a:off x="5209306" y="1842594"/>
            <a:ext cx="2280904" cy="2429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9ED1B35-E50A-4F5E-A6CA-3779B61F544D}"/>
              </a:ext>
            </a:extLst>
          </p:cNvPr>
          <p:cNvCxnSpPr>
            <a:cxnSpLocks/>
          </p:cNvCxnSpPr>
          <p:nvPr/>
        </p:nvCxnSpPr>
        <p:spPr>
          <a:xfrm>
            <a:off x="5449697" y="1842594"/>
            <a:ext cx="1" cy="24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CC0D2D8-1505-4CD6-A208-509C5837D5AC}"/>
              </a:ext>
            </a:extLst>
          </p:cNvPr>
          <p:cNvCxnSpPr>
            <a:cxnSpLocks/>
          </p:cNvCxnSpPr>
          <p:nvPr/>
        </p:nvCxnSpPr>
        <p:spPr>
          <a:xfrm>
            <a:off x="5301669" y="1842594"/>
            <a:ext cx="1" cy="242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0A87058-D5C0-49E9-BD4D-175C4F9BDC39}"/>
              </a:ext>
            </a:extLst>
          </p:cNvPr>
          <p:cNvCxnSpPr/>
          <p:nvPr/>
        </p:nvCxnSpPr>
        <p:spPr>
          <a:xfrm>
            <a:off x="7047345" y="2890982"/>
            <a:ext cx="905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C770FFE-D8BF-49EA-95D2-FC4B928AAC53}"/>
              </a:ext>
            </a:extLst>
          </p:cNvPr>
          <p:cNvCxnSpPr>
            <a:cxnSpLocks/>
          </p:cNvCxnSpPr>
          <p:nvPr/>
        </p:nvCxnSpPr>
        <p:spPr>
          <a:xfrm>
            <a:off x="7379964" y="1842594"/>
            <a:ext cx="1" cy="24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F7BCB6-D511-4F79-8CD8-4B99D69FC139}"/>
              </a:ext>
            </a:extLst>
          </p:cNvPr>
          <p:cNvCxnSpPr>
            <a:cxnSpLocks/>
          </p:cNvCxnSpPr>
          <p:nvPr/>
        </p:nvCxnSpPr>
        <p:spPr>
          <a:xfrm>
            <a:off x="7231936" y="1842594"/>
            <a:ext cx="1" cy="242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B4F8F-3A3D-4BA9-B77A-BA017FCF23C8}"/>
              </a:ext>
            </a:extLst>
          </p:cNvPr>
          <p:cNvSpPr txBox="1"/>
          <p:nvPr/>
        </p:nvSpPr>
        <p:spPr>
          <a:xfrm>
            <a:off x="2720109" y="471055"/>
            <a:ext cx="6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BreadBoard</a:t>
            </a:r>
            <a:r>
              <a:rPr lang="en-US" altLang="ko-KR" dirty="0"/>
              <a:t> </a:t>
            </a:r>
            <a:r>
              <a:rPr lang="ko-KR" altLang="en-US" dirty="0"/>
              <a:t>회로 구성 </a:t>
            </a:r>
            <a:r>
              <a:rPr lang="en-US" altLang="ko-KR" dirty="0"/>
              <a:t>–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미사용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06B7B7-FCBE-4200-A51E-38228AD0C89E}"/>
              </a:ext>
            </a:extLst>
          </p:cNvPr>
          <p:cNvSpPr/>
          <p:nvPr/>
        </p:nvSpPr>
        <p:spPr>
          <a:xfrm>
            <a:off x="1976582" y="1791855"/>
            <a:ext cx="3694545" cy="3934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2EBAD5-A026-46F4-814D-C3A4A8F09FAD}"/>
              </a:ext>
            </a:extLst>
          </p:cNvPr>
          <p:cNvSpPr/>
          <p:nvPr/>
        </p:nvSpPr>
        <p:spPr>
          <a:xfrm>
            <a:off x="3662217" y="3639127"/>
            <a:ext cx="323273" cy="822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6DF44D-609E-43C5-833D-DD8F9BB5FFF1}"/>
              </a:ext>
            </a:extLst>
          </p:cNvPr>
          <p:cNvCxnSpPr/>
          <p:nvPr/>
        </p:nvCxnSpPr>
        <p:spPr>
          <a:xfrm>
            <a:off x="2443018" y="1791855"/>
            <a:ext cx="0" cy="393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299DC7-DC82-4FDA-8A12-84C726FF9FDD}"/>
              </a:ext>
            </a:extLst>
          </p:cNvPr>
          <p:cNvCxnSpPr/>
          <p:nvPr/>
        </p:nvCxnSpPr>
        <p:spPr>
          <a:xfrm>
            <a:off x="2142835" y="1791855"/>
            <a:ext cx="0" cy="3934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9A6FF2-35C0-471A-B334-9D637CC50291}"/>
              </a:ext>
            </a:extLst>
          </p:cNvPr>
          <p:cNvCxnSpPr>
            <a:cxnSpLocks/>
          </p:cNvCxnSpPr>
          <p:nvPr/>
        </p:nvCxnSpPr>
        <p:spPr>
          <a:xfrm flipV="1">
            <a:off x="3985490" y="2207491"/>
            <a:ext cx="2757055" cy="1551709"/>
          </a:xfrm>
          <a:prstGeom prst="bentConnector3">
            <a:avLst>
              <a:gd name="adj1" fmla="val 69096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C2FE7C-8561-4B22-8748-A8D027C3AF0C}"/>
              </a:ext>
            </a:extLst>
          </p:cNvPr>
          <p:cNvSpPr txBox="1"/>
          <p:nvPr/>
        </p:nvSpPr>
        <p:spPr>
          <a:xfrm>
            <a:off x="5763487" y="1681018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1" name="순서도: 저장 데이터 20">
            <a:extLst>
              <a:ext uri="{FF2B5EF4-FFF2-40B4-BE49-F238E27FC236}">
                <a16:creationId xmlns:a16="http://schemas.microsoft.com/office/drawing/2014/main" id="{F6013B0D-C46B-4A2D-9EF9-F23BFA9FB90A}"/>
              </a:ext>
            </a:extLst>
          </p:cNvPr>
          <p:cNvSpPr/>
          <p:nvPr/>
        </p:nvSpPr>
        <p:spPr>
          <a:xfrm>
            <a:off x="6742544" y="2091974"/>
            <a:ext cx="2530765" cy="231033"/>
          </a:xfrm>
          <a:prstGeom prst="flowChartOnlineStorag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6B4C1-317C-4395-B627-6526B9DEEB3E}"/>
              </a:ext>
            </a:extLst>
          </p:cNvPr>
          <p:cNvSpPr txBox="1"/>
          <p:nvPr/>
        </p:nvSpPr>
        <p:spPr>
          <a:xfrm>
            <a:off x="7269017" y="1681018"/>
            <a:ext cx="21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 </a:t>
            </a:r>
            <a:r>
              <a:rPr lang="en-US" altLang="ko-KR" dirty="0"/>
              <a:t>Sensor(x3)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CD959-3F54-40E4-8211-166D43C69277}"/>
              </a:ext>
            </a:extLst>
          </p:cNvPr>
          <p:cNvSpPr txBox="1"/>
          <p:nvPr/>
        </p:nvSpPr>
        <p:spPr>
          <a:xfrm>
            <a:off x="2909460" y="3212037"/>
            <a:ext cx="18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ADC(MCP3008)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07909D5-4D96-489B-81B8-657519AC64E2}"/>
              </a:ext>
            </a:extLst>
          </p:cNvPr>
          <p:cNvCxnSpPr>
            <a:cxnSpLocks/>
          </p:cNvCxnSpPr>
          <p:nvPr/>
        </p:nvCxnSpPr>
        <p:spPr>
          <a:xfrm>
            <a:off x="3985490" y="4221018"/>
            <a:ext cx="2757054" cy="780533"/>
          </a:xfrm>
          <a:prstGeom prst="bentConnector3">
            <a:avLst>
              <a:gd name="adj1" fmla="val 6943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AB29BB-EBD6-435E-94E3-3A019D7DD00E}"/>
              </a:ext>
            </a:extLst>
          </p:cNvPr>
          <p:cNvSpPr txBox="1"/>
          <p:nvPr/>
        </p:nvSpPr>
        <p:spPr>
          <a:xfrm>
            <a:off x="5680363" y="5375563"/>
            <a:ext cx="93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1A6132-DF43-4AB5-A927-478AD258833B}"/>
              </a:ext>
            </a:extLst>
          </p:cNvPr>
          <p:cNvSpPr/>
          <p:nvPr/>
        </p:nvSpPr>
        <p:spPr>
          <a:xfrm>
            <a:off x="6742542" y="4461164"/>
            <a:ext cx="3158833" cy="1775661"/>
          </a:xfrm>
          <a:prstGeom prst="round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26D36-8A34-4C1C-8138-544A2CC77FB0}"/>
              </a:ext>
            </a:extLst>
          </p:cNvPr>
          <p:cNvSpPr txBox="1"/>
          <p:nvPr/>
        </p:nvSpPr>
        <p:spPr>
          <a:xfrm>
            <a:off x="2909460" y="1976763"/>
            <a:ext cx="18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BreadBoard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95E6F7A-304A-49CF-BBDB-30F7717F272F}"/>
              </a:ext>
            </a:extLst>
          </p:cNvPr>
          <p:cNvCxnSpPr/>
          <p:nvPr/>
        </p:nvCxnSpPr>
        <p:spPr>
          <a:xfrm>
            <a:off x="5527963" y="1791855"/>
            <a:ext cx="0" cy="393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DC73B0-F9D9-45AF-95FD-AA4A623B9113}"/>
              </a:ext>
            </a:extLst>
          </p:cNvPr>
          <p:cNvCxnSpPr/>
          <p:nvPr/>
        </p:nvCxnSpPr>
        <p:spPr>
          <a:xfrm>
            <a:off x="5227780" y="1791855"/>
            <a:ext cx="0" cy="3934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B4F8F-3A3D-4BA9-B77A-BA017FCF23C8}"/>
              </a:ext>
            </a:extLst>
          </p:cNvPr>
          <p:cNvSpPr txBox="1"/>
          <p:nvPr/>
        </p:nvSpPr>
        <p:spPr>
          <a:xfrm>
            <a:off x="2720109" y="471055"/>
            <a:ext cx="6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Flex Sensor </a:t>
            </a:r>
            <a:r>
              <a:rPr lang="ko-KR" altLang="en-US" dirty="0"/>
              <a:t>사용에</a:t>
            </a:r>
            <a:r>
              <a:rPr lang="en-US" altLang="ko-KR" dirty="0"/>
              <a:t> </a:t>
            </a:r>
            <a:r>
              <a:rPr lang="ko-KR" altLang="en-US" dirty="0"/>
              <a:t>대하여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2EEAE-D7F7-4D78-B8A9-4BE3EC5EC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4" y="1282697"/>
            <a:ext cx="4292606" cy="429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6B697-ACDF-4591-BE53-59AC2FFB1A90}"/>
              </a:ext>
            </a:extLst>
          </p:cNvPr>
          <p:cNvSpPr txBox="1"/>
          <p:nvPr/>
        </p:nvSpPr>
        <p:spPr>
          <a:xfrm>
            <a:off x="212436" y="6483927"/>
            <a:ext cx="1105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https://kor.pngtree.com/element/down?id=NDY1NDY1MQ==&amp;type=1</a:t>
            </a:r>
            <a:endParaRPr lang="ko-KR" altLang="en-US" sz="1400" dirty="0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C84E83CC-766D-4E23-84C4-0874DBD5A06E}"/>
              </a:ext>
            </a:extLst>
          </p:cNvPr>
          <p:cNvSpPr/>
          <p:nvPr/>
        </p:nvSpPr>
        <p:spPr>
          <a:xfrm>
            <a:off x="2118805" y="3594778"/>
            <a:ext cx="1092856" cy="99767"/>
          </a:xfrm>
          <a:prstGeom prst="flowChartOnlineStorag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10799999" rev="5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저장 데이터 9">
            <a:extLst>
              <a:ext uri="{FF2B5EF4-FFF2-40B4-BE49-F238E27FC236}">
                <a16:creationId xmlns:a16="http://schemas.microsoft.com/office/drawing/2014/main" id="{C36EC17F-22A7-432C-B33D-760925B85ACD}"/>
              </a:ext>
            </a:extLst>
          </p:cNvPr>
          <p:cNvSpPr/>
          <p:nvPr/>
        </p:nvSpPr>
        <p:spPr>
          <a:xfrm>
            <a:off x="2774622" y="3544894"/>
            <a:ext cx="1092856" cy="99767"/>
          </a:xfrm>
          <a:prstGeom prst="flowChartOnlineStorag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10799999" rev="6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저장 데이터 10">
            <a:extLst>
              <a:ext uri="{FF2B5EF4-FFF2-40B4-BE49-F238E27FC236}">
                <a16:creationId xmlns:a16="http://schemas.microsoft.com/office/drawing/2014/main" id="{3B5CBB62-88F8-4F17-BFF8-004F355DCB09}"/>
              </a:ext>
            </a:extLst>
          </p:cNvPr>
          <p:cNvSpPr/>
          <p:nvPr/>
        </p:nvSpPr>
        <p:spPr>
          <a:xfrm>
            <a:off x="3171405" y="3523655"/>
            <a:ext cx="1092856" cy="99767"/>
          </a:xfrm>
          <a:prstGeom prst="flowChartOnlineStorag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10799999" rev="6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B704B-EE48-4050-91A4-3F63A80896E3}"/>
              </a:ext>
            </a:extLst>
          </p:cNvPr>
          <p:cNvSpPr txBox="1"/>
          <p:nvPr/>
        </p:nvSpPr>
        <p:spPr>
          <a:xfrm>
            <a:off x="6731516" y="1831951"/>
            <a:ext cx="4184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장갑에 </a:t>
            </a:r>
            <a:r>
              <a:rPr lang="en-US" altLang="ko-KR" dirty="0"/>
              <a:t>Flex</a:t>
            </a:r>
            <a:r>
              <a:rPr lang="ko-KR" altLang="en-US" dirty="0"/>
              <a:t>센서를 부착하여 손 모양을 구분한다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센서의 구부러짐을 </a:t>
            </a:r>
            <a:r>
              <a:rPr lang="en-US" altLang="ko-KR" dirty="0"/>
              <a:t>Analog</a:t>
            </a:r>
            <a:r>
              <a:rPr lang="ko-KR" altLang="en-US" dirty="0"/>
              <a:t>값에서 </a:t>
            </a:r>
            <a:r>
              <a:rPr lang="en-US" altLang="ko-KR" dirty="0"/>
              <a:t>ADC</a:t>
            </a:r>
            <a:r>
              <a:rPr lang="ko-KR" altLang="en-US" dirty="0"/>
              <a:t>를 통해 </a:t>
            </a:r>
            <a:r>
              <a:rPr lang="en-US" altLang="ko-KR" dirty="0"/>
              <a:t>Digital </a:t>
            </a:r>
            <a:r>
              <a:rPr lang="ko-KR" altLang="en-US" dirty="0"/>
              <a:t>값으로 변환 하여 파이로 </a:t>
            </a:r>
            <a:r>
              <a:rPr lang="en-US" altLang="ko-KR" dirty="0"/>
              <a:t>Input.</a:t>
            </a:r>
          </a:p>
          <a:p>
            <a:endParaRPr lang="en-US" altLang="ko-KR" dirty="0"/>
          </a:p>
          <a:p>
            <a:r>
              <a:rPr lang="ko-KR" altLang="en-US" dirty="0"/>
              <a:t>사람마다 가위바위보 모양이 다르더라도 공통적으로 움직이는 부분에 센서를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센서들의 입력 값이 안정적일 때를 </a:t>
            </a:r>
            <a:endParaRPr lang="en-US" altLang="ko-KR" dirty="0"/>
          </a:p>
          <a:p>
            <a:r>
              <a:rPr lang="ko-KR" altLang="en-US" dirty="0"/>
              <a:t>기준으로 가위바위보 입력을 구분</a:t>
            </a:r>
          </a:p>
        </p:txBody>
      </p:sp>
    </p:spTree>
    <p:extLst>
      <p:ext uri="{BB962C8B-B14F-4D97-AF65-F5344CB8AC3E}">
        <p14:creationId xmlns:p14="http://schemas.microsoft.com/office/powerpoint/2010/main" val="136746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B4F8F-3A3D-4BA9-B77A-BA017FCF23C8}"/>
              </a:ext>
            </a:extLst>
          </p:cNvPr>
          <p:cNvSpPr txBox="1"/>
          <p:nvPr/>
        </p:nvSpPr>
        <p:spPr>
          <a:xfrm>
            <a:off x="2720109" y="471055"/>
            <a:ext cx="6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FSM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FBB1B1-3956-41A4-88C1-B40AF9ECCDBA}"/>
              </a:ext>
            </a:extLst>
          </p:cNvPr>
          <p:cNvSpPr/>
          <p:nvPr/>
        </p:nvSpPr>
        <p:spPr>
          <a:xfrm>
            <a:off x="3005559" y="898002"/>
            <a:ext cx="2060294" cy="2060294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신호대기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BAA56E-2015-449C-90D6-794CA7745171}"/>
              </a:ext>
            </a:extLst>
          </p:cNvPr>
          <p:cNvSpPr/>
          <p:nvPr/>
        </p:nvSpPr>
        <p:spPr>
          <a:xfrm>
            <a:off x="7126147" y="898002"/>
            <a:ext cx="2060294" cy="2060294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대전 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9534E5-383F-4A3E-875F-C613E715A2C2}"/>
              </a:ext>
            </a:extLst>
          </p:cNvPr>
          <p:cNvSpPr/>
          <p:nvPr/>
        </p:nvSpPr>
        <p:spPr>
          <a:xfrm>
            <a:off x="5065853" y="4673892"/>
            <a:ext cx="2060294" cy="2060294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0A199-72FB-46D2-9CD1-D97A741520F7}"/>
              </a:ext>
            </a:extLst>
          </p:cNvPr>
          <p:cNvCxnSpPr>
            <a:cxnSpLocks/>
          </p:cNvCxnSpPr>
          <p:nvPr/>
        </p:nvCxnSpPr>
        <p:spPr>
          <a:xfrm>
            <a:off x="2488616" y="446235"/>
            <a:ext cx="781290" cy="78129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원 화살표">
            <a:extLst>
              <a:ext uri="{FF2B5EF4-FFF2-40B4-BE49-F238E27FC236}">
                <a16:creationId xmlns:a16="http://schemas.microsoft.com/office/drawing/2014/main" id="{6242BF81-7C0B-46DD-B93F-BEA11CB29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410" y="1839410"/>
            <a:ext cx="3179180" cy="3179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1F85BA-0E3A-4282-B805-22ACD3F2CF33}"/>
              </a:ext>
            </a:extLst>
          </p:cNvPr>
          <p:cNvSpPr txBox="1"/>
          <p:nvPr/>
        </p:nvSpPr>
        <p:spPr>
          <a:xfrm>
            <a:off x="1767009" y="867096"/>
            <a:ext cx="137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29E50-9AC4-4857-8F0B-67E54C56119F}"/>
              </a:ext>
            </a:extLst>
          </p:cNvPr>
          <p:cNvSpPr txBox="1"/>
          <p:nvPr/>
        </p:nvSpPr>
        <p:spPr>
          <a:xfrm>
            <a:off x="5076554" y="1743483"/>
            <a:ext cx="222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주먹을 쥐고있으면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2A4E6-DA32-489A-925F-E4E123AE1DCC}"/>
              </a:ext>
            </a:extLst>
          </p:cNvPr>
          <p:cNvSpPr txBox="1"/>
          <p:nvPr/>
        </p:nvSpPr>
        <p:spPr>
          <a:xfrm>
            <a:off x="7126147" y="3889094"/>
            <a:ext cx="264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 조건 만족 시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47DA0-0138-4A5A-B773-39EB1D70A898}"/>
              </a:ext>
            </a:extLst>
          </p:cNvPr>
          <p:cNvCxnSpPr>
            <a:cxnSpLocks/>
          </p:cNvCxnSpPr>
          <p:nvPr/>
        </p:nvCxnSpPr>
        <p:spPr>
          <a:xfrm>
            <a:off x="2363106" y="2803579"/>
            <a:ext cx="781290" cy="781290"/>
          </a:xfrm>
          <a:prstGeom prst="straightConnector1">
            <a:avLst/>
          </a:prstGeom>
          <a:ln w="88900"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82E5C6-420E-4545-93FE-FE4FB1C6D9EB}"/>
              </a:ext>
            </a:extLst>
          </p:cNvPr>
          <p:cNvSpPr txBox="1"/>
          <p:nvPr/>
        </p:nvSpPr>
        <p:spPr>
          <a:xfrm>
            <a:off x="430310" y="2618913"/>
            <a:ext cx="287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손을 </a:t>
            </a:r>
            <a:r>
              <a:rPr lang="ko-KR" altLang="en-US" dirty="0" err="1"/>
              <a:t>쥐었다폈다</a:t>
            </a:r>
            <a:r>
              <a:rPr lang="ko-KR" altLang="en-US" dirty="0"/>
              <a:t> 두번으로</a:t>
            </a:r>
            <a:endParaRPr lang="en-US" altLang="ko-KR" dirty="0"/>
          </a:p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D28C72-74A1-466D-A22B-8B7E90AEF2CC}"/>
              </a:ext>
            </a:extLst>
          </p:cNvPr>
          <p:cNvSpPr txBox="1"/>
          <p:nvPr/>
        </p:nvSpPr>
        <p:spPr>
          <a:xfrm>
            <a:off x="3285281" y="3889094"/>
            <a:ext cx="20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손을 쥐었다 피면</a:t>
            </a:r>
          </a:p>
        </p:txBody>
      </p:sp>
    </p:spTree>
    <p:extLst>
      <p:ext uri="{BB962C8B-B14F-4D97-AF65-F5344CB8AC3E}">
        <p14:creationId xmlns:p14="http://schemas.microsoft.com/office/powerpoint/2010/main" val="40854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220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8조 프로젝트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준형</dc:creator>
  <cp:lastModifiedBy>박 준형</cp:lastModifiedBy>
  <cp:revision>29</cp:revision>
  <cp:lastPrinted>2019-10-09T13:59:27Z</cp:lastPrinted>
  <dcterms:created xsi:type="dcterms:W3CDTF">2019-10-02T07:32:48Z</dcterms:created>
  <dcterms:modified xsi:type="dcterms:W3CDTF">2019-10-09T14:00:16Z</dcterms:modified>
</cp:coreProperties>
</file>