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57" r:id="rId12"/>
    <p:sldId id="273" r:id="rId13"/>
    <p:sldId id="258" r:id="rId14"/>
    <p:sldId id="259" r:id="rId15"/>
    <p:sldId id="260" r:id="rId16"/>
    <p:sldId id="261" r:id="rId17"/>
    <p:sldId id="262" r:id="rId18"/>
    <p:sldId id="274" r:id="rId19"/>
    <p:sldId id="263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9" r:id="rId54"/>
    <p:sldId id="308" r:id="rId55"/>
    <p:sldId id="311" r:id="rId56"/>
    <p:sldId id="310" r:id="rId57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5"/>
  </p:normalViewPr>
  <p:slideViewPr>
    <p:cSldViewPr>
      <p:cViewPr varScale="1">
        <p:scale>
          <a:sx n="118" d="100"/>
          <a:sy n="118" d="100"/>
        </p:scale>
        <p:origin x="17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2879CCB-A0D3-47FC-AB4A-05531E35FE6A}" type="datetimeFigureOut">
              <a:rPr lang="ru-RU" smtClean="0"/>
              <a:pPr>
                <a:defRPr/>
              </a:pPr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1DF914-0E7E-4047-B917-6A1DD36A592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263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7B3E95-7E48-49E7-BBC5-A1ED507AEA6D}" type="datetimeFigureOut">
              <a:rPr lang="ru-RU" smtClean="0"/>
              <a:pPr>
                <a:defRPr/>
              </a:pPr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6BB20-ADEB-4FF0-AD4A-5F1232903E40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420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B7ED9F-4FAA-4970-9357-5F81E3CDD69F}" type="datetimeFigureOut">
              <a:rPr lang="ru-RU" smtClean="0"/>
              <a:pPr>
                <a:defRPr/>
              </a:pPr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D0DC5-1EBD-464C-9041-07F073586A4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205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52F186-0524-4014-9103-839149EC4DBB}" type="datetimeFigureOut">
              <a:rPr lang="ru-RU" smtClean="0"/>
              <a:pPr>
                <a:defRPr/>
              </a:pPr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F862D-6C5D-4333-9C2E-2A6183959C1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555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577778F-6EC9-45BC-9654-7E1562A81395}" type="datetimeFigureOut">
              <a:rPr lang="ru-RU" smtClean="0"/>
              <a:pPr>
                <a:defRPr/>
              </a:pPr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A4F778-EA7A-4ADD-9C5F-4064A7BF4C71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044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6396CD-631D-41B4-BB84-A227166E4FDD}" type="datetimeFigureOut">
              <a:rPr lang="ru-RU" smtClean="0"/>
              <a:pPr>
                <a:defRPr/>
              </a:pPr>
              <a:t>17.11.2022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2D1037-5E97-4110-808C-1D362418F8E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4087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3ECC4E-7573-4737-AEBA-0E810A8E8AC5}" type="datetimeFigureOut">
              <a:rPr lang="ru-RU" smtClean="0"/>
              <a:pPr>
                <a:defRPr/>
              </a:pPr>
              <a:t>17.11.2022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47ACC-5F83-420D-B201-DA6ABCB4050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9828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69F591-4E98-4D45-88C9-8404215BD961}" type="datetimeFigureOut">
              <a:rPr lang="ru-RU" smtClean="0"/>
              <a:pPr>
                <a:defRPr/>
              </a:pPr>
              <a:t>17.11.2022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8EB39-FC5E-493E-9401-4EE08EB4C9C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400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0A6EA8-4108-4026-B7C3-9F366E35C8AD}" type="datetimeFigureOut">
              <a:rPr lang="ru-RU" smtClean="0"/>
              <a:pPr>
                <a:defRPr/>
              </a:pPr>
              <a:t>17.11.2022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800698-DEC3-4834-B50F-A6E7D935C983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81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2A82C3-5555-4F26-A3FF-B037E0D6E96C}" type="datetimeFigureOut">
              <a:rPr lang="ru-RU" smtClean="0"/>
              <a:pPr>
                <a:defRPr/>
              </a:pPr>
              <a:t>17.11.2022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A8B2873-1905-4827-8631-F237DE084BB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710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5AB148-B052-44FF-B08A-8F9A29FB23D0}" type="datetimeFigureOut">
              <a:rPr lang="ru-RU" smtClean="0"/>
              <a:pPr>
                <a:defRPr/>
              </a:pPr>
              <a:t>17.11.2022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A8ABDA-8168-4277-8D09-06A793BA5D26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29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54DD0B-9F9B-455D-95E0-5B809D61DC27}" type="datetimeFigureOut">
              <a:rPr lang="ru-RU" smtClean="0"/>
              <a:pPr>
                <a:defRPr/>
              </a:pPr>
              <a:t>17.11.2022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7A3705F-B4C2-466F-8A6A-71B55CBE3AFE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044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1373430" y="2901720"/>
            <a:ext cx="6270922" cy="2098226"/>
          </a:xfrm>
        </p:spPr>
        <p:txBody>
          <a:bodyPr/>
          <a:lstStyle/>
          <a:p>
            <a:pPr eaLnBrk="1" hangingPunct="1"/>
            <a:r>
              <a:rPr lang="ru-RU" altLang="ru-RU" b="1" dirty="0"/>
              <a:t>Протоколы и стеки протоколов</a:t>
            </a:r>
            <a:br>
              <a:rPr lang="ru-RU" altLang="ru-RU" b="1" dirty="0"/>
            </a:br>
            <a:endParaRPr lang="ru-RU" alt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4293096"/>
            <a:ext cx="5123755" cy="1086237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endParaRPr lang="ru-RU" dirty="0"/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ru-RU" dirty="0"/>
              <a:t>Лекция 8-9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/>
              <a:t>Стандарты </a:t>
            </a:r>
            <a:r>
              <a:rPr lang="en-US" dirty="0"/>
              <a:t>IEEE 802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5675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802.23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</a:t>
            </a:r>
            <a:r>
              <a:rPr lang="be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тот стандарт определяет независимую от среды структуру в рамках IEEE 802 для обеспечения согласованного доступа к данным. Сюда входит интерфейс уровня канала передачи данных для согласованного просмотра сетей IEEE 802 с помощью возможностей служб экстренной помощи на основе протокола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802.24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be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ехнологии IEEE 802 применяются для поддержки вертикальных приложений. В данном контексте стандарт IEEE 802.24 определяет, что делают горизонтальные технологии в поддержке приложений. Примерами потенциальных категорий вертикальных приложений могут выступать: умные сети, интеллектуальные транспортные системы (ITS), умные дома, умные города, электронное здравоохранение и т.д.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802.25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(пока не ратифицирован) – </a:t>
            </a:r>
            <a:r>
              <a:rPr lang="be-BY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затаргивает вопросы организации Omni-Range Area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/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2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3"/>
          <p:cNvSpPr>
            <a:spLocks noChangeArrowheads="1"/>
          </p:cNvSpPr>
          <p:nvPr/>
        </p:nvSpPr>
        <p:spPr bwMode="auto">
          <a:xfrm>
            <a:off x="899592" y="1408872"/>
            <a:ext cx="7815783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Согласованный набор протоколов разных уровней, достаточный для организации межсетевого взаимодействия, называется </a:t>
            </a:r>
            <a:r>
              <a:rPr lang="ru-RU" altLang="ru-RU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стеком протоколов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уровня определяется набор функций–запросов для взаимодействия с выше лежащим уровнем, который называется </a:t>
            </a:r>
            <a:r>
              <a:rPr lang="ru-RU" altLang="ru-RU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интерфейсом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взаимодействия двух машин могут быть описаны в виде набора процедур для каждого из уровней, которые называются </a:t>
            </a:r>
            <a:r>
              <a:rPr lang="ru-RU" altLang="ru-RU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протоколами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123" name="Прямоугольник 4"/>
          <p:cNvSpPr>
            <a:spLocks noChangeArrowheads="1"/>
          </p:cNvSpPr>
          <p:nvPr/>
        </p:nvSpPr>
        <p:spPr bwMode="auto">
          <a:xfrm>
            <a:off x="971029" y="5733256"/>
            <a:ext cx="7744346" cy="7694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457200" algn="just" eaLnBrk="1" hangingPunct="1">
              <a:spcBef>
                <a:spcPct val="0"/>
              </a:spcBef>
              <a:buFontTx/>
              <a:buNone/>
            </a:pP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Примерами популярных стеков протоколов могут служить стек I</a:t>
            </a:r>
            <a:r>
              <a:rPr lang="ru-RU" altLang="ru-RU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PX/SPX 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фирмы </a:t>
            </a:r>
            <a:r>
              <a:rPr lang="en-US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Novell</a:t>
            </a:r>
            <a:r>
              <a:rPr lang="ru-RU" alt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стек </a:t>
            </a:r>
            <a:r>
              <a:rPr lang="ru-RU" altLang="ru-RU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en-US" altLang="ru-RU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Протоколы и стеки протоколов</a:t>
            </a:r>
            <a:endParaRPr 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 flipV="1">
            <a:off x="971029" y="5443274"/>
            <a:ext cx="7744346" cy="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Прямоугольник 5"/>
          <p:cNvSpPr>
            <a:spLocks noChangeArrowheads="1"/>
          </p:cNvSpPr>
          <p:nvPr/>
        </p:nvSpPr>
        <p:spPr bwMode="auto">
          <a:xfrm>
            <a:off x="1259632" y="1772817"/>
            <a:ext cx="7200800" cy="323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45720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общем случае можно выделить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три укрупненных уровня протоколов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характерных в той или иной степени для любых стеков: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сетевые;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транспортные; 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0" indent="-3429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прикладные.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Протоколы и стеки протоколов</a:t>
            </a:r>
            <a:endParaRPr 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6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971550" y="309786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b="1" dirty="0"/>
              <a:t>Сетевые протоколы</a:t>
            </a:r>
            <a:endParaRPr lang="ru-RU" altLang="ru-RU" dirty="0"/>
          </a:p>
        </p:txBody>
      </p:sp>
      <p:sp>
        <p:nvSpPr>
          <p:cNvPr id="6147" name="Прямоугольник 3"/>
          <p:cNvSpPr>
            <a:spLocks noChangeArrowheads="1"/>
          </p:cNvSpPr>
          <p:nvPr/>
        </p:nvSpPr>
        <p:spPr bwMode="auto">
          <a:xfrm>
            <a:off x="1763687" y="2568629"/>
            <a:ext cx="6788211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DDP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Datagram Delivery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Протокол доставки дейтаграмм).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передачи данных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используемый в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Talk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(Internet Protocol –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Internet).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стека TCP/IP, обеспечивающий адресную информацию и информацию о маршрутизации.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IPX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Internetwork Packet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Межсетевой обмен пакетами) в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NWLink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NetWare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используемый для маршрутизации и направления пакетов.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NetBEUI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NetBIOS Extended User Interface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расширенный пользовательский интерфейс базовой сетевой системы ввода вывода)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совместно IBM и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этот протокол обеспечивает транспортные услуги для 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NetBIOS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096155" y="1169457"/>
            <a:ext cx="74557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Сетевые протоколы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предоставляют следующие услуги: адресацию и маршрутизацию информации, проверку на наличие ошибок, запрос повторной передачи и установление правил взаимодействия в конкретной сетевой среде.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971550" y="300038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b="1" dirty="0"/>
              <a:t>Транспортные протоколы</a:t>
            </a:r>
            <a:endParaRPr lang="ru-RU" altLang="ru-RU" dirty="0"/>
          </a:p>
        </p:txBody>
      </p:sp>
      <p:sp>
        <p:nvSpPr>
          <p:cNvPr id="7171" name="Прямоугольник 3"/>
          <p:cNvSpPr>
            <a:spLocks noChangeArrowheads="1"/>
          </p:cNvSpPr>
          <p:nvPr/>
        </p:nvSpPr>
        <p:spPr bwMode="auto">
          <a:xfrm>
            <a:off x="1558504" y="2492896"/>
            <a:ext cx="7239149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ATP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Talk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Транзакционный протокол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Talk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NBP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Binding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Протокол связывания имен). Сеансовый и транспортный протоколы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Talk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NetBIOS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сетевая система ввода вывода).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NetBIOS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Устанавливает соединение между компьютерами, а 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NetBEUI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 услуги передачи данных для этого соединения.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SPX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Sequenced Packet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Последовательный обмен пакетами) в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NWLink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NetWare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используемый для обеспечения доставки данных.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Control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Протокол управления передачей).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стека TCP/IP, отвечающий за надежную доставку данных. 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996255" y="1343770"/>
            <a:ext cx="78013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Транспортные протоколы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предоставляют услуги надежной транспортировки данных между узлами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компьютерами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332656"/>
            <a:ext cx="7200900" cy="148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/>
              <a:t>Прикладные протоколы</a:t>
            </a:r>
            <a:br>
              <a:rPr lang="ru-RU" b="1" dirty="0"/>
            </a:br>
            <a:endParaRPr lang="ru-RU" dirty="0"/>
          </a:p>
        </p:txBody>
      </p:sp>
      <p:sp>
        <p:nvSpPr>
          <p:cNvPr id="8195" name="Прямоугольник 3"/>
          <p:cNvSpPr>
            <a:spLocks noChangeArrowheads="1"/>
          </p:cNvSpPr>
          <p:nvPr/>
        </p:nvSpPr>
        <p:spPr bwMode="auto">
          <a:xfrm>
            <a:off x="1619672" y="2204864"/>
            <a:ext cx="6984776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AFP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(Apple Talk File Protocol –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Файловый протокол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 Talk).</a:t>
            </a: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удаленного управления файлами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Macintosh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FTP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 Transfer Protocol –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передачи файлов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стека TCP/IP,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для обеспечения услуг по передачи файлов.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NCP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(NetWare Core Protocol –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протокол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NetWare).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Оболочка и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редиректоры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клиента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NetWare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SNMP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Network Management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Простой протокол управления сетью).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стека TCP/IP, используемый для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и наблюдения за сетевыми устройствами.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Text Transfer Protocol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протокол передачи гипертекста и другие протоколы.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27584" y="1196752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1015670" y="1414518"/>
            <a:ext cx="75887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Прикладные протоколы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отвечают за взаимодействие приложений.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1007269" y="361951"/>
            <a:ext cx="7200900" cy="1485900"/>
          </a:xfrm>
        </p:spPr>
        <p:txBody>
          <a:bodyPr/>
          <a:lstStyle/>
          <a:p>
            <a:pPr eaLnBrk="1" hangingPunct="1"/>
            <a:r>
              <a:rPr lang="ru-RU" altLang="ru-RU" dirty="0"/>
              <a:t>Стек OSI</a:t>
            </a: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928688" y="1412776"/>
            <a:ext cx="7715250" cy="10156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OSI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набор вполне конкретных спецификаций протоколов, образующих согласованный стек протоколов. Этот стек протоколов поддерживает правительство США в своей программе GOSIP.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827584" y="1196752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593727"/>
            <a:ext cx="6246719" cy="4255371"/>
          </a:xfrm>
          <a:prstGeom prst="rect">
            <a:avLst/>
          </a:prstGeom>
          <a:effectLst>
            <a:softEdge rad="16510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116632"/>
            <a:ext cx="7200900" cy="148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/>
              <a:t>Архитектура стека протоколов </a:t>
            </a:r>
            <a:r>
              <a:rPr lang="en-US" b="1" dirty="0"/>
              <a:t>Microsoft TCP</a:t>
            </a:r>
            <a:r>
              <a:rPr lang="ru-RU" b="1" dirty="0"/>
              <a:t>/IP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99592" y="1484784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971550" y="1556792"/>
            <a:ext cx="7704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Стек TCP/IP позволяет обмениваться данными по сети приложениям и службам, работающим практически на любой платформе, включая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Macintosh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другие.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2380727"/>
            <a:ext cx="5400600" cy="3496545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975224" y="5832840"/>
            <a:ext cx="7704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Отметим, что в целом с позиции логики организации взаимодействия модель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соответствует модели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однако некоторые функции перераспределены, либо сгруппированы.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116632"/>
            <a:ext cx="7200900" cy="148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/>
              <a:t>Архитектура стека протоколов </a:t>
            </a:r>
            <a:r>
              <a:rPr lang="en-US" b="1" dirty="0"/>
              <a:t>Microsoft TCP</a:t>
            </a:r>
            <a:r>
              <a:rPr lang="ru-RU" b="1" dirty="0"/>
              <a:t>/IP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99592" y="1484784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971550" y="1556792"/>
            <a:ext cx="7704906" cy="5121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итоге, модель TCP/IP включает большее число функций на один уровень, что приводит к уменьшению числа уровней. В модели используются следующие уровни: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приложения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TCP/IP соответствует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прикладному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редставительскому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сеансовому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уровням модели OSI;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транспортный уровень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TCP/IP соответствует аналогичному уровню модели OSI;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межсетевой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уровень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TCP/IP выполняет те же функции, что и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сетевой уровень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модели OSI;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algn="just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сетевого интерфейса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TCP/IP соответствует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канальному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физическому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уровням модели OSI.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39027"/>
              </p:ext>
            </p:extLst>
          </p:nvPr>
        </p:nvGraphicFramePr>
        <p:xfrm>
          <a:off x="899592" y="1484784"/>
          <a:ext cx="7848872" cy="5280721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Название протокола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Описание протокола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99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WinSock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Сетевой программный интерфейс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6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NetBIOS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Связь с приложениями ОС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Windows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751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TDI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Интерфейс транспортного драйвера 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Transport Driver Interface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позволяет создавать компоненты сеансового уровня.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TCP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управления передачей (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Transmission Control Protocol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UDP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пользовательских дейтаграмм 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 Datagram Protocol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ARP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разрешения адресов 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Address Resolution Protocol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RARP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обратного разрешения адресов (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Reverse Address Resolution Protocol</a:t>
                      </a: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IP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Internet(Internet Protocol)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ICMP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управляющих сообщений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Internet (Internet Control Message Protocol)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IGMP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управления группами Интернета 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Internet Group Management Protocol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),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NDIS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Интерфейс взаимодействия между драйверами транспортных протоколов</a:t>
                      </a: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FTP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Протокол пересылки файлов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(File Transfer Protocol)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7673">
                <a:tc>
                  <a:txBody>
                    <a:bodyPr/>
                    <a:lstStyle/>
                    <a:p>
                      <a:pPr marL="2160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TFTP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Простой протокол пересылки файлов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(Trivial File Transfer Protocol)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9701" marR="49701" marT="0" marB="0" horzOverflow="overflow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Заголовок 1"/>
          <p:cNvSpPr txBox="1">
            <a:spLocks/>
          </p:cNvSpPr>
          <p:nvPr/>
        </p:nvSpPr>
        <p:spPr>
          <a:xfrm>
            <a:off x="971550" y="44624"/>
            <a:ext cx="7200900" cy="14859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b="1" dirty="0"/>
              <a:t>Архитектура стека протоколов </a:t>
            </a:r>
            <a:r>
              <a:rPr lang="en-US" b="1" dirty="0"/>
              <a:t>Microsoft TCP</a:t>
            </a:r>
            <a:r>
              <a:rPr lang="ru-RU" b="1" dirty="0"/>
              <a:t>/IP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99592" y="1340768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/>
              <a:t>Стандарты </a:t>
            </a:r>
            <a:r>
              <a:rPr lang="en-US" dirty="0"/>
              <a:t>IEEE 802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556792"/>
            <a:ext cx="73448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Спецификации IEEE 802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Institute of Electrical and Electronics Engineers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определяют стандарты для физических компонентов сети. Эти компоненты – </a:t>
            </a: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сетевая карта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Network Interface Card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NIC) и </a:t>
            </a: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сетевой носитель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network media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которые относятся к физическому и канальному уровням модели OSI. </a:t>
            </a: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Спецификации IEEE802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определяют механизм доступа адаптера к каналу связи и механизм передачи данных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4149080"/>
            <a:ext cx="7344816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Стандарты IEEE 802 подразделяют канальный уровень на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e-BY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подуровня: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2000" indent="-4572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Link Control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(LLC) – 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подуровень управления логической связью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2000" indent="-4572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Access Control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(MAC) – 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подуровень управления доступом к устройствам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0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430932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Уровень приложения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99592" y="119675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971550" y="1556792"/>
            <a:ext cx="7704906" cy="2048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Через уровень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модели TCP/IP приложения и службы получают доступ к сети. Доступ к протоколам TCP/IP осуществляется посредством двух программных интерфейсов API: </a:t>
            </a: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сокеты 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NetBIOS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3933056"/>
            <a:ext cx="6390456" cy="2443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 сокетов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или так называемый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WinSock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является сетевым программным интерфейсом, предназначенным для облегчения взаимодействия между различными TCP/IP – приложениями и семействами протоколов.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Уровень приложения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971550" y="1268760"/>
            <a:ext cx="7704906" cy="5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NetBIOS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протокол для работы в локальных сетях на персональных компьютеров типа IBM/PC, разработан в виде 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интерфейса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который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зависит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фирмы-производителя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стеке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TCP/IP</a:t>
            </a:r>
            <a:r>
              <a:rPr lang="ru-RU" sz="2400" dirty="0">
                <a:solidFill>
                  <a:srgbClr val="2021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для связи между процессами (IPC –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Interposes Communications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служб и приложений ОС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be-BY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целом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NetBIOS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обеспечивает:</a:t>
            </a:r>
          </a:p>
          <a:p>
            <a:pPr marL="1008000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регистрацию и проверку сетевых имен;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8000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установление и разрыв соединений;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8000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 с подтверждением доставки информации;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8000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 без подтверждения доставки информации;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8000" lvl="0" indent="-3429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−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поддержку управления и мониторинга драйвера и сетевой карты.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4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Транспортный уровень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971550" y="1915675"/>
            <a:ext cx="7549586" cy="4428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Транспортный уровень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отвечает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установление и поддержание соединения между двумя узлами,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обеспечение, при необходимости, надежности передачи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функции уровня: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подтверждение получения информации и обеспечение надежности передачи;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управление потоком данных;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упорядочение и ретрансляция пакетов.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7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Транспортный уровень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971550" y="1777981"/>
            <a:ext cx="7549586" cy="229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зависимости от типа службы могут быть использованы два протокола: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6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Transmission Control Protocol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0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управления передачей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6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Datagram Protocol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0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пользовательский протокол дейтаграмм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4509120"/>
            <a:ext cx="75495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TCP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обычно используют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тех случаях, когда приложению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требуется передать большой объем информации и убедиться, что данные получены адресатом в неизменном виде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Приложения и службы,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отправляющие небольшие объемы данных и не нуждающиеся в получении подтверждения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используют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</a:t>
            </a:r>
            <a:r>
              <a:rPr lang="en-US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UDP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который является протоколом без установления соединения.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606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Транспортный уровень. Протокол </a:t>
            </a:r>
            <a:r>
              <a:rPr lang="en-US" sz="4000" b="1" dirty="0"/>
              <a:t>TCP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827584" y="1746548"/>
            <a:ext cx="7632898" cy="266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управления передачей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отвечает за надежную передачу данных от одного узла сети к другому. Он создает сеанс с установлением соединения, иначе говоря, виртуальный канал между машинами.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3600" u="sng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Установление соединения происходит в три шага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35696" y="4476578"/>
            <a:ext cx="6624786" cy="2048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1.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Клиент, запрашивающий соединение, отправляет серверу пакет, указывающий номер порта, который клиент желает использовать, а также код (определенное число)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Sequence number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93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Транспортный уровень. Протокол </a:t>
            </a:r>
            <a:r>
              <a:rPr lang="en-US" sz="4000" b="1" dirty="0"/>
              <a:t>TCP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360379" y="1723100"/>
            <a:ext cx="7353139" cy="1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2.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Сервер отвечает пакетом, содержащим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сервера, а также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клиента, увеличенный на 1.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3.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 должен подтвердить установление соединения, вернув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сервера, увеличенный на 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88508" y="3692485"/>
            <a:ext cx="7825010" cy="816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Трехступенчатое открытие соединения устанавливает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 порта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также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клиента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сервера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77634"/>
              </p:ext>
            </p:extLst>
          </p:nvPr>
        </p:nvGraphicFramePr>
        <p:xfrm>
          <a:off x="858683" y="4884581"/>
          <a:ext cx="7854836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300">
                  <a:extLst>
                    <a:ext uri="{9D8B030D-6E8A-4147-A177-3AD203B41FA5}">
                      <a16:colId xmlns:a16="http://schemas.microsoft.com/office/drawing/2014/main" val="2022912732"/>
                    </a:ext>
                  </a:extLst>
                </a:gridCol>
                <a:gridCol w="7134536">
                  <a:extLst>
                    <a:ext uri="{9D8B030D-6E8A-4147-A177-3AD203B41FA5}">
                      <a16:colId xmlns:a16="http://schemas.microsoft.com/office/drawing/2014/main" val="199282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4700"/>
                        </a:lnSpc>
                      </a:pPr>
                      <a:r>
                        <a:rPr lang="en-US" sz="13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Каждый, отправляемый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-пакет содержит номера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-портов отправителя и получателя, номер фрагмента для сообщений, разбитых на меньшие части, а также контрольную сумму, позволяющую убедиться, что при передаче ошибок не произошло.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92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41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Транспортный уровень. Протокол </a:t>
            </a:r>
            <a:r>
              <a:rPr lang="en-US" sz="4000" b="1" dirty="0"/>
              <a:t>UDP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4784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0" y="1844824"/>
            <a:ext cx="7560889" cy="436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Пользовательский протокол дейтаграмм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устанавливает соединения. </a:t>
            </a:r>
          </a:p>
          <a:p>
            <a:pPr indent="450215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предназначен для отправки пакетов (например, служебных) без установки соединения и используется приложениями, которые не нуждаются в подтверждении адресатом их получения. </a:t>
            </a:r>
          </a:p>
          <a:p>
            <a:pPr indent="450215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также использует номера портов для определения конкретного процесса по указанному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-адресу. Однако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-порты отличаются от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-портов и, следовательно, могут использовать те же номера портов, что и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без конфликта между службами.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2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Транспортный уровень. Различие между </a:t>
            </a:r>
            <a:r>
              <a:rPr lang="en-US" sz="4000" b="1" dirty="0"/>
              <a:t>TCP </a:t>
            </a:r>
            <a:r>
              <a:rPr lang="ru-RU" sz="4000" b="1" dirty="0"/>
              <a:t>и </a:t>
            </a:r>
            <a:r>
              <a:rPr lang="en-US" sz="4000" b="1" dirty="0"/>
              <a:t>UDP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55576" y="1759743"/>
            <a:ext cx="7994885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протокол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отличается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следующим ключевым моментам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 соединение с получателем, 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 подтверждение передачи, 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целостности передаваемых данных использует средства коррекции ошибок, 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 lvl="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принципиально по-разному работают с очередями пакетов. Так,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буферы для корректного хранения и обработки все пришедших пакетов, а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хранить в очереди только один пакет и поэтому следующий пришедший пакет приведет к сбросу уже имеющегося в очереди на обработку пакета.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9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340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Межсетевой уровень отвечает за маршрутизацию данных внутри сети и между различными сетями, решая при этом функции сетевого и частично канального уровней модели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На этом уровне работают маршрутизаторы, которые зависят от используемого протокола и используются для отправки пакетов из одной сети (или ее сегмента) в другую (или другой сегмент сети).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стеке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этом уровне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протоколы </a:t>
            </a:r>
            <a:r>
              <a:rPr lang="en-US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ARP, RARP, ICMP, IGMP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9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IP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43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Интернета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обеспечивает обмен дейтаграммами между узлами сети и является протоколом,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устанавливающим соединения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использующим дейтаграммы для отправки данных из одной сети в другую.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Данный протокол не ожидает получение подтверждения отправленных пакетов от узла адресата. Подтверждения, а также повторные отправки пакетов осуществляются протоколами и процессами, работающими на верхних уровнях модели.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6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/>
              <a:t>Стандарты </a:t>
            </a:r>
            <a:r>
              <a:rPr lang="en-US" dirty="0"/>
              <a:t>IEEE 802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412776"/>
            <a:ext cx="7200900" cy="40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sz="20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более двадцати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спецификаций IEEE 802.</a:t>
            </a:r>
            <a:endParaRPr lang="en-US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1989858"/>
            <a:ext cx="6480720" cy="471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 IEEE 802.1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Internetworking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объединение сетей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задает механизмы управления сетью на MAC-уровне.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802.2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Link Control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управление логической связью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определяет функционирование подуровня LLC на канальном уровне модели OSI. LLC обеспечивает интерфейс между методами доступа к среде и сетевым уровнем.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802.3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 Carrier Sense Multiple Access with Collision Detection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CSMA/CD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LANs Ethernet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к сетям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проверкой несущей и обнаружением конфликтов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физический уровень и подуровень MAC для сетей, использующих шинную топологию и множественный доступ с прослушиванием несущей и обнаружением коллизий.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89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IP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419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функциям протокола относится: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Фрагментация дейтаграмм и межсетевая адресация. Протокол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предоставляет управляющую информацию для сборки фрагментированных дейтаграмм. </a:t>
            </a: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AutoNum type="arabicPeriod"/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Межсетевая и глобальная адресация. В зависимости от размера сети применяется одна из трех </a:t>
            </a:r>
            <a:r>
              <a:rPr lang="be-BY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применяемых на практике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схем адресации (физическая, сетевая, символьная).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3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IP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439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действует на сетевом уровне модели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OSI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поэтому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-адреса называются сетевыми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Они предназначены для передачи сообщений в составных сетях, связывающих подсети, построенные на различных локальных или глобальных сетевых технологиях.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непосредственной передачи сообщения в рамках одной подсети вместо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-адреса нужно использовать локальный адрес технологии канального уровня – обычно это МАС-адрес.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4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ARP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формировании кадра канального уровня возникает проблема: каким образом по известному IP-адресу определить соответствующий МАС-адрес. Указанная проблема решается при помощи протокола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Resolution Protocol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протокол разрешения адресов).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1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ARP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сопоставления адреса ARP определяет МАС-адреса следующим образом. </a:t>
            </a:r>
          </a:p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1.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Осуществляется рассылка всем узлам сети специального кадра, который называется ARP-запрос (ARP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В кадре содержится IP-адрес компьютера, у которого требуется узнать МАС-адрес.</a:t>
            </a:r>
          </a:p>
          <a:p>
            <a:pPr lvl="0"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2.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Каждый узел сети принимает ARP-запрос и сравнивает IP-адрес из запроса со своим IP-адресом. Если адреса совпадают, узел высылает ARP-ответ (ARP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содержащий требуемый МАС-адрес.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4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ARP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971551" y="1759743"/>
            <a:ext cx="7632898" cy="156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 своей работы протокол ARP сохраняет в специальной таблице, хранящейся в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оперативной памяти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которая называется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ARP-кэш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475656" y="3429000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475656" y="501317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547664" y="3229091"/>
            <a:ext cx="7030071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необходимости разрешения IP-адреса,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ARP сначала ищет IP-адрес в ARP-кэше и только в случае отсутствия нужной записи производит рассылку ARP-запроса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47664" y="4825820"/>
            <a:ext cx="7030071" cy="172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Записи в ARP-кэше могут быть двух типов: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статические и динамические.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Статические записи заносятся в кэш администратором при помощи утилиты 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ключом /s. Динамические записи помещаются в кэш после полученного ARP-ответа и </a:t>
            </a: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истечении двух минут удаляются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0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</a:t>
            </a:r>
            <a:r>
              <a:rPr lang="en-US" sz="4000" b="1" dirty="0"/>
              <a:t>ARP </a:t>
            </a:r>
            <a:r>
              <a:rPr lang="ru-RU" sz="4000" b="1" dirty="0"/>
              <a:t>таблица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322603"/>
              </p:ext>
            </p:extLst>
          </p:nvPr>
        </p:nvGraphicFramePr>
        <p:xfrm>
          <a:off x="971550" y="2564904"/>
          <a:ext cx="7546325" cy="1687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659">
                  <a:extLst>
                    <a:ext uri="{9D8B030D-6E8A-4147-A177-3AD203B41FA5}">
                      <a16:colId xmlns:a16="http://schemas.microsoft.com/office/drawing/2014/main" val="4285370652"/>
                    </a:ext>
                  </a:extLst>
                </a:gridCol>
                <a:gridCol w="3023940">
                  <a:extLst>
                    <a:ext uri="{9D8B030D-6E8A-4147-A177-3AD203B41FA5}">
                      <a16:colId xmlns:a16="http://schemas.microsoft.com/office/drawing/2014/main" val="3849549601"/>
                    </a:ext>
                  </a:extLst>
                </a:gridCol>
                <a:gridCol w="2424726">
                  <a:extLst>
                    <a:ext uri="{9D8B030D-6E8A-4147-A177-3AD203B41FA5}">
                      <a16:colId xmlns:a16="http://schemas.microsoft.com/office/drawing/2014/main" val="2324436030"/>
                    </a:ext>
                  </a:extLst>
                </a:gridCol>
              </a:tblGrid>
              <a:tr h="4219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-адрес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</a:t>
                      </a: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-адрес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записи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val="562855684"/>
                  </a:ext>
                </a:extLst>
              </a:tr>
              <a:tr h="4219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03-E8-48-A1-57-7B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статический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val="972221603"/>
                  </a:ext>
                </a:extLst>
              </a:tr>
              <a:tr h="4219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03-E8-48-A1-43-88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динамический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val="414440076"/>
                  </a:ext>
                </a:extLst>
              </a:tr>
              <a:tr h="4219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192.168.1.3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03-E8-48-A1-F8-D9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динамический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val="3613905123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71549" y="4797152"/>
            <a:ext cx="7546325" cy="86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 получения по известному IP-адресу МАС-адреса называется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разрешением IP-адреса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5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RARP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115616" y="2345563"/>
            <a:ext cx="7416824" cy="2443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be-BY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требуется по известному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МАС-адресу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найти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IP-адрес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(например, при начале работы компьютеров без жесткого диска, у которых есть МАС-адрес сетевого адаптера и им нужно определить свой IP-адрес). В этом случае используется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реверсивный протокол RARP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ARP).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76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ICMP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1844824"/>
            <a:ext cx="7416824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управления сообщениями Интернета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 Control Message Protocol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ICMP) используется IP и другими протоколами высокого уровня для отправки и получения отчетов о состоянии переданной информации.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Этот протокол </a:t>
            </a:r>
            <a:r>
              <a:rPr lang="be-BY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также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для контроля скорости передачи информации между двумя системами. Если маршрутизатор, соединяющий две системы, перегружен трафиком, он может отправить специальное сообщение ICMP – ошибку для уменьшения скорости отправления сообщений.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 </a:t>
            </a:r>
            <a:r>
              <a:rPr lang="en-US" sz="4000" b="1" dirty="0"/>
              <a:t>IGMP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48366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1844824"/>
            <a:ext cx="7416824" cy="4340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Узлы локальной сети используют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управления группами Интернета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 Group Management Protocol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IGMP), чтобы зарегистрировать себя в группе. Информация о группах содержится на маршрутизаторах локальной сети. Маршрутизаторы используют эту информацию для передачи групповых сообщений.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Групповое сообщение, как и широковещательное, используется для отправки данных сразу нескольким узлам.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be-BY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2204864"/>
            <a:ext cx="7416824" cy="424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Протоколы обмена маршрутной информацией стека TCP/IP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относятся к классу адаптивных протоколов, которые в свою очередь делятся на две группы, каждая из которых связана с одним из следующих типов алгоритмов:</a:t>
            </a:r>
          </a:p>
          <a:p>
            <a:pPr indent="40322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0" lvl="0" indent="-342900" algn="just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дистанционно-векторный алгоритм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DVA),</a:t>
            </a:r>
          </a:p>
          <a:p>
            <a:pPr marL="900000" lvl="0" indent="-342900" algn="just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00" lvl="0" indent="-342900" algn="just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состояния связей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LSA).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0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/>
              <a:t>Стандарты </a:t>
            </a:r>
            <a:r>
              <a:rPr lang="en-US" dirty="0"/>
              <a:t>IEEE 802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59632" y="1628800"/>
            <a:ext cx="6984776" cy="5132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 IEEE 802.4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Token Bus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LAN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локальные сети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Token Bus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определяет метод доступа к шине с передачей маркера. Прототипом сети является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ArcNet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802.5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LAN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локальные сети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метод доступа к кольцу с передачей маркера, прототип –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802.6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Metropolitan Area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городские или муниципальные сети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рекомендации для региональных сетей.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802.7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Broadband Technical Advisory Group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техническая консультационная группа по широковещательной передаче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рекомендации по широкополосным сетевым технологиям, носителям, интерфейсу и оборудованию.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4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be-BY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1941983"/>
            <a:ext cx="741682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алгоритмах дистанционно-векторного типа 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маршрутизатор периодически и широковещательно рассылает по сети вектор расстояний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 себя до всех известных ему сетей. Под расстоянием обычно понимается число промежуточных маршрутизаторов, через которые пакет должен пройти прежде, чем попадет в соответствующую сеть. </a:t>
            </a:r>
          </a:p>
          <a:p>
            <a:pPr indent="403225" algn="just">
              <a:spcBef>
                <a:spcPts val="120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Может использоваться и другая метрика, учитывающая не только число транзитных точек, но и время прохождения пакетов по связи между соседними маршрутизаторами.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6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be-BY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2154336"/>
            <a:ext cx="74168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Получив вектор от соседнего маршрутизатора, каждый маршрутизатор добавляет к нему информацию об известных ему других сетях, о которых он узнал непосредственно (если они подключены к его портам) или из аналогичных объявлений других маршрутизаторов, а затем снова рассылает новое значение вектора по сети. </a:t>
            </a:r>
          </a:p>
          <a:p>
            <a:pPr indent="403225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03225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итоге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каждый маршрутизатор узнает информацию об имеющихся сетях и о расстоянии до них через соседние маршрутизаторы.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8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be-BY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079612" y="2316936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322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Дистанционно-векторные алгоритмы хорошо работают только в небольших сетях. В больших сетях они «засоряют» каналы связи интенсивным широковещательным трафиком.</a:t>
            </a:r>
          </a:p>
          <a:p>
            <a:pPr indent="403225" algn="just">
              <a:spcAft>
                <a:spcPts val="0"/>
              </a:spcAft>
            </a:pP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03225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0322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распространенным протоколом, основанным на дистанционно-векторном алгоритме, является протокол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RIP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Routing Information Protocol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be-BY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82010" y="1988840"/>
            <a:ext cx="7416824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Алгоритмы состояния связей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обеспечивают каждый маршрутизатор информацией, достаточной для построения точного графа связей сети.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Все маршрутизаторы работают на основании одинаковых графов, что делает процесс маршрутизации более устойчивым к изменениям конфигурации.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Широковещательная рассылка используется здесь только при изменениях состояния связей, что происходит в надежных сетях не так часто.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be-BY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82010" y="2124139"/>
            <a:ext cx="7416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того, чтобы понять, в каком состоянии находятся линии связи, подключенные к его портам, маршрутизатор периодически обменивается короткими пакетами со своими ближайшими соседями. Этот трафик также широковещательный, но он передается только между соседями и поэтому не так «засоряет» сеть.</a:t>
            </a:r>
          </a:p>
          <a:p>
            <a:pPr indent="450215" algn="just">
              <a:spcAft>
                <a:spcPts val="0"/>
              </a:spcAft>
            </a:pP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Протоколом, основанным на алгоритме состояния связей, в стеке TCP/IP является протокол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OSPF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Shortest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Path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Firs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−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ориентирован на применение в больших сильно разветвленных (гетерогенных) сетях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Протокол</a:t>
            </a:r>
            <a:r>
              <a:rPr lang="be-BY" sz="4000" b="1" dirty="0"/>
              <a:t>ы </a:t>
            </a:r>
            <a:r>
              <a:rPr lang="ru-RU" sz="4000" b="1" dirty="0"/>
              <a:t>обмена маршрутной информацией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843707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82010" y="2124139"/>
            <a:ext cx="7416824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практике также применяются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комбинированные протоколы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более старый −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EGP (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Exterior Gateway Protocol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протокол внешнего шлюза)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его современная версия −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BGP (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 Gateway Protocol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протокол граничного шлюза)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Именно последний, т.е. протокол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является основным протоколом динамической маршрутизации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сети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Интернет.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0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Межсетевой уровень. Интерфейс </a:t>
            </a:r>
            <a:r>
              <a:rPr lang="en-US" sz="4000" b="1" dirty="0"/>
              <a:t>NDIS</a:t>
            </a:r>
            <a:endParaRPr lang="ru-RU" sz="3600" b="1" dirty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82010" y="2124139"/>
            <a:ext cx="7416824" cy="2858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NDIS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 Device Interface Specification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–спецификация интерфейса сетевого устройства, программный интерфейс, обеспечивающий взаимодействие между драйверами транспортных протоколов и соответствующими драйверами сетевых интерфейсов.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53905"/>
              </p:ext>
            </p:extLst>
          </p:nvPr>
        </p:nvGraphicFramePr>
        <p:xfrm>
          <a:off x="1331640" y="4982678"/>
          <a:ext cx="7067194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22912732"/>
                    </a:ext>
                  </a:extLst>
                </a:gridCol>
                <a:gridCol w="6419122">
                  <a:extLst>
                    <a:ext uri="{9D8B030D-6E8A-4147-A177-3AD203B41FA5}">
                      <a16:colId xmlns:a16="http://schemas.microsoft.com/office/drawing/2014/main" val="199282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Позволяет использовать несколько протоколов, даже если установлена только одна сетевая карта.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92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30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Стек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r>
              <a:rPr lang="be-BY" sz="4000" b="1" dirty="0"/>
              <a:t>Уровень сетевого </a:t>
            </a:r>
            <a:r>
              <a:rPr lang="ru-RU" sz="4000" b="1" dirty="0"/>
              <a:t>интерфейса 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416824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be-BY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сетевого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отвечает за распределение IP-дейтаграмм.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 работает с ARP для определения информации, которая должна быть помещена в заголовок каждого кадра. Затем на этом уровне создается кадр, подходящий для используемого типа сети, такого как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 Ring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или ATM, затем IP-дейтаграмма помещается в область данных этого кадра. Кадр преобразуется в сигналы требуемого вида и отправляется в сеть.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2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560890" cy="2463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QUIC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UDP </a:t>
            </a:r>
            <a:r>
              <a:rPr lang="ru-RU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который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предполагается, может заменить TCP, позволяет </a:t>
            </a:r>
            <a:r>
              <a:rPr lang="ru-RU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мультиплексировать несколько потоков данных между двумя компьютерами, работая поверх протокола UDP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и </a:t>
            </a:r>
            <a:r>
              <a:rPr lang="ru-RU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содержит возможности шифрования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эквивалентные TLS и SSL.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0453"/>
              </p:ext>
            </p:extLst>
          </p:nvPr>
        </p:nvGraphicFramePr>
        <p:xfrm>
          <a:off x="1331640" y="4982678"/>
          <a:ext cx="706719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22912732"/>
                    </a:ext>
                  </a:extLst>
                </a:gridCol>
                <a:gridCol w="6419122">
                  <a:extLst>
                    <a:ext uri="{9D8B030D-6E8A-4147-A177-3AD203B41FA5}">
                      <a16:colId xmlns:a16="http://schemas.microsoft.com/office/drawing/2014/main" val="199282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Протокол </a:t>
                      </a:r>
                      <a:r>
                        <a:rPr lang="ru-RU" sz="2400" b="0" kern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QUIC и</a:t>
                      </a:r>
                      <a:r>
                        <a:rPr lang="ru-RU" sz="24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меет более низкую задержку соединения и передачи, чем TCP.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92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13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560890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Работу над QUIC компания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начала в 2013 году. Он тестировался в браузерах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Chromium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Позже технологию начали поддерживать сайты компании, в том числе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Через пару лет было объявлено, что тестирование протокола прошло успешно, и его представят в IETF (Инженерный совет Интернета).</a:t>
            </a:r>
          </a:p>
        </p:txBody>
      </p:sp>
    </p:spTree>
    <p:extLst>
      <p:ext uri="{BB962C8B-B14F-4D97-AF65-F5344CB8AC3E}">
        <p14:creationId xmlns:p14="http://schemas.microsoft.com/office/powerpoint/2010/main" val="31577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/>
              <a:t>Стандарты </a:t>
            </a:r>
            <a:r>
              <a:rPr lang="en-US" dirty="0"/>
              <a:t>IEEE 802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4156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802.8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Fiber Technical Advisory Group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техническая консультационная группа по оптоволоконным сетям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содержит обсуждение использования оптических кабелей в сетях со стандартом 802.3 – 802.6, а также рекомендации по оптоволоконным сетевым технологиям, носителям, интерфейсу и оборудованию, прототип – сеть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FDDI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Fiber Distributed Data Interface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802.9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Voice and Data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интегрированные сети передачи голоса и данных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задает архитектуру и интерфейсы устройств одновременной передачи данных и голоса по одной линии, а также содержит рекомендации по гибридным сетям, в которых объединяют голосовой трафик и трафик данных в одной и той же сетевой среде.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7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560890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Совет интернета начал работать над QUIC в марте 2016 года. Как отметили представители IETF, в будущем QUIC должен будет заменить TCP, так как </a:t>
            </a:r>
            <a:r>
              <a:rPr lang="ru-RU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последний исчерпал свои возможности в условиях современных сетей (в основном мобильных)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860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QUIC. Принципы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1772816"/>
            <a:ext cx="756089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протоколе TCP-соединение определяется IP-адресами и портами сервера и клиента. </a:t>
            </a:r>
          </a:p>
          <a:p>
            <a:pPr indent="450215" algn="just">
              <a:spcAft>
                <a:spcPts val="0"/>
              </a:spcAft>
            </a:pP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по какой-то причине один из этих параметров изменяется, приходится пересоздавать подключение. Отсюда вытекают сложности со стабильностью связи в мобильных сетях. </a:t>
            </a:r>
          </a:p>
          <a:p>
            <a:pPr indent="450215" algn="just">
              <a:spcAft>
                <a:spcPts val="0"/>
              </a:spcAft>
            </a:pP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 может перемещаться между разными сотовыми вышками и, как следствие, будет менять свой IP-адрес.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6086"/>
              </p:ext>
            </p:extLst>
          </p:nvPr>
        </p:nvGraphicFramePr>
        <p:xfrm>
          <a:off x="971550" y="5552648"/>
          <a:ext cx="756089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45">
                  <a:extLst>
                    <a:ext uri="{9D8B030D-6E8A-4147-A177-3AD203B41FA5}">
                      <a16:colId xmlns:a16="http://schemas.microsoft.com/office/drawing/2014/main" val="2022912732"/>
                    </a:ext>
                  </a:extLst>
                </a:gridCol>
                <a:gridCol w="6867545">
                  <a:extLst>
                    <a:ext uri="{9D8B030D-6E8A-4147-A177-3AD203B41FA5}">
                      <a16:colId xmlns:a16="http://schemas.microsoft.com/office/drawing/2014/main" val="199282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7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Задача QUIC — </a:t>
                      </a:r>
                      <a:r>
                        <a:rPr lang="ru-RU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сделать процесс переключения между беспроводными сетями (в том числе </a:t>
                      </a:r>
                      <a:r>
                        <a:rPr lang="ru-RU" sz="2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Wi-Fi</a:t>
                      </a:r>
                      <a:r>
                        <a:rPr lang="ru-RU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более «гладким».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920639"/>
                  </a:ext>
                </a:extLst>
              </a:tr>
            </a:tbl>
          </a:graphicData>
        </a:graphic>
      </p:graphicFrame>
      <p:cxnSp>
        <p:nvCxnSpPr>
          <p:cNvPr id="5" name="Прямая соединительная линия 4"/>
          <p:cNvCxnSpPr/>
          <p:nvPr/>
        </p:nvCxnSpPr>
        <p:spPr>
          <a:xfrm>
            <a:off x="971550" y="5373216"/>
            <a:ext cx="7560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7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QUIC. Принципы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560890" cy="3227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QUIC установление соединения будет происходить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один этап с уже знакомым сервером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в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 этапа с сервером, с которым клиент раньше не работал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Второй этап нужен, чтобы открыть защищенный канал связи и обменяться криптографическими ключами. В итоге QUIC будет иметь более низкую задержку соединения и передачи, чем TCP. </a:t>
            </a:r>
          </a:p>
        </p:txBody>
      </p:sp>
    </p:spTree>
    <p:extLst>
      <p:ext uri="{BB962C8B-B14F-4D97-AF65-F5344CB8AC3E}">
        <p14:creationId xmlns:p14="http://schemas.microsoft.com/office/powerpoint/2010/main" val="379176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QUIC. Принципы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560890" cy="4801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QUIC больше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нет набора параметров, связанных с IP-адресами и портами сервера и клиента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Вместо них </a:t>
            </a:r>
            <a:r>
              <a:rPr lang="ru-RU" sz="22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работает с </a:t>
            </a:r>
            <a:r>
              <a:rPr lang="ru-RU" sz="22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идентификатором соединения UUID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Это позволяет переключаться между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мобильной сетью, каждый раз не пересоздавая соединение (UUID сохраняется).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QUIC дополнительно включает метод контроля целостности данных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прямую коррекцию ошибок, или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Correction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(FEC). Каждый пакет, который передается через QUIC, имеет информацию о соседях. Поэтому если он теряется, содержимое пакета можно восстановить.</a:t>
            </a:r>
          </a:p>
        </p:txBody>
      </p:sp>
    </p:spTree>
    <p:extLst>
      <p:ext uri="{BB962C8B-B14F-4D97-AF65-F5344CB8AC3E}">
        <p14:creationId xmlns:p14="http://schemas.microsoft.com/office/powerpoint/2010/main" val="165570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QUIC. Тестирование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2007195"/>
            <a:ext cx="7560890" cy="364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трансляции данных на большое расстояние (например, с одного континента на другой) посредством мобильного устройства разница в скорости установления подключения между TCP с TLS и пакетом QUIC может достигать 300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Помимо этого тесты, проведенные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показывают снижение числа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ребуферизаций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 просмотре видео на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30%.</a:t>
            </a:r>
          </a:p>
        </p:txBody>
      </p:sp>
    </p:spTree>
    <p:extLst>
      <p:ext uri="{BB962C8B-B14F-4D97-AF65-F5344CB8AC3E}">
        <p14:creationId xmlns:p14="http://schemas.microsoft.com/office/powerpoint/2010/main" val="361984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QUIC. Недостатки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71550" y="1844824"/>
            <a:ext cx="77049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800"/>
              </a:spcBef>
              <a:spcAft>
                <a:spcPts val="800"/>
              </a:spcAft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Уязвимость перед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-атаками.</a:t>
            </a:r>
          </a:p>
          <a:p>
            <a:pPr marL="457200" indent="-457200" algn="just">
              <a:spcBef>
                <a:spcPts val="800"/>
              </a:spcBef>
              <a:spcAft>
                <a:spcPts val="800"/>
              </a:spcAft>
              <a:buAutoNum type="arabicParenR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Несовместимость протокола с сетями, в которых используются технологии NAT,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или ECMP. Они работают с TCP-соединениями и не смогут распознавать и регулировать QUIC-трафик. Такая несовместимость сужает возможности для применения.</a:t>
            </a:r>
          </a:p>
          <a:p>
            <a:pPr marL="457200" indent="-457200" algn="just">
              <a:spcBef>
                <a:spcPts val="800"/>
              </a:spcBef>
              <a:spcAft>
                <a:spcPts val="800"/>
              </a:spcAft>
              <a:buAutoNum type="arabicParenR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Затрудненный поиск неисправностей. Протокол шифрует не только данные, но и заголовок пакета, в котором они передаются. Это мешает системным администраторам оценивать работу сети и быстро устранять неполадки.</a:t>
            </a:r>
          </a:p>
          <a:p>
            <a:pPr marL="457200" indent="-457200" algn="just">
              <a:spcBef>
                <a:spcPts val="800"/>
              </a:spcBef>
              <a:spcAft>
                <a:spcPts val="800"/>
              </a:spcAft>
              <a:buFontTx/>
              <a:buAutoNum type="arabicParenR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всегда достигается предполагаемая высокая производительность. Происходит это потому, что QUIC работает в пользовательском пространстве, а не в пространстве ядра.</a:t>
            </a:r>
          </a:p>
        </p:txBody>
      </p:sp>
    </p:spTree>
    <p:extLst>
      <p:ext uri="{BB962C8B-B14F-4D97-AF65-F5344CB8AC3E}">
        <p14:creationId xmlns:p14="http://schemas.microsoft.com/office/powerpoint/2010/main" val="39499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60648"/>
            <a:ext cx="7848922" cy="14859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4000" b="1" dirty="0"/>
              <a:t>Перспективы </a:t>
            </a:r>
            <a:r>
              <a:rPr lang="en-US" sz="4000" b="1" dirty="0"/>
              <a:t>TCP</a:t>
            </a:r>
            <a:r>
              <a:rPr lang="ru-RU" sz="4000" b="1" dirty="0"/>
              <a:t>/IP. </a:t>
            </a:r>
            <a:br>
              <a:rPr lang="ru-RU" sz="4000" b="1" dirty="0"/>
            </a:br>
            <a:r>
              <a:rPr lang="ru-RU" sz="4000" b="1" dirty="0"/>
              <a:t>Протокол QUIC. Итоги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628800"/>
            <a:ext cx="7920880" cy="1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37733"/>
              </p:ext>
            </p:extLst>
          </p:nvPr>
        </p:nvGraphicFramePr>
        <p:xfrm>
          <a:off x="1115566" y="4365104"/>
          <a:ext cx="741687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138">
                  <a:extLst>
                    <a:ext uri="{9D8B030D-6E8A-4147-A177-3AD203B41FA5}">
                      <a16:colId xmlns:a16="http://schemas.microsoft.com/office/drawing/2014/main" val="2022912732"/>
                    </a:ext>
                  </a:extLst>
                </a:gridCol>
                <a:gridCol w="6736736">
                  <a:extLst>
                    <a:ext uri="{9D8B030D-6E8A-4147-A177-3AD203B41FA5}">
                      <a16:colId xmlns:a16="http://schemas.microsoft.com/office/drawing/2014/main" val="199282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Хотя пока QUIC остается экспериментальной технологией, количество сайтов с поддержкой этого протокола растет.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920639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949846" y="2036633"/>
            <a:ext cx="75825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уже поддерживают крупные организации.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QUIC начали работать CDN-сервисы —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Cloudflare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Verizon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Digital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Media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Services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(VDMS).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Версии протокола QUIC также тестируют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Apple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Pandora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Facebook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т.д.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53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/>
              <a:t>Стандарты </a:t>
            </a:r>
            <a:r>
              <a:rPr lang="en-US" dirty="0"/>
              <a:t>IEEE 802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4340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стандарте IEEE 802.10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 Security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сетевая безопасность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рассмотрены вопросы обмена данными,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шифрования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(на основе криптографического преобразования информации), управления сетями и безопасности в сетевых архитектурах, совместимых с моделью OSI.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802.11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Wireless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беспроводные сети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рекомендации по использованию беспроводных сетей.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802.12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описывает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рекомендации по использованию сетей 100VG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AnyLAN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 скоростью100 Мб/с и методом доступа по очереди запросов и по приоритету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 Priority Queuing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DPQ,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 Priority Access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DPA).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24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/>
              <a:t>Стандарты </a:t>
            </a:r>
            <a:r>
              <a:rPr lang="en-US" dirty="0"/>
              <a:t>IEEE 802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545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802.14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определяет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функционирование кабельных модемов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802.15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 Area 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персональные сети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рассматривает вопросы организации персональных сетей. В настоящее время уже существует несколько спецификаций данного стандарта.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802.16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предназначен для реализации широкополосных каналов в городских сетях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В отличии от 802.11 он ориентирован для соединения стационарных, а не мобильных объектов. Его задачей является обеспечения сетевого уровня между локальными сетями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802.11) и региональными сетями 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где планируется применение разрабатываемого стандарта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802.20. Эти стандарты совместно со стандартом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802.15 и 802.17 образуют взаимосогласованную иерархию протоколов беспроводной связи.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28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/>
              <a:t>Стандарты </a:t>
            </a:r>
            <a:r>
              <a:rPr lang="en-US" dirty="0"/>
              <a:t>IEEE 802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457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 802.17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называется RPR (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Resilient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адаптивное кольцо для пакетов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и в отличие от FDDI (а также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или DQDB)  пакеты удаляются из кольца узлом-адресатом, что позволяет осуществлять несколько обменов одновременно.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802.18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представляет собой требования и рекомендации технической консультативной группы по радиочастотному регулированию – RTAG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Regulatory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Advisory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802.19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представляет собой  требования и рекомендации технической консультативной группы по сосуществованию – CTAG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Coexistence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Advisory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8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200900" cy="1008112"/>
          </a:xfrm>
        </p:spPr>
        <p:txBody>
          <a:bodyPr/>
          <a:lstStyle/>
          <a:p>
            <a:r>
              <a:rPr lang="be-BY" dirty="0"/>
              <a:t>Стандарты </a:t>
            </a:r>
            <a:r>
              <a:rPr lang="en-US" dirty="0"/>
              <a:t>IEEE 802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628800"/>
            <a:ext cx="6912768" cy="5078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/>
            <a:r>
              <a:rPr lang="ru-RU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</a:t>
            </a:r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802.20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описывает правила беспроводного мобильного широкополосного доступа MBWA (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Mobile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Broadband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Wireless</a:t>
            </a:r>
            <a:r>
              <a:rPr lang="ru-RU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для пакетного интерфейса в беспроводных городских сетях WMAN. Этот стандарт должен поддерживать услуги по передаче данных с IP в качестве транспортного протокола и дополнять стандарт IEEE 802.16 в масштабе </a:t>
            </a: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WiMAX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7200" algn="just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802.21 –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стандарт независимой от среды эстафетной передаче соединений – MIHS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Handover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 IEEE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802.22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 определяет функционирование беспроводных региональных сетей WRAN (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Regional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использующих для передачи данных телевизионные частотные диапазоны.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7200" algn="just"/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7584" y="105273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1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571</TotalTime>
  <Words>4430</Words>
  <Application>Microsoft Macintosh PowerPoint</Application>
  <PresentationFormat>Экран (4:3)</PresentationFormat>
  <Paragraphs>314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2" baseType="lpstr">
      <vt:lpstr>Arial</vt:lpstr>
      <vt:lpstr>Calibri</vt:lpstr>
      <vt:lpstr>Franklin Gothic Book</vt:lpstr>
      <vt:lpstr>Times New Roman</vt:lpstr>
      <vt:lpstr>Wingdings</vt:lpstr>
      <vt:lpstr>Crop</vt:lpstr>
      <vt:lpstr>Протоколы и стеки протоколов 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Стандарты IEEE 802</vt:lpstr>
      <vt:lpstr>Протоколы и стеки протоколов</vt:lpstr>
      <vt:lpstr>Протоколы и стеки протоколов</vt:lpstr>
      <vt:lpstr>Сетевые протоколы</vt:lpstr>
      <vt:lpstr>Транспортные протоколы</vt:lpstr>
      <vt:lpstr>Прикладные протоколы </vt:lpstr>
      <vt:lpstr>Стек OSI</vt:lpstr>
      <vt:lpstr>Архитектура стека протоколов Microsoft TCP/IP</vt:lpstr>
      <vt:lpstr>Архитектура стека протоколов Microsoft TCP/IP</vt:lpstr>
      <vt:lpstr>Презентация PowerPoint</vt:lpstr>
      <vt:lpstr>Стек TCP/IP. Уровень приложения</vt:lpstr>
      <vt:lpstr>Стек TCP/IP. Уровень приложения</vt:lpstr>
      <vt:lpstr>Стек TCP/IP.  Транспортный уровень</vt:lpstr>
      <vt:lpstr>Стек TCP/IP.  Транспортный уровень</vt:lpstr>
      <vt:lpstr>Стек TCP/IP.  Транспортный уровень. Протокол TCP</vt:lpstr>
      <vt:lpstr>Стек TCP/IP.  Транспортный уровень. Протокол TCP</vt:lpstr>
      <vt:lpstr>Стек TCP/IP.  Транспортный уровень. Протокол UDP</vt:lpstr>
      <vt:lpstr>Стек TCP/IP. Транспортный уровень. Различие между TCP и UDP</vt:lpstr>
      <vt:lpstr>Стек TCP/IP. Межсетевой уровень</vt:lpstr>
      <vt:lpstr>Стек TCP/IP. Межсетевой уровень. Протокол IP</vt:lpstr>
      <vt:lpstr>Стек TCP/IP. Межсетевой уровень. Протокол IP</vt:lpstr>
      <vt:lpstr>Стек TCP/IP. Межсетевой уровень. Протокол IP</vt:lpstr>
      <vt:lpstr>Стек TCP/IP. Межсетевой уровень. Протокол ARP</vt:lpstr>
      <vt:lpstr>Стек TCP/IP. Межсетевой уровень. Протокол ARP</vt:lpstr>
      <vt:lpstr>Стек TCP/IP. Межсетевой уровень. Протокол ARP</vt:lpstr>
      <vt:lpstr>Стек TCP/IP. Межсетевой уровень. ARP таблица</vt:lpstr>
      <vt:lpstr>Стек TCP/IP. Межсетевой уровень. Протокол RARP</vt:lpstr>
      <vt:lpstr>Стек TCP/IP. Межсетевой уровень. Протокол ICMP</vt:lpstr>
      <vt:lpstr>Стек TCP/IP. Межсетевой уровень. Протокол IGMP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Протоколы обмена маршрутной информацией</vt:lpstr>
      <vt:lpstr>Стек TCP/IP. Межсетевой уровень. Интерфейс NDIS</vt:lpstr>
      <vt:lpstr>Стек TCP/IP. Уровень сетевого интерфейса </vt:lpstr>
      <vt:lpstr>Перспективы TCP/IP.  Протокол QUIC</vt:lpstr>
      <vt:lpstr>Перспективы TCP/IP.  Протокол QUIC</vt:lpstr>
      <vt:lpstr>Перспективы TCP/IP.  Протокол QUIC</vt:lpstr>
      <vt:lpstr>Перспективы TCP/IP.  Протокол QUIC. Принципы</vt:lpstr>
      <vt:lpstr>Перспективы TCP/IP.  Протокол QUIC. Принципы</vt:lpstr>
      <vt:lpstr>Перспективы TCP/IP.  Протокол QUIC. Принципы</vt:lpstr>
      <vt:lpstr>Перспективы TCP/IP.  Протокол QUIC. Тестирование</vt:lpstr>
      <vt:lpstr>Перспективы TCP/IP.  Протокол QUIC. Недостатки</vt:lpstr>
      <vt:lpstr>Перспективы TCP/IP.  Протокол QUIC. 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Протоколы и стеки протоколов</dc:title>
  <dc:creator>DmitriM</dc:creator>
  <cp:lastModifiedBy>Microsoft Office User</cp:lastModifiedBy>
  <cp:revision>63</cp:revision>
  <dcterms:created xsi:type="dcterms:W3CDTF">2010-10-30T07:25:16Z</dcterms:created>
  <dcterms:modified xsi:type="dcterms:W3CDTF">2022-11-17T09:32:37Z</dcterms:modified>
</cp:coreProperties>
</file>