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5" r:id="rId7"/>
    <p:sldId id="273" r:id="rId8"/>
    <p:sldId id="274" r:id="rId9"/>
    <p:sldId id="276" r:id="rId10"/>
    <p:sldId id="262" r:id="rId11"/>
    <p:sldId id="264" r:id="rId12"/>
    <p:sldId id="280" r:id="rId13"/>
    <p:sldId id="265" r:id="rId14"/>
    <p:sldId id="266" r:id="rId15"/>
    <p:sldId id="277" r:id="rId16"/>
    <p:sldId id="278" r:id="rId17"/>
    <p:sldId id="279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EDE4-2159-4541-A293-ACF67E487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Fast Fourier Transform (FFT)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EFBE3-3C5D-4BFD-9002-837411CD95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Zach Swanson</a:t>
            </a:r>
            <a:br>
              <a:rPr lang="en-US" dirty="0"/>
            </a:br>
            <a:r>
              <a:rPr lang="en-US" dirty="0"/>
              <a:t>University of Nebraska – Lincoln</a:t>
            </a:r>
            <a:br>
              <a:rPr lang="en-US" dirty="0"/>
            </a:br>
            <a:r>
              <a:rPr lang="en-US" dirty="0"/>
              <a:t>ECEN-498</a:t>
            </a:r>
            <a:br>
              <a:rPr lang="en-US" dirty="0"/>
            </a:br>
            <a:r>
              <a:rPr lang="en-US" dirty="0"/>
              <a:t>April 16, 2018</a:t>
            </a:r>
          </a:p>
        </p:txBody>
      </p:sp>
    </p:spTree>
    <p:extLst>
      <p:ext uri="{BB962C8B-B14F-4D97-AF65-F5344CB8AC3E}">
        <p14:creationId xmlns:p14="http://schemas.microsoft.com/office/powerpoint/2010/main" val="2171607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BE0A-C7F4-481E-83EB-322441E9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Fourier Transform</a:t>
            </a:r>
            <a:br>
              <a:rPr lang="en-US" dirty="0"/>
            </a:br>
            <a:r>
              <a:rPr lang="en-US" dirty="0"/>
              <a:t>Radix 2-Decimation in Frequency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993180-FD8A-4A3B-9CC6-3C4D49A42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7006150" cy="440219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01186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884B-245B-4F96-B96C-E4ADAAFE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Fourier Transform</a:t>
            </a:r>
            <a:br>
              <a:rPr lang="en-US" dirty="0"/>
            </a:br>
            <a:r>
              <a:rPr lang="en-US" dirty="0"/>
              <a:t>Radix 2-Decimation in Frequency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B17C5F-B832-4926-81E7-6896BC503233}"/>
              </a:ext>
            </a:extLst>
          </p:cNvPr>
          <p:cNvGrpSpPr/>
          <p:nvPr/>
        </p:nvGrpSpPr>
        <p:grpSpPr>
          <a:xfrm>
            <a:off x="2978971" y="2042890"/>
            <a:ext cx="8139594" cy="4191000"/>
            <a:chOff x="2978971" y="2042890"/>
            <a:chExt cx="8139594" cy="419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0D7BCB-70F9-4224-8EDA-6F88F0AADBA4}"/>
                </a:ext>
              </a:extLst>
            </p:cNvPr>
            <p:cNvSpPr/>
            <p:nvPr/>
          </p:nvSpPr>
          <p:spPr>
            <a:xfrm>
              <a:off x="2978971" y="2042890"/>
              <a:ext cx="8139594" cy="419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4607B25-7BA7-49F6-A66C-2BE4B5493202}"/>
                </a:ext>
              </a:extLst>
            </p:cNvPr>
            <p:cNvGrpSpPr/>
            <p:nvPr/>
          </p:nvGrpSpPr>
          <p:grpSpPr>
            <a:xfrm>
              <a:off x="8175515" y="2472917"/>
              <a:ext cx="2220181" cy="45719"/>
              <a:chOff x="3394364" y="2909455"/>
              <a:chExt cx="1743693" cy="0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EF49D3B-58A0-41EA-B618-2B650C3C20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364" y="2909455"/>
                <a:ext cx="914400" cy="0"/>
              </a:xfrm>
              <a:prstGeom prst="straightConnector1">
                <a:avLst/>
              </a:prstGeom>
              <a:ln>
                <a:headEnd type="oval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D9B8A8F-23E1-4BA9-8F97-D16D2164F6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8764" y="2909455"/>
                <a:ext cx="829293" cy="0"/>
              </a:xfrm>
              <a:prstGeom prst="straightConnector1">
                <a:avLst/>
              </a:prstGeom>
              <a:ln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2C93BCA-0EC6-4841-95DD-8B4BA9A2CA3E}"/>
                </a:ext>
              </a:extLst>
            </p:cNvPr>
            <p:cNvGrpSpPr/>
            <p:nvPr/>
          </p:nvGrpSpPr>
          <p:grpSpPr>
            <a:xfrm>
              <a:off x="8182143" y="5117485"/>
              <a:ext cx="2220181" cy="603227"/>
              <a:chOff x="3698334" y="5154660"/>
              <a:chExt cx="2220181" cy="603227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22D2287-0D33-4A40-814A-F9457DBBDA54}"/>
                  </a:ext>
                </a:extLst>
              </p:cNvPr>
              <p:cNvGrpSpPr/>
              <p:nvPr/>
            </p:nvGrpSpPr>
            <p:grpSpPr>
              <a:xfrm>
                <a:off x="3698334" y="5712168"/>
                <a:ext cx="2220181" cy="45719"/>
                <a:chOff x="3394364" y="2909455"/>
                <a:chExt cx="1743693" cy="0"/>
              </a:xfrm>
            </p:grpSpPr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6BD3318C-D846-44CD-AEAE-67C0F8462E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94364" y="2909455"/>
                  <a:ext cx="914400" cy="0"/>
                </a:xfrm>
                <a:prstGeom prst="straightConnector1">
                  <a:avLst/>
                </a:prstGeom>
                <a:ln>
                  <a:headEnd type="oval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D6935E7F-586E-4CDB-B82A-F40EB0323F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8764" y="2909455"/>
                  <a:ext cx="829293" cy="0"/>
                </a:xfrm>
                <a:prstGeom prst="straightConnector1">
                  <a:avLst/>
                </a:prstGeom>
                <a:ln>
                  <a:tail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8BF9E052-6BC1-4FEE-9977-1785299C875B}"/>
                      </a:ext>
                    </a:extLst>
                  </p:cNvPr>
                  <p:cNvSpPr txBox="1"/>
                  <p:nvPr/>
                </p:nvSpPr>
                <p:spPr>
                  <a:xfrm>
                    <a:off x="4259526" y="5154660"/>
                    <a:ext cx="143872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8BF9E052-6BC1-4FEE-9977-1785299C87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9526" y="5154660"/>
                    <a:ext cx="143872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327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2E6369D-4990-4245-902B-6AD4667155F8}"/>
                </a:ext>
              </a:extLst>
            </p:cNvPr>
            <p:cNvGrpSpPr/>
            <p:nvPr/>
          </p:nvGrpSpPr>
          <p:grpSpPr>
            <a:xfrm>
              <a:off x="3495027" y="2418877"/>
              <a:ext cx="4995664" cy="3260633"/>
              <a:chOff x="5712087" y="2451535"/>
              <a:chExt cx="4995664" cy="3260633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0F4BF67F-BEC6-44E8-BDC2-CD444B8D2B4F}"/>
                  </a:ext>
                </a:extLst>
              </p:cNvPr>
              <p:cNvGrpSpPr/>
              <p:nvPr/>
            </p:nvGrpSpPr>
            <p:grpSpPr>
              <a:xfrm flipV="1">
                <a:off x="5918516" y="2451535"/>
                <a:ext cx="4474060" cy="45719"/>
                <a:chOff x="3394364" y="2909455"/>
                <a:chExt cx="1743693" cy="0"/>
              </a:xfrm>
            </p:grpSpPr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049D3434-52E9-4979-A66A-3D2A774DC4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94364" y="2909455"/>
                  <a:ext cx="914400" cy="0"/>
                </a:xfrm>
                <a:prstGeom prst="straightConnector1">
                  <a:avLst/>
                </a:prstGeom>
                <a:ln>
                  <a:headEnd type="oval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82B97B4B-EA09-4881-BD9D-11BCA74EBE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8764" y="2909455"/>
                  <a:ext cx="829293" cy="0"/>
                </a:xfrm>
                <a:prstGeom prst="straightConnector1">
                  <a:avLst/>
                </a:prstGeom>
                <a:ln>
                  <a:tail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B5F3D64-D134-4811-9F6C-7DC0C9305494}"/>
                  </a:ext>
                </a:extLst>
              </p:cNvPr>
              <p:cNvGrpSpPr/>
              <p:nvPr/>
            </p:nvGrpSpPr>
            <p:grpSpPr>
              <a:xfrm rot="2134005">
                <a:off x="5736283" y="3174466"/>
                <a:ext cx="4968361" cy="1944104"/>
                <a:chOff x="3492260" y="1924475"/>
                <a:chExt cx="1581039" cy="1944104"/>
              </a:xfrm>
            </p:grpSpPr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E301A9CD-CA61-4BFF-869D-6F3EDC9B62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465995">
                  <a:off x="3492260" y="1924475"/>
                  <a:ext cx="879335" cy="1944104"/>
                </a:xfrm>
                <a:prstGeom prst="straightConnector1">
                  <a:avLst/>
                </a:prstGeom>
                <a:ln>
                  <a:headEnd type="oval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F0016C6B-1FFA-4B3D-8AD5-8CB5BAFBED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465995">
                  <a:off x="4534248" y="2275002"/>
                  <a:ext cx="539051" cy="1243050"/>
                </a:xfrm>
                <a:prstGeom prst="straightConnector1">
                  <a:avLst/>
                </a:prstGeom>
                <a:ln>
                  <a:tail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80E3F00-E2A0-4BEB-87D4-C343987B8C53}"/>
                  </a:ext>
                </a:extLst>
              </p:cNvPr>
              <p:cNvGrpSpPr/>
              <p:nvPr/>
            </p:nvGrpSpPr>
            <p:grpSpPr>
              <a:xfrm rot="19463985">
                <a:off x="5712087" y="3089212"/>
                <a:ext cx="4995664" cy="1972998"/>
                <a:chOff x="3493671" y="1931954"/>
                <a:chExt cx="1580743" cy="1972998"/>
              </a:xfrm>
            </p:grpSpPr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A8F0B41D-81FD-42F8-BBD7-4C821A7FFD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36015" flipV="1">
                  <a:off x="3493671" y="1931954"/>
                  <a:ext cx="881788" cy="1972998"/>
                </a:xfrm>
                <a:prstGeom prst="straightConnector1">
                  <a:avLst/>
                </a:prstGeom>
                <a:ln>
                  <a:headEnd type="oval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26489188-41DF-44C5-9A83-75D1354C40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36015" flipV="1">
                  <a:off x="4538409" y="2301006"/>
                  <a:ext cx="536005" cy="1234893"/>
                </a:xfrm>
                <a:prstGeom prst="straightConnector1">
                  <a:avLst/>
                </a:prstGeom>
                <a:ln>
                  <a:tail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9F4B24B-9FAA-4AAD-B25C-8473B3574FB8}"/>
                  </a:ext>
                </a:extLst>
              </p:cNvPr>
              <p:cNvGrpSpPr/>
              <p:nvPr/>
            </p:nvGrpSpPr>
            <p:grpSpPr>
              <a:xfrm flipV="1">
                <a:off x="5918515" y="5666449"/>
                <a:ext cx="4474060" cy="45719"/>
                <a:chOff x="3394364" y="2909455"/>
                <a:chExt cx="1743693" cy="0"/>
              </a:xfrm>
            </p:grpSpPr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BA59A637-C6DB-415E-8F45-8C82CA9A0E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94364" y="2909455"/>
                  <a:ext cx="914400" cy="0"/>
                </a:xfrm>
                <a:prstGeom prst="straightConnector1">
                  <a:avLst/>
                </a:prstGeom>
                <a:ln>
                  <a:headEnd type="oval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B7EAF4CC-1850-4E37-A66D-52980A48EC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8764" y="2909455"/>
                  <a:ext cx="829293" cy="0"/>
                </a:xfrm>
                <a:prstGeom prst="straightConnector1">
                  <a:avLst/>
                </a:prstGeom>
                <a:ln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4F87FD72-C352-4E5C-8984-6BE90FD195B9}"/>
                      </a:ext>
                    </a:extLst>
                  </p:cNvPr>
                  <p:cNvSpPr txBox="1"/>
                  <p:nvPr/>
                </p:nvSpPr>
                <p:spPr>
                  <a:xfrm>
                    <a:off x="7545368" y="5133006"/>
                    <a:ext cx="143872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4F87FD72-C352-4E5C-8984-6BE90FD195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5368" y="5133006"/>
                    <a:ext cx="1438725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681EEE4-2327-4D1E-90BF-A0A84FDA2728}"/>
                    </a:ext>
                  </a:extLst>
                </p:cNvPr>
                <p:cNvSpPr txBox="1"/>
                <p:nvPr/>
              </p:nvSpPr>
              <p:spPr>
                <a:xfrm>
                  <a:off x="2978971" y="3781546"/>
                  <a:ext cx="14387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b="0" dirty="0"/>
                </a:p>
                <a:p>
                  <a:pPr algn="ctr"/>
                  <a:r>
                    <a:rPr lang="en-US" dirty="0"/>
                    <a:t>stage</a:t>
                  </a: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681EEE4-2327-4D1E-90BF-A0A84FDA27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8971" y="3781546"/>
                  <a:ext cx="1438725" cy="646331"/>
                </a:xfrm>
                <a:prstGeom prst="rect">
                  <a:avLst/>
                </a:prstGeom>
                <a:blipFill>
                  <a:blip r:embed="rId4"/>
                  <a:stretch>
                    <a:fillRect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3310763-F9D7-46CE-8F15-DF4FC8633E3D}"/>
                    </a:ext>
                  </a:extLst>
                </p:cNvPr>
                <p:cNvSpPr txBox="1"/>
                <p:nvPr/>
              </p:nvSpPr>
              <p:spPr>
                <a:xfrm>
                  <a:off x="9679840" y="3726029"/>
                  <a:ext cx="14387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b="0" dirty="0"/>
                </a:p>
                <a:p>
                  <a:pPr algn="ctr"/>
                  <a:r>
                    <a:rPr lang="en-US" dirty="0"/>
                    <a:t>stage</a:t>
                  </a: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3310763-F9D7-46CE-8F15-DF4FC8633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9840" y="3726029"/>
                  <a:ext cx="1438725" cy="646331"/>
                </a:xfrm>
                <a:prstGeom prst="rect">
                  <a:avLst/>
                </a:prstGeom>
                <a:blipFill>
                  <a:blip r:embed="rId5"/>
                  <a:stretch>
                    <a:fillRect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60278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85DB-62AE-4D84-9485-F770A9EB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Fourier Transform</a:t>
            </a:r>
            <a:br>
              <a:rPr lang="en-US" dirty="0"/>
            </a:br>
            <a:r>
              <a:rPr lang="en-US" dirty="0"/>
              <a:t>Real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B35DA-7D83-469F-9BCF-165EA1382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DFT expects complex inputs and generates complex outputs</a:t>
            </a:r>
          </a:p>
          <a:p>
            <a:r>
              <a:rPr lang="en-US" dirty="0"/>
              <a:t>The vast majority of processed signals are real quantities</a:t>
            </a:r>
          </a:p>
          <a:p>
            <a:r>
              <a:rPr lang="en-US" dirty="0"/>
              <a:t>Option 1: Zero pad the real signal </a:t>
            </a:r>
          </a:p>
          <a:p>
            <a:pPr lvl="1"/>
            <a:r>
              <a:rPr lang="en-US" dirty="0"/>
              <a:t>{0, 1, 2, … } --&gt; {0, 0, 1, 0, 2, 0, … }</a:t>
            </a:r>
          </a:p>
          <a:p>
            <a:r>
              <a:rPr lang="en-US" dirty="0"/>
              <a:t>Option 2: Utilize the DFT’s symmetry properties</a:t>
            </a:r>
          </a:p>
          <a:p>
            <a:pPr lvl="1"/>
            <a:r>
              <a:rPr lang="en-US" dirty="0"/>
              <a:t>Compute an N/2 FFT</a:t>
            </a:r>
          </a:p>
          <a:p>
            <a:pPr lvl="2"/>
            <a:r>
              <a:rPr lang="en-US" dirty="0"/>
              <a:t>x[2n] --&gt; real input and x[2n+1] --&gt; imaginary input</a:t>
            </a:r>
          </a:p>
          <a:p>
            <a:pPr lvl="2"/>
            <a:r>
              <a:rPr lang="en-US" dirty="0"/>
              <a:t>Requires unpacking after FFT performed</a:t>
            </a:r>
          </a:p>
          <a:p>
            <a:pPr lvl="2"/>
            <a:r>
              <a:rPr lang="en-US" dirty="0"/>
              <a:t>Only half of the output is provided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825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ABFC-D8AF-4A36-97D7-A2938E9CE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AA1EB-F7A0-4AC8-A455-AD489743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 place decimation in time algorithm</a:t>
            </a:r>
          </a:p>
          <a:p>
            <a:r>
              <a:rPr lang="en-US" dirty="0"/>
              <a:t>Single complex array (real, complex, real, complex, …)</a:t>
            </a:r>
          </a:p>
          <a:p>
            <a:r>
              <a:rPr lang="en-US" dirty="0"/>
              <a:t>Q15 number format</a:t>
            </a:r>
          </a:p>
          <a:p>
            <a:pPr lvl="1"/>
            <a:r>
              <a:rPr lang="en-US" dirty="0"/>
              <a:t>Scaling to prevent overflow</a:t>
            </a:r>
          </a:p>
          <a:p>
            <a:r>
              <a:rPr lang="en-US" dirty="0"/>
              <a:t>Bit-reversing handled in FFT function</a:t>
            </a:r>
          </a:p>
          <a:p>
            <a:r>
              <a:rPr lang="en-US" dirty="0"/>
              <a:t>Twiddle factor lookup table</a:t>
            </a:r>
          </a:p>
          <a:p>
            <a:r>
              <a:rPr lang="en-US" dirty="0" err="1"/>
              <a:t>Intrinsics</a:t>
            </a:r>
            <a:r>
              <a:rPr lang="en-US" dirty="0"/>
              <a:t> used for butterfly computations</a:t>
            </a:r>
          </a:p>
        </p:txBody>
      </p:sp>
    </p:spTree>
    <p:extLst>
      <p:ext uri="{BB962C8B-B14F-4D97-AF65-F5344CB8AC3E}">
        <p14:creationId xmlns:p14="http://schemas.microsoft.com/office/powerpoint/2010/main" val="2257073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AC03-1693-4869-925D-98EB0519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Bit Reversal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D782D5-A17A-492D-A637-82299592F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725" y="1905000"/>
            <a:ext cx="6939527" cy="33201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747503-9816-45C8-AB92-5090F5E85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768" y="2692404"/>
            <a:ext cx="4169814" cy="354148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74518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AC03-1693-4869-925D-98EB0519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In-Place Computation Indexing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D782D5-A17A-492D-A637-82299592F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3329531" cy="44435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036EB41-6193-48AA-B0E5-ECEA17068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043" y="1905000"/>
            <a:ext cx="5034569" cy="31633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34408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AC03-1693-4869-925D-98EB0519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Butterfly Computations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0D2F20-CC7F-492F-BCEC-D7805CA85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699" y="3429000"/>
            <a:ext cx="5523913" cy="2852783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D782D5-A17A-492D-A637-82299592F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0474" y="1556657"/>
            <a:ext cx="6018212" cy="387840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41228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629AA-6EC3-4882-B2BF-3BD3B496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and Backward FFT</a:t>
            </a:r>
          </a:p>
        </p:txBody>
      </p:sp>
      <p:pic>
        <p:nvPicPr>
          <p:cNvPr id="7" name="Screen Recording 6">
            <a:hlinkClick r:id="" action="ppaction://media"/>
            <a:extLst>
              <a:ext uri="{FF2B5EF4-FFF2-40B4-BE49-F238E27FC236}">
                <a16:creationId xmlns:a16="http://schemas.microsoft.com/office/drawing/2014/main" id="{BFF6F46E-F9E6-4811-8571-188CE50F0E84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59125" y="2133600"/>
            <a:ext cx="7775575" cy="3778250"/>
          </a:xfrm>
        </p:spPr>
      </p:pic>
    </p:spTree>
    <p:extLst>
      <p:ext uri="{BB962C8B-B14F-4D97-AF65-F5344CB8AC3E}">
        <p14:creationId xmlns:p14="http://schemas.microsoft.com/office/powerpoint/2010/main" val="249384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3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629AA-6EC3-4882-B2BF-3BD3B496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and TI Comparison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FE251CD-E9AB-4866-961F-9416F92A8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3687792" cy="3429000"/>
          </a:xfrm>
          <a:ln>
            <a:solidFill>
              <a:schemeClr val="accent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83A91D-11C8-4AEF-8C51-A1B6079BD686}"/>
                  </a:ext>
                </a:extLst>
              </p:cNvPr>
              <p:cNvSpPr txBox="1"/>
              <p:nvPr/>
            </p:nvSpPr>
            <p:spPr>
              <a:xfrm>
                <a:off x="2592925" y="5334000"/>
                <a:ext cx="36877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MSE (ML, </a:t>
                </a:r>
                <a:r>
                  <a:rPr lang="en-US" dirty="0" err="1"/>
                  <a:t>myFFT</a:t>
                </a:r>
                <a:r>
                  <a:rPr lang="en-US" dirty="0"/>
                  <a:t>):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9.46×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MSE (TI, </a:t>
                </a:r>
                <a:r>
                  <a:rPr lang="en-US" dirty="0" err="1"/>
                  <a:t>myFFT</a:t>
                </a:r>
                <a:r>
                  <a:rPr lang="en-US" dirty="0"/>
                  <a:t>):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9.99×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83A91D-11C8-4AEF-8C51-A1B6079BD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25" y="5334000"/>
                <a:ext cx="3687792" cy="646331"/>
              </a:xfrm>
              <a:prstGeom prst="rect">
                <a:avLst/>
              </a:prstGeom>
              <a:blipFill>
                <a:blip r:embed="rId3"/>
                <a:stretch>
                  <a:fillRect l="-1322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23BB650F-4824-487B-8726-C5F4EE2FF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768" y="1905000"/>
            <a:ext cx="3687792" cy="3429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10C591-95E4-481D-9FBA-A158A0A16E85}"/>
                  </a:ext>
                </a:extLst>
              </p:cNvPr>
              <p:cNvSpPr txBox="1"/>
              <p:nvPr/>
            </p:nvSpPr>
            <p:spPr>
              <a:xfrm>
                <a:off x="7048768" y="5334000"/>
                <a:ext cx="36877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MSE (ML, </a:t>
                </a:r>
                <a:r>
                  <a:rPr lang="en-US" dirty="0" err="1"/>
                  <a:t>myFFT</a:t>
                </a:r>
                <a:r>
                  <a:rPr lang="en-US" dirty="0"/>
                  <a:t>):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9.01×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MSE (TI, </a:t>
                </a:r>
                <a:r>
                  <a:rPr lang="en-US" dirty="0" err="1"/>
                  <a:t>myFFT</a:t>
                </a:r>
                <a:r>
                  <a:rPr lang="en-US" dirty="0"/>
                  <a:t>):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1.33×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10C591-95E4-481D-9FBA-A158A0A16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768" y="5334000"/>
                <a:ext cx="3687792" cy="646331"/>
              </a:xfrm>
              <a:prstGeom prst="rect">
                <a:avLst/>
              </a:prstGeom>
              <a:blipFill>
                <a:blip r:embed="rId5"/>
                <a:stretch>
                  <a:fillRect l="-1322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984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4DC3-D07B-445D-B152-EEC09457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9393A-C1CB-4E30-92FD-2724232CD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cycle measurements made while performing 128-point </a:t>
            </a:r>
            <a:r>
              <a:rPr lang="en-US" dirty="0" err="1"/>
              <a:t>fft</a:t>
            </a:r>
            <a:endParaRPr lang="en-US" dirty="0"/>
          </a:p>
          <a:p>
            <a:pPr lvl="1"/>
            <a:r>
              <a:rPr lang="en-US" dirty="0"/>
              <a:t>TI </a:t>
            </a:r>
            <a:r>
              <a:rPr lang="en-US" dirty="0" err="1"/>
              <a:t>cfft</a:t>
            </a:r>
            <a:r>
              <a:rPr lang="en-US" dirty="0"/>
              <a:t>:		3,101 cycles</a:t>
            </a:r>
          </a:p>
          <a:p>
            <a:pPr lvl="1"/>
            <a:r>
              <a:rPr lang="en-US" dirty="0"/>
              <a:t>TI </a:t>
            </a:r>
            <a:r>
              <a:rPr lang="en-US" dirty="0" err="1"/>
              <a:t>cbrev</a:t>
            </a:r>
            <a:r>
              <a:rPr lang="en-US" dirty="0"/>
              <a:t>:		287 cycles</a:t>
            </a:r>
          </a:p>
          <a:p>
            <a:pPr lvl="1"/>
            <a:r>
              <a:rPr lang="en-US" dirty="0" err="1"/>
              <a:t>myFFT</a:t>
            </a:r>
            <a:r>
              <a:rPr lang="en-US" dirty="0"/>
              <a:t>:		61,108 cycles</a:t>
            </a:r>
          </a:p>
          <a:p>
            <a:pPr lvl="2"/>
            <a:r>
              <a:rPr lang="en-US" dirty="0"/>
              <a:t>Bit reversal:		21,685 cycles</a:t>
            </a:r>
          </a:p>
          <a:p>
            <a:pPr lvl="2"/>
            <a:r>
              <a:rPr lang="en-US" dirty="0"/>
              <a:t>FFT </a:t>
            </a:r>
            <a:r>
              <a:rPr lang="en-US" dirty="0" err="1"/>
              <a:t>Calcs</a:t>
            </a:r>
            <a:r>
              <a:rPr lang="en-US" dirty="0"/>
              <a:t>:		39,311 cycles</a:t>
            </a:r>
          </a:p>
          <a:p>
            <a:pPr lvl="2"/>
            <a:r>
              <a:rPr lang="en-US" dirty="0"/>
              <a:t>Other:			112 cycles</a:t>
            </a:r>
          </a:p>
        </p:txBody>
      </p:sp>
    </p:spTree>
    <p:extLst>
      <p:ext uri="{BB962C8B-B14F-4D97-AF65-F5344CB8AC3E}">
        <p14:creationId xmlns:p14="http://schemas.microsoft.com/office/powerpoint/2010/main" val="385178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24F3-15D5-49A1-A078-5852C3D6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D14BF-3DFD-4384-AAD4-F5CEDBD21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  <a:p>
            <a:pPr lvl="1"/>
            <a:r>
              <a:rPr lang="en-US" dirty="0"/>
              <a:t>The Discrete Fourier Transform</a:t>
            </a:r>
          </a:p>
          <a:p>
            <a:pPr lvl="1"/>
            <a:r>
              <a:rPr lang="en-US" dirty="0"/>
              <a:t>Radix-2 FFT algorithms</a:t>
            </a:r>
          </a:p>
          <a:p>
            <a:pPr lvl="1"/>
            <a:r>
              <a:rPr lang="en-US" dirty="0"/>
              <a:t>Real-valued sequences in time</a:t>
            </a:r>
          </a:p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Decimation in time</a:t>
            </a:r>
          </a:p>
          <a:p>
            <a:pPr lvl="1"/>
            <a:r>
              <a:rPr lang="en-US" dirty="0"/>
              <a:t>Difficulties</a:t>
            </a:r>
          </a:p>
          <a:p>
            <a:pPr lvl="1"/>
            <a:r>
              <a:rPr lang="en-US" dirty="0"/>
              <a:t>Handling real sequences</a:t>
            </a:r>
          </a:p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520150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B78D-0786-46BA-B26A-788548C6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1A8E2-7925-4386-B13D-1DFE58A5C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cycle efficiency</a:t>
            </a:r>
          </a:p>
          <a:p>
            <a:pPr lvl="1"/>
            <a:r>
              <a:rPr lang="en-US" dirty="0"/>
              <a:t>Improve bit reversal with a look up table</a:t>
            </a:r>
          </a:p>
          <a:p>
            <a:pPr lvl="1"/>
            <a:r>
              <a:rPr lang="en-US" dirty="0"/>
              <a:t>Consider writing directly in assembly</a:t>
            </a:r>
          </a:p>
          <a:p>
            <a:r>
              <a:rPr lang="en-US" dirty="0"/>
              <a:t>Implement real-time sequence algorithm</a:t>
            </a:r>
          </a:p>
          <a:p>
            <a:pPr lvl="1"/>
            <a:r>
              <a:rPr lang="en-US" dirty="0"/>
              <a:t>Unable to unpackage (N/2) complex FFT results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80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B781-D691-453F-BD50-E9305A0A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061B5-369B-4987-B2DB-6D7BF5DEC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Oppenheim, A. V., &amp; Schafer, R. W. (2010). Discrete-time signal processing (3rd ed.). Upper Saddle River (N.J.): Prentice-Hall.</a:t>
            </a:r>
          </a:p>
          <a:p>
            <a:r>
              <a:rPr lang="en-US" dirty="0"/>
              <a:t>Decimation in time. (n.d.). Retrieved April 3, 2018, from https://archive.cnx.org/contents/ce67266a-1851-47e4-8bfc-82eb447212b4@7/decimation-in-frequency-dit-radix-2-fft</a:t>
            </a:r>
          </a:p>
          <a:p>
            <a:r>
              <a:rPr lang="en-US" dirty="0"/>
              <a:t>Sorensen, H. V., Jones, D. L., </a:t>
            </a:r>
            <a:r>
              <a:rPr lang="en-US" dirty="0" err="1"/>
              <a:t>Heideman</a:t>
            </a:r>
            <a:r>
              <a:rPr lang="en-US" dirty="0"/>
              <a:t>, M. T., &amp; Burrus, C. S. (1987, June). Real-Valued Fast Fourier Transform Algorithms. IEEE Transactions on Acoustics, Speech, and Signal Processing, ASSP-35(6), 849-863.</a:t>
            </a:r>
          </a:p>
          <a:p>
            <a:r>
              <a:rPr lang="en-US" dirty="0"/>
              <a:t>Jones, K. (2012). Regularized fast </a:t>
            </a:r>
            <a:r>
              <a:rPr lang="en-US" dirty="0" err="1"/>
              <a:t>hartley</a:t>
            </a:r>
            <a:r>
              <a:rPr lang="en-US" dirty="0"/>
              <a:t> transform: Optimal formulation of real-data fast </a:t>
            </a:r>
            <a:r>
              <a:rPr lang="en-US" dirty="0" err="1"/>
              <a:t>fourier</a:t>
            </a:r>
            <a:r>
              <a:rPr lang="en-US" dirty="0"/>
              <a:t> transform .. Place of publication not identified: Springer.</a:t>
            </a:r>
          </a:p>
        </p:txBody>
      </p:sp>
    </p:spTree>
    <p:extLst>
      <p:ext uri="{BB962C8B-B14F-4D97-AF65-F5344CB8AC3E}">
        <p14:creationId xmlns:p14="http://schemas.microsoft.com/office/powerpoint/2010/main" val="342438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DE54-B06D-4C13-BF08-913B0AB5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 – DTFT- DFT – FFT</a:t>
            </a:r>
            <a:br>
              <a:rPr lang="en-US" dirty="0"/>
            </a:br>
            <a:r>
              <a:rPr lang="en-US" dirty="0"/>
              <a:t>What’s the difference?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BBC86-B45E-414D-965D-6B559B436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Fourier Transform</a:t>
            </a:r>
          </a:p>
          <a:p>
            <a:pPr lvl="1"/>
            <a:r>
              <a:rPr lang="en-US" dirty="0"/>
              <a:t>Continuous time =&gt;  continuous frequency</a:t>
            </a:r>
          </a:p>
          <a:p>
            <a:r>
              <a:rPr lang="en-US" dirty="0"/>
              <a:t>Discrete Time Fourier Transform</a:t>
            </a:r>
          </a:p>
          <a:p>
            <a:pPr lvl="1"/>
            <a:r>
              <a:rPr lang="en-US" dirty="0"/>
              <a:t>Discrete time =&gt; continuous time</a:t>
            </a:r>
          </a:p>
          <a:p>
            <a:r>
              <a:rPr lang="en-US" dirty="0"/>
              <a:t>Discrete Fourier Transform</a:t>
            </a:r>
          </a:p>
          <a:p>
            <a:pPr lvl="1"/>
            <a:r>
              <a:rPr lang="en-US" dirty="0"/>
              <a:t>Discrete time =&gt; discrete frequency</a:t>
            </a:r>
          </a:p>
          <a:p>
            <a:r>
              <a:rPr lang="en-US" dirty="0"/>
              <a:t>Fast Fourier Transform </a:t>
            </a:r>
          </a:p>
          <a:p>
            <a:pPr lvl="1"/>
            <a:r>
              <a:rPr lang="en-US" dirty="0"/>
              <a:t>Efficient implementations of the DFT</a:t>
            </a:r>
          </a:p>
        </p:txBody>
      </p:sp>
    </p:spTree>
    <p:extLst>
      <p:ext uri="{BB962C8B-B14F-4D97-AF65-F5344CB8AC3E}">
        <p14:creationId xmlns:p14="http://schemas.microsoft.com/office/powerpoint/2010/main" val="3602085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3FF26-288D-42D9-B019-EB5B94E2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Discrete Fourier 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60DE7B-F91D-457E-9128-4A4BE6625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620982"/>
                <a:ext cx="8915400" cy="429024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       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Frequency “sorted” into N bins</a:t>
                </a:r>
              </a:p>
              <a:p>
                <a:pPr lvl="1"/>
                <a:r>
                  <a:rPr lang="en-US" dirty="0"/>
                  <a:t>Bins spaced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Central to implementing Fourier analysis on digital systems</a:t>
                </a:r>
              </a:p>
              <a:p>
                <a:r>
                  <a:rPr lang="en-US" dirty="0"/>
                  <a:t>Inherently periodic</a:t>
                </a:r>
              </a:p>
              <a:p>
                <a:r>
                  <a:rPr lang="en-US" dirty="0"/>
                  <a:t>Conjugate symmetric about N/2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	,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Direct implementation: O(N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“Twiddle factor”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60DE7B-F91D-457E-9128-4A4BE6625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620982"/>
                <a:ext cx="8915400" cy="4290240"/>
              </a:xfrm>
              <a:blipFill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56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BE0A-C7F4-481E-83EB-322441E9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Fourier 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E35CA0-03E9-474F-BBD6-6EFF4C47F0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Highly efficient algorithms used to implement the DFT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Formulations before digital age</a:t>
                </a:r>
              </a:p>
              <a:p>
                <a:pPr lvl="1"/>
                <a:r>
                  <a:rPr lang="en-US" dirty="0"/>
                  <a:t>Gauss (1805), Runge (1905), Danielson/</a:t>
                </a:r>
                <a:r>
                  <a:rPr lang="en-US" dirty="0" err="1"/>
                  <a:t>Lanczos</a:t>
                </a:r>
                <a:r>
                  <a:rPr lang="en-US" dirty="0"/>
                  <a:t> (1942)</a:t>
                </a:r>
              </a:p>
              <a:p>
                <a:r>
                  <a:rPr lang="en-US" dirty="0"/>
                  <a:t>DFT evaluated at smaller lengths and output is reconstructed</a:t>
                </a:r>
              </a:p>
              <a:p>
                <a:r>
                  <a:rPr lang="en-US" dirty="0"/>
                  <a:t>Two most common algorithms (Cooley-Tukey)</a:t>
                </a:r>
              </a:p>
              <a:p>
                <a:pPr lvl="1"/>
                <a:r>
                  <a:rPr lang="en-US" dirty="0"/>
                  <a:t>Radix-2 decimation in time (DIT)</a:t>
                </a:r>
              </a:p>
              <a:p>
                <a:pPr lvl="1"/>
                <a:r>
                  <a:rPr lang="en-US" dirty="0"/>
                  <a:t>Radix-2 decimation in frequency (DIF)</a:t>
                </a:r>
              </a:p>
              <a:p>
                <a:pPr lvl="1"/>
                <a:r>
                  <a:rPr lang="en-US" dirty="0"/>
                  <a:t>Both require N = power of 2</a:t>
                </a:r>
              </a:p>
              <a:p>
                <a:r>
                  <a:rPr lang="en-US" dirty="0"/>
                  <a:t>Other non-power of 2 algorithms and composite integer algorithms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E35CA0-03E9-474F-BBD6-6EFF4C47F0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283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BE0A-C7F4-481E-83EB-322441E9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Fourier Transform</a:t>
            </a:r>
            <a:br>
              <a:rPr lang="en-US" dirty="0"/>
            </a:br>
            <a:r>
              <a:rPr lang="en-US" dirty="0"/>
              <a:t>Radix 2-Decimation in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E35CA0-03E9-474F-BBD6-6EFF4C47F04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Original N-length sequence broken into two (N/2)-length sequences</a:t>
                </a:r>
              </a:p>
              <a:p>
                <a:pPr lvl="1"/>
                <a:r>
                  <a:rPr lang="en-US" dirty="0"/>
                  <a:t>N must be even</a:t>
                </a:r>
              </a:p>
              <a:p>
                <a:pPr lvl="1"/>
                <a:r>
                  <a:rPr lang="en-US" dirty="0"/>
                  <a:t>Even and odd components</a:t>
                </a:r>
              </a:p>
              <a:p>
                <a:r>
                  <a:rPr lang="en-US" dirty="0"/>
                  <a:t>Two (N/2)-point DFTs performed</a:t>
                </a:r>
              </a:p>
              <a:p>
                <a:pPr lvl="1"/>
                <a:r>
                  <a:rPr lang="en-US" dirty="0"/>
                  <a:t>Outputs of one recombined with other using twiddle factors</a:t>
                </a:r>
              </a:p>
              <a:p>
                <a:pPr lvl="1"/>
                <a:r>
                  <a:rPr lang="en-US" dirty="0"/>
                  <a:t>Reduces computation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N/2 is even, the (N/2)-point DFTs can be broken down into four (N/4)-point DFTs</a:t>
                </a:r>
              </a:p>
              <a:p>
                <a:pPr lvl="1"/>
                <a:r>
                  <a:rPr lang="en-US" dirty="0"/>
                  <a:t>If N = power of 2, then N/2 is always even!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E35CA0-03E9-474F-BBD6-6EFF4C47F0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707" t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F1FB97F-E73B-40C1-A806-505109290F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91375" y="2433267"/>
            <a:ext cx="4313238" cy="316304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144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BE0A-C7F4-481E-83EB-322441E9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Fourier Transform</a:t>
            </a:r>
            <a:br>
              <a:rPr lang="en-US" dirty="0"/>
            </a:br>
            <a:r>
              <a:rPr lang="en-US" dirty="0"/>
              <a:t>Radix 2-Decimation in Time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AF8167-B342-467C-9120-4E004E5F9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7006150" cy="440219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98253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BE0A-C7F4-481E-83EB-322441E9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Fourier Transform</a:t>
            </a:r>
            <a:br>
              <a:rPr lang="en-US" dirty="0"/>
            </a:br>
            <a:r>
              <a:rPr lang="en-US" dirty="0"/>
              <a:t>Radix 2-Decimation in Time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6E1060C-AF8A-4260-B2DF-F650CB707AC6}"/>
              </a:ext>
            </a:extLst>
          </p:cNvPr>
          <p:cNvGrpSpPr/>
          <p:nvPr/>
        </p:nvGrpSpPr>
        <p:grpSpPr>
          <a:xfrm>
            <a:off x="2978971" y="2042890"/>
            <a:ext cx="8139594" cy="4191000"/>
            <a:chOff x="2982284" y="1905000"/>
            <a:chExt cx="8139594" cy="4191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1E081CD-9460-46B7-A16A-AF8470593422}"/>
                </a:ext>
              </a:extLst>
            </p:cNvPr>
            <p:cNvSpPr/>
            <p:nvPr/>
          </p:nvSpPr>
          <p:spPr>
            <a:xfrm>
              <a:off x="2982284" y="1905000"/>
              <a:ext cx="8139594" cy="419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E689E86-EC38-4CC4-9D0D-7ABC90012908}"/>
                </a:ext>
              </a:extLst>
            </p:cNvPr>
            <p:cNvGrpSpPr/>
            <p:nvPr/>
          </p:nvGrpSpPr>
          <p:grpSpPr>
            <a:xfrm>
              <a:off x="3701648" y="2313645"/>
              <a:ext cx="6694241" cy="91438"/>
              <a:chOff x="3701648" y="2313645"/>
              <a:chExt cx="6694241" cy="91438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F93FC07-4E5F-4970-A12E-BA648335590A}"/>
                  </a:ext>
                </a:extLst>
              </p:cNvPr>
              <p:cNvGrpSpPr/>
              <p:nvPr/>
            </p:nvGrpSpPr>
            <p:grpSpPr>
              <a:xfrm>
                <a:off x="3701648" y="2359364"/>
                <a:ext cx="2220181" cy="45719"/>
                <a:chOff x="3394364" y="2909455"/>
                <a:chExt cx="1743693" cy="0"/>
              </a:xfrm>
            </p:grpSpPr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ACD6AC77-9447-4A0B-9BF9-F095BDBA7E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94364" y="2909455"/>
                  <a:ext cx="914400" cy="0"/>
                </a:xfrm>
                <a:prstGeom prst="straightConnector1">
                  <a:avLst/>
                </a:prstGeom>
                <a:ln>
                  <a:headEnd type="oval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8A10B2FE-DAFD-46B7-904B-373400598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8764" y="2909455"/>
                  <a:ext cx="829293" cy="0"/>
                </a:xfrm>
                <a:prstGeom prst="straightConnector1">
                  <a:avLst/>
                </a:prstGeom>
                <a:ln>
                  <a:tail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965C8B89-11B6-4131-9904-6E583551CDB7}"/>
                  </a:ext>
                </a:extLst>
              </p:cNvPr>
              <p:cNvGrpSpPr/>
              <p:nvPr/>
            </p:nvGrpSpPr>
            <p:grpSpPr>
              <a:xfrm flipV="1">
                <a:off x="5921829" y="2313645"/>
                <a:ext cx="4474060" cy="45719"/>
                <a:chOff x="3394364" y="2909455"/>
                <a:chExt cx="1743693" cy="0"/>
              </a:xfrm>
            </p:grpSpPr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859AFF20-E7A6-457C-AE53-C7F803FDBB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94364" y="2909455"/>
                  <a:ext cx="914400" cy="0"/>
                </a:xfrm>
                <a:prstGeom prst="straightConnector1">
                  <a:avLst/>
                </a:prstGeom>
                <a:ln>
                  <a:headEnd type="oval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C9F5BCF3-52B7-446A-8AEA-60355F57AE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8764" y="2909455"/>
                  <a:ext cx="829293" cy="0"/>
                </a:xfrm>
                <a:prstGeom prst="straightConnector1">
                  <a:avLst/>
                </a:prstGeom>
                <a:ln>
                  <a:tail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A30CBA1-CB2B-4605-B3B9-53940C9180F1}"/>
                </a:ext>
              </a:extLst>
            </p:cNvPr>
            <p:cNvGrpSpPr/>
            <p:nvPr/>
          </p:nvGrpSpPr>
          <p:grpSpPr>
            <a:xfrm rot="2134005">
              <a:off x="5739596" y="3036576"/>
              <a:ext cx="4968361" cy="1944104"/>
              <a:chOff x="3492260" y="1924475"/>
              <a:chExt cx="1581039" cy="1944104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28B166AF-03DA-4559-A818-046FB43B2664}"/>
                  </a:ext>
                </a:extLst>
              </p:cNvPr>
              <p:cNvCxnSpPr>
                <a:cxnSpLocks/>
              </p:cNvCxnSpPr>
              <p:nvPr/>
            </p:nvCxnSpPr>
            <p:spPr>
              <a:xfrm rot="19465995">
                <a:off x="3492260" y="1924475"/>
                <a:ext cx="879335" cy="1944104"/>
              </a:xfrm>
              <a:prstGeom prst="straightConnector1">
                <a:avLst/>
              </a:prstGeom>
              <a:ln>
                <a:headEnd type="oval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FFA9AEBC-633A-452C-8540-6809F7231811}"/>
                  </a:ext>
                </a:extLst>
              </p:cNvPr>
              <p:cNvCxnSpPr>
                <a:cxnSpLocks/>
              </p:cNvCxnSpPr>
              <p:nvPr/>
            </p:nvCxnSpPr>
            <p:spPr>
              <a:xfrm rot="19465995">
                <a:off x="4534248" y="2275002"/>
                <a:ext cx="539051" cy="1243050"/>
              </a:xfrm>
              <a:prstGeom prst="straightConnector1">
                <a:avLst/>
              </a:prstGeom>
              <a:ln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4A56F54-7D7B-4B70-A17D-EB71B010C658}"/>
                </a:ext>
              </a:extLst>
            </p:cNvPr>
            <p:cNvGrpSpPr/>
            <p:nvPr/>
          </p:nvGrpSpPr>
          <p:grpSpPr>
            <a:xfrm rot="19463985">
              <a:off x="5715400" y="2951322"/>
              <a:ext cx="4995664" cy="1972998"/>
              <a:chOff x="3493671" y="1931954"/>
              <a:chExt cx="1580743" cy="1972998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B9FCC26-2EB4-4668-9D9F-ACCE40F889C8}"/>
                  </a:ext>
                </a:extLst>
              </p:cNvPr>
              <p:cNvCxnSpPr>
                <a:cxnSpLocks/>
              </p:cNvCxnSpPr>
              <p:nvPr/>
            </p:nvCxnSpPr>
            <p:spPr>
              <a:xfrm rot="2136015" flipV="1">
                <a:off x="3493671" y="1931954"/>
                <a:ext cx="881788" cy="1972998"/>
              </a:xfrm>
              <a:prstGeom prst="straightConnector1">
                <a:avLst/>
              </a:prstGeom>
              <a:ln>
                <a:headEnd type="oval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26879263-555F-43D7-B22A-F70D2E21A54B}"/>
                  </a:ext>
                </a:extLst>
              </p:cNvPr>
              <p:cNvCxnSpPr>
                <a:cxnSpLocks/>
              </p:cNvCxnSpPr>
              <p:nvPr/>
            </p:nvCxnSpPr>
            <p:spPr>
              <a:xfrm rot="2136015" flipV="1">
                <a:off x="4538409" y="2301006"/>
                <a:ext cx="536005" cy="1234893"/>
              </a:xfrm>
              <a:prstGeom prst="straightConnector1">
                <a:avLst/>
              </a:prstGeom>
              <a:ln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0A496A1-E092-4060-9A14-F898BDDAE0AD}"/>
                </a:ext>
              </a:extLst>
            </p:cNvPr>
            <p:cNvGrpSpPr/>
            <p:nvPr/>
          </p:nvGrpSpPr>
          <p:grpSpPr>
            <a:xfrm>
              <a:off x="3701647" y="5528559"/>
              <a:ext cx="6694241" cy="91438"/>
              <a:chOff x="3701648" y="2313645"/>
              <a:chExt cx="6694241" cy="9143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8D0FF865-A082-4A40-84FA-92D763DD46F8}"/>
                  </a:ext>
                </a:extLst>
              </p:cNvPr>
              <p:cNvGrpSpPr/>
              <p:nvPr/>
            </p:nvGrpSpPr>
            <p:grpSpPr>
              <a:xfrm>
                <a:off x="3701648" y="2359364"/>
                <a:ext cx="2220181" cy="45719"/>
                <a:chOff x="3394364" y="2909455"/>
                <a:chExt cx="1743693" cy="0"/>
              </a:xfrm>
            </p:grpSpPr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353D9193-5A8A-4614-AE9E-300A5E6A57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94364" y="2909455"/>
                  <a:ext cx="914400" cy="0"/>
                </a:xfrm>
                <a:prstGeom prst="straightConnector1">
                  <a:avLst/>
                </a:prstGeom>
                <a:ln>
                  <a:headEnd type="oval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18B431F8-07C2-4BEF-B02F-2A6471ED3C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8764" y="2909455"/>
                  <a:ext cx="829293" cy="0"/>
                </a:xfrm>
                <a:prstGeom prst="straightConnector1">
                  <a:avLst/>
                </a:prstGeom>
                <a:ln>
                  <a:tail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02BC2F1-7B3E-44D9-904E-CF40307D5F0D}"/>
                  </a:ext>
                </a:extLst>
              </p:cNvPr>
              <p:cNvGrpSpPr/>
              <p:nvPr/>
            </p:nvGrpSpPr>
            <p:grpSpPr>
              <a:xfrm flipV="1">
                <a:off x="5921829" y="2313645"/>
                <a:ext cx="4474060" cy="45719"/>
                <a:chOff x="3394364" y="2909455"/>
                <a:chExt cx="1743693" cy="0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A274485D-62B0-4879-A55A-B58243EE37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94364" y="2909455"/>
                  <a:ext cx="914400" cy="0"/>
                </a:xfrm>
                <a:prstGeom prst="straightConnector1">
                  <a:avLst/>
                </a:prstGeom>
                <a:ln>
                  <a:headEnd type="oval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9F1D1A87-3BF8-4B71-ACBB-4B8718A8BC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8764" y="2909455"/>
                  <a:ext cx="829293" cy="0"/>
                </a:xfrm>
                <a:prstGeom prst="straightConnector1">
                  <a:avLst/>
                </a:prstGeom>
                <a:ln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B4BE946-2473-4BDA-8B54-BC8DE0102F9F}"/>
                    </a:ext>
                  </a:extLst>
                </p:cNvPr>
                <p:cNvSpPr txBox="1"/>
                <p:nvPr/>
              </p:nvSpPr>
              <p:spPr>
                <a:xfrm>
                  <a:off x="4262839" y="5016770"/>
                  <a:ext cx="14387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B4BE946-2473-4BDA-8B54-BC8DE0102F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2839" y="5016770"/>
                  <a:ext cx="1438725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A340454-C974-48E0-966B-C8A72D8EE673}"/>
                    </a:ext>
                  </a:extLst>
                </p:cNvPr>
                <p:cNvSpPr txBox="1"/>
                <p:nvPr/>
              </p:nvSpPr>
              <p:spPr>
                <a:xfrm>
                  <a:off x="7548681" y="4995116"/>
                  <a:ext cx="14387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A340454-C974-48E0-966B-C8A72D8EE6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8681" y="4995116"/>
                  <a:ext cx="143872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197601F-26F3-4455-A7BA-8E2E2C1A6EB4}"/>
                    </a:ext>
                  </a:extLst>
                </p:cNvPr>
                <p:cNvSpPr txBox="1"/>
                <p:nvPr/>
              </p:nvSpPr>
              <p:spPr>
                <a:xfrm>
                  <a:off x="2982284" y="3643656"/>
                  <a:ext cx="14387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b="0" dirty="0"/>
                </a:p>
                <a:p>
                  <a:pPr algn="ctr"/>
                  <a:r>
                    <a:rPr lang="en-US" dirty="0"/>
                    <a:t>stage</a:t>
                  </a:r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197601F-26F3-4455-A7BA-8E2E2C1A6E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2284" y="3643656"/>
                  <a:ext cx="1438725" cy="646331"/>
                </a:xfrm>
                <a:prstGeom prst="rect">
                  <a:avLst/>
                </a:prstGeom>
                <a:blipFill>
                  <a:blip r:embed="rId4"/>
                  <a:stretch>
                    <a:fillRect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A44AB5E-F09F-466D-8C39-E11F90F5CEEF}"/>
                    </a:ext>
                  </a:extLst>
                </p:cNvPr>
                <p:cNvSpPr txBox="1"/>
                <p:nvPr/>
              </p:nvSpPr>
              <p:spPr>
                <a:xfrm>
                  <a:off x="9683153" y="3588139"/>
                  <a:ext cx="14387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b="0" dirty="0"/>
                </a:p>
                <a:p>
                  <a:pPr algn="ctr"/>
                  <a:r>
                    <a:rPr lang="en-US" dirty="0"/>
                    <a:t>stage</a:t>
                  </a:r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A44AB5E-F09F-466D-8C39-E11F90F5CE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3153" y="3588139"/>
                  <a:ext cx="1438725" cy="646331"/>
                </a:xfrm>
                <a:prstGeom prst="rect">
                  <a:avLst/>
                </a:prstGeom>
                <a:blipFill>
                  <a:blip r:embed="rId5"/>
                  <a:stretch>
                    <a:fillRect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35010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BE0A-C7F4-481E-83EB-322441E9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Fourier Transform</a:t>
            </a:r>
            <a:br>
              <a:rPr lang="en-US" dirty="0"/>
            </a:br>
            <a:r>
              <a:rPr lang="en-US" dirty="0"/>
              <a:t>Radix 2-Decimation in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35CA0-03E9-474F-BBD6-6EFF4C47F0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decimation in time</a:t>
            </a:r>
          </a:p>
          <a:p>
            <a:r>
              <a:rPr lang="en-US" dirty="0"/>
              <a:t>Original sequence divided into smaller (N/2) sequence</a:t>
            </a:r>
          </a:p>
          <a:p>
            <a:pPr lvl="1"/>
            <a:r>
              <a:rPr lang="en-US" dirty="0"/>
              <a:t>Different from sorting into even and odd (N/2) sequences</a:t>
            </a:r>
          </a:p>
          <a:p>
            <a:r>
              <a:rPr lang="en-US" dirty="0"/>
              <a:t>Subsequences combine using butterflies, and (N/2)-point DFT performed</a:t>
            </a:r>
          </a:p>
          <a:p>
            <a:r>
              <a:rPr lang="en-US" dirty="0"/>
              <a:t>Output is in bit-reversed order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F1FB97F-E73B-40C1-A806-505109290F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91375" y="2433267"/>
            <a:ext cx="4313238" cy="31630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028579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1202</TotalTime>
  <Words>746</Words>
  <Application>Microsoft Office PowerPoint</Application>
  <PresentationFormat>Widescreen</PresentationFormat>
  <Paragraphs>119</Paragraphs>
  <Slides>21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Cambria Math</vt:lpstr>
      <vt:lpstr>Century Gothic</vt:lpstr>
      <vt:lpstr>Wingdings 3</vt:lpstr>
      <vt:lpstr>Wisp</vt:lpstr>
      <vt:lpstr>Fast Fourier Transform (FFT)</vt:lpstr>
      <vt:lpstr>Overview</vt:lpstr>
      <vt:lpstr>FT – DTFT- DFT – FFT What’s the difference? </vt:lpstr>
      <vt:lpstr>The Discrete Fourier Transform</vt:lpstr>
      <vt:lpstr>Fast Fourier Transform</vt:lpstr>
      <vt:lpstr>Fast Fourier Transform Radix 2-Decimation in Time</vt:lpstr>
      <vt:lpstr>Fast Fourier Transform Radix 2-Decimation in Time</vt:lpstr>
      <vt:lpstr>Fast Fourier Transform Radix 2-Decimation in Time</vt:lpstr>
      <vt:lpstr>Fast Fourier Transform Radix 2-Decimation in Frequency</vt:lpstr>
      <vt:lpstr>Fast Fourier Transform Radix 2-Decimation in Frequency</vt:lpstr>
      <vt:lpstr>Fast Fourier Transform Radix 2-Decimation in Frequency</vt:lpstr>
      <vt:lpstr>Fast Fourier Transform Real Sequences</vt:lpstr>
      <vt:lpstr>Embedded Implementation</vt:lpstr>
      <vt:lpstr>Index Bit Reversal</vt:lpstr>
      <vt:lpstr>In-Place Computation Indexing</vt:lpstr>
      <vt:lpstr>Butterfly Computations</vt:lpstr>
      <vt:lpstr>Forward and Backward FFT</vt:lpstr>
      <vt:lpstr>MATLAB and TI Comparison</vt:lpstr>
      <vt:lpstr>Cycle Efficiency</vt:lpstr>
      <vt:lpstr>Further Work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Fourier Transform (FFT)</dc:title>
  <dc:creator>Zach Swanson</dc:creator>
  <cp:lastModifiedBy>Zach Swanson</cp:lastModifiedBy>
  <cp:revision>57</cp:revision>
  <dcterms:created xsi:type="dcterms:W3CDTF">2018-04-15T16:58:33Z</dcterms:created>
  <dcterms:modified xsi:type="dcterms:W3CDTF">2018-04-16T13:01:01Z</dcterms:modified>
</cp:coreProperties>
</file>