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1.xml" ContentType="application/vnd.openxmlformats-officedocument.themeOverr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67" r:id="rId4"/>
    <p:sldId id="266" r:id="rId5"/>
    <p:sldId id="264" r:id="rId6"/>
    <p:sldId id="268" r:id="rId7"/>
    <p:sldId id="270" r:id="rId8"/>
    <p:sldId id="271" r:id="rId9"/>
    <p:sldId id="272" r:id="rId10"/>
    <p:sldId id="273" r:id="rId11"/>
    <p:sldId id="274" r:id="rId12"/>
    <p:sldId id="276" r:id="rId13"/>
    <p:sldId id="275" r:id="rId14"/>
    <p:sldId id="277" r:id="rId15"/>
    <p:sldId id="279" r:id="rId16"/>
    <p:sldId id="278" r:id="rId17"/>
    <p:sldId id="280" r:id="rId18"/>
    <p:sldId id="281" r:id="rId19"/>
    <p:sldId id="290" r:id="rId20"/>
    <p:sldId id="284" r:id="rId21"/>
    <p:sldId id="282" r:id="rId22"/>
    <p:sldId id="291" r:id="rId23"/>
    <p:sldId id="285" r:id="rId24"/>
    <p:sldId id="293" r:id="rId25"/>
    <p:sldId id="283" r:id="rId26"/>
    <p:sldId id="292" r:id="rId27"/>
    <p:sldId id="294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9"/>
    <p:restoredTop sz="94643"/>
  </p:normalViewPr>
  <p:slideViewPr>
    <p:cSldViewPr snapToGrid="0">
      <p:cViewPr varScale="1">
        <p:scale>
          <a:sx n="110" d="100"/>
          <a:sy n="110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acharymurtishi/Documents/ELE548/Project/SINGLE-CO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acharymurtishi/Documents/ELE548/Project/SINGLE-COR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acharymurtishi/Documents/ELE548/Project/SINGLE-CORE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acharymurtishi/Documents/ELE548/Project/SINGLE-CORE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acharymurtishi/Documents/ELE548/Project/SINGLE-CORE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file:////Users/zacharymurtishi/Documents/ELE548/Project/MULTI-CORE-PROJECT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acharymurtishi/Documents/ELE548/Project/MULTI-CORE-PROJECT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acharymurtishi/Documents/ELE548/Project/SINGLE-CO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acharymurtishi/Documents/ELE548/Project/SINGLE-COR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acharymurtishi/Documents/ELE548/Project/SINGLE-COR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acharymurtishi/Documents/ELE548/Project/SINGLE-COR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acharymurtishi/Documents/ELE548/Project/SINGLE-COR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acharymurtishi/Documents/ELE548/Project/SINGLE-COR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acharymurtishi/Documents/ELE548/Project/SINGLE-COR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acharymurtishi/Documents/ELE548/Project/SINGLE-COR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Performance of LIP</a:t>
            </a:r>
            <a:r>
              <a:rPr lang="en-US" baseline="0"/>
              <a:t> Derivative Cache Replacement Policies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Sheet1!$AD$37:$AG$37</c:f>
              <c:strCache>
                <c:ptCount val="4"/>
                <c:pt idx="0">
                  <c:v>LIP</c:v>
                </c:pt>
                <c:pt idx="1">
                  <c:v>BIP</c:v>
                </c:pt>
                <c:pt idx="2">
                  <c:v>DIP (32 leader sets)</c:v>
                </c:pt>
                <c:pt idx="3">
                  <c:v>DIP (64 leader sets)</c:v>
                </c:pt>
              </c:strCache>
            </c:strRef>
          </c:cat>
          <c:val>
            <c:numRef>
              <c:f>Sheet1!$AD$38:$AG$38</c:f>
              <c:numCache>
                <c:formatCode>General</c:formatCode>
                <c:ptCount val="4"/>
                <c:pt idx="0">
                  <c:v>-1.9553599999999949</c:v>
                </c:pt>
                <c:pt idx="1">
                  <c:v>-1.6228600000000037</c:v>
                </c:pt>
                <c:pt idx="2">
                  <c:v>0.57214000000000986</c:v>
                </c:pt>
                <c:pt idx="3">
                  <c:v>0.60179000000000205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1D-DB4D-AF21-44A48B2927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9891695"/>
        <c:axId val="1320067263"/>
      </c:barChart>
      <c:catAx>
        <c:axId val="9798916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Cache Replacement</a:t>
                </a:r>
                <a:r>
                  <a:rPr lang="en-US" baseline="0"/>
                  <a:t> Policies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0067263"/>
        <c:crosses val="autoZero"/>
        <c:auto val="1"/>
        <c:lblAlgn val="ctr"/>
        <c:lblOffset val="100"/>
        <c:noMultiLvlLbl val="0"/>
      </c:catAx>
      <c:valAx>
        <c:axId val="1320067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Performance relative to LRU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9891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Cache replacement policies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Sheet1!$BE$80:$BI$80</c:f>
              <c:strCache>
                <c:ptCount val="5"/>
                <c:pt idx="0">
                  <c:v>DRA-RRIP</c:v>
                </c:pt>
                <c:pt idx="1">
                  <c:v>DRA-RRIP (Simple Bypassing)</c:v>
                </c:pt>
                <c:pt idx="2">
                  <c:v>Ideal (30,000 accesses)</c:v>
                </c:pt>
                <c:pt idx="3">
                  <c:v>Ideal (50,000 accesses)</c:v>
                </c:pt>
                <c:pt idx="4">
                  <c:v>Ideal (70,000 accesses)</c:v>
                </c:pt>
              </c:strCache>
            </c:strRef>
          </c:cat>
          <c:val>
            <c:numRef>
              <c:f>Sheet1!$BE$81:$BI$81</c:f>
              <c:numCache>
                <c:formatCode>General</c:formatCode>
                <c:ptCount val="5"/>
                <c:pt idx="0">
                  <c:v>1.5332140000000001</c:v>
                </c:pt>
                <c:pt idx="1">
                  <c:v>1.825</c:v>
                </c:pt>
                <c:pt idx="2">
                  <c:v>2.1789290000000001</c:v>
                </c:pt>
                <c:pt idx="3">
                  <c:v>2.1196429999999999</c:v>
                </c:pt>
                <c:pt idx="4">
                  <c:v>2.1532140000000002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21-AB41-A096-DC13A46746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8981183"/>
        <c:axId val="1611953535"/>
      </c:barChart>
      <c:catAx>
        <c:axId val="1518981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Cache Replacement Policies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1953535"/>
        <c:crosses val="autoZero"/>
        <c:auto val="1"/>
        <c:lblAlgn val="ctr"/>
        <c:lblOffset val="100"/>
        <c:noMultiLvlLbl val="0"/>
      </c:catAx>
      <c:valAx>
        <c:axId val="1611953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Performance</a:t>
                </a:r>
                <a:r>
                  <a:rPr lang="en-US" baseline="0"/>
                  <a:t> relative to LRU (%)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8981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Performance of</a:t>
            </a:r>
            <a:r>
              <a:rPr lang="en-US" baseline="0"/>
              <a:t> RA-RRIP and DRA-RRIP with Intelligent Bypassing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Sheet1!$CB$82</c:f>
              <c:strCache>
                <c:ptCount val="1"/>
                <c:pt idx="0">
                  <c:v>RA-RRIP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Sheet1!$CC$81:$CE$81</c:f>
              <c:numCache>
                <c:formatCode>0%</c:formatCode>
                <c:ptCount val="3"/>
                <c:pt idx="0" formatCode="0.00%">
                  <c:v>5.0000000000000001E-3</c:v>
                </c:pt>
                <c:pt idx="1">
                  <c:v>0.01</c:v>
                </c:pt>
                <c:pt idx="2">
                  <c:v>0.02</c:v>
                </c:pt>
              </c:numCache>
            </c:numRef>
          </c:cat>
          <c:val>
            <c:numRef>
              <c:f>Sheet1!$CC$82:$CE$82</c:f>
              <c:numCache>
                <c:formatCode>General</c:formatCode>
                <c:ptCount val="3"/>
                <c:pt idx="0">
                  <c:v>0.67678571428568812</c:v>
                </c:pt>
                <c:pt idx="1">
                  <c:v>0.74428571428568624</c:v>
                </c:pt>
                <c:pt idx="2">
                  <c:v>1.0774999999999979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81-A241-8621-E55F1CD37694}"/>
            </c:ext>
          </c:extLst>
        </c:ser>
        <c:ser>
          <c:idx val="1"/>
          <c:order val="1"/>
          <c:tx>
            <c:strRef>
              <c:f>Sheet1!$CB$83</c:f>
              <c:strCache>
                <c:ptCount val="1"/>
                <c:pt idx="0">
                  <c:v>DRA-RRIP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Sheet1!$CC$81:$CE$81</c:f>
              <c:numCache>
                <c:formatCode>0%</c:formatCode>
                <c:ptCount val="3"/>
                <c:pt idx="0" formatCode="0.00%">
                  <c:v>5.0000000000000001E-3</c:v>
                </c:pt>
                <c:pt idx="1">
                  <c:v>0.01</c:v>
                </c:pt>
                <c:pt idx="2">
                  <c:v>0.02</c:v>
                </c:pt>
              </c:numCache>
            </c:numRef>
          </c:cat>
          <c:val>
            <c:numRef>
              <c:f>Sheet1!$CC$83:$CE$83</c:f>
              <c:numCache>
                <c:formatCode>General</c:formatCode>
                <c:ptCount val="3"/>
                <c:pt idx="0">
                  <c:v>1.6971428571428415</c:v>
                </c:pt>
                <c:pt idx="1">
                  <c:v>1.83928571428571</c:v>
                </c:pt>
                <c:pt idx="2">
                  <c:v>1.9785714285714295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81-A241-8621-E55F1CD376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52611503"/>
        <c:axId val="1608341215"/>
      </c:barChart>
      <c:catAx>
        <c:axId val="19526115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Hit ratio threshold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8341215"/>
        <c:crosses val="autoZero"/>
        <c:auto val="1"/>
        <c:lblAlgn val="ctr"/>
        <c:lblOffset val="100"/>
        <c:noMultiLvlLbl val="0"/>
      </c:catAx>
      <c:valAx>
        <c:axId val="1608341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Performance  over LRU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611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Comparing cache replacement policies with</a:t>
            </a:r>
            <a:r>
              <a:rPr lang="en-US" baseline="0"/>
              <a:t> bypassing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Sheet1!$BE$84:$BK$84</c:f>
              <c:strCache>
                <c:ptCount val="7"/>
                <c:pt idx="0">
                  <c:v>DRA-RRIP</c:v>
                </c:pt>
                <c:pt idx="1">
                  <c:v>DRA-RRIP (Simple Bypassing)</c:v>
                </c:pt>
                <c:pt idx="2">
                  <c:v>Ideal (30,000 accesses)</c:v>
                </c:pt>
                <c:pt idx="3">
                  <c:v>T=0.5%</c:v>
                </c:pt>
                <c:pt idx="4">
                  <c:v>T=1%</c:v>
                </c:pt>
                <c:pt idx="5">
                  <c:v>T=2%</c:v>
                </c:pt>
                <c:pt idx="6">
                  <c:v>T=3%</c:v>
                </c:pt>
              </c:strCache>
            </c:strRef>
          </c:cat>
          <c:val>
            <c:numRef>
              <c:f>Sheet1!$BE$85:$BK$85</c:f>
              <c:numCache>
                <c:formatCode>General</c:formatCode>
                <c:ptCount val="7"/>
                <c:pt idx="0">
                  <c:v>1.5332140000000001</c:v>
                </c:pt>
                <c:pt idx="1">
                  <c:v>1.825</c:v>
                </c:pt>
                <c:pt idx="2">
                  <c:v>2.1789290000000001</c:v>
                </c:pt>
                <c:pt idx="3">
                  <c:v>1.6971400000000001</c:v>
                </c:pt>
                <c:pt idx="4">
                  <c:v>1.8392900000000001</c:v>
                </c:pt>
                <c:pt idx="5">
                  <c:v>1.9785699999999999</c:v>
                </c:pt>
                <c:pt idx="6">
                  <c:v>1.899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F1-2647-87CB-C96DA1800B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04163119"/>
        <c:axId val="1516493519"/>
      </c:barChart>
      <c:catAx>
        <c:axId val="14041631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Cache replacement policies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6493519"/>
        <c:crosses val="autoZero"/>
        <c:auto val="1"/>
        <c:lblAlgn val="ctr"/>
        <c:lblOffset val="100"/>
        <c:noMultiLvlLbl val="0"/>
      </c:catAx>
      <c:valAx>
        <c:axId val="1516493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Performance</a:t>
                </a:r>
                <a:r>
                  <a:rPr lang="en-US" baseline="0"/>
                  <a:t> relative to LRU (%)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4163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DRA-RRIP policies compared</a:t>
            </a:r>
            <a:r>
              <a:rPr lang="en-US" baseline="0"/>
              <a:t> to SHiP++ and Hawkeye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Sheet1!$CK$81:$CO$81</c:f>
              <c:strCache>
                <c:ptCount val="5"/>
                <c:pt idx="0">
                  <c:v>DRA-RRIP</c:v>
                </c:pt>
                <c:pt idx="1">
                  <c:v>DRA-RRIP (Intelligent bypassing)</c:v>
                </c:pt>
                <c:pt idx="2">
                  <c:v>DRA-RRIP (Ideal bypassing)</c:v>
                </c:pt>
                <c:pt idx="3">
                  <c:v>SHiP++</c:v>
                </c:pt>
                <c:pt idx="4">
                  <c:v>Hawkeye</c:v>
                </c:pt>
              </c:strCache>
            </c:strRef>
          </c:cat>
          <c:val>
            <c:numRef>
              <c:f>Sheet1!$CK$82:$CO$82</c:f>
              <c:numCache>
                <c:formatCode>General</c:formatCode>
                <c:ptCount val="5"/>
                <c:pt idx="0">
                  <c:v>1.5332142857142461</c:v>
                </c:pt>
                <c:pt idx="1">
                  <c:v>1.9785714285714295</c:v>
                </c:pt>
                <c:pt idx="2">
                  <c:v>2.1789285714285622</c:v>
                </c:pt>
                <c:pt idx="3">
                  <c:v>2.7621428571428686</c:v>
                </c:pt>
                <c:pt idx="4">
                  <c:v>2.5635714285714206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15-3140-9EC1-AF0044F2EA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8342815"/>
        <c:axId val="1296171839"/>
      </c:barChart>
      <c:catAx>
        <c:axId val="17983428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Cache Replacement Policies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6171839"/>
        <c:crosses val="autoZero"/>
        <c:auto val="1"/>
        <c:lblAlgn val="ctr"/>
        <c:lblOffset val="100"/>
        <c:noMultiLvlLbl val="0"/>
      </c:catAx>
      <c:valAx>
        <c:axId val="1296171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Performance</a:t>
                </a:r>
                <a:r>
                  <a:rPr lang="en-US" baseline="0"/>
                  <a:t> relative to LRU (%)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8342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800"/>
              <a:t>Cloudsuite performance for Multicore Cache Replacement Policies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Sheet1!$AX$88</c:f>
              <c:strCache>
                <c:ptCount val="1"/>
                <c:pt idx="0">
                  <c:v>TA-DRRIP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Sheet1!$AW$89:$AW$94</c:f>
              <c:strCache>
                <c:ptCount val="6"/>
                <c:pt idx="0">
                  <c:v>Cassandra</c:v>
                </c:pt>
                <c:pt idx="1">
                  <c:v>Classification</c:v>
                </c:pt>
                <c:pt idx="2">
                  <c:v>Cloud9</c:v>
                </c:pt>
                <c:pt idx="3">
                  <c:v>Nutch</c:v>
                </c:pt>
                <c:pt idx="4">
                  <c:v>Streaming</c:v>
                </c:pt>
                <c:pt idx="5">
                  <c:v>AMEAN</c:v>
                </c:pt>
              </c:strCache>
            </c:strRef>
          </c:cat>
          <c:val>
            <c:numRef>
              <c:f>Sheet1!$AX$89:$AX$94</c:f>
              <c:numCache>
                <c:formatCode>General</c:formatCode>
                <c:ptCount val="6"/>
                <c:pt idx="0">
                  <c:v>1.2705921255069081</c:v>
                </c:pt>
                <c:pt idx="1">
                  <c:v>0.42427490515638039</c:v>
                </c:pt>
                <c:pt idx="2">
                  <c:v>0.28387925190031205</c:v>
                </c:pt>
                <c:pt idx="3">
                  <c:v>0.5419608817374757</c:v>
                </c:pt>
                <c:pt idx="4">
                  <c:v>2.6127643921279984</c:v>
                </c:pt>
                <c:pt idx="5">
                  <c:v>1.0266943112858151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44-0B48-B576-6231D72EB8B0}"/>
            </c:ext>
          </c:extLst>
        </c:ser>
        <c:ser>
          <c:idx val="1"/>
          <c:order val="1"/>
          <c:tx>
            <c:strRef>
              <c:f>Sheet1!$AY$88</c:f>
              <c:strCache>
                <c:ptCount val="1"/>
                <c:pt idx="0">
                  <c:v>DRA-RRIP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Sheet1!$AW$89:$AW$94</c:f>
              <c:strCache>
                <c:ptCount val="6"/>
                <c:pt idx="0">
                  <c:v>Cassandra</c:v>
                </c:pt>
                <c:pt idx="1">
                  <c:v>Classification</c:v>
                </c:pt>
                <c:pt idx="2">
                  <c:v>Cloud9</c:v>
                </c:pt>
                <c:pt idx="3">
                  <c:v>Nutch</c:v>
                </c:pt>
                <c:pt idx="4">
                  <c:v>Streaming</c:v>
                </c:pt>
                <c:pt idx="5">
                  <c:v>AMEAN</c:v>
                </c:pt>
              </c:strCache>
            </c:strRef>
          </c:cat>
          <c:val>
            <c:numRef>
              <c:f>Sheet1!$AY$89:$AY$94</c:f>
              <c:numCache>
                <c:formatCode>General</c:formatCode>
                <c:ptCount val="6"/>
                <c:pt idx="0">
                  <c:v>2.8447559256180379</c:v>
                </c:pt>
                <c:pt idx="1">
                  <c:v>-0.55948246395098067</c:v>
                </c:pt>
                <c:pt idx="2">
                  <c:v>0.12768577321761099</c:v>
                </c:pt>
                <c:pt idx="3">
                  <c:v>0.41335027757341142</c:v>
                </c:pt>
                <c:pt idx="4">
                  <c:v>11.319330513150621</c:v>
                </c:pt>
                <c:pt idx="5">
                  <c:v>2.8291280051217402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44-0B48-B576-6231D72EB8B0}"/>
            </c:ext>
          </c:extLst>
        </c:ser>
        <c:ser>
          <c:idx val="2"/>
          <c:order val="2"/>
          <c:tx>
            <c:strRef>
              <c:f>Sheet1!$AZ$88</c:f>
              <c:strCache>
                <c:ptCount val="1"/>
                <c:pt idx="0">
                  <c:v>DRA-RRIP (Simple bypassing)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Sheet1!$AW$89:$AW$94</c:f>
              <c:strCache>
                <c:ptCount val="6"/>
                <c:pt idx="0">
                  <c:v>Cassandra</c:v>
                </c:pt>
                <c:pt idx="1">
                  <c:v>Classification</c:v>
                </c:pt>
                <c:pt idx="2">
                  <c:v>Cloud9</c:v>
                </c:pt>
                <c:pt idx="3">
                  <c:v>Nutch</c:v>
                </c:pt>
                <c:pt idx="4">
                  <c:v>Streaming</c:v>
                </c:pt>
                <c:pt idx="5">
                  <c:v>AMEAN</c:v>
                </c:pt>
              </c:strCache>
            </c:strRef>
          </c:cat>
          <c:val>
            <c:numRef>
              <c:f>Sheet1!$AZ$89:$AZ$94</c:f>
              <c:numCache>
                <c:formatCode>General</c:formatCode>
                <c:ptCount val="6"/>
                <c:pt idx="0">
                  <c:v>4.4192871347151037</c:v>
                </c:pt>
                <c:pt idx="1">
                  <c:v>-0.63409137904113044</c:v>
                </c:pt>
                <c:pt idx="2">
                  <c:v>0.21632317676454008</c:v>
                </c:pt>
                <c:pt idx="3">
                  <c:v>0.46609400231230952</c:v>
                </c:pt>
                <c:pt idx="4">
                  <c:v>6.0141990068052182</c:v>
                </c:pt>
                <c:pt idx="5">
                  <c:v>2.0963623883112081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44-0B48-B576-6231D72EB8B0}"/>
            </c:ext>
          </c:extLst>
        </c:ser>
        <c:ser>
          <c:idx val="3"/>
          <c:order val="3"/>
          <c:tx>
            <c:strRef>
              <c:f>Sheet1!$BA$88</c:f>
              <c:strCache>
                <c:ptCount val="1"/>
                <c:pt idx="0">
                  <c:v>DRA-RRIP (Ideal bypassing)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Sheet1!$AW$89:$AW$94</c:f>
              <c:strCache>
                <c:ptCount val="6"/>
                <c:pt idx="0">
                  <c:v>Cassandra</c:v>
                </c:pt>
                <c:pt idx="1">
                  <c:v>Classification</c:v>
                </c:pt>
                <c:pt idx="2">
                  <c:v>Cloud9</c:v>
                </c:pt>
                <c:pt idx="3">
                  <c:v>Nutch</c:v>
                </c:pt>
                <c:pt idx="4">
                  <c:v>Streaming</c:v>
                </c:pt>
                <c:pt idx="5">
                  <c:v>AMEAN</c:v>
                </c:pt>
              </c:strCache>
            </c:strRef>
          </c:cat>
          <c:val>
            <c:numRef>
              <c:f>Sheet1!$BA$89:$BA$94</c:f>
              <c:numCache>
                <c:formatCode>General</c:formatCode>
                <c:ptCount val="6"/>
                <c:pt idx="0">
                  <c:v>3.6558112620039376</c:v>
                </c:pt>
                <c:pt idx="1">
                  <c:v>0.23555823757537808</c:v>
                </c:pt>
                <c:pt idx="2">
                  <c:v>0.15787040253359733</c:v>
                </c:pt>
                <c:pt idx="3">
                  <c:v>0.57081704998231597</c:v>
                </c:pt>
                <c:pt idx="4">
                  <c:v>12.473054993562629</c:v>
                </c:pt>
                <c:pt idx="5">
                  <c:v>3.4186223891315719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44-0B48-B576-6231D72EB8B0}"/>
            </c:ext>
          </c:extLst>
        </c:ser>
        <c:ser>
          <c:idx val="4"/>
          <c:order val="4"/>
          <c:tx>
            <c:strRef>
              <c:f>Sheet1!$BB$88</c:f>
              <c:strCache>
                <c:ptCount val="1"/>
                <c:pt idx="0">
                  <c:v>DRA-RRIP (Intelligent bypassing)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Sheet1!$AW$89:$AW$94</c:f>
              <c:strCache>
                <c:ptCount val="6"/>
                <c:pt idx="0">
                  <c:v>Cassandra</c:v>
                </c:pt>
                <c:pt idx="1">
                  <c:v>Classification</c:v>
                </c:pt>
                <c:pt idx="2">
                  <c:v>Cloud9</c:v>
                </c:pt>
                <c:pt idx="3">
                  <c:v>Nutch</c:v>
                </c:pt>
                <c:pt idx="4">
                  <c:v>Streaming</c:v>
                </c:pt>
                <c:pt idx="5">
                  <c:v>AMEAN</c:v>
                </c:pt>
              </c:strCache>
            </c:strRef>
          </c:cat>
          <c:val>
            <c:numRef>
              <c:f>Sheet1!$BB$89:$BB$94</c:f>
              <c:numCache>
                <c:formatCode>General</c:formatCode>
                <c:ptCount val="6"/>
                <c:pt idx="0">
                  <c:v>4.6711459945531502</c:v>
                </c:pt>
                <c:pt idx="1">
                  <c:v>0.1972409893277208</c:v>
                </c:pt>
                <c:pt idx="2">
                  <c:v>0.12385280441557758</c:v>
                </c:pt>
                <c:pt idx="3">
                  <c:v>0.38353860706880211</c:v>
                </c:pt>
                <c:pt idx="4">
                  <c:v>13.312341364723185</c:v>
                </c:pt>
                <c:pt idx="5">
                  <c:v>3.7376239520176875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544-0B48-B576-6231D72EB8B0}"/>
            </c:ext>
          </c:extLst>
        </c:ser>
        <c:ser>
          <c:idx val="5"/>
          <c:order val="5"/>
          <c:tx>
            <c:strRef>
              <c:f>Sheet1!$BC$88</c:f>
              <c:strCache>
                <c:ptCount val="1"/>
                <c:pt idx="0">
                  <c:v>Hawkeye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Sheet1!$AW$89:$AW$94</c:f>
              <c:strCache>
                <c:ptCount val="6"/>
                <c:pt idx="0">
                  <c:v>Cassandra</c:v>
                </c:pt>
                <c:pt idx="1">
                  <c:v>Classification</c:v>
                </c:pt>
                <c:pt idx="2">
                  <c:v>Cloud9</c:v>
                </c:pt>
                <c:pt idx="3">
                  <c:v>Nutch</c:v>
                </c:pt>
                <c:pt idx="4">
                  <c:v>Streaming</c:v>
                </c:pt>
                <c:pt idx="5">
                  <c:v>AMEAN</c:v>
                </c:pt>
              </c:strCache>
            </c:strRef>
          </c:cat>
          <c:val>
            <c:numRef>
              <c:f>Sheet1!$BC$89:$BC$94</c:f>
              <c:numCache>
                <c:formatCode>General</c:formatCode>
                <c:ptCount val="6"/>
                <c:pt idx="0">
                  <c:v>5.020735644642035</c:v>
                </c:pt>
                <c:pt idx="1">
                  <c:v>0.1222944773367009</c:v>
                </c:pt>
                <c:pt idx="2">
                  <c:v>8.3606631994266878E-2</c:v>
                </c:pt>
                <c:pt idx="3">
                  <c:v>0.28072656391833395</c:v>
                </c:pt>
                <c:pt idx="4">
                  <c:v>11.844325915026658</c:v>
                </c:pt>
                <c:pt idx="5">
                  <c:v>3.470337846583599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544-0B48-B576-6231D72EB8B0}"/>
            </c:ext>
          </c:extLst>
        </c:ser>
        <c:ser>
          <c:idx val="6"/>
          <c:order val="6"/>
          <c:tx>
            <c:strRef>
              <c:f>Sheet1!$BD$88</c:f>
              <c:strCache>
                <c:ptCount val="1"/>
                <c:pt idx="0">
                  <c:v>SHiP++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Sheet1!$AW$89:$AW$94</c:f>
              <c:strCache>
                <c:ptCount val="6"/>
                <c:pt idx="0">
                  <c:v>Cassandra</c:v>
                </c:pt>
                <c:pt idx="1">
                  <c:v>Classification</c:v>
                </c:pt>
                <c:pt idx="2">
                  <c:v>Cloud9</c:v>
                </c:pt>
                <c:pt idx="3">
                  <c:v>Nutch</c:v>
                </c:pt>
                <c:pt idx="4">
                  <c:v>Streaming</c:v>
                </c:pt>
                <c:pt idx="5">
                  <c:v>AMEAN</c:v>
                </c:pt>
              </c:strCache>
            </c:strRef>
          </c:cat>
          <c:val>
            <c:numRef>
              <c:f>Sheet1!$BD$89:$BD$94</c:f>
              <c:numCache>
                <c:formatCode>General</c:formatCode>
                <c:ptCount val="6"/>
                <c:pt idx="0">
                  <c:v>6.3889667081532524</c:v>
                </c:pt>
                <c:pt idx="1">
                  <c:v>0.76389738742199553</c:v>
                </c:pt>
                <c:pt idx="2">
                  <c:v>0.34808147933430483</c:v>
                </c:pt>
                <c:pt idx="3">
                  <c:v>0.84695720305378364</c:v>
                </c:pt>
                <c:pt idx="4">
                  <c:v>14.269928269266142</c:v>
                </c:pt>
                <c:pt idx="5">
                  <c:v>4.5235662094458959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544-0B48-B576-6231D72EB8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0355743"/>
        <c:axId val="1920632399"/>
      </c:barChart>
      <c:catAx>
        <c:axId val="1180355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0632399"/>
        <c:crosses val="autoZero"/>
        <c:auto val="1"/>
        <c:lblAlgn val="ctr"/>
        <c:lblOffset val="100"/>
        <c:noMultiLvlLbl val="0"/>
      </c:catAx>
      <c:valAx>
        <c:axId val="1920632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/>
                  <a:t>Speedup over LRU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0355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Comparison of Average</a:t>
            </a:r>
            <a:r>
              <a:rPr lang="en-US" baseline="0"/>
              <a:t> </a:t>
            </a:r>
            <a:r>
              <a:rPr lang="en-US"/>
              <a:t>Multicore Performance for TA-DRA-RRIP</a:t>
            </a:r>
            <a:r>
              <a:rPr lang="en-US" baseline="0"/>
              <a:t> and Derivatives 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Sheet1!$EA$112:$EG$112</c:f>
              <c:strCache>
                <c:ptCount val="7"/>
                <c:pt idx="0">
                  <c:v>TA-DRRIP</c:v>
                </c:pt>
                <c:pt idx="1">
                  <c:v>TA-DRA-RRIP</c:v>
                </c:pt>
                <c:pt idx="2">
                  <c:v>TA-DRA-RRIP (Simple bypassing)</c:v>
                </c:pt>
                <c:pt idx="3">
                  <c:v>TA-DRA-RRIP (Ideal bypassing)</c:v>
                </c:pt>
                <c:pt idx="4">
                  <c:v>TA-DRA-RRIP (Intelligent bypassing)</c:v>
                </c:pt>
                <c:pt idx="5">
                  <c:v>Hawkeye</c:v>
                </c:pt>
                <c:pt idx="6">
                  <c:v>SHiP++</c:v>
                </c:pt>
              </c:strCache>
            </c:strRef>
          </c:cat>
          <c:val>
            <c:numRef>
              <c:f>Sheet1!$EA$113:$EG$113</c:f>
              <c:numCache>
                <c:formatCode>General</c:formatCode>
                <c:ptCount val="7"/>
                <c:pt idx="0">
                  <c:v>1.3162040116217926</c:v>
                </c:pt>
                <c:pt idx="1">
                  <c:v>3.4251218029703585</c:v>
                </c:pt>
                <c:pt idx="2">
                  <c:v>2.1721821427775647</c:v>
                </c:pt>
                <c:pt idx="3">
                  <c:v>2.6122109533037836</c:v>
                </c:pt>
                <c:pt idx="4">
                  <c:v>2.8849085244576465</c:v>
                </c:pt>
                <c:pt idx="5">
                  <c:v>8.0726436840134319</c:v>
                </c:pt>
                <c:pt idx="6">
                  <c:v>7.1715138573751513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79-A642-97BB-C8640E9E43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0401455"/>
        <c:axId val="713702303"/>
      </c:barChart>
      <c:catAx>
        <c:axId val="1180401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702303"/>
        <c:crosses val="autoZero"/>
        <c:auto val="1"/>
        <c:lblAlgn val="ctr"/>
        <c:lblOffset val="100"/>
        <c:noMultiLvlLbl val="0"/>
      </c:catAx>
      <c:valAx>
        <c:axId val="713702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Speedup over LRU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04014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Performance of RRIP</a:t>
            </a:r>
            <a:r>
              <a:rPr lang="en-US" baseline="0"/>
              <a:t> Derivative Cache Replacement Policies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Sheet1!$AJ$35:$AM$35</c:f>
              <c:strCache>
                <c:ptCount val="4"/>
                <c:pt idx="0">
                  <c:v>SRRIP</c:v>
                </c:pt>
                <c:pt idx="1">
                  <c:v>BRRIP</c:v>
                </c:pt>
                <c:pt idx="2">
                  <c:v>DRRIP (32 leader sets)</c:v>
                </c:pt>
                <c:pt idx="3">
                  <c:v>DRRIP (64 leader sets)</c:v>
                </c:pt>
              </c:strCache>
            </c:strRef>
          </c:cat>
          <c:val>
            <c:numRef>
              <c:f>Sheet1!$AJ$36:$AM$36</c:f>
              <c:numCache>
                <c:formatCode>General</c:formatCode>
                <c:ptCount val="4"/>
                <c:pt idx="0">
                  <c:v>0.12928571428572067</c:v>
                </c:pt>
                <c:pt idx="1">
                  <c:v>7.1428571428722165E-4</c:v>
                </c:pt>
                <c:pt idx="2">
                  <c:v>-1.4999999999987246E-2</c:v>
                </c:pt>
                <c:pt idx="3">
                  <c:v>-2.0714285714285019E-2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86-504A-BDCC-9E2CF2DEB0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04647871"/>
        <c:axId val="1638054911"/>
      </c:barChart>
      <c:catAx>
        <c:axId val="14046478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Cache Replacement Policies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8054911"/>
        <c:crosses val="autoZero"/>
        <c:auto val="1"/>
        <c:lblAlgn val="ctr"/>
        <c:lblOffset val="100"/>
        <c:noMultiLvlLbl val="0"/>
      </c:catAx>
      <c:valAx>
        <c:axId val="1638054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Performance relative to LRU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4647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Performance of astar for LIP</a:t>
            </a:r>
            <a:r>
              <a:rPr lang="en-US" baseline="0"/>
              <a:t> and RRIP derivatives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771786820838488"/>
          <c:y val="7.0336948842163016E-2"/>
          <c:w val="0.88228213179161508"/>
          <c:h val="0.7984617498354041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Sheet1!$AD$45:$AJ$45</c:f>
              <c:strCache>
                <c:ptCount val="7"/>
                <c:pt idx="0">
                  <c:v>LIP</c:v>
                </c:pt>
                <c:pt idx="1">
                  <c:v>BIP</c:v>
                </c:pt>
                <c:pt idx="2">
                  <c:v>DIP</c:v>
                </c:pt>
                <c:pt idx="3">
                  <c:v>SRRIP</c:v>
                </c:pt>
                <c:pt idx="4">
                  <c:v>BRRIP</c:v>
                </c:pt>
                <c:pt idx="5">
                  <c:v>DRRIP (32)</c:v>
                </c:pt>
                <c:pt idx="6">
                  <c:v>DRRIP (64)</c:v>
                </c:pt>
              </c:strCache>
            </c:strRef>
          </c:cat>
          <c:val>
            <c:numRef>
              <c:f>Sheet1!$AD$46:$AJ$46</c:f>
              <c:numCache>
                <c:formatCode>General</c:formatCode>
                <c:ptCount val="7"/>
                <c:pt idx="0">
                  <c:v>-31.540000000000003</c:v>
                </c:pt>
                <c:pt idx="1">
                  <c:v>-27.62</c:v>
                </c:pt>
                <c:pt idx="2">
                  <c:v>-4.33</c:v>
                </c:pt>
                <c:pt idx="3">
                  <c:v>2.9999999999996696E-2</c:v>
                </c:pt>
                <c:pt idx="4">
                  <c:v>5.9999999999993392E-2</c:v>
                </c:pt>
                <c:pt idx="5">
                  <c:v>4.9999999999994493E-2</c:v>
                </c:pt>
                <c:pt idx="6">
                  <c:v>3.9999999999995595E-2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D2-8A4F-B992-1399F09734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3652015"/>
        <c:axId val="1520396383"/>
      </c:barChart>
      <c:catAx>
        <c:axId val="16936520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Cache Replacement</a:t>
                </a:r>
                <a:r>
                  <a:rPr lang="en-US" baseline="0"/>
                  <a:t> Policies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0396383"/>
        <c:crosses val="autoZero"/>
        <c:auto val="1"/>
        <c:lblAlgn val="ctr"/>
        <c:lblOffset val="100"/>
        <c:noMultiLvlLbl val="0"/>
      </c:catAx>
      <c:valAx>
        <c:axId val="152039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Performance</a:t>
                </a:r>
                <a:r>
                  <a:rPr lang="en-US" baseline="0"/>
                  <a:t> relative to LRU (%)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3652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Performance of</a:t>
            </a:r>
            <a:r>
              <a:rPr lang="en-US" baseline="0"/>
              <a:t> DRA-RRIP with Varying Sample Set Sizes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021838950312813"/>
          <c:y val="0.16738430766248785"/>
          <c:w val="0.85588745493548579"/>
          <c:h val="0.6548135816306907"/>
        </c:manualLayout>
      </c:layout>
      <c:lineChart>
        <c:grouping val="standard"/>
        <c:varyColors val="0"/>
        <c:ser>
          <c:idx val="0"/>
          <c:order val="0"/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Sheet1!$J$134:$O$134</c:f>
              <c:strCache>
                <c:ptCount val="6"/>
                <c:pt idx="0">
                  <c:v>16 sets</c:v>
                </c:pt>
                <c:pt idx="1">
                  <c:v>32 sets</c:v>
                </c:pt>
                <c:pt idx="2">
                  <c:v>64 sets</c:v>
                </c:pt>
                <c:pt idx="3">
                  <c:v>128 sets</c:v>
                </c:pt>
                <c:pt idx="4">
                  <c:v>256 sets</c:v>
                </c:pt>
                <c:pt idx="5">
                  <c:v>512 sets</c:v>
                </c:pt>
              </c:strCache>
            </c:strRef>
          </c:cat>
          <c:val>
            <c:numRef>
              <c:f>Sheet1!$J$135:$O$135</c:f>
              <c:numCache>
                <c:formatCode>General</c:formatCode>
                <c:ptCount val="6"/>
                <c:pt idx="0">
                  <c:v>1.0077535714285712</c:v>
                </c:pt>
                <c:pt idx="1">
                  <c:v>1.0116892857142858</c:v>
                </c:pt>
                <c:pt idx="2">
                  <c:v>1.0153321428571425</c:v>
                </c:pt>
                <c:pt idx="3">
                  <c:v>1.0150678571428571</c:v>
                </c:pt>
                <c:pt idx="4">
                  <c:v>1.008589285714286</c:v>
                </c:pt>
                <c:pt idx="5">
                  <c:v>1.0021142857142857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69-8149-A560-117F9D4AB60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2805711"/>
        <c:axId val="1310057487"/>
      </c:lineChart>
      <c:catAx>
        <c:axId val="6228057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sample sets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0057487"/>
        <c:crosses val="autoZero"/>
        <c:auto val="1"/>
        <c:lblAlgn val="ctr"/>
        <c:lblOffset val="100"/>
        <c:noMultiLvlLbl val="0"/>
      </c:catAx>
      <c:valAx>
        <c:axId val="1310057487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Performance</a:t>
                </a:r>
                <a:r>
                  <a:rPr lang="en-US" baseline="0"/>
                  <a:t> normalized to LRU (%)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8057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Comparison</a:t>
            </a:r>
            <a:r>
              <a:rPr lang="en-US" baseline="0"/>
              <a:t> of Performance of Base RA-RRIP Policy and Dynamic RA-RRIP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Sheet1!$I$91</c:f>
              <c:strCache>
                <c:ptCount val="1"/>
                <c:pt idx="0">
                  <c:v>RA-RRIP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Sheet1!$H$92:$H$96</c:f>
              <c:strCache>
                <c:ptCount val="5"/>
                <c:pt idx="0">
                  <c:v>456.hmmer</c:v>
                </c:pt>
                <c:pt idx="1">
                  <c:v>434.zeusmp</c:v>
                </c:pt>
                <c:pt idx="2">
                  <c:v>459.GemsFDTD</c:v>
                </c:pt>
                <c:pt idx="3">
                  <c:v>464.h264ref</c:v>
                </c:pt>
                <c:pt idx="4">
                  <c:v>435.gromacs</c:v>
                </c:pt>
              </c:strCache>
            </c:strRef>
          </c:cat>
          <c:val>
            <c:numRef>
              <c:f>Sheet1!$I$92:$I$96</c:f>
              <c:numCache>
                <c:formatCode>General</c:formatCode>
                <c:ptCount val="5"/>
                <c:pt idx="0">
                  <c:v>0.96760000000000002</c:v>
                </c:pt>
                <c:pt idx="1">
                  <c:v>0.91469999999999996</c:v>
                </c:pt>
                <c:pt idx="2">
                  <c:v>0.97430000000000005</c:v>
                </c:pt>
                <c:pt idx="3">
                  <c:v>0.97299999999999998</c:v>
                </c:pt>
                <c:pt idx="4">
                  <c:v>0.96630000000000005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E3-CA4C-B3AD-12D50EA9B15C}"/>
            </c:ext>
          </c:extLst>
        </c:ser>
        <c:ser>
          <c:idx val="1"/>
          <c:order val="1"/>
          <c:tx>
            <c:strRef>
              <c:f>Sheet1!$J$91</c:f>
              <c:strCache>
                <c:ptCount val="1"/>
                <c:pt idx="0">
                  <c:v>DRA-RRIP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Sheet1!$H$92:$H$96</c:f>
              <c:strCache>
                <c:ptCount val="5"/>
                <c:pt idx="0">
                  <c:v>456.hmmer</c:v>
                </c:pt>
                <c:pt idx="1">
                  <c:v>434.zeusmp</c:v>
                </c:pt>
                <c:pt idx="2">
                  <c:v>459.GemsFDTD</c:v>
                </c:pt>
                <c:pt idx="3">
                  <c:v>464.h264ref</c:v>
                </c:pt>
                <c:pt idx="4">
                  <c:v>435.gromacs</c:v>
                </c:pt>
              </c:strCache>
            </c:strRef>
          </c:cat>
          <c:val>
            <c:numRef>
              <c:f>Sheet1!$J$92:$J$96</c:f>
              <c:numCache>
                <c:formatCode>General</c:formatCode>
                <c:ptCount val="5"/>
                <c:pt idx="0">
                  <c:v>1.0003</c:v>
                </c:pt>
                <c:pt idx="1">
                  <c:v>0.99729999999999996</c:v>
                </c:pt>
                <c:pt idx="2">
                  <c:v>1.0003</c:v>
                </c:pt>
                <c:pt idx="3">
                  <c:v>1.004</c:v>
                </c:pt>
                <c:pt idx="4">
                  <c:v>0.99180000000000001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E3-CA4C-B3AD-12D50EA9B1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6989967"/>
        <c:axId val="851488575"/>
      </c:barChart>
      <c:catAx>
        <c:axId val="1416989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1488575"/>
        <c:crosses val="autoZero"/>
        <c:auto val="1"/>
        <c:lblAlgn val="ctr"/>
        <c:lblOffset val="100"/>
        <c:noMultiLvlLbl val="0"/>
      </c:catAx>
      <c:valAx>
        <c:axId val="851488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Performance</a:t>
                </a:r>
                <a:r>
                  <a:rPr lang="en-US" baseline="0"/>
                  <a:t> normalized to LRU (%)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6989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Comparison of Cache Replacement</a:t>
            </a:r>
            <a:r>
              <a:rPr lang="en-US" baseline="0"/>
              <a:t> Policies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Sheet1!$AE$79:$AH$79</c:f>
              <c:strCache>
                <c:ptCount val="4"/>
                <c:pt idx="0">
                  <c:v>DIP</c:v>
                </c:pt>
                <c:pt idx="1">
                  <c:v>DRRIP</c:v>
                </c:pt>
                <c:pt idx="2">
                  <c:v>RA-RRIP</c:v>
                </c:pt>
                <c:pt idx="3">
                  <c:v>DRA-RRIP</c:v>
                </c:pt>
              </c:strCache>
            </c:strRef>
          </c:cat>
          <c:val>
            <c:numRef>
              <c:f>Sheet1!$AE$80:$AH$80</c:f>
              <c:numCache>
                <c:formatCode>General</c:formatCode>
                <c:ptCount val="4"/>
                <c:pt idx="0">
                  <c:v>0.39428571000000001</c:v>
                </c:pt>
                <c:pt idx="1">
                  <c:v>-3.9286E-3</c:v>
                </c:pt>
                <c:pt idx="2">
                  <c:v>0.50178571000000005</c:v>
                </c:pt>
                <c:pt idx="3">
                  <c:v>1.5332142900000001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41-9D4C-868E-542532C937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0147407"/>
        <c:axId val="1311573503"/>
      </c:barChart>
      <c:catAx>
        <c:axId val="13101474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Cache Replacement</a:t>
                </a:r>
                <a:r>
                  <a:rPr lang="en-US" baseline="0"/>
                  <a:t> Policies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573503"/>
        <c:crosses val="autoZero"/>
        <c:auto val="1"/>
        <c:lblAlgn val="ctr"/>
        <c:lblOffset val="100"/>
        <c:noMultiLvlLbl val="0"/>
      </c:catAx>
      <c:valAx>
        <c:axId val="1311573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Performance</a:t>
                </a:r>
                <a:r>
                  <a:rPr lang="en-US" baseline="0"/>
                  <a:t> relative to LRU (%)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01474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Comparing</a:t>
            </a:r>
            <a:r>
              <a:rPr lang="en-US" baseline="0"/>
              <a:t> Non-Bypassing RA-RRIP to Bypassing RRIP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1255695"/>
        <c:axId val="1306298655"/>
      </c:barChart>
      <c:catAx>
        <c:axId val="13112556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Cache Replacement Policy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6298655"/>
        <c:crosses val="autoZero"/>
        <c:auto val="1"/>
        <c:lblAlgn val="ctr"/>
        <c:lblOffset val="100"/>
        <c:noMultiLvlLbl val="0"/>
      </c:catAx>
      <c:valAx>
        <c:axId val="1306298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Performane</a:t>
                </a:r>
                <a:r>
                  <a:rPr lang="en-US" baseline="0"/>
                  <a:t> relative to LRU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255695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Performance</a:t>
            </a:r>
            <a:r>
              <a:rPr lang="en-US" baseline="0"/>
              <a:t> increases gained from bypassing over base policy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Sheet1!$BV$82</c:f>
              <c:strCache>
                <c:ptCount val="1"/>
                <c:pt idx="0">
                  <c:v>RA-RRIP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Sheet1!$BW$81:$BX$81</c:f>
              <c:strCache>
                <c:ptCount val="2"/>
                <c:pt idx="0">
                  <c:v>Base policy</c:v>
                </c:pt>
                <c:pt idx="1">
                  <c:v>Simple bypassing</c:v>
                </c:pt>
              </c:strCache>
            </c:strRef>
          </c:cat>
          <c:val>
            <c:numRef>
              <c:f>Sheet1!$BW$82:$BX$82</c:f>
              <c:numCache>
                <c:formatCode>General</c:formatCode>
                <c:ptCount val="2"/>
                <c:pt idx="0">
                  <c:v>0.50857142857139159</c:v>
                </c:pt>
                <c:pt idx="1">
                  <c:v>1.3714285714285568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54-9B40-9A8A-D89C29351598}"/>
            </c:ext>
          </c:extLst>
        </c:ser>
        <c:ser>
          <c:idx val="1"/>
          <c:order val="1"/>
          <c:tx>
            <c:strRef>
              <c:f>Sheet1!$BV$83</c:f>
              <c:strCache>
                <c:ptCount val="1"/>
                <c:pt idx="0">
                  <c:v>DRA-RRIP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Sheet1!$BW$81:$BX$81</c:f>
              <c:strCache>
                <c:ptCount val="2"/>
                <c:pt idx="0">
                  <c:v>Base policy</c:v>
                </c:pt>
                <c:pt idx="1">
                  <c:v>Simple bypassing</c:v>
                </c:pt>
              </c:strCache>
            </c:strRef>
          </c:cat>
          <c:val>
            <c:numRef>
              <c:f>Sheet1!$BW$83:$BX$83</c:f>
              <c:numCache>
                <c:formatCode>General</c:formatCode>
                <c:ptCount val="2"/>
                <c:pt idx="0">
                  <c:v>1.5332142857142461</c:v>
                </c:pt>
                <c:pt idx="1">
                  <c:v>1.8249999999999877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54-9B40-9A8A-D89C293515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6301696"/>
        <c:axId val="1675315455"/>
      </c:barChart>
      <c:catAx>
        <c:axId val="1056301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Configuration of policy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5315455"/>
        <c:crosses val="autoZero"/>
        <c:auto val="1"/>
        <c:lblAlgn val="ctr"/>
        <c:lblOffset val="100"/>
        <c:noMultiLvlLbl val="0"/>
      </c:catAx>
      <c:valAx>
        <c:axId val="1675315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Performance over LRU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6301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Ideal bypassing: RA-RRIP</a:t>
            </a:r>
            <a:r>
              <a:rPr lang="en-US" baseline="0"/>
              <a:t> vs DRA-RRIP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Sheet1!$BH$36</c:f>
              <c:strCache>
                <c:ptCount val="1"/>
                <c:pt idx="0">
                  <c:v>RA-RRIP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Sheet1!$BI$35:$BK$35</c:f>
              <c:strCache>
                <c:ptCount val="3"/>
                <c:pt idx="0">
                  <c:v>30,000 accesses</c:v>
                </c:pt>
                <c:pt idx="1">
                  <c:v>50,000 accesses</c:v>
                </c:pt>
                <c:pt idx="2">
                  <c:v>70,000 accesses</c:v>
                </c:pt>
              </c:strCache>
            </c:strRef>
          </c:cat>
          <c:val>
            <c:numRef>
              <c:f>Sheet1!$BI$36:$BK$36</c:f>
              <c:numCache>
                <c:formatCode>General</c:formatCode>
                <c:ptCount val="3"/>
                <c:pt idx="0">
                  <c:v>1.281071428571412</c:v>
                </c:pt>
                <c:pt idx="1">
                  <c:v>1.1535714285713983</c:v>
                </c:pt>
                <c:pt idx="2">
                  <c:v>1.208214285714293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65-6041-8062-869198B97FDE}"/>
            </c:ext>
          </c:extLst>
        </c:ser>
        <c:ser>
          <c:idx val="1"/>
          <c:order val="1"/>
          <c:tx>
            <c:strRef>
              <c:f>Sheet1!$BH$37</c:f>
              <c:strCache>
                <c:ptCount val="1"/>
                <c:pt idx="0">
                  <c:v>DRA-RRIP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Sheet1!$BI$35:$BK$35</c:f>
              <c:strCache>
                <c:ptCount val="3"/>
                <c:pt idx="0">
                  <c:v>30,000 accesses</c:v>
                </c:pt>
                <c:pt idx="1">
                  <c:v>50,000 accesses</c:v>
                </c:pt>
                <c:pt idx="2">
                  <c:v>70,000 accesses</c:v>
                </c:pt>
              </c:strCache>
            </c:strRef>
          </c:cat>
          <c:val>
            <c:numRef>
              <c:f>Sheet1!$BI$37:$BK$37</c:f>
              <c:numCache>
                <c:formatCode>General</c:formatCode>
                <c:ptCount val="3"/>
                <c:pt idx="0">
                  <c:v>2.1789285999999999</c:v>
                </c:pt>
                <c:pt idx="1">
                  <c:v>2.1196429000000001</c:v>
                </c:pt>
                <c:pt idx="2">
                  <c:v>2.1532143000000001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65-6041-8062-869198B97F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1298143"/>
        <c:axId val="1520066463"/>
      </c:barChart>
      <c:catAx>
        <c:axId val="12612981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Length</a:t>
                </a:r>
                <a:r>
                  <a:rPr lang="en-US" baseline="0"/>
                  <a:t> of extended period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0066463"/>
        <c:crosses val="autoZero"/>
        <c:auto val="1"/>
        <c:lblAlgn val="ctr"/>
        <c:lblOffset val="100"/>
        <c:noMultiLvlLbl val="0"/>
      </c:catAx>
      <c:valAx>
        <c:axId val="1520066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Performance relative to LRU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1298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42E0-48D3-AA7B-2DA1-3F7E0A0D9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B26C5-B1E1-9D7B-8756-C5E054A7D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EF0CF-B7EA-02B2-1793-F24A511A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7988-13A0-6E4F-AE9A-03DFF48B7E0B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4C81A-6B9A-6257-0231-58F2E59D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601CF-67BD-99EC-F2C8-9B21A169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F9-12B2-9147-BF11-1B371D961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9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6399-DE28-700E-6788-B6B0603C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53304-B862-5D2B-0173-B4FC38F1C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77143-4090-B60B-3720-D105C14F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7988-13A0-6E4F-AE9A-03DFF48B7E0B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7F729-EFB3-3768-3562-739036F8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F996B-79B3-9AA3-62B7-1456894C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F9-12B2-9147-BF11-1B371D961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2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23DCE-A588-4A0E-55C6-C92E657883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DA407-CCCA-0BA9-273C-ED2CC267A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78CC-11C5-B1CC-F257-7FFD80BC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7988-13A0-6E4F-AE9A-03DFF48B7E0B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AA778-57D4-8865-2148-2502B7CE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ED96B-9918-C85A-DB3C-A5E56B7D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F9-12B2-9147-BF11-1B371D961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0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3795-A815-626B-5B8E-6D2F92B8A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6ADB9-D1F4-A7EC-F971-803D2E07F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3C7E0-D3E0-3222-9B9C-68302FAF1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7988-13A0-6E4F-AE9A-03DFF48B7E0B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2C62F-FD33-E90F-2607-DD9DA5B2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E7319-7D20-40C7-64C0-682E2B63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F9-12B2-9147-BF11-1B371D961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3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B3CF8-C2B5-1F15-4534-2165EFE95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F7BB6-F3C2-45D7-FA74-8165421A9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47622-B4D0-574B-3B55-FEBBB7BC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7988-13A0-6E4F-AE9A-03DFF48B7E0B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03221-5F42-D48D-9A12-CF7521BE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A32E4-FB17-1C37-58A3-AF83BD169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F9-12B2-9147-BF11-1B371D961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2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F24E-15F7-8890-7748-C1923B2BD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AE349-531F-9109-72DA-D7051EB2F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6D5BA-5DF9-3CEC-D0A1-6903B28A8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51CC0-5757-99ED-C32A-522C914A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7988-13A0-6E4F-AE9A-03DFF48B7E0B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4156F-A4A5-78FC-3FB8-3DF9C49B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28F72-E4C2-F718-791B-FE84B918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F9-12B2-9147-BF11-1B371D961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2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FEC3-24B6-3584-8B3D-F7CC014A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4A0B1-1078-6159-523D-1F8BF6F2A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CA25D-7A2A-387D-D364-BE6543A4F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022CA-B91D-EAF5-E0B8-757D706BA3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63A0C8-95FD-FCF4-CB82-C19A088FC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27F1E-7DEB-7760-9AEE-193F59F0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7988-13A0-6E4F-AE9A-03DFF48B7E0B}" type="datetimeFigureOut">
              <a:rPr lang="en-US" smtClean="0"/>
              <a:t>5/4/23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DC30BE-8A78-FF94-A4DC-94E1ECBF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6DB10-3B6C-5F67-43C4-54D17F067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F9-12B2-9147-BF11-1B371D961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7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B4100-DC68-55EF-997F-3E5B124D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75CC2B-CD14-FB40-C713-77A6B024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7988-13A0-6E4F-AE9A-03DFF48B7E0B}" type="datetimeFigureOut">
              <a:rPr lang="en-US" smtClean="0"/>
              <a:t>5/4/23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FB9F8-BCA6-D246-DA6D-435D08A8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F8907-9A5A-1841-6B20-9F2F5212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F9-12B2-9147-BF11-1B371D961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8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CD307C-167C-A8F2-C587-F8A30C13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7988-13A0-6E4F-AE9A-03DFF48B7E0B}" type="datetimeFigureOut">
              <a:rPr lang="en-US" smtClean="0"/>
              <a:t>5/4/23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BEEFF-7B35-A61D-52E6-5B8DBB13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2612B-7846-0152-0B07-1B93E96E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F9-12B2-9147-BF11-1B371D961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44961-EEE9-3975-1FB8-FAEF0C6D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CA1C4-CA44-60C2-C9CD-866C7605E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C207-0456-5571-75A2-701E3AB66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E8D90-5370-6458-5F21-B84EF0BC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7988-13A0-6E4F-AE9A-03DFF48B7E0B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3C252-2209-3AB8-591F-FDF08C80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82CB4-119D-FAE9-797B-3DB4F02A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F9-12B2-9147-BF11-1B371D961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3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D005-50FF-CDCF-DD1C-97BB5926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F0F31D-D4A1-C593-3E4E-9AB610101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221A0-15AC-E972-99D4-52C7EDCBE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C39A2-087A-7BB8-5511-64A98F7F6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7988-13A0-6E4F-AE9A-03DFF48B7E0B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CF37A-CBCA-1EC1-90BD-7C6E24FE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60B38-2D8A-A6D5-FC64-D83CF828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F9-12B2-9147-BF11-1B371D961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6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8E3165-BEC6-7A1C-FFB8-7E77BE29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E5869-8F4B-D5D7-20D9-2885C3FCF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C630F-4BFB-5898-6C6D-F22A20A9A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B7988-13A0-6E4F-AE9A-03DFF48B7E0B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869D2-667D-09C0-3923-5E3DF7CAC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6EC08-2D86-AABA-CE65-21DF08632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2CCF9-12B2-9147-BF11-1B371D961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5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A62B-0BE6-FF86-7CDA-FA5DA5E86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564547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Reuse-Aware RRIP with Bypassing Techniques for Last-Level Cache Replacement Policies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49AD6-ADD5-C116-1FD4-4B939AE0F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Zachary Murtishi, ELE 548</a:t>
            </a:r>
          </a:p>
        </p:txBody>
      </p:sp>
    </p:spTree>
    <p:extLst>
      <p:ext uri="{BB962C8B-B14F-4D97-AF65-F5344CB8AC3E}">
        <p14:creationId xmlns:p14="http://schemas.microsoft.com/office/powerpoint/2010/main" val="2762971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34E6-99BA-A77D-C4F3-567C08169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astar</a:t>
            </a:r>
            <a:r>
              <a:rPr lang="en-US" dirty="0"/>
              <a:t> Performance for LRU/RRIP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813194-D335-9B52-699C-F550996A89E5}"/>
              </a:ext>
            </a:extLst>
          </p:cNvPr>
          <p:cNvSpPr txBox="1"/>
          <p:nvPr/>
        </p:nvSpPr>
        <p:spPr>
          <a:xfrm>
            <a:off x="150881" y="2071868"/>
            <a:ext cx="42127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astar</a:t>
            </a:r>
            <a:r>
              <a:rPr lang="en-US" dirty="0"/>
              <a:t> benchmark performs very poorly for cache replacement policies unsuited for cyclic access patterns (i.e. policies that quickly shift blocks out of the cache)</a:t>
            </a:r>
          </a:p>
          <a:p>
            <a:endParaRPr lang="en-US" dirty="0"/>
          </a:p>
          <a:p>
            <a:r>
              <a:rPr lang="en-US" dirty="0"/>
              <a:t>It can be observed that performance for </a:t>
            </a:r>
            <a:r>
              <a:rPr lang="en-US" dirty="0" err="1"/>
              <a:t>astar</a:t>
            </a:r>
            <a:r>
              <a:rPr lang="en-US" dirty="0"/>
              <a:t> suffers by more than 30% when using LIP, but this is partly alleviated by DIP</a:t>
            </a:r>
          </a:p>
          <a:p>
            <a:endParaRPr lang="en-US" dirty="0"/>
          </a:p>
          <a:p>
            <a:r>
              <a:rPr lang="en-US" dirty="0"/>
              <a:t>RRIP does not suffer from any of these issues and performance closely mirrors LRU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AF00D-2459-F108-651F-203576E3E278}"/>
              </a:ext>
            </a:extLst>
          </p:cNvPr>
          <p:cNvSpPr txBox="1"/>
          <p:nvPr/>
        </p:nvSpPr>
        <p:spPr>
          <a:xfrm>
            <a:off x="5493224" y="6169709"/>
            <a:ext cx="6100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3: Average performance of several benchmarks for the </a:t>
            </a:r>
            <a:r>
              <a:rPr lang="en-US" dirty="0" err="1"/>
              <a:t>astar</a:t>
            </a:r>
            <a:r>
              <a:rPr lang="en-US" dirty="0"/>
              <a:t> benchmark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105D40F-C044-3978-512E-241B3B743F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7064019"/>
              </p:ext>
            </p:extLst>
          </p:nvPr>
        </p:nvGraphicFramePr>
        <p:xfrm>
          <a:off x="4996218" y="1935919"/>
          <a:ext cx="6357582" cy="3988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9623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C2D35-0BD4-FAD6-D4CB-D9115CFAD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Reuse-Aware RRIP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4BB91-00E6-AC68-4783-AF8592C21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DRRIP offers a mix of thrash and scan resistance to improve performance over LRU, there is no way for the policy to know which blocks are seeing reuse</a:t>
            </a:r>
          </a:p>
          <a:p>
            <a:pPr lvl="1"/>
            <a:r>
              <a:rPr lang="en-US" dirty="0"/>
              <a:t>We can optimize cache replacement by identifying which PC addresses are associated with instructions that result in reused blocks and insert new blocks accordingly</a:t>
            </a:r>
          </a:p>
          <a:p>
            <a:r>
              <a:rPr lang="en-US" dirty="0"/>
              <a:t>Uses 2-bit RRPV table to reduce hardware requirements</a:t>
            </a:r>
          </a:p>
          <a:p>
            <a:r>
              <a:rPr lang="en-US" dirty="0"/>
              <a:t>Reuse-Aware RRIP uses a PC-indexed table to determine if a block is seeing significant reuse and adjusts its insertion position accordingly</a:t>
            </a:r>
          </a:p>
          <a:p>
            <a:pPr lvl="1"/>
            <a:r>
              <a:rPr lang="en-US" dirty="0"/>
              <a:t>Inspired by </a:t>
            </a:r>
            <a:r>
              <a:rPr lang="en-US" dirty="0" err="1"/>
              <a:t>SHiP</a:t>
            </a:r>
            <a:r>
              <a:rPr lang="en-US" dirty="0"/>
              <a:t>/</a:t>
            </a:r>
            <a:r>
              <a:rPr lang="en-US" dirty="0" err="1"/>
              <a:t>SHiP</a:t>
            </a:r>
            <a:r>
              <a:rPr lang="en-US" dirty="0"/>
              <a:t>++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43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14A1-3551-418A-DBC6-E12CD6E0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Reuse-Aware RRIP Insertion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7ADCE-EC63-A902-97FB-786A95E05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192" y="1825625"/>
            <a:ext cx="5023412" cy="44678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Insertion position determined by 4-bit confidence counter (CC) which is incremented and decremented upon cache accesses</a:t>
            </a:r>
          </a:p>
          <a:p>
            <a:pPr lvl="1"/>
            <a:r>
              <a:rPr lang="en-US" dirty="0"/>
              <a:t>Decremented on cache fill rather than cache miss or eviction</a:t>
            </a:r>
          </a:p>
          <a:p>
            <a:pPr lvl="2"/>
            <a:r>
              <a:rPr lang="en-US" dirty="0"/>
              <a:t>No need to store PC for use later</a:t>
            </a:r>
          </a:p>
          <a:p>
            <a:pPr lvl="2"/>
            <a:r>
              <a:rPr lang="en-US" dirty="0"/>
              <a:t>Can be assumed that successful blocks will receive many hits to offset the initial decrement</a:t>
            </a:r>
          </a:p>
          <a:p>
            <a:pPr lvl="1"/>
            <a:r>
              <a:rPr lang="en-US" dirty="0"/>
              <a:t>All writebacks are treated as the end of an access pattern and are inserted at the end of the RRPV chain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ECACD8D-379D-3569-A3ED-D0722BDCB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802212"/>
              </p:ext>
            </p:extLst>
          </p:nvPr>
        </p:nvGraphicFramePr>
        <p:xfrm>
          <a:off x="5821100" y="1690688"/>
          <a:ext cx="5532700" cy="3974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350">
                  <a:extLst>
                    <a:ext uri="{9D8B030D-6E8A-4147-A177-3AD203B41FA5}">
                      <a16:colId xmlns:a16="http://schemas.microsoft.com/office/drawing/2014/main" val="1406241535"/>
                    </a:ext>
                  </a:extLst>
                </a:gridCol>
                <a:gridCol w="2766350">
                  <a:extLst>
                    <a:ext uri="{9D8B030D-6E8A-4147-A177-3AD203B41FA5}">
                      <a16:colId xmlns:a16="http://schemas.microsoft.com/office/drawing/2014/main" val="232340265"/>
                    </a:ext>
                  </a:extLst>
                </a:gridCol>
              </a:tblGrid>
              <a:tr h="471233"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to Policy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2663"/>
                  </a:ext>
                </a:extLst>
              </a:tr>
              <a:tr h="471233">
                <a:tc>
                  <a:txBody>
                    <a:bodyPr/>
                    <a:lstStyle/>
                    <a:p>
                      <a:r>
                        <a:rPr lang="en-US" dirty="0"/>
                        <a:t>Writeback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block with RRPV = </a:t>
                      </a:r>
                      <a:r>
                        <a:rPr lang="en-US" dirty="0" err="1"/>
                        <a:t>RPPV</a:t>
                      </a:r>
                      <a:r>
                        <a:rPr lang="en-US" baseline="-25000" dirty="0" err="1"/>
                        <a:t>max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222226"/>
                  </a:ext>
                </a:extLst>
              </a:tr>
              <a:tr h="471233">
                <a:tc>
                  <a:txBody>
                    <a:bodyPr/>
                    <a:lstStyle/>
                    <a:p>
                      <a:r>
                        <a:rPr lang="en-US" dirty="0"/>
                        <a:t>Access associated with an instruction with CC &lt;=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block with RRPV = </a:t>
                      </a:r>
                      <a:r>
                        <a:rPr lang="en-US" dirty="0" err="1"/>
                        <a:t>RRPV</a:t>
                      </a:r>
                      <a:r>
                        <a:rPr lang="en-US" baseline="-25000" dirty="0" err="1"/>
                        <a:t>max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550338"/>
                  </a:ext>
                </a:extLst>
              </a:tr>
              <a:tr h="471233">
                <a:tc>
                  <a:txBody>
                    <a:bodyPr/>
                    <a:lstStyle/>
                    <a:p>
                      <a:r>
                        <a:rPr lang="en-US" dirty="0"/>
                        <a:t>Access associated with an instruction with CC &gt;=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block with RRPV = RRPV</a:t>
                      </a:r>
                      <a:r>
                        <a:rPr lang="en-US" baseline="-25000" dirty="0"/>
                        <a:t>max</a:t>
                      </a:r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397551"/>
                  </a:ext>
                </a:extLst>
              </a:tr>
              <a:tr h="471233">
                <a:tc>
                  <a:txBody>
                    <a:bodyPr/>
                    <a:lstStyle/>
                    <a:p>
                      <a:r>
                        <a:rPr lang="en-US" dirty="0"/>
                        <a:t>All other accesses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block with RRPV = RRPV</a:t>
                      </a:r>
                      <a:r>
                        <a:rPr lang="en-US" baseline="-25000" dirty="0"/>
                        <a:t>max</a:t>
                      </a:r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182171"/>
                  </a:ext>
                </a:extLst>
              </a:tr>
              <a:tr h="471233">
                <a:tc>
                  <a:txBody>
                    <a:bodyPr/>
                    <a:lstStyle/>
                    <a:p>
                      <a:r>
                        <a:rPr lang="en-US" dirty="0"/>
                        <a:t>Cache fill to a 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Decrement 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63502"/>
                  </a:ext>
                </a:extLst>
              </a:tr>
              <a:tr h="471233">
                <a:tc>
                  <a:txBody>
                    <a:bodyPr/>
                    <a:lstStyle/>
                    <a:p>
                      <a:r>
                        <a:rPr lang="en-US" dirty="0"/>
                        <a:t>Cache block receives a hit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Increment 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6125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947F471-EA46-A570-D469-586AA88F7608}"/>
              </a:ext>
            </a:extLst>
          </p:cNvPr>
          <p:cNvSpPr txBox="1"/>
          <p:nvPr/>
        </p:nvSpPr>
        <p:spPr>
          <a:xfrm>
            <a:off x="6493398" y="5782059"/>
            <a:ext cx="610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4: RA-RRIP policy description</a:t>
            </a:r>
          </a:p>
        </p:txBody>
      </p:sp>
    </p:spTree>
    <p:extLst>
      <p:ext uri="{BB962C8B-B14F-4D97-AF65-F5344CB8AC3E}">
        <p14:creationId xmlns:p14="http://schemas.microsoft.com/office/powerpoint/2010/main" val="1062105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6ADC-5C83-2BF7-C842-6AAFE2D5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Reuse-Aware RRIP with Set Dueling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2CF93-F58C-F963-B1CC-05BE2E95D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14" y="1825624"/>
            <a:ext cx="5312780" cy="385754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Set dueling between sets using the RA-RRIP policy and an LRU-like RRIP insertion policy was used to improve performance for workloads favoring LRU</a:t>
            </a:r>
          </a:p>
          <a:p>
            <a:pPr lvl="1"/>
            <a:r>
              <a:rPr lang="en-US" dirty="0"/>
              <a:t>LRU-like RRIP: insert all blocks at RRPV =0</a:t>
            </a:r>
          </a:p>
          <a:p>
            <a:r>
              <a:rPr lang="en-US" dirty="0"/>
              <a:t>A 1-bit reuse counter indexed by lower 13 bits of PC is kept to indicate which blocks have been reused</a:t>
            </a:r>
          </a:p>
          <a:p>
            <a:pPr lvl="1"/>
            <a:r>
              <a:rPr lang="en-US" dirty="0"/>
              <a:t>Set reuse bit on a hit for PC index</a:t>
            </a:r>
          </a:p>
          <a:p>
            <a:r>
              <a:rPr lang="en-US" dirty="0"/>
              <a:t>Blocks that are not reused or are writeback accesses do not alter the 10-bit PSEL counter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4E06106-C836-DE1D-B647-DBE9E111E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782077"/>
              </p:ext>
            </p:extLst>
          </p:nvPr>
        </p:nvGraphicFramePr>
        <p:xfrm>
          <a:off x="6041020" y="1825624"/>
          <a:ext cx="5312780" cy="407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6390">
                  <a:extLst>
                    <a:ext uri="{9D8B030D-6E8A-4147-A177-3AD203B41FA5}">
                      <a16:colId xmlns:a16="http://schemas.microsoft.com/office/drawing/2014/main" val="4285105516"/>
                    </a:ext>
                  </a:extLst>
                </a:gridCol>
                <a:gridCol w="2656390">
                  <a:extLst>
                    <a:ext uri="{9D8B030D-6E8A-4147-A177-3AD203B41FA5}">
                      <a16:colId xmlns:a16="http://schemas.microsoft.com/office/drawing/2014/main" val="3676627875"/>
                    </a:ext>
                  </a:extLst>
                </a:gridCol>
              </a:tblGrid>
              <a:tr h="438561"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to Policy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124717"/>
                  </a:ext>
                </a:extLst>
              </a:tr>
              <a:tr h="635465">
                <a:tc>
                  <a:txBody>
                    <a:bodyPr/>
                    <a:lstStyle/>
                    <a:p>
                      <a:r>
                        <a:rPr lang="en-US" dirty="0"/>
                        <a:t>A miss to a set running RA-RRIP occurs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Increment the PSEL counter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913335"/>
                  </a:ext>
                </a:extLst>
              </a:tr>
              <a:tr h="6354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miss to a set running RA-RRIP occurs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Decrement the PSEL counter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397877"/>
                  </a:ext>
                </a:extLst>
              </a:tr>
              <a:tr h="635465">
                <a:tc>
                  <a:txBody>
                    <a:bodyPr/>
                    <a:lstStyle/>
                    <a:p>
                      <a:r>
                        <a:rPr lang="en-US" dirty="0"/>
                        <a:t>A miss does not have the reuse bit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not alter the PSEL counter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919067"/>
                  </a:ext>
                </a:extLst>
              </a:tr>
              <a:tr h="438561">
                <a:tc>
                  <a:txBody>
                    <a:bodyPr/>
                    <a:lstStyle/>
                    <a:p>
                      <a:r>
                        <a:rPr lang="en-US" dirty="0"/>
                        <a:t>A miss is a writeback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not alter the PSEL counter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85785"/>
                  </a:ext>
                </a:extLst>
              </a:tr>
              <a:tr h="438561">
                <a:tc>
                  <a:txBody>
                    <a:bodyPr/>
                    <a:lstStyle/>
                    <a:p>
                      <a:r>
                        <a:rPr lang="en-US" dirty="0"/>
                        <a:t>PSEL is greater than 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Follower sets use RA-RRIP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979481"/>
                  </a:ext>
                </a:extLst>
              </a:tr>
              <a:tr h="635465">
                <a:tc>
                  <a:txBody>
                    <a:bodyPr/>
                    <a:lstStyle/>
                    <a:p>
                      <a:r>
                        <a:rPr lang="en-US" dirty="0"/>
                        <a:t>PSEL is less than or equal to 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Follower sets use LRU-like RRIP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18915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153F53B-D2C2-C49E-CC06-DC546EC79967}"/>
              </a:ext>
            </a:extLst>
          </p:cNvPr>
          <p:cNvSpPr txBox="1"/>
          <p:nvPr/>
        </p:nvSpPr>
        <p:spPr>
          <a:xfrm>
            <a:off x="6493398" y="6038082"/>
            <a:ext cx="610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5: DRA-RRIP policy description</a:t>
            </a:r>
          </a:p>
        </p:txBody>
      </p:sp>
    </p:spTree>
    <p:extLst>
      <p:ext uri="{BB962C8B-B14F-4D97-AF65-F5344CB8AC3E}">
        <p14:creationId xmlns:p14="http://schemas.microsoft.com/office/powerpoint/2010/main" val="4246044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14D0-7397-E729-D701-DD132FB9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Dueling: How many sample sets?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18B5D-FD53-C780-BBDF-49123B487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0709" cy="4353502"/>
          </a:xfrm>
        </p:spPr>
        <p:txBody>
          <a:bodyPr/>
          <a:lstStyle/>
          <a:p>
            <a:r>
              <a:rPr lang="en-US" dirty="0"/>
              <a:t>Empirical data was used to determine the number of sample sets to be used for DRA-RRIP</a:t>
            </a:r>
          </a:p>
          <a:p>
            <a:r>
              <a:rPr lang="en-US" dirty="0"/>
              <a:t>128 was decided to be the ideal number of sets, as performance was more consistent among benchmarks, despite nominally better mean performance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4745A2E-23C8-FE86-287F-9CC6060CDD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5224211"/>
              </p:ext>
            </p:extLst>
          </p:nvPr>
        </p:nvGraphicFramePr>
        <p:xfrm>
          <a:off x="6096000" y="1825625"/>
          <a:ext cx="5846618" cy="3941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205035-B465-5F22-7DFC-CA973B7F1BF8}"/>
              </a:ext>
            </a:extLst>
          </p:cNvPr>
          <p:cNvSpPr txBox="1"/>
          <p:nvPr/>
        </p:nvSpPr>
        <p:spPr>
          <a:xfrm>
            <a:off x="7189434" y="5902179"/>
            <a:ext cx="40017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6: Average performance of DRA-RRIP with varying sample set counts</a:t>
            </a:r>
          </a:p>
        </p:txBody>
      </p:sp>
    </p:spTree>
    <p:extLst>
      <p:ext uri="{BB962C8B-B14F-4D97-AF65-F5344CB8AC3E}">
        <p14:creationId xmlns:p14="http://schemas.microsoft.com/office/powerpoint/2010/main" val="1158036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B5CC4-75B6-7AE3-BB5F-437A3449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DRA-RRIP Performance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1C40DC0-C95F-2262-A428-60B4E646D4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478927"/>
              </p:ext>
            </p:extLst>
          </p:nvPr>
        </p:nvGraphicFramePr>
        <p:xfrm>
          <a:off x="831273" y="1591685"/>
          <a:ext cx="5264727" cy="3674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B4E0FEC-84B0-AA47-EC79-3562E5EC43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0045912"/>
              </p:ext>
            </p:extLst>
          </p:nvPr>
        </p:nvGraphicFramePr>
        <p:xfrm>
          <a:off x="6522027" y="1951615"/>
          <a:ext cx="4838700" cy="331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F905576-CA89-FC90-0E18-98C2C7B21E91}"/>
              </a:ext>
            </a:extLst>
          </p:cNvPr>
          <p:cNvSpPr txBox="1"/>
          <p:nvPr/>
        </p:nvSpPr>
        <p:spPr>
          <a:xfrm>
            <a:off x="1257300" y="5266315"/>
            <a:ext cx="4838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7: Performance improvements from using DRA-RRIP for several benchmarks that perform poorly under RA-RRIP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7DFDEA-47B3-B2AB-AF59-F47EB808A698}"/>
              </a:ext>
            </a:extLst>
          </p:cNvPr>
          <p:cNvSpPr txBox="1"/>
          <p:nvPr/>
        </p:nvSpPr>
        <p:spPr>
          <a:xfrm>
            <a:off x="6522027" y="5266315"/>
            <a:ext cx="4838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8: Performance of DRA-RRIP compared to RA-RRIP, DRRIP, and DIP</a:t>
            </a:r>
          </a:p>
        </p:txBody>
      </p:sp>
    </p:spTree>
    <p:extLst>
      <p:ext uri="{BB962C8B-B14F-4D97-AF65-F5344CB8AC3E}">
        <p14:creationId xmlns:p14="http://schemas.microsoft.com/office/powerpoint/2010/main" val="3433590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E656-99D4-E029-E584-E06D4F6F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Bypassing: Basic, Ideal, and Intelligent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D29FA-5874-2534-2082-BD2B16C26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Bypassing was determined to be a pathway to performance increases if performed conservatively</a:t>
            </a:r>
          </a:p>
          <a:p>
            <a:pPr lvl="1"/>
            <a:r>
              <a:rPr lang="en-US" dirty="0"/>
              <a:t>Bypasses may result in unnecessary main memory accesses, which may inhibit performance in cases where a block entry with reuse is not placed in the cache</a:t>
            </a:r>
          </a:p>
          <a:p>
            <a:r>
              <a:rPr lang="en-US" dirty="0"/>
              <a:t>However, not placing a block with little potential for reuse allows blocks with reuse to persist in the cache and therefore performance may benefit</a:t>
            </a:r>
          </a:p>
          <a:p>
            <a:r>
              <a:rPr lang="en-US" dirty="0"/>
              <a:t>Three policy adjustments tested:</a:t>
            </a:r>
          </a:p>
          <a:p>
            <a:pPr lvl="1"/>
            <a:r>
              <a:rPr lang="en-US" dirty="0"/>
              <a:t>Basic: using confidence counter to determine if a block should be bypassed</a:t>
            </a:r>
          </a:p>
          <a:p>
            <a:pPr lvl="1"/>
            <a:r>
              <a:rPr lang="en-US" dirty="0"/>
              <a:t>Ideal: an ideal case using runtime performance metrics</a:t>
            </a:r>
          </a:p>
          <a:p>
            <a:pPr lvl="1"/>
            <a:r>
              <a:rPr lang="en-US" dirty="0"/>
              <a:t>Intelligent: using a runtime hit counter to determine suitability for bypassing</a:t>
            </a:r>
          </a:p>
          <a:p>
            <a:pPr lvl="1"/>
            <a:r>
              <a:rPr lang="en-US" dirty="0"/>
              <a:t>Blocks in sample sets not bypassed to allow learning</a:t>
            </a:r>
          </a:p>
        </p:txBody>
      </p:sp>
    </p:spTree>
    <p:extLst>
      <p:ext uri="{BB962C8B-B14F-4D97-AF65-F5344CB8AC3E}">
        <p14:creationId xmlns:p14="http://schemas.microsoft.com/office/powerpoint/2010/main" val="475912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B053-9AE4-E6E7-B7FA-0BCF3FE7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Bypassing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0CD92-8AE1-2DD0-A444-9BE0E2EBA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797" cy="480218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Basic bypassing allows for bypassing by using only the confidence counter </a:t>
            </a:r>
          </a:p>
          <a:p>
            <a:pPr lvl="1"/>
            <a:r>
              <a:rPr lang="en-US" dirty="0"/>
              <a:t>Bypass 70% of the time for CC = 1, bypass 100% of the time for CC = 0</a:t>
            </a:r>
          </a:p>
          <a:p>
            <a:r>
              <a:rPr lang="en-US" dirty="0"/>
              <a:t>Results in performance increases for benchmarks with many blocks seeing no reuse</a:t>
            </a:r>
          </a:p>
          <a:p>
            <a:pPr lvl="1"/>
            <a:r>
              <a:rPr lang="en-US" dirty="0"/>
              <a:t>On average, performs slightly better</a:t>
            </a:r>
          </a:p>
          <a:p>
            <a:pPr lvl="2"/>
            <a:r>
              <a:rPr lang="en-US" dirty="0"/>
              <a:t>About 0.3% better for DRA-RRIP, 0.9% better for RA-RRIP</a:t>
            </a:r>
          </a:p>
          <a:p>
            <a:pPr marL="0" indent="0">
              <a:buNone/>
            </a:pPr>
            <a:r>
              <a:rPr lang="en-US" dirty="0"/>
              <a:t>Does not adapt to changes in a workload’s memory access patterns and will permanently bypass all blocks that reach CC = 0</a:t>
            </a:r>
          </a:p>
          <a:p>
            <a:pPr lvl="1"/>
            <a:r>
              <a:rPr lang="en-US" dirty="0"/>
              <a:t>Results in poor performance for benchmarks with cyclic access patterns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FA24F40-508B-E05F-09A4-5C1C8A312E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6212556"/>
              </p:ext>
            </p:extLst>
          </p:nvPr>
        </p:nvGraphicFramePr>
        <p:xfrm>
          <a:off x="6096000" y="1690688"/>
          <a:ext cx="5374993" cy="3476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8B0809C-F203-D932-6BA0-9526D27AD06E}"/>
              </a:ext>
            </a:extLst>
          </p:cNvPr>
          <p:cNvSpPr txBox="1"/>
          <p:nvPr/>
        </p:nvSpPr>
        <p:spPr>
          <a:xfrm>
            <a:off x="6515099" y="5167312"/>
            <a:ext cx="4838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9: Performance of RA-RRIP and DRA-RRIP with simple bypassing compared to their base policy implementations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751716C-9C1D-384C-8CD5-EA428D9609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262762"/>
              </p:ext>
            </p:extLst>
          </p:nvPr>
        </p:nvGraphicFramePr>
        <p:xfrm>
          <a:off x="6497495" y="1690688"/>
          <a:ext cx="4856303" cy="3281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52959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179C-AF02-2B16-8BC3-7E55BE805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Bypassing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1A441-AF1F-3C9E-48FF-CFA4D3876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7567" cy="39846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Implements a state machine to use performance feedback from the CPU to inform bypassing decisions</a:t>
            </a:r>
          </a:p>
          <a:p>
            <a:pPr lvl="1"/>
            <a:r>
              <a:rPr lang="en-US" dirty="0"/>
              <a:t>Requires cache logic capable of reading the CPU’s state to implement this policy, so difficult to implement in reality</a:t>
            </a:r>
          </a:p>
          <a:p>
            <a:pPr lvl="1"/>
            <a:r>
              <a:rPr lang="en-US" dirty="0"/>
              <a:t>Requires hardware capable of fractional division</a:t>
            </a:r>
          </a:p>
          <a:p>
            <a:r>
              <a:rPr lang="en-US" dirty="0"/>
              <a:t>Alternate between short runs of bypassing and no bypassing, then run a bypassing-enabled or no bypassing policy for an extended period of time before re-assessing effectiveness of policy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20B8D3-008E-2B57-3476-7E7109A9A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767" y="1265828"/>
            <a:ext cx="4710250" cy="43263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4E680-AE71-8355-F882-71F5958B0B90}"/>
              </a:ext>
            </a:extLst>
          </p:cNvPr>
          <p:cNvSpPr txBox="1"/>
          <p:nvPr/>
        </p:nvSpPr>
        <p:spPr>
          <a:xfrm>
            <a:off x="6905767" y="5727108"/>
            <a:ext cx="4838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10: State machine diagram for the ideal bypassing policy</a:t>
            </a:r>
          </a:p>
        </p:txBody>
      </p:sp>
    </p:spTree>
    <p:extLst>
      <p:ext uri="{BB962C8B-B14F-4D97-AF65-F5344CB8AC3E}">
        <p14:creationId xmlns:p14="http://schemas.microsoft.com/office/powerpoint/2010/main" val="2063298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2689F-C72C-00DA-35F3-6FEBD8B2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RA-RRIP vs DRA-RRIP with Ideal Bypassing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56557-84EF-C1FF-84E5-D5F7E8DF9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8516" cy="4119563"/>
          </a:xfrm>
        </p:spPr>
        <p:txBody>
          <a:bodyPr/>
          <a:lstStyle/>
          <a:p>
            <a:r>
              <a:rPr lang="en-US" dirty="0"/>
              <a:t>DRA-RRIP handily outperforms RA-RRIP when the ideal bypassing algorithm is used</a:t>
            </a:r>
          </a:p>
          <a:p>
            <a:pPr lvl="1"/>
            <a:r>
              <a:rPr lang="en-US" dirty="0"/>
              <a:t>30,000 accesses led to ~2.18% improvement over LRU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F9A9487-E196-9955-3FD8-CA0EC2EC14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403933"/>
              </p:ext>
            </p:extLst>
          </p:nvPr>
        </p:nvGraphicFramePr>
        <p:xfrm>
          <a:off x="4996218" y="1825625"/>
          <a:ext cx="6357582" cy="4119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5757D7-A255-CE38-4EE3-B979A66203BD}"/>
              </a:ext>
            </a:extLst>
          </p:cNvPr>
          <p:cNvSpPr txBox="1"/>
          <p:nvPr/>
        </p:nvSpPr>
        <p:spPr>
          <a:xfrm>
            <a:off x="6096000" y="5846544"/>
            <a:ext cx="4838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11: Ideal bypassing algorithm performance compared for RA-RRIP and DRA-RRIP</a:t>
            </a:r>
          </a:p>
        </p:txBody>
      </p:sp>
    </p:spTree>
    <p:extLst>
      <p:ext uri="{BB962C8B-B14F-4D97-AF65-F5344CB8AC3E}">
        <p14:creationId xmlns:p14="http://schemas.microsoft.com/office/powerpoint/2010/main" val="107938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E1F8-C777-C3B1-7F6A-1E67F2EB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B3EE2-2368-C67B-2B81-C5483A64A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objective of this project was to develop a last-level cache replacement policy with adaptive features capable of outperforming LRU and the adaptive policies discussed in two papers discussing adaptive insertion policies</a:t>
            </a:r>
          </a:p>
          <a:p>
            <a:pPr lvl="1"/>
            <a:r>
              <a:rPr lang="en-US" dirty="0"/>
              <a:t>A. Jaleel, K. B. Theobald, S. C. Steely Jr. and J. Emer, "High performance cache replacement using re-reference interval prediction (RRIP)", </a:t>
            </a:r>
            <a:r>
              <a:rPr lang="en-US" i="1" dirty="0"/>
              <a:t>Proc. 37th </a:t>
            </a:r>
            <a:r>
              <a:rPr lang="en-US" i="1" dirty="0" err="1"/>
              <a:t>Annu</a:t>
            </a:r>
            <a:r>
              <a:rPr lang="en-US" i="1" dirty="0"/>
              <a:t>. Int. </a:t>
            </a:r>
            <a:r>
              <a:rPr lang="en-US" i="1" dirty="0" err="1"/>
              <a:t>Symp</a:t>
            </a:r>
            <a:r>
              <a:rPr lang="en-US" i="1" dirty="0"/>
              <a:t>. </a:t>
            </a:r>
            <a:r>
              <a:rPr lang="en-US" i="1" dirty="0" err="1"/>
              <a:t>Comput</a:t>
            </a:r>
            <a:r>
              <a:rPr lang="en-US" i="1" dirty="0"/>
              <a:t>. Archit.</a:t>
            </a:r>
            <a:r>
              <a:rPr lang="en-US" dirty="0"/>
              <a:t>, pp. 60-71, 2010.</a:t>
            </a:r>
          </a:p>
          <a:p>
            <a:pPr lvl="1"/>
            <a:r>
              <a:rPr lang="en-US" dirty="0"/>
              <a:t>M.K. Qureshi, A. Jaleel, Y.N. </a:t>
            </a:r>
            <a:r>
              <a:rPr lang="en-US" dirty="0" err="1"/>
              <a:t>Patt</a:t>
            </a:r>
            <a:r>
              <a:rPr lang="en-US" dirty="0"/>
              <a:t>, S.C. Steely Jr., J. Emer, Adaptive insertion policies for high-performance caching, in </a:t>
            </a:r>
            <a:r>
              <a:rPr lang="en-US" i="1" dirty="0"/>
              <a:t>ISCA</a:t>
            </a:r>
            <a:r>
              <a:rPr lang="en-US" dirty="0"/>
              <a:t> (2007a)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ChampSim</a:t>
            </a:r>
            <a:r>
              <a:rPr lang="en-US" dirty="0"/>
              <a:t> simulator with modifications made for the Cache Replacement Championship 2 was used to perform simulations for an L2 cache replacement policy using single and multi-core configurations</a:t>
            </a:r>
          </a:p>
          <a:p>
            <a:r>
              <a:rPr lang="en-US" dirty="0"/>
              <a:t>Test configuration</a:t>
            </a:r>
          </a:p>
          <a:p>
            <a:pPr lvl="1"/>
            <a:r>
              <a:rPr lang="en-US" dirty="0"/>
              <a:t>SPEC2006 CPU benchmarks for single and multi core, </a:t>
            </a:r>
            <a:r>
              <a:rPr lang="en-US" dirty="0" err="1"/>
              <a:t>Cloudsuite</a:t>
            </a:r>
            <a:r>
              <a:rPr lang="en-US" dirty="0"/>
              <a:t> benchmarks for multi-core</a:t>
            </a:r>
          </a:p>
          <a:p>
            <a:pPr lvl="1"/>
            <a:r>
              <a:rPr lang="en-US" dirty="0"/>
              <a:t>2MB 16-way set-associative cache for single core</a:t>
            </a:r>
          </a:p>
          <a:p>
            <a:pPr lvl="1"/>
            <a:r>
              <a:rPr lang="en-US" dirty="0"/>
              <a:t>8MB 16-way set-associative cache for quad core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87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2861-E206-0B47-81EF-C649BA30F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Ideal Bypassing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C2CD9-5C15-B3D3-D0DA-C726B57F3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6313" cy="3456059"/>
          </a:xfrm>
        </p:spPr>
        <p:txBody>
          <a:bodyPr>
            <a:normAutofit fontScale="92500"/>
          </a:bodyPr>
          <a:lstStyle/>
          <a:p>
            <a:r>
              <a:rPr lang="en-US" dirty="0"/>
              <a:t>Tested three access periods for the extended bypassing period</a:t>
            </a:r>
          </a:p>
          <a:p>
            <a:pPr lvl="1"/>
            <a:r>
              <a:rPr lang="en-US" dirty="0"/>
              <a:t>30,000, 50,000, and 70,000</a:t>
            </a:r>
          </a:p>
          <a:p>
            <a:r>
              <a:rPr lang="en-US" dirty="0"/>
              <a:t>All three cases outperform both base DRA-RRIP and DRA-RRIP with simple bypassing</a:t>
            </a:r>
          </a:p>
          <a:p>
            <a:pPr lvl="1"/>
            <a:r>
              <a:rPr lang="en-US" dirty="0"/>
              <a:t>30,000 accesses resulted in a performance gain of nearly ~2.18% over LRU on average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21135F5-FF05-F3E1-A184-6283EFA4F3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6972187"/>
              </p:ext>
            </p:extLst>
          </p:nvPr>
        </p:nvGraphicFramePr>
        <p:xfrm>
          <a:off x="6096000" y="1825625"/>
          <a:ext cx="5404511" cy="3639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87A4622-D337-25F5-ECB9-57460A5C36D4}"/>
              </a:ext>
            </a:extLst>
          </p:cNvPr>
          <p:cNvSpPr txBox="1"/>
          <p:nvPr/>
        </p:nvSpPr>
        <p:spPr>
          <a:xfrm>
            <a:off x="6661811" y="5600422"/>
            <a:ext cx="4838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12: Ideal bypassing algorithm with several period lengths compared to other policies</a:t>
            </a:r>
          </a:p>
        </p:txBody>
      </p:sp>
    </p:spTree>
    <p:extLst>
      <p:ext uri="{BB962C8B-B14F-4D97-AF65-F5344CB8AC3E}">
        <p14:creationId xmlns:p14="http://schemas.microsoft.com/office/powerpoint/2010/main" val="4098225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0B87B-27D6-34B5-9279-6AC1CE2E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Intelligent Bypassing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23E98-0852-11DE-A951-8F7E8AFB2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1091" cy="41237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”Intelligent” bypassing uses data collected solely from cache access patterns and state information to determine if bypassing is effective</a:t>
            </a:r>
          </a:p>
          <a:p>
            <a:pPr lvl="1"/>
            <a:r>
              <a:rPr lang="en-US" dirty="0"/>
              <a:t>Thresholds derived from analysis of </a:t>
            </a:r>
            <a:r>
              <a:rPr lang="en-US" dirty="0" err="1"/>
              <a:t>zeusmp</a:t>
            </a:r>
            <a:r>
              <a:rPr lang="en-US" dirty="0"/>
              <a:t> and </a:t>
            </a:r>
            <a:r>
              <a:rPr lang="en-US" dirty="0" err="1"/>
              <a:t>libquantum</a:t>
            </a:r>
            <a:r>
              <a:rPr lang="en-US" dirty="0"/>
              <a:t> access patterns</a:t>
            </a:r>
          </a:p>
          <a:p>
            <a:pPr lvl="1"/>
            <a:r>
              <a:rPr lang="en-US" dirty="0"/>
              <a:t>Bypassing is effective for blocks that do not see high degrees of reuse; hurts performance for blocks with high reuse</a:t>
            </a:r>
          </a:p>
          <a:p>
            <a:pPr lvl="1"/>
            <a:r>
              <a:rPr lang="en-US" dirty="0"/>
              <a:t>Uses hit ratio of low-confidence accesses (hit/miss of accesses with CC = 0) to determine if these blocks see a high degree of future reuse</a:t>
            </a:r>
          </a:p>
          <a:p>
            <a:r>
              <a:rPr lang="en-US" dirty="0"/>
              <a:t>If these low-confidence accesses do not see much reuse, enable bypassing for an extended period</a:t>
            </a:r>
          </a:p>
          <a:p>
            <a:pPr lvl="1"/>
            <a:r>
              <a:rPr lang="en-US" dirty="0"/>
              <a:t>If not, check again after another short period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C52F090-D71A-E78D-D7E7-3C15DD5E7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35738"/>
              </p:ext>
            </p:extLst>
          </p:nvPr>
        </p:nvGraphicFramePr>
        <p:xfrm>
          <a:off x="7639291" y="1825625"/>
          <a:ext cx="4125080" cy="2929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540">
                  <a:extLst>
                    <a:ext uri="{9D8B030D-6E8A-4147-A177-3AD203B41FA5}">
                      <a16:colId xmlns:a16="http://schemas.microsoft.com/office/drawing/2014/main" val="2682494592"/>
                    </a:ext>
                  </a:extLst>
                </a:gridCol>
                <a:gridCol w="2062540">
                  <a:extLst>
                    <a:ext uri="{9D8B030D-6E8A-4147-A177-3AD203B41FA5}">
                      <a16:colId xmlns:a16="http://schemas.microsoft.com/office/drawing/2014/main" val="2333369984"/>
                    </a:ext>
                  </a:extLst>
                </a:gridCol>
              </a:tblGrid>
              <a:tr h="551681"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864912"/>
                  </a:ext>
                </a:extLst>
              </a:tr>
              <a:tr h="551681">
                <a:tc>
                  <a:txBody>
                    <a:bodyPr/>
                    <a:lstStyle/>
                    <a:p>
                      <a:r>
                        <a:rPr lang="en-US" dirty="0"/>
                        <a:t>Hit ratio &gt; THRESHOLD after 10,000 low-confidence accesses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not bypass, reassess in 10,000 low-confidence accesses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602299"/>
                  </a:ext>
                </a:extLst>
              </a:tr>
              <a:tr h="551681">
                <a:tc>
                  <a:txBody>
                    <a:bodyPr/>
                    <a:lstStyle/>
                    <a:p>
                      <a:r>
                        <a:rPr lang="en-US" dirty="0"/>
                        <a:t>Hit ratio &lt; THRESHOLD after 10,000 low-confidence accesses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Bypass for 100,000 low-confidence accesses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3880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036F562-2519-F9D4-B14F-37AFBA754A1F}"/>
              </a:ext>
            </a:extLst>
          </p:cNvPr>
          <p:cNvSpPr txBox="1"/>
          <p:nvPr/>
        </p:nvSpPr>
        <p:spPr>
          <a:xfrm>
            <a:off x="7535270" y="4889683"/>
            <a:ext cx="42291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12: Simple description of the intelligent bypassing algorithm</a:t>
            </a:r>
          </a:p>
        </p:txBody>
      </p:sp>
    </p:spTree>
    <p:extLst>
      <p:ext uri="{BB962C8B-B14F-4D97-AF65-F5344CB8AC3E}">
        <p14:creationId xmlns:p14="http://schemas.microsoft.com/office/powerpoint/2010/main" val="609359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D7B0B-02C5-43F6-5A2D-1CD68674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RA-RRIP vs DRA-RRIP with Intelligent Bypassing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2AEE4-483B-031E-5687-AF753E941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48836" cy="4220333"/>
          </a:xfrm>
        </p:spPr>
        <p:txBody>
          <a:bodyPr/>
          <a:lstStyle/>
          <a:p>
            <a:r>
              <a:rPr lang="en-US" dirty="0"/>
              <a:t>It can be observed that DRA-RRIP outperforms RA-RRIP when intelligent bypassing is used</a:t>
            </a:r>
          </a:p>
          <a:p>
            <a:pPr lvl="1"/>
            <a:r>
              <a:rPr lang="en-US" dirty="0"/>
              <a:t>Significant advantage: ~1% speedup over RA-RRIP for each case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A336C5C-43F3-C927-A92E-672A47FE7E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6826203"/>
              </p:ext>
            </p:extLst>
          </p:nvPr>
        </p:nvGraphicFramePr>
        <p:xfrm>
          <a:off x="4887036" y="1612142"/>
          <a:ext cx="6466764" cy="3633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67FE5A1-A0E7-EBB0-0B1D-DF59349FE783}"/>
              </a:ext>
            </a:extLst>
          </p:cNvPr>
          <p:cNvSpPr txBox="1"/>
          <p:nvPr/>
        </p:nvSpPr>
        <p:spPr>
          <a:xfrm>
            <a:off x="5701068" y="5399627"/>
            <a:ext cx="4838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13: Intelligent bypassing algorithm performance compared for RA-RRIP and DRA-RRIP</a:t>
            </a:r>
          </a:p>
        </p:txBody>
      </p:sp>
    </p:spTree>
    <p:extLst>
      <p:ext uri="{BB962C8B-B14F-4D97-AF65-F5344CB8AC3E}">
        <p14:creationId xmlns:p14="http://schemas.microsoft.com/office/powerpoint/2010/main" val="1387819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A8C7-A9BE-F448-52D5-56462CC7B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Intelligent Bypassing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17972-8FC5-78C8-3555-01DD32292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37972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Three thresholds tested for hit ratio</a:t>
            </a:r>
          </a:p>
          <a:p>
            <a:pPr lvl="1"/>
            <a:r>
              <a:rPr lang="en-US" dirty="0"/>
              <a:t>0.5%, 1%, 2%</a:t>
            </a:r>
          </a:p>
          <a:p>
            <a:r>
              <a:rPr lang="en-US" dirty="0"/>
              <a:t>2% performs best (about 2.0% better than LRU), approaches performance of the ideal policy</a:t>
            </a:r>
          </a:p>
          <a:p>
            <a:pPr lvl="1"/>
            <a:r>
              <a:rPr lang="en-US" dirty="0"/>
              <a:t>Notable: </a:t>
            </a:r>
            <a:r>
              <a:rPr lang="en-US" dirty="0" err="1"/>
              <a:t>zeusmp</a:t>
            </a:r>
            <a:r>
              <a:rPr lang="en-US" dirty="0"/>
              <a:t> benchmark performs close to LRU, usually performs ~9% worse with bypassing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379D86A-BF52-E861-0809-F5B5F3B67E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0480285"/>
              </p:ext>
            </p:extLst>
          </p:nvPr>
        </p:nvGraphicFramePr>
        <p:xfrm>
          <a:off x="6096000" y="1941512"/>
          <a:ext cx="5811672" cy="3565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0271FB-C506-269A-276B-012AF9F9037F}"/>
              </a:ext>
            </a:extLst>
          </p:cNvPr>
          <p:cNvSpPr txBox="1"/>
          <p:nvPr/>
        </p:nvSpPr>
        <p:spPr>
          <a:xfrm>
            <a:off x="6582486" y="5506990"/>
            <a:ext cx="4838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14: Average performance of the intelligent bypassing algorithm compared to several other policies using bypassing</a:t>
            </a:r>
          </a:p>
        </p:txBody>
      </p:sp>
    </p:spTree>
    <p:extLst>
      <p:ext uri="{BB962C8B-B14F-4D97-AF65-F5344CB8AC3E}">
        <p14:creationId xmlns:p14="http://schemas.microsoft.com/office/powerpoint/2010/main" val="1833151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BAAD-7FDE-560C-9796-A2D97CBF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Core DRA-RRIP compared to Hawkeye and </a:t>
            </a:r>
            <a:r>
              <a:rPr lang="en-US" dirty="0" err="1"/>
              <a:t>SHiP</a:t>
            </a:r>
            <a:r>
              <a:rPr lang="en-US" dirty="0"/>
              <a:t>++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7754615-1800-4D68-A567-BBED1A8A30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6798306"/>
              </p:ext>
            </p:extLst>
          </p:nvPr>
        </p:nvGraphicFramePr>
        <p:xfrm>
          <a:off x="5555776" y="2161109"/>
          <a:ext cx="5798024" cy="401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6A848F9-EAAE-9B93-841F-D5DBDD8A8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024472"/>
              </p:ext>
            </p:extLst>
          </p:nvPr>
        </p:nvGraphicFramePr>
        <p:xfrm>
          <a:off x="1496514" y="2532350"/>
          <a:ext cx="3700060" cy="2584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030">
                  <a:extLst>
                    <a:ext uri="{9D8B030D-6E8A-4147-A177-3AD203B41FA5}">
                      <a16:colId xmlns:a16="http://schemas.microsoft.com/office/drawing/2014/main" val="1068807700"/>
                    </a:ext>
                  </a:extLst>
                </a:gridCol>
                <a:gridCol w="1850030">
                  <a:extLst>
                    <a:ext uri="{9D8B030D-6E8A-4147-A177-3AD203B41FA5}">
                      <a16:colId xmlns:a16="http://schemas.microsoft.com/office/drawing/2014/main" val="1406267751"/>
                    </a:ext>
                  </a:extLst>
                </a:gridCol>
              </a:tblGrid>
              <a:tr h="6193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 over LRU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60927"/>
                  </a:ext>
                </a:extLst>
              </a:tr>
              <a:tr h="9212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DRA-RRIP with Intelligent Bypassing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043743"/>
                  </a:ext>
                </a:extLst>
              </a:tr>
              <a:tr h="46402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SHiP</a:t>
                      </a:r>
                      <a:r>
                        <a:rPr lang="en-US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51244"/>
                  </a:ext>
                </a:extLst>
              </a:tr>
              <a:tr h="5595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Hawkeye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8122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BFC1BCE-9018-2CB0-5E9B-B3EF5CDE7E1E}"/>
              </a:ext>
            </a:extLst>
          </p:cNvPr>
          <p:cNvSpPr txBox="1"/>
          <p:nvPr/>
        </p:nvSpPr>
        <p:spPr>
          <a:xfrm>
            <a:off x="6096000" y="6001053"/>
            <a:ext cx="4838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15: RA-RRIP policies compared to Hawkeye and </a:t>
            </a:r>
            <a:r>
              <a:rPr lang="en-US" dirty="0" err="1"/>
              <a:t>SHiP</a:t>
            </a:r>
            <a:r>
              <a:rPr lang="en-US" dirty="0"/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3445448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84E06-C4A7-1356-C7CE-22CF162A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Performance of RA-RRIP and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D4079-C72C-3DC2-1BFD-010978A17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Multicore performance was evaluated for the best-performing variant of each configuration</a:t>
            </a:r>
          </a:p>
          <a:p>
            <a:pPr lvl="1"/>
            <a:r>
              <a:rPr lang="en-US" dirty="0"/>
              <a:t>4 cores sharing an 8MB last-level cache</a:t>
            </a:r>
          </a:p>
          <a:p>
            <a:r>
              <a:rPr lang="en-US" dirty="0"/>
              <a:t>Policies tested using SPEC CPU2006 and </a:t>
            </a:r>
            <a:r>
              <a:rPr lang="en-US" dirty="0" err="1"/>
              <a:t>Cloudsuite</a:t>
            </a:r>
            <a:r>
              <a:rPr lang="en-US" dirty="0"/>
              <a:t> benchmarks</a:t>
            </a:r>
          </a:p>
          <a:p>
            <a:r>
              <a:rPr lang="en-US" dirty="0"/>
              <a:t>RA-RRIP and TA-DRA-RRIP tested with global bypassing (simple case), thread-aware bypassing, and no bypassing</a:t>
            </a:r>
          </a:p>
          <a:p>
            <a:pPr lvl="1"/>
            <a:r>
              <a:rPr lang="en-US" dirty="0"/>
              <a:t>Global bypassing</a:t>
            </a:r>
          </a:p>
          <a:p>
            <a:pPr lvl="1"/>
            <a:r>
              <a:rPr lang="en-US" dirty="0"/>
              <a:t>Thread-Aware DRA-RRIP: each policy has a unique PSEL counter to determine policy</a:t>
            </a:r>
          </a:p>
          <a:p>
            <a:pPr lvl="1"/>
            <a:r>
              <a:rPr lang="en-US" dirty="0"/>
              <a:t>Thread-Aware Bypassing: bypassing is performed on a per-thread basis</a:t>
            </a:r>
          </a:p>
        </p:txBody>
      </p:sp>
    </p:spTree>
    <p:extLst>
      <p:ext uri="{BB962C8B-B14F-4D97-AF65-F5344CB8AC3E}">
        <p14:creationId xmlns:p14="http://schemas.microsoft.com/office/powerpoint/2010/main" val="1362739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961BB-70AD-9637-DA13-CE94E7E9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Performance (</a:t>
            </a:r>
            <a:r>
              <a:rPr lang="en-US" dirty="0" err="1"/>
              <a:t>Cloudsuite</a:t>
            </a:r>
            <a:r>
              <a:rPr lang="en-US" dirty="0"/>
              <a:t>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8C88C3A-EF2E-A49C-5C1D-B888E27AF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788575"/>
              </p:ext>
            </p:extLst>
          </p:nvPr>
        </p:nvGraphicFramePr>
        <p:xfrm>
          <a:off x="1305446" y="2136565"/>
          <a:ext cx="3700060" cy="3208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030">
                  <a:extLst>
                    <a:ext uri="{9D8B030D-6E8A-4147-A177-3AD203B41FA5}">
                      <a16:colId xmlns:a16="http://schemas.microsoft.com/office/drawing/2014/main" val="1068807700"/>
                    </a:ext>
                  </a:extLst>
                </a:gridCol>
                <a:gridCol w="1850030">
                  <a:extLst>
                    <a:ext uri="{9D8B030D-6E8A-4147-A177-3AD203B41FA5}">
                      <a16:colId xmlns:a16="http://schemas.microsoft.com/office/drawing/2014/main" val="1406267751"/>
                    </a:ext>
                  </a:extLst>
                </a:gridCol>
              </a:tblGrid>
              <a:tr h="6193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Policy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Average speedup over LRU (%)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560927"/>
                  </a:ext>
                </a:extLst>
              </a:tr>
              <a:tr h="9212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TA-DRRIP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1.03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9043743"/>
                  </a:ext>
                </a:extLst>
              </a:tr>
              <a:tr h="4640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TA-DRA-RRIP (Intel bypass)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3.74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6951244"/>
                  </a:ext>
                </a:extLst>
              </a:tr>
              <a:tr h="5595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Hawkeye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3.47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4812203"/>
                  </a:ext>
                </a:extLst>
              </a:tr>
              <a:tr h="5595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SHiP++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4.52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03425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D3A261-9D91-BC82-A084-0FB1F05961E9}"/>
              </a:ext>
            </a:extLst>
          </p:cNvPr>
          <p:cNvSpPr txBox="1"/>
          <p:nvPr/>
        </p:nvSpPr>
        <p:spPr>
          <a:xfrm>
            <a:off x="567544" y="5545622"/>
            <a:ext cx="51758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TA-DRA-RRIP outperforms Hawkeye!!!!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20A6E-257F-0B46-628F-A5280200C28A}"/>
              </a:ext>
            </a:extLst>
          </p:cNvPr>
          <p:cNvSpPr txBox="1"/>
          <p:nvPr/>
        </p:nvSpPr>
        <p:spPr>
          <a:xfrm>
            <a:off x="6483752" y="5740146"/>
            <a:ext cx="4838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16: Multicore performance of DRA-RRIP and derivatives compared to Hawkeye and </a:t>
            </a:r>
            <a:r>
              <a:rPr lang="en-US" dirty="0" err="1"/>
              <a:t>SHiP</a:t>
            </a:r>
            <a:r>
              <a:rPr lang="en-US" dirty="0"/>
              <a:t>++ for </a:t>
            </a:r>
            <a:r>
              <a:rPr lang="en-US" dirty="0" err="1"/>
              <a:t>Cloudsuite</a:t>
            </a:r>
            <a:r>
              <a:rPr lang="en-US" dirty="0"/>
              <a:t> benchmarks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D3E8BF0-24B5-80AE-93FE-7E2C9B05F3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318655"/>
              </p:ext>
            </p:extLst>
          </p:nvPr>
        </p:nvGraphicFramePr>
        <p:xfrm>
          <a:off x="5232773" y="1496165"/>
          <a:ext cx="6830025" cy="4243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9747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6F97-6CAC-7593-22FF-DE168F81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Performance (SPEC CPU2006)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5B84AF97-18CE-DB08-83D7-5B166E471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240355"/>
              </p:ext>
            </p:extLst>
          </p:nvPr>
        </p:nvGraphicFramePr>
        <p:xfrm>
          <a:off x="991548" y="2136565"/>
          <a:ext cx="3700060" cy="3183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030">
                  <a:extLst>
                    <a:ext uri="{9D8B030D-6E8A-4147-A177-3AD203B41FA5}">
                      <a16:colId xmlns:a16="http://schemas.microsoft.com/office/drawing/2014/main" val="1068807700"/>
                    </a:ext>
                  </a:extLst>
                </a:gridCol>
                <a:gridCol w="1850030">
                  <a:extLst>
                    <a:ext uri="{9D8B030D-6E8A-4147-A177-3AD203B41FA5}">
                      <a16:colId xmlns:a16="http://schemas.microsoft.com/office/drawing/2014/main" val="1406267751"/>
                    </a:ext>
                  </a:extLst>
                </a:gridCol>
              </a:tblGrid>
              <a:tr h="6193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Policy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Speedup over LRU (%)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116297"/>
                  </a:ext>
                </a:extLst>
              </a:tr>
              <a:tr h="6193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TA-DRRIP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1.32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560927"/>
                  </a:ext>
                </a:extLst>
              </a:tr>
              <a:tr h="9212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TA-DRA-RRIP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3.45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9043743"/>
                  </a:ext>
                </a:extLst>
              </a:tr>
              <a:tr h="4640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Hawkeye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8.07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6951244"/>
                  </a:ext>
                </a:extLst>
              </a:tr>
              <a:tr h="5595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SHiP++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7.17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48122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7C77EED-24A5-6AA1-10D4-2A3089C96158}"/>
              </a:ext>
            </a:extLst>
          </p:cNvPr>
          <p:cNvSpPr txBox="1"/>
          <p:nvPr/>
        </p:nvSpPr>
        <p:spPr>
          <a:xfrm>
            <a:off x="6096000" y="5841242"/>
            <a:ext cx="4838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17: Multicore performance of DRA-RRIP and derivatives compared to Hawkeye and </a:t>
            </a:r>
            <a:r>
              <a:rPr lang="en-US" dirty="0" err="1"/>
              <a:t>SHiP</a:t>
            </a:r>
            <a:r>
              <a:rPr lang="en-US" dirty="0"/>
              <a:t>++ for SPEC CPU2006 benchmarks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4B71628-795F-EF77-8468-0A71D5DE85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0577666"/>
              </p:ext>
            </p:extLst>
          </p:nvPr>
        </p:nvGraphicFramePr>
        <p:xfrm>
          <a:off x="5619750" y="1784267"/>
          <a:ext cx="5791200" cy="3997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0797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2BFD-2157-824C-941A-75B4B13C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Hardware Budget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07A14BB-666A-17A6-81A7-4224DC67E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171212"/>
              </p:ext>
            </p:extLst>
          </p:nvPr>
        </p:nvGraphicFramePr>
        <p:xfrm>
          <a:off x="2032001" y="1799759"/>
          <a:ext cx="8331198" cy="3720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066">
                  <a:extLst>
                    <a:ext uri="{9D8B030D-6E8A-4147-A177-3AD203B41FA5}">
                      <a16:colId xmlns:a16="http://schemas.microsoft.com/office/drawing/2014/main" val="3757888922"/>
                    </a:ext>
                  </a:extLst>
                </a:gridCol>
                <a:gridCol w="2777066">
                  <a:extLst>
                    <a:ext uri="{9D8B030D-6E8A-4147-A177-3AD203B41FA5}">
                      <a16:colId xmlns:a16="http://schemas.microsoft.com/office/drawing/2014/main" val="4009585944"/>
                    </a:ext>
                  </a:extLst>
                </a:gridCol>
                <a:gridCol w="2777066">
                  <a:extLst>
                    <a:ext uri="{9D8B030D-6E8A-4147-A177-3AD203B41FA5}">
                      <a16:colId xmlns:a16="http://schemas.microsoft.com/office/drawing/2014/main" val="4233446050"/>
                    </a:ext>
                  </a:extLst>
                </a:gridCol>
              </a:tblGrid>
              <a:tr h="5286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Policy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Single core 2MB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Multicore 8MB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1135463"/>
                  </a:ext>
                </a:extLst>
              </a:tr>
              <a:tr h="5286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LRU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16KB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64KB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1641114"/>
                  </a:ext>
                </a:extLst>
              </a:tr>
              <a:tr h="5286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DRRIP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8KB + 2B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32KB + 2B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004970"/>
                  </a:ext>
                </a:extLst>
              </a:tr>
              <a:tr h="5286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DRA-RRIP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18KB + 2B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73.728KB + 5B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7520903"/>
                  </a:ext>
                </a:extLst>
              </a:tr>
              <a:tr h="5286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DRA-RRIP (Intelligent Bypassing)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18KB + 6B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73.728KB + 21B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7216071"/>
                  </a:ext>
                </a:extLst>
              </a:tr>
              <a:tr h="5286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Hawkeye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31.8KB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90.2KB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7692056"/>
                  </a:ext>
                </a:extLst>
              </a:tr>
              <a:tr h="5286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SHiP++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16KB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76.25KB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716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E9CA8B-AB3D-4C0D-083B-734A84BCC0D1}"/>
              </a:ext>
            </a:extLst>
          </p:cNvPr>
          <p:cNvSpPr txBox="1"/>
          <p:nvPr/>
        </p:nvSpPr>
        <p:spPr>
          <a:xfrm>
            <a:off x="1574262" y="5784872"/>
            <a:ext cx="961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18: Hardware budgets required for each policy assuming use in a 16-way set-associative cache</a:t>
            </a:r>
          </a:p>
        </p:txBody>
      </p:sp>
    </p:spTree>
    <p:extLst>
      <p:ext uri="{BB962C8B-B14F-4D97-AF65-F5344CB8AC3E}">
        <p14:creationId xmlns:p14="http://schemas.microsoft.com/office/powerpoint/2010/main" val="2542522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5685-0DFA-A179-0086-8236FE98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6A35A-A260-47CB-B5A4-41BAEA220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RA-RRIP and DRA-RRIP offer improvements over DRRIP and LRU (and LIP derivatives) in both single and muti-core configurations</a:t>
            </a:r>
          </a:p>
          <a:p>
            <a:r>
              <a:rPr lang="en-US" dirty="0"/>
              <a:t>Set dueling and bypassing paired with reuse awareness are vital in achieving speedup or near-LRU performance for all memory access patterns</a:t>
            </a:r>
          </a:p>
          <a:p>
            <a:r>
              <a:rPr lang="en-US" dirty="0"/>
              <a:t>Hawkeye and </a:t>
            </a:r>
            <a:r>
              <a:rPr lang="en-US" dirty="0" err="1"/>
              <a:t>SHiP</a:t>
            </a:r>
            <a:r>
              <a:rPr lang="en-US" dirty="0"/>
              <a:t>++ outperform all policies based off RA-RRIP</a:t>
            </a:r>
          </a:p>
          <a:p>
            <a:pPr lvl="1"/>
            <a:r>
              <a:rPr lang="en-US" dirty="0"/>
              <a:t>DRA-RRIP must be improved for multicore performance</a:t>
            </a:r>
          </a:p>
          <a:p>
            <a:pPr lvl="1"/>
            <a:r>
              <a:rPr lang="en-US" dirty="0"/>
              <a:t>Gap is small for single core (&gt;</a:t>
            </a:r>
            <a:r>
              <a:rPr lang="en-US"/>
              <a:t>1%)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72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CC46-5CF5-A8E7-2AC1-5E623BAA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Last-Level Cache Replacement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97A5-2018-BC16-5431-DFDCF904B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last-level cache is the last chance for the CPU to fetch cached data before performing a main memory access</a:t>
            </a:r>
          </a:p>
          <a:p>
            <a:pPr lvl="1"/>
            <a:r>
              <a:rPr lang="en-US" dirty="0"/>
              <a:t>Main memory accesses introduce latency and take significantly more time to execute than a cache access</a:t>
            </a:r>
          </a:p>
          <a:p>
            <a:r>
              <a:rPr lang="en-US" dirty="0"/>
              <a:t>Last-level cache replacement policies are important for systems utilizing multiple CPU cores</a:t>
            </a:r>
          </a:p>
          <a:p>
            <a:pPr lvl="1"/>
            <a:r>
              <a:rPr lang="en-US" dirty="0"/>
              <a:t>In such a system, the cache is shared and a good policy is even more important for performance gains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16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E860-7F87-B161-2789-C54D4FF3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Recently Used (LRU)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46956-0630-7AF2-0502-9FEE10E72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LRU is a simple cache replacement policy intended to replace blocks that see the least reuse during their time in the cache</a:t>
            </a:r>
          </a:p>
          <a:p>
            <a:pPr lvl="1"/>
            <a:r>
              <a:rPr lang="en-US" dirty="0"/>
              <a:t>All blocks inserted into a set are placed in the MRU position. </a:t>
            </a:r>
          </a:p>
          <a:p>
            <a:pPr lvl="1"/>
            <a:r>
              <a:rPr lang="en-US" dirty="0"/>
              <a:t>On a hit, block is promoted to MRU</a:t>
            </a:r>
          </a:p>
          <a:p>
            <a:pPr lvl="1"/>
            <a:r>
              <a:rPr lang="en-US" dirty="0"/>
              <a:t>Blocks in the LRU position are evicted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Works well for small caches and small working sets with cyclic access patterns, often used in L1 caches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However, LRU is susceptible to thrashing with large working sets</a:t>
            </a:r>
          </a:p>
          <a:p>
            <a:pPr lvl="1"/>
            <a:r>
              <a:rPr lang="en-US" dirty="0"/>
              <a:t>Also not scan resistant: a scan will result in many useless blocks taking up space in a set!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7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D6BD-A50B-0CF9-0D8B-967670BF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LRU Insertion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08273-0541-9DB6-8621-78E95A848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8907684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LRU Insertion Policy attempts to improve LRU by introducing scan resistance</a:t>
            </a:r>
          </a:p>
          <a:p>
            <a:pPr lvl="1"/>
            <a:r>
              <a:rPr lang="en-US" dirty="0"/>
              <a:t>Assumes all new blocks are “scans” and will not be used at the last-level cache and should be inserted at the MRU position</a:t>
            </a:r>
          </a:p>
          <a:p>
            <a:r>
              <a:rPr lang="en-US" dirty="0"/>
              <a:t>Does not perform well for workloads with cyclic access patterns as all new blocks are expected to see no reuse</a:t>
            </a:r>
          </a:p>
          <a:p>
            <a:pPr lvl="1"/>
            <a:r>
              <a:rPr lang="en-US" dirty="0"/>
              <a:t>Thrash: cyclic workload pattern that requires more memory than can be held in the cache, preventing useful performance from the cache as useful blocks are evicted before they can be re-referenced</a:t>
            </a:r>
          </a:p>
          <a:p>
            <a:pPr lvl="1"/>
            <a:r>
              <a:rPr lang="en-US" dirty="0"/>
              <a:t>Dynamic Insertion Policy offers a solution</a:t>
            </a:r>
          </a:p>
          <a:p>
            <a:pPr lvl="2"/>
            <a:r>
              <a:rPr lang="en-US" dirty="0"/>
              <a:t>Bimodal Insertion Policy places incoming blocks at the LRU position with a probability of 1/32 to add thrash resistance</a:t>
            </a:r>
          </a:p>
          <a:p>
            <a:pPr lvl="2"/>
            <a:r>
              <a:rPr lang="en-US" dirty="0"/>
              <a:t>Uses set dueling to allow a workload to ”choose” between Bimodal Insertion Policy and LIP to provide both scan and thrash resistance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6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E95C-CCF1-8C9C-4D75-C608F437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LRU Insertion Policy and Derivatives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6D9446-23C4-20DF-76FB-6DD0C0EF4C7E}"/>
              </a:ext>
            </a:extLst>
          </p:cNvPr>
          <p:cNvSpPr txBox="1"/>
          <p:nvPr/>
        </p:nvSpPr>
        <p:spPr>
          <a:xfrm>
            <a:off x="2145189" y="6165273"/>
            <a:ext cx="9208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1: Average performance of LRU Insertion Policy and derivatives for SPEC2006 benchmarks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B2F791B-575B-F0FA-1AD5-A0CA44CF61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6940399"/>
              </p:ext>
            </p:extLst>
          </p:nvPr>
        </p:nvGraphicFramePr>
        <p:xfrm>
          <a:off x="3150011" y="1892388"/>
          <a:ext cx="5891978" cy="4071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188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470E-D2B1-019A-7DDA-BBE8E385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Re-Reference Interval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04082-F289-2309-DB99-90804EC80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Re-Reference Interval Prediction seeks to ”fix” LRU with slight changes to the eviction and insertion policy</a:t>
            </a:r>
          </a:p>
          <a:p>
            <a:r>
              <a:rPr lang="en-US" dirty="0"/>
              <a:t>A RRPV (Re-Reference Prediction Value) table is kept for all blocks in the cache</a:t>
            </a:r>
          </a:p>
          <a:p>
            <a:pPr lvl="1"/>
            <a:r>
              <a:rPr lang="en-US" dirty="0"/>
              <a:t>Set to zero upon a hit (re-reference)</a:t>
            </a:r>
          </a:p>
          <a:p>
            <a:pPr lvl="1"/>
            <a:r>
              <a:rPr lang="en-US" dirty="0"/>
              <a:t>Incremented by one when another block is evicted</a:t>
            </a:r>
          </a:p>
          <a:p>
            <a:r>
              <a:rPr lang="en-US" dirty="0"/>
              <a:t>New blocks typically inserted with an RRPV of RRPVmax-1</a:t>
            </a:r>
          </a:p>
          <a:p>
            <a:pPr lvl="1"/>
            <a:r>
              <a:rPr lang="en-US" dirty="0"/>
              <a:t>Offers scan </a:t>
            </a:r>
            <a:r>
              <a:rPr lang="en-US"/>
              <a:t>resistance tolerant </a:t>
            </a:r>
            <a:r>
              <a:rPr lang="en-US" dirty="0"/>
              <a:t>to cyclic workloads</a:t>
            </a:r>
          </a:p>
          <a:p>
            <a:r>
              <a:rPr lang="en-US" dirty="0"/>
              <a:t>When this RRPV value reaches its maximum, the block is evicted</a:t>
            </a:r>
          </a:p>
          <a:p>
            <a:pPr lvl="1"/>
            <a:r>
              <a:rPr lang="en-US" dirty="0"/>
              <a:t>Typically a 2 or 3-bit value, compared to the 4-bit counter required for a 16-way set-associative LRU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14144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0096-2614-3AB2-AEEA-2B722BCC1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RRIP Variants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C2A1-8BF9-C9AF-36F4-6975C2C5D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19937" cy="432053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All variants use 2-bit RRPV</a:t>
            </a:r>
          </a:p>
          <a:p>
            <a:r>
              <a:rPr lang="en-US" dirty="0"/>
              <a:t>Static RRIP (SRRIP)</a:t>
            </a:r>
          </a:p>
          <a:p>
            <a:pPr lvl="1"/>
            <a:r>
              <a:rPr lang="en-US" dirty="0"/>
              <a:t>Scan-resistant</a:t>
            </a:r>
          </a:p>
          <a:p>
            <a:pPr lvl="1"/>
            <a:r>
              <a:rPr lang="en-US" dirty="0"/>
              <a:t>All blocks inserted at RRPVmax-1</a:t>
            </a:r>
          </a:p>
          <a:p>
            <a:pPr lvl="1"/>
            <a:r>
              <a:rPr lang="en-US" dirty="0"/>
              <a:t>Keeps blocks in cache longer than LIP</a:t>
            </a:r>
          </a:p>
          <a:p>
            <a:r>
              <a:rPr lang="en-US" dirty="0"/>
              <a:t>Bimodal RRIP (BRRIP)</a:t>
            </a:r>
          </a:p>
          <a:p>
            <a:pPr lvl="1"/>
            <a:r>
              <a:rPr lang="en-US" dirty="0"/>
              <a:t>Thrash-resistant</a:t>
            </a:r>
          </a:p>
          <a:p>
            <a:pPr lvl="1"/>
            <a:r>
              <a:rPr lang="en-US" dirty="0"/>
              <a:t>p=1/32 of new blocks inserted at RRPVmax-2</a:t>
            </a:r>
          </a:p>
          <a:p>
            <a:pPr lvl="1"/>
            <a:r>
              <a:rPr lang="en-US" dirty="0"/>
              <a:t>p=31/32 inserted at RRPVmax-1</a:t>
            </a:r>
          </a:p>
          <a:p>
            <a:r>
              <a:rPr lang="en-US" dirty="0"/>
              <a:t>Dynamic RRIP (DRRIP)</a:t>
            </a:r>
          </a:p>
          <a:p>
            <a:pPr lvl="1"/>
            <a:r>
              <a:rPr lang="en-US" dirty="0"/>
              <a:t>Attempts to offer both scan and thrash resistance</a:t>
            </a:r>
          </a:p>
          <a:p>
            <a:pPr lvl="1"/>
            <a:r>
              <a:rPr lang="en-US" dirty="0"/>
              <a:t>Set dueling between Static and Bimodal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B7FE5-54C8-04EE-E15D-2E409E5C2C98}"/>
              </a:ext>
            </a:extLst>
          </p:cNvPr>
          <p:cNvSpPr txBox="1"/>
          <p:nvPr/>
        </p:nvSpPr>
        <p:spPr>
          <a:xfrm>
            <a:off x="5825176" y="5167312"/>
            <a:ext cx="6100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2: Average performance of RRIP and derivatives for SPEC2006 benchmarks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1743521-F15B-AA62-8677-ABBDAFB9BF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2585209"/>
              </p:ext>
            </p:extLst>
          </p:nvPr>
        </p:nvGraphicFramePr>
        <p:xfrm>
          <a:off x="5257800" y="1579033"/>
          <a:ext cx="6096000" cy="3699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453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9143-1959-1F47-0606-98643F01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RRIP vs LRU/LIP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5982E-87F4-8DD5-A3F6-3CA0A521E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LRU can be modified to approximate RRIP</a:t>
            </a:r>
          </a:p>
          <a:p>
            <a:pPr lvl="1"/>
            <a:r>
              <a:rPr lang="en-US" dirty="0"/>
              <a:t>Key idea: changing insertion points and varying counter size</a:t>
            </a:r>
          </a:p>
          <a:p>
            <a:r>
              <a:rPr lang="en-US" dirty="0"/>
              <a:t>RRIP offers more consistent performance over LIP and derivatives</a:t>
            </a:r>
          </a:p>
          <a:p>
            <a:pPr lvl="1"/>
            <a:r>
              <a:rPr lang="en-US" dirty="0"/>
              <a:t>See </a:t>
            </a:r>
            <a:r>
              <a:rPr lang="en-US" dirty="0" err="1"/>
              <a:t>astar</a:t>
            </a:r>
            <a:r>
              <a:rPr lang="en-US" dirty="0"/>
              <a:t> example on next slide</a:t>
            </a:r>
          </a:p>
          <a:p>
            <a:r>
              <a:rPr lang="en-US" dirty="0"/>
              <a:t>RRIP requires a lower hardware budget</a:t>
            </a:r>
          </a:p>
          <a:p>
            <a:pPr lvl="1"/>
            <a:r>
              <a:rPr lang="en-US" dirty="0"/>
              <a:t>Scales better than LRU</a:t>
            </a:r>
          </a:p>
          <a:p>
            <a:pPr lvl="1"/>
            <a:r>
              <a:rPr lang="en-US" dirty="0"/>
              <a:t>For a 16-way set-associative cache, LRU requires 4 bits per block</a:t>
            </a:r>
          </a:p>
          <a:p>
            <a:pPr lvl="2"/>
            <a:r>
              <a:rPr lang="en-US" dirty="0"/>
              <a:t>Compare to 2 bits for RRPV</a:t>
            </a:r>
          </a:p>
        </p:txBody>
      </p:sp>
    </p:spTree>
    <p:extLst>
      <p:ext uri="{BB962C8B-B14F-4D97-AF65-F5344CB8AC3E}">
        <p14:creationId xmlns:p14="http://schemas.microsoft.com/office/powerpoint/2010/main" val="824440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12381</TotalTime>
  <Words>2586</Words>
  <Application>Microsoft Macintosh PowerPoint</Application>
  <PresentationFormat>Widescreen</PresentationFormat>
  <Paragraphs>303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Office Theme</vt:lpstr>
      <vt:lpstr>Reuse-Aware RRIP with Bypassing Techniques for Last-Level Cache Replacement Policies</vt:lpstr>
      <vt:lpstr>Project Objective</vt:lpstr>
      <vt:lpstr>Last-Level Cache Replacement Policies</vt:lpstr>
      <vt:lpstr>Least Recently Used (LRU) Policies</vt:lpstr>
      <vt:lpstr>LRU Insertion Policy</vt:lpstr>
      <vt:lpstr>Performance of LRU Insertion Policy and Derivatives</vt:lpstr>
      <vt:lpstr>Re-Reference Interval Prediction</vt:lpstr>
      <vt:lpstr>RRIP Variants and Results</vt:lpstr>
      <vt:lpstr>RRIP vs LRU/LIP</vt:lpstr>
      <vt:lpstr>astar Performance for LRU/RRIP</vt:lpstr>
      <vt:lpstr>Reuse-Aware RRIP</vt:lpstr>
      <vt:lpstr>Reuse-Aware RRIP Insertion Policy</vt:lpstr>
      <vt:lpstr>Reuse-Aware RRIP with Set Dueling</vt:lpstr>
      <vt:lpstr>Set Dueling: How many sample sets?</vt:lpstr>
      <vt:lpstr>DRA-RRIP Performance</vt:lpstr>
      <vt:lpstr>Bypassing: Basic, Ideal, and Intelligent</vt:lpstr>
      <vt:lpstr>Basic Bypassing</vt:lpstr>
      <vt:lpstr>Ideal Bypassing</vt:lpstr>
      <vt:lpstr>RA-RRIP vs DRA-RRIP with Ideal Bypassing</vt:lpstr>
      <vt:lpstr>Results of Ideal Bypassing Algorithm</vt:lpstr>
      <vt:lpstr>Intelligent Bypassing</vt:lpstr>
      <vt:lpstr>RA-RRIP vs DRA-RRIP with Intelligent Bypassing</vt:lpstr>
      <vt:lpstr>Results of Intelligent Bypassing</vt:lpstr>
      <vt:lpstr>Single Core DRA-RRIP compared to Hawkeye and SHiP++</vt:lpstr>
      <vt:lpstr>Multicore Performance of RA-RRIP and Derivatives</vt:lpstr>
      <vt:lpstr>Multicore Performance (Cloudsuite)</vt:lpstr>
      <vt:lpstr>Multicore Performance (SPEC CPU2006)</vt:lpstr>
      <vt:lpstr>Hardware Budget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Modified RRIP as a Last-Level Cache Replacement Policy</dc:title>
  <dc:creator>Zachary Murtishi</dc:creator>
  <cp:lastModifiedBy>Zachary Murtishi</cp:lastModifiedBy>
  <cp:revision>110</cp:revision>
  <dcterms:created xsi:type="dcterms:W3CDTF">2023-04-11T22:58:45Z</dcterms:created>
  <dcterms:modified xsi:type="dcterms:W3CDTF">2023-05-05T02:45:08Z</dcterms:modified>
</cp:coreProperties>
</file>