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82" r:id="rId3"/>
    <p:sldId id="257" r:id="rId4"/>
    <p:sldId id="258" r:id="rId5"/>
    <p:sldId id="259" r:id="rId6"/>
    <p:sldId id="280" r:id="rId7"/>
    <p:sldId id="260" r:id="rId8"/>
    <p:sldId id="261" r:id="rId9"/>
    <p:sldId id="279" r:id="rId10"/>
    <p:sldId id="284" r:id="rId11"/>
    <p:sldId id="281" r:id="rId12"/>
    <p:sldId id="283" r:id="rId13"/>
    <p:sldId id="262" r:id="rId14"/>
    <p:sldId id="271" r:id="rId15"/>
    <p:sldId id="272" r:id="rId16"/>
    <p:sldId id="278" r:id="rId17"/>
    <p:sldId id="273" r:id="rId18"/>
    <p:sldId id="270" r:id="rId19"/>
    <p:sldId id="276" r:id="rId20"/>
    <p:sldId id="264" r:id="rId21"/>
    <p:sldId id="274" r:id="rId22"/>
    <p:sldId id="265" r:id="rId23"/>
    <p:sldId id="266" r:id="rId24"/>
    <p:sldId id="277" r:id="rId25"/>
    <p:sldId id="267" r:id="rId26"/>
    <p:sldId id="268" r:id="rId27"/>
    <p:sldId id="275" r:id="rId28"/>
    <p:sldId id="269"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8"/>
  </p:normalViewPr>
  <p:slideViewPr>
    <p:cSldViewPr snapToGrid="0">
      <p:cViewPr varScale="1">
        <p:scale>
          <a:sx n="162" d="100"/>
          <a:sy n="162" d="100"/>
        </p:scale>
        <p:origin x="30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ceaa74d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ceaa74d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ceaa74d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ceaa74d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ceaa74d7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ceaa74d7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eaf4b0c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eaf4b0c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ceaa74d7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ceaa74d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8f6f498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8f6f498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8f6f4985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8f6f498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8f6f498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8f6f498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8f6f4985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8f6f4985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8f6f4985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8f6f498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d206d0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d206d0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9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d206d0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d206d0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ceaa74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ceaa74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Design of a Smart Step Counting System</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Zachary Murtishi, University of Rhode Island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96CC-C03F-370F-37C9-059A20B886BA}"/>
              </a:ext>
            </a:extLst>
          </p:cNvPr>
          <p:cNvSpPr>
            <a:spLocks noGrp="1"/>
          </p:cNvSpPr>
          <p:nvPr>
            <p:ph type="title"/>
          </p:nvPr>
        </p:nvSpPr>
        <p:spPr/>
        <p:txBody>
          <a:bodyPr>
            <a:normAutofit fontScale="90000"/>
          </a:bodyPr>
          <a:lstStyle/>
          <a:p>
            <a:r>
              <a:rPr lang="en-US" dirty="0"/>
              <a:t>Motion classifier</a:t>
            </a:r>
          </a:p>
        </p:txBody>
      </p:sp>
      <p:sp>
        <p:nvSpPr>
          <p:cNvPr id="3" name="Text Placeholder 2">
            <a:extLst>
              <a:ext uri="{FF2B5EF4-FFF2-40B4-BE49-F238E27FC236}">
                <a16:creationId xmlns:a16="http://schemas.microsoft.com/office/drawing/2014/main" id="{C8D65278-3058-2BCF-7DF3-0823F3ED5BD4}"/>
              </a:ext>
            </a:extLst>
          </p:cNvPr>
          <p:cNvSpPr>
            <a:spLocks noGrp="1"/>
          </p:cNvSpPr>
          <p:nvPr>
            <p:ph type="body" idx="1"/>
          </p:nvPr>
        </p:nvSpPr>
        <p:spPr/>
        <p:txBody>
          <a:bodyPr/>
          <a:lstStyle/>
          <a:p>
            <a:r>
              <a:rPr lang="en-US" dirty="0"/>
              <a:t>The motion classifier is a model trained to identify a user’s current motion type</a:t>
            </a:r>
          </a:p>
          <a:p>
            <a:pPr lvl="1"/>
            <a:r>
              <a:rPr lang="en-US" dirty="0"/>
              <a:t>Trained to detect idle behavior, active walking motion, and erratic motion (shaking)</a:t>
            </a:r>
          </a:p>
          <a:p>
            <a:pPr lvl="1"/>
            <a:r>
              <a:rPr lang="en-US" dirty="0"/>
              <a:t>Model was trained using real-world data collected with a user-worn gyroscope</a:t>
            </a:r>
          </a:p>
          <a:p>
            <a:r>
              <a:rPr lang="en-US" dirty="0"/>
              <a:t>Implemented using </a:t>
            </a:r>
            <a:r>
              <a:rPr lang="en-US" dirty="0" err="1"/>
              <a:t>Keras</a:t>
            </a:r>
            <a:r>
              <a:rPr lang="en-US" dirty="0"/>
              <a:t> in Python</a:t>
            </a:r>
          </a:p>
          <a:p>
            <a:r>
              <a:rPr lang="en-US" dirty="0"/>
              <a:t>Motion classifier uses separate neural networks for each gyroscope axis</a:t>
            </a:r>
          </a:p>
          <a:p>
            <a:pPr lvl="1"/>
            <a:r>
              <a:rPr lang="en-US" dirty="0"/>
              <a:t>Uses Y and Z axis of gyroscope to determine motion type</a:t>
            </a:r>
          </a:p>
          <a:p>
            <a:pPr lvl="1"/>
            <a:r>
              <a:rPr lang="en-US" dirty="0" err="1"/>
              <a:t>Softmax</a:t>
            </a:r>
            <a:r>
              <a:rPr lang="en-US" dirty="0"/>
              <a:t> outputs of each neural network </a:t>
            </a:r>
          </a:p>
          <a:p>
            <a:r>
              <a:rPr lang="en-US" dirty="0"/>
              <a:t>Takes a 10-element timeseries vector as input</a:t>
            </a:r>
          </a:p>
          <a:p>
            <a:pPr lvl="1"/>
            <a:r>
              <a:rPr lang="en-US" dirty="0"/>
              <a:t>10 elements are sampled</a:t>
            </a:r>
          </a:p>
        </p:txBody>
      </p:sp>
    </p:spTree>
    <p:extLst>
      <p:ext uri="{BB962C8B-B14F-4D97-AF65-F5344CB8AC3E}">
        <p14:creationId xmlns:p14="http://schemas.microsoft.com/office/powerpoint/2010/main" val="96516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2405-3093-1339-E364-50D877E40050}"/>
              </a:ext>
            </a:extLst>
          </p:cNvPr>
          <p:cNvSpPr>
            <a:spLocks noGrp="1"/>
          </p:cNvSpPr>
          <p:nvPr>
            <p:ph type="title"/>
          </p:nvPr>
        </p:nvSpPr>
        <p:spPr/>
        <p:txBody>
          <a:bodyPr>
            <a:normAutofit fontScale="90000"/>
          </a:bodyPr>
          <a:lstStyle/>
          <a:p>
            <a:r>
              <a:rPr lang="en-US" dirty="0"/>
              <a:t>Part III: Implementations of a smart step counting system</a:t>
            </a:r>
          </a:p>
        </p:txBody>
      </p:sp>
    </p:spTree>
    <p:extLst>
      <p:ext uri="{BB962C8B-B14F-4D97-AF65-F5344CB8AC3E}">
        <p14:creationId xmlns:p14="http://schemas.microsoft.com/office/powerpoint/2010/main" val="215535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Hardware to implement a smart step counting system</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A step counting algorithm is just one part of a step counting system, as motion data must be captured from user before the algorithm can act on it</a:t>
            </a:r>
          </a:p>
          <a:p>
            <a:pPr marL="457200" lvl="0" indent="-342900" algn="l" rtl="0">
              <a:spcBef>
                <a:spcPts val="0"/>
              </a:spcBef>
              <a:spcAft>
                <a:spcPts val="0"/>
              </a:spcAft>
              <a:buSzPts val="1800"/>
              <a:buChar char="●"/>
            </a:pPr>
            <a:r>
              <a:rPr lang="en-US" dirty="0"/>
              <a:t>This system must include wearable hardware to allow real-time data capture from a moving user</a:t>
            </a:r>
          </a:p>
          <a:p>
            <a:pPr marL="457200" lvl="0" indent="-342900" algn="l" rtl="0">
              <a:spcBef>
                <a:spcPts val="0"/>
              </a:spcBef>
              <a:spcAft>
                <a:spcPts val="0"/>
              </a:spcAft>
              <a:buSzPts val="1800"/>
              <a:buChar char="●"/>
            </a:pPr>
            <a:r>
              <a:rPr lang="en-US" dirty="0"/>
              <a:t>A step counting system must contain several elements that allow it to both collect data and perform the calculations required to execute the algorithm:</a:t>
            </a:r>
          </a:p>
          <a:p>
            <a:pPr lvl="1" indent="-342900">
              <a:buSzPts val="1800"/>
              <a:buChar char="●"/>
            </a:pPr>
            <a:r>
              <a:rPr lang="en-US" dirty="0"/>
              <a:t>Sensors</a:t>
            </a:r>
          </a:p>
          <a:p>
            <a:pPr lvl="1" indent="-342900">
              <a:buSzPts val="1800"/>
              <a:buChar char="●"/>
            </a:pPr>
            <a:r>
              <a:rPr lang="en-US" dirty="0"/>
              <a:t>Wireless communications hardware</a:t>
            </a:r>
          </a:p>
          <a:p>
            <a:pPr lvl="1" indent="-342900">
              <a:buSzPts val="1800"/>
              <a:buChar char="●"/>
            </a:pPr>
            <a:r>
              <a:rPr lang="en-US" dirty="0"/>
              <a:t>Battery</a:t>
            </a:r>
          </a:p>
          <a:p>
            <a:pPr lvl="1" indent="-342900">
              <a:buSzPts val="1800"/>
              <a:buChar char="●"/>
            </a:pPr>
            <a:r>
              <a:rPr lang="en-US" dirty="0"/>
              <a:t>CPU</a:t>
            </a:r>
          </a:p>
          <a:p>
            <a:pPr lvl="1" indent="-342900">
              <a:buSzPts val="1800"/>
              <a:buChar char="●"/>
            </a:pPr>
            <a:endParaRPr lang="en-US" dirty="0"/>
          </a:p>
          <a:p>
            <a:pPr marL="571500" lvl="1" indent="0">
              <a:buSzPts val="1800"/>
              <a:buNone/>
            </a:pPr>
            <a:endParaRPr lang="en-US" dirty="0"/>
          </a:p>
        </p:txBody>
      </p:sp>
    </p:spTree>
    <p:extLst>
      <p:ext uri="{BB962C8B-B14F-4D97-AF65-F5344CB8AC3E}">
        <p14:creationId xmlns:p14="http://schemas.microsoft.com/office/powerpoint/2010/main" val="96303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Systems for “smart” step counting with neural networks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Two systems have been developed as a means to evaluate the use of artificial neural networks as a step counting solution</a:t>
            </a:r>
            <a:endParaRPr dirty="0"/>
          </a:p>
          <a:p>
            <a:pPr marL="914400" lvl="1" indent="-317500" algn="l" rtl="0">
              <a:spcBef>
                <a:spcPts val="0"/>
              </a:spcBef>
              <a:spcAft>
                <a:spcPts val="0"/>
              </a:spcAft>
              <a:buSzPts val="1400"/>
              <a:buChar char="○"/>
            </a:pPr>
            <a:r>
              <a:rPr lang="en" dirty="0"/>
              <a:t>1. Raspberry Pi-based system</a:t>
            </a:r>
            <a:endParaRPr dirty="0"/>
          </a:p>
          <a:p>
            <a:pPr marL="1371600" lvl="2" indent="-317500" algn="l" rtl="0">
              <a:spcBef>
                <a:spcPts val="0"/>
              </a:spcBef>
              <a:spcAft>
                <a:spcPts val="0"/>
              </a:spcAft>
              <a:buSzPts val="1400"/>
              <a:buChar char="■"/>
            </a:pPr>
            <a:r>
              <a:rPr lang="en" dirty="0"/>
              <a:t>Pedometer implemented using Python scripts running on a single-board computer</a:t>
            </a:r>
            <a:endParaRPr dirty="0"/>
          </a:p>
          <a:p>
            <a:pPr marL="914400" lvl="1" indent="-317500" algn="l" rtl="0">
              <a:spcBef>
                <a:spcPts val="0"/>
              </a:spcBef>
              <a:spcAft>
                <a:spcPts val="0"/>
              </a:spcAft>
              <a:buSzPts val="1400"/>
              <a:buChar char="○"/>
            </a:pPr>
            <a:r>
              <a:rPr lang="en" dirty="0"/>
              <a:t>2. Custom implementation</a:t>
            </a:r>
            <a:endParaRPr dirty="0"/>
          </a:p>
          <a:p>
            <a:pPr marL="1371600" lvl="2" indent="-317500" algn="l" rtl="0">
              <a:spcBef>
                <a:spcPts val="0"/>
              </a:spcBef>
              <a:spcAft>
                <a:spcPts val="0"/>
              </a:spcAft>
              <a:buSzPts val="1400"/>
              <a:buChar char="■"/>
            </a:pPr>
            <a:r>
              <a:rPr lang="en" dirty="0"/>
              <a:t>Pedometer implemented by an 8-bit microcontroller-based system</a:t>
            </a:r>
            <a:endParaRPr dirty="0"/>
          </a:p>
          <a:p>
            <a:pPr marL="457200" lvl="0" indent="-342900" algn="l" rtl="0">
              <a:spcBef>
                <a:spcPts val="0"/>
              </a:spcBef>
              <a:spcAft>
                <a:spcPts val="0"/>
              </a:spcAft>
              <a:buSzPts val="1800"/>
              <a:buChar char="●"/>
            </a:pPr>
            <a:r>
              <a:rPr lang="en-US" dirty="0"/>
              <a:t>Both are intended to use the same machine learning model for step classification</a:t>
            </a:r>
          </a:p>
          <a:p>
            <a:pPr lvl="1" indent="-342900">
              <a:buSzPts val="1800"/>
              <a:buChar char="●"/>
            </a:pPr>
            <a:r>
              <a:rPr lang="en-US" dirty="0"/>
              <a:t>System 1 (“Pi solution”) can perform classification on-board or off board</a:t>
            </a:r>
          </a:p>
          <a:p>
            <a:pPr lvl="1" indent="-342900">
              <a:buSzPts val="1800"/>
              <a:buChar char="●"/>
            </a:pPr>
            <a:r>
              <a:rPr lang="en-US" dirty="0"/>
              <a:t>System 2 (“Custom solution”) requires an external host for classification due to a lack of computing power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F928-4FC5-9E1B-52F6-0D02E90A52F0}"/>
              </a:ext>
            </a:extLst>
          </p:cNvPr>
          <p:cNvSpPr>
            <a:spLocks noGrp="1"/>
          </p:cNvSpPr>
          <p:nvPr>
            <p:ph type="title"/>
          </p:nvPr>
        </p:nvSpPr>
        <p:spPr/>
        <p:txBody>
          <a:bodyPr>
            <a:normAutofit fontScale="90000"/>
          </a:bodyPr>
          <a:lstStyle/>
          <a:p>
            <a:r>
              <a:rPr lang="en-US" dirty="0"/>
              <a:t>Solution I: Raspberry Pi</a:t>
            </a:r>
          </a:p>
        </p:txBody>
      </p:sp>
      <p:sp>
        <p:nvSpPr>
          <p:cNvPr id="3" name="Text Placeholder 2">
            <a:extLst>
              <a:ext uri="{FF2B5EF4-FFF2-40B4-BE49-F238E27FC236}">
                <a16:creationId xmlns:a16="http://schemas.microsoft.com/office/drawing/2014/main" id="{A4A60A99-D96B-8330-E111-624453CB0C37}"/>
              </a:ext>
            </a:extLst>
          </p:cNvPr>
          <p:cNvSpPr>
            <a:spLocks noGrp="1"/>
          </p:cNvSpPr>
          <p:nvPr>
            <p:ph type="body" idx="1"/>
          </p:nvPr>
        </p:nvSpPr>
        <p:spPr/>
        <p:txBody>
          <a:bodyPr>
            <a:normAutofit fontScale="85000" lnSpcReduction="10000"/>
          </a:bodyPr>
          <a:lstStyle/>
          <a:p>
            <a:r>
              <a:rPr lang="en-US" dirty="0"/>
              <a:t>Objective of this solution was to evaluate neural networks as a technique for step counting</a:t>
            </a:r>
          </a:p>
          <a:p>
            <a:pPr lvl="1"/>
            <a:r>
              <a:rPr lang="en-US" dirty="0"/>
              <a:t>Linux OS and ARM processor allow execution of </a:t>
            </a:r>
            <a:r>
              <a:rPr lang="en-US" dirty="0" err="1"/>
              <a:t>Keras</a:t>
            </a:r>
            <a:r>
              <a:rPr lang="en-US" dirty="0"/>
              <a:t> program to perform on-board classification of motion data, so classification may be performed both on and off the board.</a:t>
            </a:r>
          </a:p>
          <a:p>
            <a:r>
              <a:rPr lang="en-US" dirty="0"/>
              <a:t>Advantages</a:t>
            </a:r>
          </a:p>
          <a:p>
            <a:pPr lvl="1"/>
            <a:r>
              <a:rPr lang="en-US" dirty="0"/>
              <a:t>Allows use of high-level APIs and programming languages to implement pedometer and connectivity functions to speed up development time</a:t>
            </a:r>
          </a:p>
          <a:p>
            <a:pPr lvl="1"/>
            <a:r>
              <a:rPr lang="en-US" dirty="0"/>
              <a:t>Complete PCB with external interfaces to hardware accessories</a:t>
            </a:r>
          </a:p>
          <a:p>
            <a:pPr lvl="1"/>
            <a:r>
              <a:rPr lang="en-US" dirty="0"/>
              <a:t>Linux OS provides a familiar development environment</a:t>
            </a:r>
          </a:p>
          <a:p>
            <a:pPr lvl="1"/>
            <a:r>
              <a:rPr lang="en-US" dirty="0"/>
              <a:t>No client system required for operation</a:t>
            </a:r>
          </a:p>
          <a:p>
            <a:r>
              <a:rPr lang="en-US" dirty="0"/>
              <a:t>Disadvantages</a:t>
            </a:r>
          </a:p>
          <a:p>
            <a:pPr lvl="1"/>
            <a:r>
              <a:rPr lang="en-US" dirty="0"/>
              <a:t>Power-hungry! Pi demands 540 mA when CPU is idle.</a:t>
            </a:r>
          </a:p>
          <a:p>
            <a:pPr lvl="1"/>
            <a:r>
              <a:rPr lang="en-US" dirty="0"/>
              <a:t>OS and Python libraries are clunky and abstracted, true time-sensitive routines not possible due to pre-emption by system processes</a:t>
            </a:r>
          </a:p>
          <a:p>
            <a:pPr lvl="1"/>
            <a:r>
              <a:rPr lang="en-US" dirty="0"/>
              <a:t>Cost and complexity: far too much for what is required here!</a:t>
            </a:r>
          </a:p>
          <a:p>
            <a:pPr lvl="1"/>
            <a:r>
              <a:rPr lang="en-US" dirty="0"/>
              <a:t>Inclusion of extra hardware is clunky, only 40-pin header allows small-footprint expansion</a:t>
            </a:r>
          </a:p>
        </p:txBody>
      </p:sp>
    </p:spTree>
    <p:extLst>
      <p:ext uri="{BB962C8B-B14F-4D97-AF65-F5344CB8AC3E}">
        <p14:creationId xmlns:p14="http://schemas.microsoft.com/office/powerpoint/2010/main" val="301349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2DB-0595-E082-2F0B-A6F2DF6E26C0}"/>
              </a:ext>
            </a:extLst>
          </p:cNvPr>
          <p:cNvSpPr>
            <a:spLocks noGrp="1"/>
          </p:cNvSpPr>
          <p:nvPr>
            <p:ph type="title"/>
          </p:nvPr>
        </p:nvSpPr>
        <p:spPr/>
        <p:txBody>
          <a:bodyPr>
            <a:normAutofit fontScale="90000"/>
          </a:bodyPr>
          <a:lstStyle/>
          <a:p>
            <a:r>
              <a:rPr lang="en-US" dirty="0"/>
              <a:t>Solution II: Custom hardware</a:t>
            </a:r>
          </a:p>
        </p:txBody>
      </p:sp>
      <p:sp>
        <p:nvSpPr>
          <p:cNvPr id="3" name="Text Placeholder 2">
            <a:extLst>
              <a:ext uri="{FF2B5EF4-FFF2-40B4-BE49-F238E27FC236}">
                <a16:creationId xmlns:a16="http://schemas.microsoft.com/office/drawing/2014/main" id="{F618AB21-7B31-E5D3-1539-09135EA4AB48}"/>
              </a:ext>
            </a:extLst>
          </p:cNvPr>
          <p:cNvSpPr>
            <a:spLocks noGrp="1"/>
          </p:cNvSpPr>
          <p:nvPr>
            <p:ph type="body" idx="1"/>
          </p:nvPr>
        </p:nvSpPr>
        <p:spPr/>
        <p:txBody>
          <a:bodyPr>
            <a:normAutofit fontScale="92500" lnSpcReduction="20000"/>
          </a:bodyPr>
          <a:lstStyle/>
          <a:p>
            <a:r>
              <a:rPr lang="en-US" dirty="0"/>
              <a:t>Objective was to evaluate the use of PCB centered around an 8-bit microcontroller as a solution to issues faced by Raspberry Pi solution</a:t>
            </a:r>
          </a:p>
          <a:p>
            <a:pPr lvl="1"/>
            <a:r>
              <a:rPr lang="en-US" dirty="0"/>
              <a:t>Low processing power of microcontroller precludes on-board classification; all classification is performed off-board by another host.</a:t>
            </a:r>
          </a:p>
          <a:p>
            <a:r>
              <a:rPr lang="en-US" dirty="0"/>
              <a:t>Advantages</a:t>
            </a:r>
          </a:p>
          <a:p>
            <a:pPr lvl="1"/>
            <a:r>
              <a:rPr lang="en-US" dirty="0"/>
              <a:t>Bare-metal implementation allows programmer complete control over microcontroller’s CPU functions and peripherals</a:t>
            </a:r>
          </a:p>
          <a:p>
            <a:pPr lvl="2"/>
            <a:r>
              <a:rPr lang="en-US" dirty="0"/>
              <a:t>Timers, interrupts, serial hardware</a:t>
            </a:r>
          </a:p>
          <a:p>
            <a:pPr lvl="1"/>
            <a:r>
              <a:rPr lang="en-US" dirty="0"/>
              <a:t>Considerably lower power consumption</a:t>
            </a:r>
          </a:p>
          <a:p>
            <a:pPr lvl="1"/>
            <a:r>
              <a:rPr lang="en-US" dirty="0"/>
              <a:t>On-board power solution</a:t>
            </a:r>
          </a:p>
          <a:p>
            <a:r>
              <a:rPr lang="en-US" dirty="0"/>
              <a:t>Disadvantages</a:t>
            </a:r>
          </a:p>
          <a:p>
            <a:pPr lvl="1"/>
            <a:r>
              <a:rPr lang="en-US" dirty="0"/>
              <a:t>Client system required for operation</a:t>
            </a:r>
          </a:p>
          <a:p>
            <a:pPr lvl="1"/>
            <a:r>
              <a:rPr lang="en-US" dirty="0"/>
              <a:t>PCB cannot be purchased COTS and must be developed as a bespoke system</a:t>
            </a:r>
          </a:p>
          <a:p>
            <a:pPr lvl="1"/>
            <a:r>
              <a:rPr lang="en-US" dirty="0"/>
              <a:t>PIC18 software routines must be developed specifically for this application</a:t>
            </a:r>
          </a:p>
          <a:p>
            <a:pPr lvl="1"/>
            <a:r>
              <a:rPr lang="en-US" dirty="0"/>
              <a:t>Minimalist implementation means no on-board classification!</a:t>
            </a:r>
          </a:p>
        </p:txBody>
      </p:sp>
    </p:spTree>
    <p:extLst>
      <p:ext uri="{BB962C8B-B14F-4D97-AF65-F5344CB8AC3E}">
        <p14:creationId xmlns:p14="http://schemas.microsoft.com/office/powerpoint/2010/main" val="381759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D3-ED46-C627-8503-522B51E56B5E}"/>
              </a:ext>
            </a:extLst>
          </p:cNvPr>
          <p:cNvSpPr>
            <a:spLocks noGrp="1"/>
          </p:cNvSpPr>
          <p:nvPr>
            <p:ph type="title"/>
          </p:nvPr>
        </p:nvSpPr>
        <p:spPr/>
        <p:txBody>
          <a:bodyPr>
            <a:normAutofit fontScale="90000"/>
          </a:bodyPr>
          <a:lstStyle/>
          <a:p>
            <a:r>
              <a:rPr lang="en-US" dirty="0"/>
              <a:t>Client system</a:t>
            </a:r>
          </a:p>
        </p:txBody>
      </p:sp>
      <p:sp>
        <p:nvSpPr>
          <p:cNvPr id="3" name="Text Placeholder 2">
            <a:extLst>
              <a:ext uri="{FF2B5EF4-FFF2-40B4-BE49-F238E27FC236}">
                <a16:creationId xmlns:a16="http://schemas.microsoft.com/office/drawing/2014/main" id="{CCF0352F-341B-409E-2A70-A51D84CE419D}"/>
              </a:ext>
            </a:extLst>
          </p:cNvPr>
          <p:cNvSpPr>
            <a:spLocks noGrp="1"/>
          </p:cNvSpPr>
          <p:nvPr>
            <p:ph type="body" idx="1"/>
          </p:nvPr>
        </p:nvSpPr>
        <p:spPr/>
        <p:txBody>
          <a:bodyPr/>
          <a:lstStyle/>
          <a:p>
            <a:r>
              <a:rPr lang="en-US" dirty="0"/>
              <a:t>The client system connects to the pedometer through a wireless connection and is intended to perform motion classification</a:t>
            </a:r>
          </a:p>
          <a:p>
            <a:pPr lvl="1"/>
            <a:r>
              <a:rPr lang="en-US" dirty="0"/>
              <a:t>Optional for Pi solution, required for custom solution</a:t>
            </a:r>
          </a:p>
          <a:p>
            <a:pPr lvl="1"/>
            <a:r>
              <a:rPr lang="en-US" dirty="0"/>
              <a:t>Bluetooth Classic for Pi solution, Bluetooth Low Energy for custom solution</a:t>
            </a:r>
          </a:p>
          <a:p>
            <a:r>
              <a:rPr lang="en-US" dirty="0"/>
              <a:t>Client system features significantly more capable hardware than Pi Broadcom CPU and can perform classification in a shorter amount of time</a:t>
            </a:r>
          </a:p>
          <a:p>
            <a:r>
              <a:rPr lang="en-US" dirty="0"/>
              <a:t>Client software implementation is different between two solutions, but core functionality is retained</a:t>
            </a:r>
          </a:p>
          <a:p>
            <a:pPr lvl="1"/>
            <a:r>
              <a:rPr lang="en-US" dirty="0"/>
              <a:t>Implementation changes due to fundamental differences between Bluetooth Classic and Bluetooth Low Energy protocols</a:t>
            </a:r>
          </a:p>
        </p:txBody>
      </p:sp>
    </p:spTree>
    <p:extLst>
      <p:ext uri="{BB962C8B-B14F-4D97-AF65-F5344CB8AC3E}">
        <p14:creationId xmlns:p14="http://schemas.microsoft.com/office/powerpoint/2010/main" val="215929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A55C-754E-7170-06E2-2F36057AC476}"/>
              </a:ext>
            </a:extLst>
          </p:cNvPr>
          <p:cNvSpPr>
            <a:spLocks noGrp="1"/>
          </p:cNvSpPr>
          <p:nvPr>
            <p:ph type="title"/>
          </p:nvPr>
        </p:nvSpPr>
        <p:spPr/>
        <p:txBody>
          <a:bodyPr>
            <a:normAutofit fontScale="90000"/>
          </a:bodyPr>
          <a:lstStyle/>
          <a:p>
            <a:r>
              <a:rPr lang="en-US" dirty="0"/>
              <a:t>Raspberry Pi solution</a:t>
            </a:r>
          </a:p>
        </p:txBody>
      </p:sp>
      <p:sp>
        <p:nvSpPr>
          <p:cNvPr id="3" name="Text Placeholder 2">
            <a:extLst>
              <a:ext uri="{FF2B5EF4-FFF2-40B4-BE49-F238E27FC236}">
                <a16:creationId xmlns:a16="http://schemas.microsoft.com/office/drawing/2014/main" id="{8215AF8E-A734-7CB1-3E4C-2C144AF9CFAA}"/>
              </a:ext>
            </a:extLst>
          </p:cNvPr>
          <p:cNvSpPr>
            <a:spLocks noGrp="1"/>
          </p:cNvSpPr>
          <p:nvPr>
            <p:ph type="body" idx="1"/>
          </p:nvPr>
        </p:nvSpPr>
        <p:spPr/>
        <p:txBody>
          <a:bodyPr>
            <a:normAutofit lnSpcReduction="10000"/>
          </a:bodyPr>
          <a:lstStyle/>
          <a:p>
            <a:r>
              <a:rPr lang="en-US" dirty="0"/>
              <a:t>Pi runs Python scripts to implement three main functions</a:t>
            </a:r>
          </a:p>
          <a:p>
            <a:pPr lvl="1"/>
            <a:r>
              <a:rPr lang="en-US" dirty="0"/>
              <a:t>Data polling</a:t>
            </a:r>
          </a:p>
          <a:p>
            <a:pPr lvl="2"/>
            <a:r>
              <a:rPr lang="en-US" dirty="0"/>
              <a:t>Collect data from Pi Sense Hat’s on-board IMU to characterize motion (10Hz)</a:t>
            </a:r>
          </a:p>
          <a:p>
            <a:pPr lvl="1"/>
            <a:r>
              <a:rPr lang="en-US" dirty="0"/>
              <a:t>Off-board communication</a:t>
            </a:r>
          </a:p>
          <a:p>
            <a:pPr lvl="2"/>
            <a:r>
              <a:rPr lang="en-US" dirty="0"/>
              <a:t>Bluetooth Classic link to laptop host to exchange motion data and classification results</a:t>
            </a:r>
          </a:p>
          <a:p>
            <a:pPr lvl="1"/>
            <a:r>
              <a:rPr lang="en-US" dirty="0"/>
              <a:t>Motion classification</a:t>
            </a:r>
          </a:p>
          <a:p>
            <a:pPr lvl="2"/>
            <a:r>
              <a:rPr lang="en-US" dirty="0"/>
              <a:t>Runs motion classifier on-board whenever a host is not connected over Bluetooth</a:t>
            </a:r>
          </a:p>
          <a:p>
            <a:r>
              <a:rPr lang="en-US" dirty="0"/>
              <a:t>Program attempts to take advantage of parallelism to minimize blocking delays from I/O and classification functions</a:t>
            </a:r>
          </a:p>
          <a:p>
            <a:pPr lvl="1"/>
            <a:r>
              <a:rPr lang="en-US" dirty="0"/>
              <a:t>Pi is a 4-core system: we want to make use of all hardware resources!</a:t>
            </a:r>
          </a:p>
          <a:p>
            <a:pPr lvl="1"/>
            <a:r>
              <a:rPr lang="en-US" dirty="0"/>
              <a:t>Uses Unix sockets and file I/O for inter-process communication between each component script</a:t>
            </a:r>
          </a:p>
          <a:p>
            <a:pPr lvl="1"/>
            <a:r>
              <a:rPr lang="en-US" dirty="0"/>
              <a:t>True parallel thread execution difficult due to Python Global Interpreter Lock</a:t>
            </a:r>
          </a:p>
          <a:p>
            <a:endParaRPr lang="en-US" dirty="0"/>
          </a:p>
          <a:p>
            <a:endParaRPr lang="en-US" dirty="0"/>
          </a:p>
        </p:txBody>
      </p:sp>
    </p:spTree>
    <p:extLst>
      <p:ext uri="{BB962C8B-B14F-4D97-AF65-F5344CB8AC3E}">
        <p14:creationId xmlns:p14="http://schemas.microsoft.com/office/powerpoint/2010/main" val="80575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923D-1ECF-2B3D-9013-BFEE43BCA9D6}"/>
              </a:ext>
            </a:extLst>
          </p:cNvPr>
          <p:cNvSpPr>
            <a:spLocks noGrp="1"/>
          </p:cNvSpPr>
          <p:nvPr>
            <p:ph type="title"/>
          </p:nvPr>
        </p:nvSpPr>
        <p:spPr/>
        <p:txBody>
          <a:bodyPr>
            <a:normAutofit fontScale="90000"/>
          </a:bodyPr>
          <a:lstStyle/>
          <a:p>
            <a:r>
              <a:rPr lang="en-US" dirty="0"/>
              <a:t>Software used by Raspberry Pi solution</a:t>
            </a:r>
          </a:p>
        </p:txBody>
      </p:sp>
      <p:sp>
        <p:nvSpPr>
          <p:cNvPr id="3" name="Text Placeholder 2">
            <a:extLst>
              <a:ext uri="{FF2B5EF4-FFF2-40B4-BE49-F238E27FC236}">
                <a16:creationId xmlns:a16="http://schemas.microsoft.com/office/drawing/2014/main" id="{C4A3B6C6-12BF-1AA2-63BE-5DF8E63EEC22}"/>
              </a:ext>
            </a:extLst>
          </p:cNvPr>
          <p:cNvSpPr>
            <a:spLocks noGrp="1"/>
          </p:cNvSpPr>
          <p:nvPr>
            <p:ph type="body" idx="1"/>
          </p:nvPr>
        </p:nvSpPr>
        <p:spPr/>
        <p:txBody>
          <a:bodyPr/>
          <a:lstStyle/>
          <a:p>
            <a:r>
              <a:rPr lang="en-US" dirty="0"/>
              <a:t>Many Python libraries used for implementation of key components </a:t>
            </a:r>
          </a:p>
          <a:p>
            <a:r>
              <a:rPr lang="en-US" dirty="0" err="1"/>
              <a:t>Keras</a:t>
            </a:r>
            <a:endParaRPr lang="en-US" dirty="0"/>
          </a:p>
          <a:p>
            <a:pPr lvl="1"/>
            <a:r>
              <a:rPr lang="en-US" dirty="0"/>
              <a:t>High-level API for TensorFlow functions</a:t>
            </a:r>
          </a:p>
          <a:p>
            <a:pPr lvl="1"/>
            <a:r>
              <a:rPr lang="en-US" dirty="0"/>
              <a:t>Interface for neural networks in Python</a:t>
            </a:r>
          </a:p>
          <a:p>
            <a:r>
              <a:rPr lang="en-US" dirty="0" err="1"/>
              <a:t>Pybluez</a:t>
            </a:r>
            <a:endParaRPr lang="en-US" dirty="0"/>
          </a:p>
          <a:p>
            <a:pPr lvl="1"/>
            <a:r>
              <a:rPr lang="en-US" dirty="0"/>
              <a:t>Library allowing use of Bluetooth Classic functions in Python</a:t>
            </a:r>
          </a:p>
          <a:p>
            <a:pPr lvl="2"/>
            <a:r>
              <a:rPr lang="en-US" dirty="0"/>
              <a:t>No longer actively supported, but still works on Linux with Python 3.10</a:t>
            </a:r>
          </a:p>
          <a:p>
            <a:pPr lvl="1"/>
            <a:r>
              <a:rPr lang="en-US" dirty="0"/>
              <a:t>Allows implementation of RFCOMM sockets in Python program</a:t>
            </a:r>
          </a:p>
          <a:p>
            <a:r>
              <a:rPr lang="en-US" dirty="0"/>
              <a:t>Pi Sense Hat API</a:t>
            </a:r>
          </a:p>
          <a:p>
            <a:pPr lvl="1"/>
            <a:r>
              <a:rPr lang="en-US" dirty="0"/>
              <a:t>Provides software interfaces to Sense Hat hardware</a:t>
            </a:r>
          </a:p>
          <a:p>
            <a:pPr lvl="1"/>
            <a:r>
              <a:rPr lang="en-US" dirty="0"/>
              <a:t>RTIMU component of this API used for retrieving data from LSM9DS1 IMU</a:t>
            </a:r>
          </a:p>
        </p:txBody>
      </p:sp>
    </p:spTree>
    <p:extLst>
      <p:ext uri="{BB962C8B-B14F-4D97-AF65-F5344CB8AC3E}">
        <p14:creationId xmlns:p14="http://schemas.microsoft.com/office/powerpoint/2010/main" val="146228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F97D-8A83-F207-CCE9-A09BCC0AAF47}"/>
              </a:ext>
            </a:extLst>
          </p:cNvPr>
          <p:cNvSpPr>
            <a:spLocks noGrp="1"/>
          </p:cNvSpPr>
          <p:nvPr>
            <p:ph type="title"/>
          </p:nvPr>
        </p:nvSpPr>
        <p:spPr/>
        <p:txBody>
          <a:bodyPr>
            <a:normAutofit fontScale="90000"/>
          </a:bodyPr>
          <a:lstStyle/>
          <a:p>
            <a:r>
              <a:rPr lang="en-US" dirty="0"/>
              <a:t>How the Pi solution works</a:t>
            </a:r>
          </a:p>
        </p:txBody>
      </p:sp>
      <p:sp>
        <p:nvSpPr>
          <p:cNvPr id="3" name="Text Placeholder 2">
            <a:extLst>
              <a:ext uri="{FF2B5EF4-FFF2-40B4-BE49-F238E27FC236}">
                <a16:creationId xmlns:a16="http://schemas.microsoft.com/office/drawing/2014/main" id="{88232541-28F9-2B6C-3B82-F48F2FDDFACA}"/>
              </a:ext>
            </a:extLst>
          </p:cNvPr>
          <p:cNvSpPr>
            <a:spLocks noGrp="1"/>
          </p:cNvSpPr>
          <p:nvPr>
            <p:ph type="body" idx="1"/>
          </p:nvPr>
        </p:nvSpPr>
        <p:spPr>
          <a:xfrm>
            <a:off x="311700" y="1152475"/>
            <a:ext cx="4812093" cy="3416400"/>
          </a:xfrm>
        </p:spPr>
        <p:txBody>
          <a:bodyPr/>
          <a:lstStyle/>
          <a:p>
            <a:r>
              <a:rPr lang="en-US" dirty="0"/>
              <a:t>Pi solution’s operation can be described by a simple flow chart</a:t>
            </a:r>
          </a:p>
        </p:txBody>
      </p:sp>
      <p:pic>
        <p:nvPicPr>
          <p:cNvPr id="4" name="Picture 3">
            <a:extLst>
              <a:ext uri="{FF2B5EF4-FFF2-40B4-BE49-F238E27FC236}">
                <a16:creationId xmlns:a16="http://schemas.microsoft.com/office/drawing/2014/main" id="{7DAB6E9A-B47D-5428-6201-5AA9060B08A5}"/>
              </a:ext>
            </a:extLst>
          </p:cNvPr>
          <p:cNvPicPr>
            <a:picLocks noChangeAspect="1"/>
          </p:cNvPicPr>
          <p:nvPr/>
        </p:nvPicPr>
        <p:blipFill>
          <a:blip r:embed="rId2"/>
          <a:stretch>
            <a:fillRect/>
          </a:stretch>
        </p:blipFill>
        <p:spPr>
          <a:xfrm>
            <a:off x="5698444" y="1282075"/>
            <a:ext cx="2074452" cy="3416400"/>
          </a:xfrm>
          <a:prstGeom prst="rect">
            <a:avLst/>
          </a:prstGeom>
        </p:spPr>
      </p:pic>
    </p:spTree>
    <p:extLst>
      <p:ext uri="{BB962C8B-B14F-4D97-AF65-F5344CB8AC3E}">
        <p14:creationId xmlns:p14="http://schemas.microsoft.com/office/powerpoint/2010/main" val="36259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85A3-BDD9-B71E-E440-D3D77570D8F1}"/>
              </a:ext>
            </a:extLst>
          </p:cNvPr>
          <p:cNvSpPr>
            <a:spLocks noGrp="1"/>
          </p:cNvSpPr>
          <p:nvPr>
            <p:ph type="title"/>
          </p:nvPr>
        </p:nvSpPr>
        <p:spPr/>
        <p:txBody>
          <a:bodyPr/>
          <a:lstStyle/>
          <a:p>
            <a:r>
              <a:rPr lang="en-US" dirty="0"/>
              <a:t>Part I: Step counting</a:t>
            </a:r>
          </a:p>
        </p:txBody>
      </p:sp>
    </p:spTree>
    <p:extLst>
      <p:ext uri="{BB962C8B-B14F-4D97-AF65-F5344CB8AC3E}">
        <p14:creationId xmlns:p14="http://schemas.microsoft.com/office/powerpoint/2010/main" val="209369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Hardware design considerations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prototype solution’s Raspberry Pi core introduces challenges to portability due to the high power consumption required and lack of developer control over the hardware due to the operating system</a:t>
            </a:r>
            <a:endParaRPr dirty="0"/>
          </a:p>
          <a:p>
            <a:pPr marL="914400" lvl="1" indent="-317500" algn="l" rtl="0">
              <a:spcBef>
                <a:spcPts val="0"/>
              </a:spcBef>
              <a:spcAft>
                <a:spcPts val="0"/>
              </a:spcAft>
              <a:buSzPts val="1400"/>
              <a:buChar char="○"/>
            </a:pPr>
            <a:r>
              <a:rPr lang="en" dirty="0"/>
              <a:t>Bare metal: a device that operates without the overhead of an operating system; program code is run directly by chip</a:t>
            </a:r>
            <a:endParaRPr dirty="0"/>
          </a:p>
          <a:p>
            <a:pPr marL="457200" lvl="0" indent="-342900" algn="l" rtl="0">
              <a:spcBef>
                <a:spcPts val="0"/>
              </a:spcBef>
              <a:spcAft>
                <a:spcPts val="0"/>
              </a:spcAft>
              <a:buSzPts val="1800"/>
              <a:buChar char="●"/>
            </a:pPr>
            <a:r>
              <a:rPr lang="en" dirty="0"/>
              <a:t>The new solution shall be a bare-metal based solution in order to:</a:t>
            </a:r>
            <a:endParaRPr dirty="0"/>
          </a:p>
          <a:p>
            <a:pPr marL="914400" lvl="1" indent="-317500" algn="l" rtl="0">
              <a:spcBef>
                <a:spcPts val="0"/>
              </a:spcBef>
              <a:spcAft>
                <a:spcPts val="0"/>
              </a:spcAft>
              <a:buSzPts val="1400"/>
              <a:buChar char="○"/>
            </a:pPr>
            <a:r>
              <a:rPr lang="en" dirty="0"/>
              <a:t>Allow the developer more control over software implementation</a:t>
            </a:r>
            <a:endParaRPr dirty="0"/>
          </a:p>
          <a:p>
            <a:pPr marL="1371600" lvl="2" indent="-317500" algn="l" rtl="0">
              <a:spcBef>
                <a:spcPts val="0"/>
              </a:spcBef>
              <a:spcAft>
                <a:spcPts val="0"/>
              </a:spcAft>
              <a:buSzPts val="1400"/>
              <a:buChar char="■"/>
            </a:pPr>
            <a:r>
              <a:rPr lang="en" dirty="0"/>
              <a:t>Processor interrupts, sleep states, timing</a:t>
            </a:r>
            <a:endParaRPr dirty="0"/>
          </a:p>
          <a:p>
            <a:pPr marL="914400" lvl="1" indent="-317500" algn="l" rtl="0">
              <a:spcBef>
                <a:spcPts val="0"/>
              </a:spcBef>
              <a:spcAft>
                <a:spcPts val="0"/>
              </a:spcAft>
              <a:buSzPts val="1400"/>
              <a:buChar char="○"/>
            </a:pPr>
            <a:r>
              <a:rPr lang="en" dirty="0"/>
              <a:t>Lower power consumption</a:t>
            </a:r>
            <a:endParaRPr dirty="0"/>
          </a:p>
          <a:p>
            <a:pPr marL="1371600" lvl="2" indent="-317500" algn="l" rtl="0">
              <a:spcBef>
                <a:spcPts val="0"/>
              </a:spcBef>
              <a:spcAft>
                <a:spcPts val="0"/>
              </a:spcAft>
              <a:buSzPts val="1400"/>
              <a:buChar char="■"/>
            </a:pPr>
            <a:r>
              <a:rPr lang="en-US" dirty="0"/>
              <a:t>B</a:t>
            </a:r>
            <a:r>
              <a:rPr lang="en" dirty="0"/>
              <a:t>ack to basics: include only essential hardware to save power!</a:t>
            </a:r>
            <a:endParaRPr dirty="0"/>
          </a:p>
          <a:p>
            <a:pPr marL="914400" lvl="1" indent="-317500" algn="l" rtl="0">
              <a:spcBef>
                <a:spcPts val="0"/>
              </a:spcBef>
              <a:spcAft>
                <a:spcPts val="0"/>
              </a:spcAft>
              <a:buSzPts val="1400"/>
              <a:buChar char="○"/>
            </a:pPr>
            <a:r>
              <a:rPr lang="en" dirty="0"/>
              <a:t>Improve real-time performance</a:t>
            </a:r>
            <a:endParaRPr dirty="0"/>
          </a:p>
          <a:p>
            <a:pPr marL="1371600" lvl="2" indent="-317500" algn="l" rtl="0">
              <a:spcBef>
                <a:spcPts val="0"/>
              </a:spcBef>
              <a:spcAft>
                <a:spcPts val="0"/>
              </a:spcAft>
              <a:buSzPts val="1400"/>
              <a:buChar char="■"/>
            </a:pPr>
            <a:r>
              <a:rPr lang="en" dirty="0"/>
              <a:t>No OS overhead, threads, etc.</a:t>
            </a:r>
            <a:endParaRPr dirty="0"/>
          </a:p>
          <a:p>
            <a:pPr marL="0" lvl="0" indent="0" algn="l" rtl="0">
              <a:spcBef>
                <a:spcPts val="120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9483-304A-037A-37B7-76486E54DB2B}"/>
              </a:ext>
            </a:extLst>
          </p:cNvPr>
          <p:cNvSpPr>
            <a:spLocks noGrp="1"/>
          </p:cNvSpPr>
          <p:nvPr>
            <p:ph type="title"/>
          </p:nvPr>
        </p:nvSpPr>
        <p:spPr>
          <a:xfrm>
            <a:off x="311700" y="445025"/>
            <a:ext cx="8520600" cy="855630"/>
          </a:xfrm>
        </p:spPr>
        <p:txBody>
          <a:bodyPr>
            <a:normAutofit fontScale="90000"/>
          </a:bodyPr>
          <a:lstStyle/>
          <a:p>
            <a:r>
              <a:rPr lang="en-US" dirty="0"/>
              <a:t>In defense of removing on-board classification from custom solution</a:t>
            </a:r>
          </a:p>
        </p:txBody>
      </p:sp>
      <p:sp>
        <p:nvSpPr>
          <p:cNvPr id="3" name="Text Placeholder 2">
            <a:extLst>
              <a:ext uri="{FF2B5EF4-FFF2-40B4-BE49-F238E27FC236}">
                <a16:creationId xmlns:a16="http://schemas.microsoft.com/office/drawing/2014/main" id="{AB5B5478-C357-98BB-A0EE-E852159452D3}"/>
              </a:ext>
            </a:extLst>
          </p:cNvPr>
          <p:cNvSpPr>
            <a:spLocks noGrp="1"/>
          </p:cNvSpPr>
          <p:nvPr>
            <p:ph type="body" idx="1"/>
          </p:nvPr>
        </p:nvSpPr>
        <p:spPr>
          <a:xfrm>
            <a:off x="311700" y="1418897"/>
            <a:ext cx="8520600" cy="3149978"/>
          </a:xfrm>
        </p:spPr>
        <p:txBody>
          <a:bodyPr>
            <a:normAutofit/>
          </a:bodyPr>
          <a:lstStyle/>
          <a:p>
            <a:r>
              <a:rPr lang="en-US" dirty="0"/>
              <a:t>No need to put hardware for classification on custom solution, everyone already carries a powerful CPU in their pocket!</a:t>
            </a:r>
          </a:p>
          <a:p>
            <a:r>
              <a:rPr lang="en-US" dirty="0"/>
              <a:t>iOS/Android client application can replace the need for on-board hardware to perform motion classification</a:t>
            </a:r>
          </a:p>
          <a:p>
            <a:pPr lvl="1"/>
            <a:r>
              <a:rPr lang="en-US" dirty="0"/>
              <a:t>Same functions as client system / program</a:t>
            </a:r>
          </a:p>
          <a:p>
            <a:pPr lvl="1"/>
            <a:r>
              <a:rPr lang="en-US" dirty="0"/>
              <a:t>Many mobile processors contain dedicated machine learning hardware to accelerate classification</a:t>
            </a:r>
          </a:p>
          <a:p>
            <a:pPr lvl="2"/>
            <a:r>
              <a:rPr lang="en-US" dirty="0"/>
              <a:t>Example: iPhone neural engine</a:t>
            </a:r>
          </a:p>
          <a:p>
            <a:pPr lvl="1"/>
            <a:r>
              <a:rPr lang="en-US" dirty="0"/>
              <a:t>Application can make use of Android/iOS ML interfaces</a:t>
            </a:r>
          </a:p>
          <a:p>
            <a:pPr lvl="2"/>
            <a:r>
              <a:rPr lang="en-US" dirty="0" err="1"/>
              <a:t>CoreML</a:t>
            </a:r>
            <a:r>
              <a:rPr lang="en-US" dirty="0"/>
              <a:t> for iOS, TensorFlow Lite for Android</a:t>
            </a:r>
          </a:p>
        </p:txBody>
      </p:sp>
    </p:spTree>
    <p:extLst>
      <p:ext uri="{BB962C8B-B14F-4D97-AF65-F5344CB8AC3E}">
        <p14:creationId xmlns:p14="http://schemas.microsoft.com/office/powerpoint/2010/main" val="1184799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Hardware solution trade study</a:t>
            </a:r>
            <a:endParaRPr/>
          </a:p>
        </p:txBody>
      </p:sp>
      <p:sp>
        <p:nvSpPr>
          <p:cNvPr id="109" name="Google Shape;109;p22"/>
          <p:cNvSpPr txBox="1">
            <a:spLocks noGrp="1"/>
          </p:cNvSpPr>
          <p:nvPr>
            <p:ph type="body" idx="1"/>
          </p:nvPr>
        </p:nvSpPr>
        <p:spPr>
          <a:xfrm>
            <a:off x="311700" y="1152475"/>
            <a:ext cx="7445700" cy="3577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Several options were considered to implement the hardware solution</a:t>
            </a:r>
            <a:endParaRPr dirty="0"/>
          </a:p>
          <a:p>
            <a:pPr marL="457200" lvl="0" indent="-325755" algn="l" rtl="0">
              <a:spcBef>
                <a:spcPts val="1200"/>
              </a:spcBef>
              <a:spcAft>
                <a:spcPts val="0"/>
              </a:spcAft>
              <a:buSzPct val="100000"/>
              <a:buChar char="●"/>
            </a:pPr>
            <a:r>
              <a:rPr lang="en" dirty="0"/>
              <a:t>Arduino Nano 33 BLE</a:t>
            </a:r>
            <a:endParaRPr dirty="0"/>
          </a:p>
          <a:p>
            <a:pPr marL="914400" lvl="1" indent="-304165" algn="l" rtl="0">
              <a:spcBef>
                <a:spcPts val="0"/>
              </a:spcBef>
              <a:spcAft>
                <a:spcPts val="0"/>
              </a:spcAft>
              <a:buSzPct val="100000"/>
              <a:buChar char="○"/>
            </a:pPr>
            <a:r>
              <a:rPr lang="en" dirty="0"/>
              <a:t>Built-in Bluetooth hardware, IMU, and microcontroller</a:t>
            </a:r>
            <a:endParaRPr dirty="0"/>
          </a:p>
          <a:p>
            <a:pPr marL="1371600" lvl="2" indent="-304164" algn="l" rtl="0">
              <a:spcBef>
                <a:spcPts val="0"/>
              </a:spcBef>
              <a:spcAft>
                <a:spcPts val="0"/>
              </a:spcAft>
              <a:buSzPct val="100000"/>
              <a:buChar char="■"/>
            </a:pPr>
            <a:r>
              <a:rPr lang="en" dirty="0"/>
              <a:t>All-in-one solution, does not require significant hardware development</a:t>
            </a:r>
            <a:endParaRPr dirty="0"/>
          </a:p>
          <a:p>
            <a:pPr lvl="3" indent="-304164">
              <a:buSzPct val="100000"/>
              <a:buChar char="■"/>
            </a:pPr>
            <a:r>
              <a:rPr lang="en" dirty="0"/>
              <a:t>But not enough control over AVR processor w/ Arduino bootloader…</a:t>
            </a:r>
          </a:p>
          <a:p>
            <a:pPr lvl="3" indent="-304164">
              <a:buSzPct val="100000"/>
              <a:buChar char="■"/>
            </a:pPr>
            <a:r>
              <a:rPr lang="en" dirty="0"/>
              <a:t>Limited control over interrupts, timers, low-power modes, etc.</a:t>
            </a:r>
            <a:endParaRPr dirty="0"/>
          </a:p>
          <a:p>
            <a:pPr marL="457200" lvl="0" indent="-325755" algn="l" rtl="0">
              <a:spcBef>
                <a:spcPts val="0"/>
              </a:spcBef>
              <a:spcAft>
                <a:spcPts val="0"/>
              </a:spcAft>
              <a:buSzPct val="100000"/>
              <a:buChar char="●"/>
            </a:pPr>
            <a:r>
              <a:rPr lang="en" dirty="0"/>
              <a:t>ESP32 development boards</a:t>
            </a:r>
            <a:endParaRPr dirty="0"/>
          </a:p>
          <a:p>
            <a:pPr marL="914400" lvl="1" indent="-304165" algn="l" rtl="0">
              <a:spcBef>
                <a:spcPts val="0"/>
              </a:spcBef>
              <a:spcAft>
                <a:spcPts val="0"/>
              </a:spcAft>
              <a:buSzPct val="100000"/>
              <a:buChar char="○"/>
            </a:pPr>
            <a:r>
              <a:rPr lang="en" dirty="0"/>
              <a:t>Built-in wireless interfaces and microcontroller</a:t>
            </a:r>
            <a:endParaRPr dirty="0"/>
          </a:p>
          <a:p>
            <a:pPr marL="914400" lvl="1" indent="-304165" algn="l" rtl="0">
              <a:spcBef>
                <a:spcPts val="0"/>
              </a:spcBef>
              <a:spcAft>
                <a:spcPts val="0"/>
              </a:spcAft>
              <a:buSzPct val="100000"/>
              <a:buChar char="○"/>
            </a:pPr>
            <a:r>
              <a:rPr lang="en" dirty="0"/>
              <a:t>But power consumption is too high!</a:t>
            </a:r>
            <a:endParaRPr dirty="0"/>
          </a:p>
          <a:p>
            <a:pPr marL="1371600" lvl="2" indent="-304164" algn="l" rtl="0">
              <a:spcBef>
                <a:spcPts val="0"/>
              </a:spcBef>
              <a:spcAft>
                <a:spcPts val="0"/>
              </a:spcAft>
              <a:buSzPct val="100000"/>
              <a:buChar char="■"/>
            </a:pPr>
            <a:r>
              <a:rPr lang="en" dirty="0"/>
              <a:t>ESP32 cores run at high clock speeds (&gt;80MHz)</a:t>
            </a:r>
            <a:endParaRPr dirty="0"/>
          </a:p>
          <a:p>
            <a:pPr marL="457200" lvl="0" indent="-325755" algn="l" rtl="0">
              <a:spcBef>
                <a:spcPts val="0"/>
              </a:spcBef>
              <a:spcAft>
                <a:spcPts val="0"/>
              </a:spcAft>
              <a:buSzPct val="100000"/>
              <a:buChar char="●"/>
            </a:pPr>
            <a:r>
              <a:rPr lang="en" dirty="0"/>
              <a:t>Custom implementation</a:t>
            </a:r>
            <a:endParaRPr dirty="0"/>
          </a:p>
          <a:p>
            <a:pPr marL="914400" lvl="1" indent="-304165" algn="l" rtl="0">
              <a:spcBef>
                <a:spcPts val="0"/>
              </a:spcBef>
              <a:spcAft>
                <a:spcPts val="0"/>
              </a:spcAft>
              <a:buSzPct val="100000"/>
              <a:buChar char="○"/>
            </a:pPr>
            <a:r>
              <a:rPr lang="en" dirty="0"/>
              <a:t>Design custom circuitry and fabricate own PCB to implement device</a:t>
            </a:r>
            <a:endParaRPr dirty="0"/>
          </a:p>
          <a:p>
            <a:pPr marL="914400" lvl="1" indent="-304165" algn="l" rtl="0">
              <a:spcBef>
                <a:spcPts val="0"/>
              </a:spcBef>
              <a:spcAft>
                <a:spcPts val="0"/>
              </a:spcAft>
              <a:buSzPct val="100000"/>
              <a:buChar char="○"/>
            </a:pPr>
            <a:r>
              <a:rPr lang="en" dirty="0"/>
              <a:t>Add on-board power solution to enhance portability</a:t>
            </a:r>
            <a:endParaRPr dirty="0"/>
          </a:p>
          <a:p>
            <a:pPr marL="914400" lvl="1" indent="-304165" algn="l" rtl="0">
              <a:spcBef>
                <a:spcPts val="0"/>
              </a:spcBef>
              <a:spcAft>
                <a:spcPts val="0"/>
              </a:spcAft>
              <a:buSzPct val="100000"/>
              <a:buChar char="○"/>
            </a:pPr>
            <a:r>
              <a:rPr lang="en" dirty="0"/>
              <a:t>Selected PIC18 for microcontroller as I am most familiar with that architecture and these devices tend to be cheap and readily available from major distributors</a:t>
            </a:r>
            <a:endParaRPr dirty="0"/>
          </a:p>
          <a:p>
            <a:pPr marL="1371600" lvl="2" indent="-304164" algn="l" rtl="0">
              <a:spcBef>
                <a:spcPts val="0"/>
              </a:spcBef>
              <a:spcAft>
                <a:spcPts val="0"/>
              </a:spcAft>
              <a:buSzPct val="100000"/>
              <a:buChar char="■"/>
            </a:pPr>
            <a:r>
              <a:rPr lang="en" dirty="0"/>
              <a:t>Powerful on-chip peripherals available (timer, hardware serial ports, external interrupts)</a:t>
            </a:r>
            <a:endParaRPr dirty="0"/>
          </a:p>
          <a:p>
            <a:pPr marL="1371600" lvl="2" indent="-304164" algn="l" rtl="0">
              <a:spcBef>
                <a:spcPts val="0"/>
              </a:spcBef>
              <a:spcAft>
                <a:spcPts val="0"/>
              </a:spcAft>
              <a:buSzPct val="100000"/>
              <a:buChar char="■"/>
            </a:pPr>
            <a:r>
              <a:rPr lang="en" dirty="0"/>
              <a:t>Core can run at 3.3V and operate at low clock speeds (&lt;20 MHz) to save power</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Hardware design</a:t>
            </a:r>
            <a:endParaRPr/>
          </a:p>
        </p:txBody>
      </p:sp>
      <p:sp>
        <p:nvSpPr>
          <p:cNvPr id="115" name="Google Shape;115;p23"/>
          <p:cNvSpPr txBox="1">
            <a:spLocks noGrp="1"/>
          </p:cNvSpPr>
          <p:nvPr>
            <p:ph type="body" idx="1"/>
          </p:nvPr>
        </p:nvSpPr>
        <p:spPr>
          <a:xfrm>
            <a:off x="311700" y="1152475"/>
            <a:ext cx="5529424" cy="35460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Microcontroller core: PIC18LF2420 @ 4 MHz</a:t>
            </a:r>
            <a:endParaRPr dirty="0"/>
          </a:p>
          <a:p>
            <a:pPr marL="914400" lvl="1" indent="-317500" algn="l" rtl="0">
              <a:spcBef>
                <a:spcPts val="0"/>
              </a:spcBef>
              <a:spcAft>
                <a:spcPts val="0"/>
              </a:spcAft>
              <a:buSzPts val="1400"/>
              <a:buChar char="○"/>
            </a:pPr>
            <a:r>
              <a:rPr lang="en" dirty="0"/>
              <a:t>8-bit microcontroller with RISC instruction set, programmed in C</a:t>
            </a:r>
          </a:p>
          <a:p>
            <a:pPr marL="457200" lvl="0" indent="-342900" algn="l" rtl="0">
              <a:spcBef>
                <a:spcPts val="0"/>
              </a:spcBef>
              <a:spcAft>
                <a:spcPts val="0"/>
              </a:spcAft>
              <a:buSzPts val="1800"/>
              <a:buChar char="●"/>
            </a:pPr>
            <a:r>
              <a:rPr lang="en" dirty="0"/>
              <a:t>Power source: 18650 lithium-ion cell, 9V DC adapter</a:t>
            </a:r>
            <a:endParaRPr dirty="0"/>
          </a:p>
          <a:p>
            <a:pPr marL="914400" lvl="1" indent="-317500" algn="l" rtl="0">
              <a:spcBef>
                <a:spcPts val="0"/>
              </a:spcBef>
              <a:spcAft>
                <a:spcPts val="0"/>
              </a:spcAft>
              <a:buSzPts val="1400"/>
              <a:buChar char="○"/>
            </a:pPr>
            <a:r>
              <a:rPr lang="en" dirty="0"/>
              <a:t>Uses standard barrel jack for external power / charging</a:t>
            </a:r>
          </a:p>
          <a:p>
            <a:pPr marL="457200" lvl="0" indent="-342900" algn="l" rtl="0">
              <a:spcBef>
                <a:spcPts val="0"/>
              </a:spcBef>
              <a:spcAft>
                <a:spcPts val="0"/>
              </a:spcAft>
              <a:buSzPts val="1800"/>
              <a:buChar char="●"/>
            </a:pPr>
            <a:r>
              <a:rPr lang="en" dirty="0"/>
              <a:t>Wireless connectivity: HM-10 Bluetooth Low Energy module</a:t>
            </a:r>
          </a:p>
          <a:p>
            <a:pPr lvl="1" indent="-342900">
              <a:buSzPts val="1800"/>
              <a:buChar char="●"/>
            </a:pPr>
            <a:r>
              <a:rPr lang="en" dirty="0"/>
              <a:t>Complete PCB assembly integrated into design through serial port header</a:t>
            </a:r>
            <a:endParaRPr dirty="0"/>
          </a:p>
          <a:p>
            <a:pPr marL="457200" lvl="0" indent="-342900" algn="l" rtl="0">
              <a:spcBef>
                <a:spcPts val="0"/>
              </a:spcBef>
              <a:spcAft>
                <a:spcPts val="0"/>
              </a:spcAft>
              <a:buSzPts val="1800"/>
              <a:buChar char="●"/>
            </a:pPr>
            <a:r>
              <a:rPr lang="en" dirty="0"/>
              <a:t>Sensor suite: Raspberry Pi Sense Hat</a:t>
            </a:r>
            <a:endParaRPr dirty="0"/>
          </a:p>
          <a:p>
            <a:pPr marL="914400" lvl="1" indent="-317500" algn="l" rtl="0">
              <a:spcBef>
                <a:spcPts val="0"/>
              </a:spcBef>
              <a:spcAft>
                <a:spcPts val="0"/>
              </a:spcAft>
              <a:buSzPts val="1400"/>
              <a:buChar char="○"/>
            </a:pPr>
            <a:r>
              <a:rPr lang="en" dirty="0"/>
              <a:t>Intended for use with Raspberry Pi, but PIC18 microcontroller talks to LED matrix and LSM9DS1 IMU over I2C bus</a:t>
            </a:r>
            <a:endParaRPr dirty="0"/>
          </a:p>
        </p:txBody>
      </p:sp>
      <p:pic>
        <p:nvPicPr>
          <p:cNvPr id="2" name="Picture 1">
            <a:extLst>
              <a:ext uri="{FF2B5EF4-FFF2-40B4-BE49-F238E27FC236}">
                <a16:creationId xmlns:a16="http://schemas.microsoft.com/office/drawing/2014/main" id="{925B00BD-3C82-8511-C4A8-600A8E3676E9}"/>
              </a:ext>
            </a:extLst>
          </p:cNvPr>
          <p:cNvPicPr>
            <a:picLocks noChangeAspect="1"/>
          </p:cNvPicPr>
          <p:nvPr/>
        </p:nvPicPr>
        <p:blipFill>
          <a:blip r:embed="rId3"/>
          <a:stretch>
            <a:fillRect/>
          </a:stretch>
        </p:blipFill>
        <p:spPr>
          <a:xfrm>
            <a:off x="5912069" y="1017725"/>
            <a:ext cx="2756130" cy="365365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0A74-0A91-EDA9-9BD7-167870940661}"/>
              </a:ext>
            </a:extLst>
          </p:cNvPr>
          <p:cNvSpPr>
            <a:spLocks noGrp="1"/>
          </p:cNvSpPr>
          <p:nvPr>
            <p:ph type="title"/>
          </p:nvPr>
        </p:nvSpPr>
        <p:spPr/>
        <p:txBody>
          <a:bodyPr>
            <a:normAutofit fontScale="90000"/>
          </a:bodyPr>
          <a:lstStyle/>
          <a:p>
            <a:r>
              <a:rPr lang="en-US" dirty="0"/>
              <a:t>Software required for custom solution</a:t>
            </a:r>
          </a:p>
        </p:txBody>
      </p:sp>
      <p:sp>
        <p:nvSpPr>
          <p:cNvPr id="3" name="Text Placeholder 2">
            <a:extLst>
              <a:ext uri="{FF2B5EF4-FFF2-40B4-BE49-F238E27FC236}">
                <a16:creationId xmlns:a16="http://schemas.microsoft.com/office/drawing/2014/main" id="{2C13ABAE-8F5C-669D-AC09-7EFC2983BA67}"/>
              </a:ext>
            </a:extLst>
          </p:cNvPr>
          <p:cNvSpPr>
            <a:spLocks noGrp="1"/>
          </p:cNvSpPr>
          <p:nvPr>
            <p:ph type="body" idx="1"/>
          </p:nvPr>
        </p:nvSpPr>
        <p:spPr/>
        <p:txBody>
          <a:bodyPr/>
          <a:lstStyle/>
          <a:p>
            <a:r>
              <a:rPr lang="en-US" dirty="0"/>
              <a:t>Unlike Pi solution, all software on the pedometer itself is packaged in the form of a unified C executable</a:t>
            </a:r>
          </a:p>
          <a:p>
            <a:r>
              <a:rPr lang="en-US" dirty="0"/>
              <a:t>Once again, </a:t>
            </a:r>
            <a:r>
              <a:rPr lang="en-US" dirty="0" err="1"/>
              <a:t>Keras</a:t>
            </a:r>
            <a:r>
              <a:rPr lang="en-US" dirty="0"/>
              <a:t> is used on the client side to perform motion classification on data polled from the pedometer.</a:t>
            </a:r>
          </a:p>
          <a:p>
            <a:pPr lvl="1"/>
            <a:r>
              <a:rPr lang="en-US" dirty="0"/>
              <a:t>The client itself, however, has been rewritten to perform BLE GATT writes in lieu of Bluetooth Classic RFCOMM socket communications. </a:t>
            </a:r>
          </a:p>
          <a:p>
            <a:pPr lvl="1"/>
            <a:r>
              <a:rPr lang="en-US" dirty="0"/>
              <a:t>For simplicity, client is now a CLI program and has no GUI</a:t>
            </a:r>
          </a:p>
          <a:p>
            <a:r>
              <a:rPr lang="en-US" dirty="0"/>
              <a:t>Bleak library for Python 3.10 used to implement Bluetooth Low Energy communications on the client side</a:t>
            </a:r>
          </a:p>
          <a:p>
            <a:pPr lvl="1"/>
            <a:r>
              <a:rPr lang="en-US" dirty="0"/>
              <a:t>Replaces the </a:t>
            </a:r>
            <a:r>
              <a:rPr lang="en-US" dirty="0" err="1"/>
              <a:t>Pybluez</a:t>
            </a:r>
            <a:r>
              <a:rPr lang="en-US" dirty="0"/>
              <a:t> library used to implement Bluetooth Classic communications for the Pi solution</a:t>
            </a:r>
          </a:p>
        </p:txBody>
      </p:sp>
    </p:spTree>
    <p:extLst>
      <p:ext uri="{BB962C8B-B14F-4D97-AF65-F5344CB8AC3E}">
        <p14:creationId xmlns:p14="http://schemas.microsoft.com/office/powerpoint/2010/main" val="127514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Power and battery solution</a:t>
            </a:r>
            <a:endParaRPr/>
          </a:p>
        </p:txBody>
      </p:sp>
      <p:sp>
        <p:nvSpPr>
          <p:cNvPr id="121" name="Google Shape;121;p24"/>
          <p:cNvSpPr txBox="1">
            <a:spLocks noGrp="1"/>
          </p:cNvSpPr>
          <p:nvPr>
            <p:ph type="body" idx="1"/>
          </p:nvPr>
        </p:nvSpPr>
        <p:spPr>
          <a:xfrm>
            <a:off x="311700" y="1160357"/>
            <a:ext cx="8130734" cy="3671773"/>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dirty="0"/>
              <a:t>System requires a long-lasting battery</a:t>
            </a:r>
          </a:p>
          <a:p>
            <a:pPr lvl="1" indent="-342900">
              <a:buSzPts val="1800"/>
              <a:buChar char="●"/>
            </a:pPr>
            <a:r>
              <a:rPr lang="en-US" dirty="0"/>
              <a:t>System is designed to be used out and about, so battery life should be a priority</a:t>
            </a:r>
            <a:endParaRPr dirty="0"/>
          </a:p>
          <a:p>
            <a:pPr marL="914400" lvl="1" indent="-317500" algn="l" rtl="0">
              <a:spcBef>
                <a:spcPts val="0"/>
              </a:spcBef>
              <a:spcAft>
                <a:spcPts val="0"/>
              </a:spcAft>
              <a:buSzPts val="1400"/>
              <a:buChar char="○"/>
            </a:pPr>
            <a:r>
              <a:rPr lang="en" dirty="0"/>
              <a:t>Old system used 10000mAh power bank, but drained quickly due to power requirements of Raspberry Pi</a:t>
            </a:r>
            <a:endParaRPr dirty="0"/>
          </a:p>
          <a:p>
            <a:pPr marL="457200" lvl="0" indent="-342900" algn="l" rtl="0">
              <a:spcBef>
                <a:spcPts val="0"/>
              </a:spcBef>
              <a:spcAft>
                <a:spcPts val="0"/>
              </a:spcAft>
              <a:buSzPts val="1800"/>
              <a:buChar char="●"/>
            </a:pPr>
            <a:r>
              <a:rPr lang="en" dirty="0"/>
              <a:t>Solution: Protected 18650 lithium-ion cell</a:t>
            </a:r>
            <a:endParaRPr dirty="0"/>
          </a:p>
          <a:p>
            <a:pPr marL="914400" lvl="1" indent="-317500" algn="l" rtl="0">
              <a:spcBef>
                <a:spcPts val="0"/>
              </a:spcBef>
              <a:spcAft>
                <a:spcPts val="0"/>
              </a:spcAft>
              <a:buSzPts val="1400"/>
              <a:buChar char="○"/>
            </a:pPr>
            <a:r>
              <a:rPr lang="en" dirty="0"/>
              <a:t>Lithium-ion cells can be dangerous for use in wearables, but protected cells contain circuitry to mitigate overheating, overcharge, and over-discharge events</a:t>
            </a:r>
            <a:endParaRPr dirty="0"/>
          </a:p>
          <a:p>
            <a:pPr marL="914400" lvl="1" indent="-317500" algn="l" rtl="0">
              <a:spcBef>
                <a:spcPts val="0"/>
              </a:spcBef>
              <a:spcAft>
                <a:spcPts val="0"/>
              </a:spcAft>
              <a:buSzPts val="1400"/>
              <a:buChar char="○"/>
            </a:pPr>
            <a:r>
              <a:rPr lang="en" dirty="0"/>
              <a:t>High power density: model used on step counter has capacity of 3500mAh!</a:t>
            </a:r>
            <a:endParaRPr dirty="0"/>
          </a:p>
          <a:p>
            <a:pPr marL="457200" lvl="0" indent="-342900" algn="l" rtl="0">
              <a:spcBef>
                <a:spcPts val="0"/>
              </a:spcBef>
              <a:spcAft>
                <a:spcPts val="0"/>
              </a:spcAft>
              <a:buSzPts val="1800"/>
              <a:buChar char="●"/>
            </a:pPr>
            <a:r>
              <a:rPr lang="en" dirty="0"/>
              <a:t>On-board charging system consists of a linear battery charging IC implementing CCCV algorithm, relay, DC-DC converter, and 9V DC adapter</a:t>
            </a:r>
          </a:p>
          <a:p>
            <a:pPr lvl="1" indent="-342900">
              <a:buSzPts val="1800"/>
              <a:buChar char="●"/>
            </a:pPr>
            <a:r>
              <a:rPr lang="en" dirty="0"/>
              <a:t>Linear charge controllers are cheap, effective, easy to integrate</a:t>
            </a:r>
            <a:endParaRPr dirty="0"/>
          </a:p>
          <a:p>
            <a:pPr marL="914400" lvl="1" indent="-317500" algn="l" rtl="0">
              <a:spcBef>
                <a:spcPts val="0"/>
              </a:spcBef>
              <a:spcAft>
                <a:spcPts val="0"/>
              </a:spcAft>
              <a:buSzPts val="1400"/>
              <a:buChar char="○"/>
            </a:pPr>
            <a:r>
              <a:rPr lang="en" dirty="0"/>
              <a:t>Charge rate: 500mA, or C/6 (6 hours to full charge from 0% state of charge)</a:t>
            </a:r>
            <a:endParaRPr dirty="0"/>
          </a:p>
          <a:p>
            <a:pPr marL="914400" lvl="1" indent="-317500" algn="l" rtl="0">
              <a:spcBef>
                <a:spcPts val="0"/>
              </a:spcBef>
              <a:spcAft>
                <a:spcPts val="0"/>
              </a:spcAft>
              <a:buSzPts val="1400"/>
              <a:buChar char="○"/>
            </a:pPr>
            <a:r>
              <a:rPr lang="en" dirty="0"/>
              <a:t>Single-pole, double-throw relay cuts battery from circuit during charging, uses external DC adapter to both charge the battery and run the on-board circuitry</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Power and battery solution (continued)</a:t>
            </a:r>
            <a:endParaRPr/>
          </a:p>
          <a:p>
            <a:pPr marL="0" lvl="0" indent="0" algn="l" rtl="0">
              <a:spcBef>
                <a:spcPts val="0"/>
              </a:spcBef>
              <a:spcAft>
                <a:spcPts val="0"/>
              </a:spcAft>
              <a:buNone/>
            </a:pP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Although a single lithium-ion cell features a significantly lower capacity than a 10 Ah power bank, battery life is significantly greater in the custom hardware solution than with the Raspberry Pi</a:t>
            </a:r>
          </a:p>
          <a:p>
            <a:pPr lvl="1" fontAlgn="base">
              <a:buFont typeface="Arial" panose="020B0604020202020204" pitchFamily="34" charset="0"/>
              <a:buChar char="•"/>
            </a:pPr>
            <a:r>
              <a:rPr lang="en-US" dirty="0">
                <a:solidFill>
                  <a:srgbClr val="595959"/>
                </a:solidFill>
                <a:latin typeface="Arial" panose="020B0604020202020204" pitchFamily="34" charset="0"/>
              </a:rPr>
              <a:t>Note: Benchmarks are used to calculate power consumption of Pi, as CPU power consumption is dependent on processing load</a:t>
            </a:r>
            <a:endParaRPr lang="en-US"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Best case performance for Pi: 18.5 hours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10000 </a:t>
            </a:r>
            <a:r>
              <a:rPr lang="en-US" sz="1400" b="0" i="0" u="none" strike="noStrike" dirty="0" err="1">
                <a:solidFill>
                  <a:srgbClr val="595959"/>
                </a:solidFill>
                <a:effectLst/>
                <a:latin typeface="Arial" panose="020B0604020202020204" pitchFamily="34" charset="0"/>
              </a:rPr>
              <a:t>mAh</a:t>
            </a:r>
            <a:r>
              <a:rPr lang="en-US" sz="1400" b="0" i="0" u="none" strike="noStrike" dirty="0">
                <a:solidFill>
                  <a:srgbClr val="595959"/>
                </a:solidFill>
                <a:effectLst/>
                <a:latin typeface="Arial" panose="020B0604020202020204" pitchFamily="34" charset="0"/>
              </a:rPr>
              <a:t> / 1010 mA (benchmark value) = 18.5 hours</a:t>
            </a:r>
          </a:p>
          <a:p>
            <a:pPr marL="1200150" lvl="2" indent="-285750" fontAlgn="base">
              <a:buFont typeface="Arial" panose="020B0604020202020204" pitchFamily="34" charset="0"/>
              <a:buChar char="•"/>
            </a:pPr>
            <a:r>
              <a:rPr lang="en-US" b="0" i="0" u="none" strike="noStrike" dirty="0">
                <a:solidFill>
                  <a:srgbClr val="595959"/>
                </a:solidFill>
                <a:effectLst/>
                <a:latin typeface="Arial" panose="020B0604020202020204" pitchFamily="34" charset="0"/>
              </a:rPr>
              <a:t>Assumes CPU is at idle, which may be the case with off-board classification </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Worst case performance for Pi: 9.9 hours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10000 </a:t>
            </a:r>
            <a:r>
              <a:rPr lang="en-US" sz="1400" b="0" i="0" u="none" strike="noStrike" dirty="0" err="1">
                <a:solidFill>
                  <a:srgbClr val="595959"/>
                </a:solidFill>
                <a:effectLst/>
                <a:latin typeface="Arial" panose="020B0604020202020204" pitchFamily="34" charset="0"/>
              </a:rPr>
              <a:t>mAh</a:t>
            </a:r>
            <a:r>
              <a:rPr lang="en-US" sz="1400" b="0" i="0" u="none" strike="noStrike" dirty="0">
                <a:solidFill>
                  <a:srgbClr val="595959"/>
                </a:solidFill>
                <a:effectLst/>
                <a:latin typeface="Arial" panose="020B0604020202020204" pitchFamily="34" charset="0"/>
              </a:rPr>
              <a:t> / 1010 mA (benchmark value) = 9.9 hours</a:t>
            </a:r>
          </a:p>
          <a:p>
            <a:pPr marL="1200150" lvl="2" indent="-285750" fontAlgn="base">
              <a:buFont typeface="Arial" panose="020B0604020202020204" pitchFamily="34" charset="0"/>
              <a:buChar char="•"/>
            </a:pPr>
            <a:r>
              <a:rPr lang="en-US" b="0" i="0" u="none" strike="noStrike" dirty="0">
                <a:solidFill>
                  <a:srgbClr val="595959"/>
                </a:solidFill>
                <a:effectLst/>
                <a:latin typeface="Arial" panose="020B0604020202020204" pitchFamily="34" charset="0"/>
              </a:rPr>
              <a:t>Assumes CPU is 100% maxed out, which is often the case </a:t>
            </a:r>
            <a:r>
              <a:rPr lang="en-US" dirty="0">
                <a:solidFill>
                  <a:srgbClr val="595959"/>
                </a:solidFill>
                <a:latin typeface="Arial" panose="020B0604020202020204" pitchFamily="34" charset="0"/>
              </a:rPr>
              <a:t>with on-board classification</a:t>
            </a:r>
            <a:endParaRPr lang="en-US"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Worst case performance for custom solution: 5.3 days!</a:t>
            </a:r>
          </a:p>
          <a:p>
            <a:pPr marL="742950" lvl="1" indent="-285750" rtl="0" fontAlgn="base">
              <a:spcBef>
                <a:spcPts val="0"/>
              </a:spcBef>
              <a:spcAft>
                <a:spcPts val="120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3500 </a:t>
            </a:r>
            <a:r>
              <a:rPr lang="en-US" sz="1400" b="0" i="0" u="none" strike="noStrike" dirty="0" err="1">
                <a:solidFill>
                  <a:srgbClr val="595959"/>
                </a:solidFill>
                <a:effectLst/>
                <a:latin typeface="Arial" panose="020B0604020202020204" pitchFamily="34" charset="0"/>
              </a:rPr>
              <a:t>mAh</a:t>
            </a:r>
            <a:r>
              <a:rPr lang="en-US" sz="1400" b="0" i="0" u="none" strike="noStrike" dirty="0">
                <a:solidFill>
                  <a:srgbClr val="595959"/>
                </a:solidFill>
                <a:effectLst/>
                <a:latin typeface="Arial" panose="020B0604020202020204" pitchFamily="34" charset="0"/>
              </a:rPr>
              <a:t> / 27.3 mA (observed value) = 128.2 hours, or 5.3 days</a:t>
            </a:r>
            <a:endParaRPr lang="en-US" dirty="0">
              <a:solidFill>
                <a:srgbClr val="595959"/>
              </a:solidFill>
              <a:latin typeface="Arial" panose="020B0604020202020204" pitchFamily="34" charset="0"/>
            </a:endParaRPr>
          </a:p>
          <a:p>
            <a:pPr marL="742950" lvl="1" indent="-285750" rtl="0" fontAlgn="base">
              <a:spcBef>
                <a:spcPts val="0"/>
              </a:spcBef>
              <a:spcAft>
                <a:spcPts val="120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Nearly 7 times the battery life of Pi solution with off-board classification!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D185-A9F4-A61B-0AB7-6C1A790D3D4A}"/>
              </a:ext>
            </a:extLst>
          </p:cNvPr>
          <p:cNvSpPr>
            <a:spLocks noGrp="1"/>
          </p:cNvSpPr>
          <p:nvPr>
            <p:ph type="title"/>
          </p:nvPr>
        </p:nvSpPr>
        <p:spPr/>
        <p:txBody>
          <a:bodyPr>
            <a:normAutofit fontScale="90000"/>
          </a:bodyPr>
          <a:lstStyle/>
          <a:p>
            <a:r>
              <a:rPr lang="en-US" dirty="0"/>
              <a:t>Battery sense circuit</a:t>
            </a:r>
          </a:p>
        </p:txBody>
      </p:sp>
      <p:sp>
        <p:nvSpPr>
          <p:cNvPr id="3" name="Text Placeholder 2">
            <a:extLst>
              <a:ext uri="{FF2B5EF4-FFF2-40B4-BE49-F238E27FC236}">
                <a16:creationId xmlns:a16="http://schemas.microsoft.com/office/drawing/2014/main" id="{BE2C678B-754F-02AF-5903-9382FCA3B096}"/>
              </a:ext>
            </a:extLst>
          </p:cNvPr>
          <p:cNvSpPr>
            <a:spLocks noGrp="1"/>
          </p:cNvSpPr>
          <p:nvPr>
            <p:ph type="body" idx="1"/>
          </p:nvPr>
        </p:nvSpPr>
        <p:spPr>
          <a:xfrm>
            <a:off x="311700" y="1152475"/>
            <a:ext cx="5773790" cy="3490470"/>
          </a:xfrm>
        </p:spPr>
        <p:txBody>
          <a:bodyPr>
            <a:normAutofit fontScale="77500" lnSpcReduction="20000"/>
          </a:bodyPr>
          <a:lstStyle/>
          <a:p>
            <a:r>
              <a:rPr lang="en-US" dirty="0"/>
              <a:t>Normally, dedicated BMS or gas gauge would be used for battery management</a:t>
            </a:r>
          </a:p>
          <a:p>
            <a:pPr lvl="1"/>
            <a:r>
              <a:rPr lang="en-US" dirty="0"/>
              <a:t>Uses techniques such as </a:t>
            </a:r>
            <a:r>
              <a:rPr lang="en-US" dirty="0" err="1"/>
              <a:t>Coloumb</a:t>
            </a:r>
            <a:r>
              <a:rPr lang="en-US" dirty="0"/>
              <a:t> counting for higher-fidelity charge estimation</a:t>
            </a:r>
          </a:p>
          <a:p>
            <a:pPr lvl="1"/>
            <a:r>
              <a:rPr lang="en-US" dirty="0"/>
              <a:t>Cost-prohibitive for this application; protected battery allows more risk here.</a:t>
            </a:r>
          </a:p>
          <a:p>
            <a:r>
              <a:rPr lang="en-US" dirty="0"/>
              <a:t>Simple circuit used to sense battery voltage to approximate state of charge</a:t>
            </a:r>
          </a:p>
          <a:p>
            <a:pPr lvl="1"/>
            <a:r>
              <a:rPr lang="en-US" dirty="0"/>
              <a:t>Circuit uses resistors and MOSFETs to scale and switch battery voltage into on-chip ADC to save battery</a:t>
            </a:r>
          </a:p>
          <a:p>
            <a:pPr lvl="1"/>
            <a:r>
              <a:rPr lang="en-US" dirty="0"/>
              <a:t>Microcontroller activates MOSFETs to allow current to flow through voltage divider resistors, then voltage is read through 10-bit ADC</a:t>
            </a:r>
          </a:p>
          <a:p>
            <a:pPr lvl="2"/>
            <a:r>
              <a:rPr lang="en-US" dirty="0"/>
              <a:t>Saves power by only allowing current to flow through voltage divider whenever a voltage read takes place.</a:t>
            </a:r>
          </a:p>
          <a:p>
            <a:r>
              <a:rPr lang="en-US" dirty="0"/>
              <a:t>Low current draw of system allows close approximation of battery open-circuit voltage</a:t>
            </a:r>
          </a:p>
          <a:p>
            <a:pPr lvl="1"/>
            <a:r>
              <a:rPr lang="en-US" dirty="0"/>
              <a:t>Which can be mapped to state of charge!</a:t>
            </a:r>
          </a:p>
          <a:p>
            <a:pPr lvl="1"/>
            <a:r>
              <a:rPr lang="en-US" dirty="0"/>
              <a:t>Low battery LED triggered when </a:t>
            </a:r>
          </a:p>
        </p:txBody>
      </p:sp>
    </p:spTree>
    <p:extLst>
      <p:ext uri="{BB962C8B-B14F-4D97-AF65-F5344CB8AC3E}">
        <p14:creationId xmlns:p14="http://schemas.microsoft.com/office/powerpoint/2010/main" val="120338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PIC18 software architecture</a:t>
            </a:r>
            <a:endParaRPr/>
          </a:p>
        </p:txBody>
      </p:sp>
      <p:sp>
        <p:nvSpPr>
          <p:cNvPr id="133" name="Google Shape;133;p26"/>
          <p:cNvSpPr txBox="1">
            <a:spLocks noGrp="1"/>
          </p:cNvSpPr>
          <p:nvPr>
            <p:ph type="body" idx="1"/>
          </p:nvPr>
        </p:nvSpPr>
        <p:spPr>
          <a:xfrm>
            <a:off x="311700" y="1152474"/>
            <a:ext cx="5261410" cy="3813663"/>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0"/>
              </a:spcAft>
              <a:buSzPts val="1800"/>
              <a:buChar char="●"/>
            </a:pPr>
            <a:r>
              <a:rPr lang="en" dirty="0"/>
              <a:t>Application program developed in C with Microchip’s XC8 compiler</a:t>
            </a:r>
            <a:endParaRPr dirty="0"/>
          </a:p>
          <a:p>
            <a:pPr marL="914400" lvl="1" indent="-317500" algn="l" rtl="0">
              <a:spcBef>
                <a:spcPts val="0"/>
              </a:spcBef>
              <a:spcAft>
                <a:spcPts val="0"/>
              </a:spcAft>
              <a:buSzPts val="1400"/>
              <a:buChar char="○"/>
            </a:pPr>
            <a:r>
              <a:rPr lang="en" dirty="0"/>
              <a:t>C compiled for PIC18 architecture</a:t>
            </a:r>
            <a:endParaRPr dirty="0"/>
          </a:p>
          <a:p>
            <a:pPr marL="457200" lvl="0" indent="-342900" algn="l" rtl="0">
              <a:spcBef>
                <a:spcPts val="0"/>
              </a:spcBef>
              <a:spcAft>
                <a:spcPts val="0"/>
              </a:spcAft>
              <a:buSzPts val="1800"/>
              <a:buChar char="●"/>
            </a:pPr>
            <a:r>
              <a:rPr lang="en" dirty="0"/>
              <a:t>Uses an interrupt-based program to reduce power consumption</a:t>
            </a:r>
            <a:endParaRPr dirty="0"/>
          </a:p>
          <a:p>
            <a:pPr marL="914400" lvl="1" indent="-317500" algn="l" rtl="0">
              <a:spcBef>
                <a:spcPts val="0"/>
              </a:spcBef>
              <a:spcAft>
                <a:spcPts val="0"/>
              </a:spcAft>
              <a:buSzPts val="1400"/>
              <a:buChar char="○"/>
            </a:pPr>
            <a:r>
              <a:rPr lang="en" dirty="0"/>
              <a:t>Microcontroller core sleeps when BLE connection is inactive</a:t>
            </a:r>
            <a:endParaRPr dirty="0"/>
          </a:p>
          <a:p>
            <a:pPr marL="1371600" lvl="2" indent="-317500" algn="l" rtl="0">
              <a:spcBef>
                <a:spcPts val="0"/>
              </a:spcBef>
              <a:spcAft>
                <a:spcPts val="0"/>
              </a:spcAft>
              <a:buSzPts val="1400"/>
              <a:buChar char="■"/>
            </a:pPr>
            <a:r>
              <a:rPr lang="en" dirty="0"/>
              <a:t>HM-10 module wakes up PIC18 core with external interrupt when a connection is active</a:t>
            </a:r>
            <a:endParaRPr dirty="0"/>
          </a:p>
          <a:p>
            <a:pPr marL="914400" lvl="1" indent="-317500" algn="l" rtl="0">
              <a:spcBef>
                <a:spcPts val="0"/>
              </a:spcBef>
              <a:spcAft>
                <a:spcPts val="0"/>
              </a:spcAft>
              <a:buSzPts val="1400"/>
              <a:buChar char="○"/>
            </a:pPr>
            <a:r>
              <a:rPr lang="en" dirty="0"/>
              <a:t>Periodic update of battery voltage reading</a:t>
            </a:r>
          </a:p>
          <a:p>
            <a:pPr lvl="2">
              <a:buChar char="○"/>
            </a:pPr>
            <a:r>
              <a:rPr lang="en" dirty="0"/>
              <a:t>~1 second timer interrupt</a:t>
            </a:r>
          </a:p>
          <a:p>
            <a:pPr marL="914400" lvl="1" indent="-317500" algn="l" rtl="0">
              <a:spcBef>
                <a:spcPts val="0"/>
              </a:spcBef>
              <a:spcAft>
                <a:spcPts val="0"/>
              </a:spcAft>
              <a:buSzPts val="1400"/>
              <a:buChar char="○"/>
            </a:pPr>
            <a:r>
              <a:rPr lang="en" dirty="0"/>
              <a:t>Data is only collected and sent in response to user requests</a:t>
            </a:r>
            <a:endParaRPr dirty="0"/>
          </a:p>
          <a:p>
            <a:pPr marL="1371600" lvl="2" indent="-317500" algn="l" rtl="0">
              <a:spcBef>
                <a:spcPts val="0"/>
              </a:spcBef>
              <a:spcAft>
                <a:spcPts val="0"/>
              </a:spcAft>
              <a:buSzPts val="1400"/>
              <a:buChar char="■"/>
            </a:pPr>
            <a:r>
              <a:rPr lang="en" dirty="0"/>
              <a:t>19200 baud serial communications used to communicate with HM-10, serial interrupt triggers a response</a:t>
            </a:r>
            <a:endParaRPr dirty="0"/>
          </a:p>
          <a:p>
            <a:pPr marL="457200" lvl="0" indent="-342900" algn="l" rtl="0">
              <a:spcBef>
                <a:spcPts val="0"/>
              </a:spcBef>
              <a:spcAft>
                <a:spcPts val="0"/>
              </a:spcAft>
              <a:buSzPts val="1800"/>
              <a:buChar char="●"/>
            </a:pPr>
            <a:r>
              <a:rPr lang="en-US" dirty="0"/>
              <a:t>Makes use of on-chip hardware for interfaces to peripherals</a:t>
            </a:r>
          </a:p>
          <a:p>
            <a:pPr lvl="1" indent="-342900">
              <a:buSzPts val="1800"/>
              <a:buChar char="●"/>
            </a:pPr>
            <a:r>
              <a:rPr lang="en-US" dirty="0"/>
              <a:t>UART: HM-10</a:t>
            </a:r>
          </a:p>
          <a:p>
            <a:pPr lvl="1" indent="-342900">
              <a:buSzPts val="1800"/>
              <a:buChar char="●"/>
            </a:pPr>
            <a:r>
              <a:rPr lang="en-US" dirty="0"/>
              <a:t>I2C: LSM9DS1 (Sense Hat)</a:t>
            </a:r>
          </a:p>
          <a:p>
            <a:pPr lvl="1" indent="-342900">
              <a:buSzPts val="1800"/>
              <a:buChar char="●"/>
            </a:pPr>
            <a:r>
              <a:rPr lang="en-US" dirty="0"/>
              <a:t>10-bit ADC: Battery level sensing</a:t>
            </a:r>
          </a:p>
          <a:p>
            <a:pPr lvl="1" indent="-342900">
              <a:buSzPts val="1800"/>
              <a:buChar char="●"/>
            </a:pPr>
            <a:r>
              <a:rPr lang="en-US" dirty="0"/>
              <a:t>GPIO: Digital inputs and outputs for battery sense circuit, HM-10 digital interrupt</a:t>
            </a:r>
          </a:p>
          <a:p>
            <a:pPr lvl="1" indent="-342900">
              <a:buSzPts val="1800"/>
              <a:buChar char="●"/>
            </a:pPr>
            <a:endParaRPr lang="en-US" dirty="0"/>
          </a:p>
          <a:p>
            <a:pPr lvl="1" indent="-342900">
              <a:buSzPts val="1800"/>
              <a:buChar char="●"/>
            </a:pPr>
            <a:endParaRPr dirty="0"/>
          </a:p>
        </p:txBody>
      </p:sp>
      <p:pic>
        <p:nvPicPr>
          <p:cNvPr id="3" name="Picture 2">
            <a:extLst>
              <a:ext uri="{FF2B5EF4-FFF2-40B4-BE49-F238E27FC236}">
                <a16:creationId xmlns:a16="http://schemas.microsoft.com/office/drawing/2014/main" id="{7962DDC8-980E-D8DD-8A9B-1718C5426C95}"/>
              </a:ext>
            </a:extLst>
          </p:cNvPr>
          <p:cNvPicPr>
            <a:picLocks noChangeAspect="1"/>
          </p:cNvPicPr>
          <p:nvPr/>
        </p:nvPicPr>
        <p:blipFill>
          <a:blip r:embed="rId3"/>
          <a:stretch>
            <a:fillRect/>
          </a:stretch>
        </p:blipFill>
        <p:spPr>
          <a:xfrm>
            <a:off x="5440119" y="1152474"/>
            <a:ext cx="3557718" cy="3373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pedometer?</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pedometer is a device intended to count the number of steps performed by the wearer.</a:t>
            </a:r>
            <a:endParaRPr dirty="0"/>
          </a:p>
          <a:p>
            <a:pPr marL="0" lvl="0" indent="0" algn="l" rtl="0">
              <a:spcBef>
                <a:spcPts val="1200"/>
              </a:spcBef>
              <a:spcAft>
                <a:spcPts val="1200"/>
              </a:spcAft>
              <a:buNone/>
            </a:pPr>
            <a:r>
              <a:rPr lang="en" dirty="0"/>
              <a:t>Pedometers can be a standalone device, or integrated into other devices such as smartphones, smart watches, health trackers, or even hearing aids. They may be implemented with mechanical counters or MEMS sensors and algorithms, though they are most commonly implemented with electronic circuits today.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approaches to step counting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Pedometers of the past were often mechanical devices, though virtually all commercially-available pedometers today are electronic</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Traditional algorithms used for step counting on many commercially-available pedometers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Algorithms use data sourced from a MEMS accelerometer, gyroscope, or combination (IMU)</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Algorithms can be be simple or they can be highly-optimized </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Academic studies have experimented with the use of neural networks and machine learning techniques for step counting</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Several examples, but these experiments are often not deployed for use in real time</a:t>
            </a:r>
          </a:p>
          <a:p>
            <a:pPr marL="742950" lvl="1" indent="-285750" rtl="0" fontAlgn="base">
              <a:spcBef>
                <a:spcPts val="0"/>
              </a:spcBef>
              <a:spcAft>
                <a:spcPts val="1200"/>
              </a:spcAft>
              <a:buFont typeface="Arial" panose="020B0604020202020204" pitchFamily="34" charset="0"/>
              <a:buChar char="•"/>
            </a:pPr>
            <a:r>
              <a:rPr lang="en-US" sz="1400" b="0" i="0" u="none" strike="noStrike" dirty="0">
                <a:solidFill>
                  <a:srgbClr val="595959"/>
                </a:solidFill>
                <a:effectLst/>
                <a:latin typeface="Arial" panose="020B0604020202020204" pitchFamily="34" charset="0"/>
              </a:rPr>
              <a:t>Very little use in commercial products</a:t>
            </a:r>
          </a:p>
          <a:p>
            <a:pPr marL="1200150" lvl="2" indent="-285750" fontAlgn="base">
              <a:spcAft>
                <a:spcPts val="1200"/>
              </a:spcAft>
              <a:buFont typeface="Arial" panose="020B0604020202020204" pitchFamily="34" charset="0"/>
              <a:buChar char="•"/>
            </a:pPr>
            <a:r>
              <a:rPr lang="en-US" b="0" i="0" u="none" strike="noStrike" dirty="0">
                <a:solidFill>
                  <a:srgbClr val="595959"/>
                </a:solidFill>
                <a:effectLst/>
                <a:latin typeface="Arial" panose="020B0604020202020204" pitchFamily="34" charset="0"/>
              </a:rPr>
              <a:t>Starkey </a:t>
            </a:r>
            <a:r>
              <a:rPr lang="en-US" b="0" i="0" u="none" strike="noStrike" dirty="0" err="1">
                <a:solidFill>
                  <a:srgbClr val="595959"/>
                </a:solidFill>
                <a:effectLst/>
                <a:latin typeface="Arial" panose="020B0604020202020204" pitchFamily="34" charset="0"/>
              </a:rPr>
              <a:t>Livio</a:t>
            </a:r>
            <a:r>
              <a:rPr lang="en-US" b="0" i="0" u="none" strike="noStrike" dirty="0">
                <a:solidFill>
                  <a:srgbClr val="595959"/>
                </a:solidFill>
                <a:effectLst/>
                <a:latin typeface="Arial" panose="020B0604020202020204" pitchFamily="34" charset="0"/>
              </a:rPr>
              <a:t> AI hearing aids claims to use AI, but no other information available</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Examples of step counting algorithms</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Zero crossing detection</a:t>
            </a:r>
          </a:p>
          <a:p>
            <a:pPr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Windowed peak detection</a:t>
            </a:r>
          </a:p>
          <a:p>
            <a:pPr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Autocorrelation</a:t>
            </a: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2405-3093-1339-E364-50D877E40050}"/>
              </a:ext>
            </a:extLst>
          </p:cNvPr>
          <p:cNvSpPr>
            <a:spLocks noGrp="1"/>
          </p:cNvSpPr>
          <p:nvPr>
            <p:ph type="title"/>
          </p:nvPr>
        </p:nvSpPr>
        <p:spPr/>
        <p:txBody>
          <a:bodyPr>
            <a:normAutofit/>
          </a:bodyPr>
          <a:lstStyle/>
          <a:p>
            <a:r>
              <a:rPr lang="en-US" dirty="0"/>
              <a:t>Part II: A smart step counting algorithm</a:t>
            </a:r>
          </a:p>
        </p:txBody>
      </p:sp>
    </p:spTree>
    <p:extLst>
      <p:ext uri="{BB962C8B-B14F-4D97-AF65-F5344CB8AC3E}">
        <p14:creationId xmlns:p14="http://schemas.microsoft.com/office/powerpoint/2010/main" val="4690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 neural network for step counting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Artificial neural networks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0D3B-224F-08DC-43FD-019034537B4A}"/>
              </a:ext>
            </a:extLst>
          </p:cNvPr>
          <p:cNvSpPr>
            <a:spLocks noGrp="1"/>
          </p:cNvSpPr>
          <p:nvPr>
            <p:ph type="title"/>
          </p:nvPr>
        </p:nvSpPr>
        <p:spPr/>
        <p:txBody>
          <a:bodyPr>
            <a:normAutofit fontScale="90000"/>
          </a:bodyPr>
          <a:lstStyle/>
          <a:p>
            <a:r>
              <a:rPr lang="en-US" dirty="0"/>
              <a:t>Two-step algorithm to count steps</a:t>
            </a:r>
          </a:p>
        </p:txBody>
      </p:sp>
      <p:sp>
        <p:nvSpPr>
          <p:cNvPr id="3" name="Text Placeholder 2">
            <a:extLst>
              <a:ext uri="{FF2B5EF4-FFF2-40B4-BE49-F238E27FC236}">
                <a16:creationId xmlns:a16="http://schemas.microsoft.com/office/drawing/2014/main" id="{2B052CA6-9E56-413A-39F8-C435B65802D0}"/>
              </a:ext>
            </a:extLst>
          </p:cNvPr>
          <p:cNvSpPr>
            <a:spLocks noGrp="1"/>
          </p:cNvSpPr>
          <p:nvPr>
            <p:ph type="body" idx="1"/>
          </p:nvPr>
        </p:nvSpPr>
        <p:spPr/>
        <p:txBody>
          <a:bodyPr/>
          <a:lstStyle/>
          <a:p>
            <a:r>
              <a:rPr lang="en-US" dirty="0"/>
              <a:t>Step 1: Motion classification</a:t>
            </a:r>
          </a:p>
          <a:p>
            <a:pPr lvl="1"/>
            <a:r>
              <a:rPr lang="en-US" dirty="0"/>
              <a:t>Using a one-second window of IMU data sampled at 10 Hz, perform motion classification to determine if the user is in motion.</a:t>
            </a:r>
          </a:p>
          <a:p>
            <a:r>
              <a:rPr lang="en-US" dirty="0"/>
              <a:t>Step 2: Zero crossing algorithm</a:t>
            </a:r>
          </a:p>
          <a:p>
            <a:pPr lvl="1"/>
            <a:r>
              <a:rPr lang="en-US" dirty="0"/>
              <a:t>If the motion classifier detects user motion, a zero crossing algorithm is run to determine the number of steps counted in the one-second window.</a:t>
            </a:r>
          </a:p>
          <a:p>
            <a:pPr lvl="1"/>
            <a:r>
              <a:rPr lang="en-US" dirty="0"/>
              <a:t>The zero crossing algorithm simply counts the number of zero crossings observed in the gyroscope’s Z axis data to determine the number of steps that occurred in that window.</a:t>
            </a:r>
          </a:p>
          <a:p>
            <a:pPr lvl="1"/>
            <a:r>
              <a:rPr lang="en-US" dirty="0"/>
              <a:t>Number of zero crossings = number of steps</a:t>
            </a:r>
          </a:p>
        </p:txBody>
      </p:sp>
    </p:spTree>
    <p:extLst>
      <p:ext uri="{BB962C8B-B14F-4D97-AF65-F5344CB8AC3E}">
        <p14:creationId xmlns:p14="http://schemas.microsoft.com/office/powerpoint/2010/main" val="38873203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8912</TotalTime>
  <Words>2321</Words>
  <Application>Microsoft Macintosh PowerPoint</Application>
  <PresentationFormat>On-screen Show (16:9)</PresentationFormat>
  <Paragraphs>216</Paragraphs>
  <Slides>28</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Simple Light</vt:lpstr>
      <vt:lpstr>Design of a Smart Step Counting System</vt:lpstr>
      <vt:lpstr>Part I: Step counting</vt:lpstr>
      <vt:lpstr>What is a pedometer?</vt:lpstr>
      <vt:lpstr>Current approaches to step counting</vt:lpstr>
      <vt:lpstr>Examples of step counting algorithms</vt:lpstr>
      <vt:lpstr>Part II: A smart step counting algorithm</vt:lpstr>
      <vt:lpstr>Using a neural network for step counting</vt:lpstr>
      <vt:lpstr>Artificial neural networks</vt:lpstr>
      <vt:lpstr>Two-step algorithm to count steps</vt:lpstr>
      <vt:lpstr>Motion classifier</vt:lpstr>
      <vt:lpstr>Part III: Implementations of a smart step counting system</vt:lpstr>
      <vt:lpstr>Hardware to implement a smart step counting system</vt:lpstr>
      <vt:lpstr>Systems for “smart” step counting with neural networks</vt:lpstr>
      <vt:lpstr>Solution I: Raspberry Pi</vt:lpstr>
      <vt:lpstr>Solution II: Custom hardware</vt:lpstr>
      <vt:lpstr>Client system</vt:lpstr>
      <vt:lpstr>Raspberry Pi solution</vt:lpstr>
      <vt:lpstr>Software used by Raspberry Pi solution</vt:lpstr>
      <vt:lpstr>How the Pi solution works</vt:lpstr>
      <vt:lpstr>Hardware design considerations</vt:lpstr>
      <vt:lpstr>In defense of removing on-board classification from custom solution</vt:lpstr>
      <vt:lpstr>Hardware solution trade study</vt:lpstr>
      <vt:lpstr>Hardware design</vt:lpstr>
      <vt:lpstr>Software required for custom solution</vt:lpstr>
      <vt:lpstr>Power and battery solution</vt:lpstr>
      <vt:lpstr>Power and battery solution (continued) </vt:lpstr>
      <vt:lpstr>Battery sense circuit</vt:lpstr>
      <vt:lpstr>PIC18 software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Smart Step Counting System Using Neural Networks</dc:title>
  <cp:lastModifiedBy>Zachary Murtishi</cp:lastModifiedBy>
  <cp:revision>65</cp:revision>
  <dcterms:modified xsi:type="dcterms:W3CDTF">2023-12-14T01:38:41Z</dcterms:modified>
</cp:coreProperties>
</file>