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906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Enzo Constant"/>
  <p:cmAuthor clrIdx="1" id="1" initials="" lastIdx="1" name="Jérémy Quintin"/>
  <p:cmAuthor clrIdx="2" id="2" initials="" lastIdx="1" name="Vincent Da silva pinto"/>
  <p:cmAuthor clrIdx="3" id="3" initials="" lastIdx="1" name="Valentin Debena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C3156F-F26A-49AF-97F7-185F304CA5EA}">
  <a:tblStyle styleId="{2DC3156F-F26A-49AF-97F7-185F304CA5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DCB027B-7EFA-4622-94D9-96ABFC88F6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SourceSansPr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16T18:48:30.494">
    <p:pos x="376" y="742"/>
    <p:text>ca fait 3 revues non ?</p:text>
  </p:cm>
  <p:cm authorId="1" idx="1" dt="2017-10-16T18:48:30.494">
    <p:pos x="376" y="842"/>
    <p:text>oui, c'est juste que l'année dernière il y en avait 4 donc on a beugé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1" dt="2017-10-17T14:29:43.399">
    <p:pos x="6000" y="0"/>
    <p:text>manque le suivie du plan je pense ainsi que l avance du diapo (exemple 2/45)</p:text>
  </p:cm>
  <p:cm authorId="3" idx="1" dt="2017-10-17T14:29:47.047">
    <p:pos x="5424" y="2988"/>
    <p:text>5/10 (JM André)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33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09112"/>
            <a:ext cx="29733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9409112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oublie pas de parler du contexte !</a:t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lancement du projet : mise en place des moyens de communication, réunion préliminaire, définition des templates de compte rendu de réunion</a:t>
            </a:r>
            <a:endParaRPr sz="1200"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p:0-10 g:0-10 C:0-100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827088" y="789385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071563" y="3212306"/>
            <a:ext cx="80184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r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413" lvl="1" marL="379413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3" lvl="2" marL="671513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7813" lvl="3" marL="950913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3" lvl="4" marL="12430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0513" lvl="5" marL="17002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513" lvl="6" marL="21574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0513" lvl="7" marL="26146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0513" lvl="8" marL="30718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98462" y="4901803"/>
            <a:ext cx="87456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086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676400" y="914400"/>
            <a:ext cx="70866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432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432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432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32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" name="Shape 41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676400" y="914400"/>
            <a:ext cx="34671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720"/>
              </a:spcBef>
              <a:spcAft>
                <a:spcPts val="0"/>
              </a:spcAft>
              <a:buClr>
                <a:srgbClr val="123E6E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5295900" y="914400"/>
            <a:ext cx="34671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720"/>
              </a:spcBef>
              <a:spcAft>
                <a:spcPts val="0"/>
              </a:spcAft>
              <a:buClr>
                <a:srgbClr val="123E6E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None/>
              <a:defRPr b="0" i="0" sz="18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" name="Shape 54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po000004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74100" y="990600"/>
            <a:ext cx="289273" cy="28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387" y="1869281"/>
            <a:ext cx="8680357" cy="1199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61204DC-08EF-40BC-B07A-7EDE8BE5A9D9@ensc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37" y="1852613"/>
            <a:ext cx="1190629" cy="825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676400" y="914400"/>
            <a:ext cx="70866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432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432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432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32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98462" y="4901803"/>
            <a:ext cx="87456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86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676400" y="914400"/>
            <a:ext cx="70866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432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432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432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32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Shape 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321469"/>
            <a:ext cx="6412744" cy="99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4832747"/>
            <a:ext cx="8404490" cy="8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po000004"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600" y="114300"/>
            <a:ext cx="289273" cy="28927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15240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2438400" y="514350"/>
            <a:ext cx="11430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52578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66294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78486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3505200" y="514350"/>
            <a:ext cx="13716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228875" y="2652169"/>
            <a:ext cx="860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i="0" lang="en-US" sz="28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Conception d’une pince avec 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retour de force adaptée à l’UR3</a:t>
            </a:r>
            <a:r>
              <a:rPr i="0" lang="en-US" sz="28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0075" y="249550"/>
            <a:ext cx="86061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TRANSPROMO Sujet 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°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</a:t>
            </a:r>
            <a:endParaRPr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Interface hapti</a:t>
            </a:r>
            <a:r>
              <a:rPr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</a:t>
            </a:r>
            <a:endParaRPr sz="4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8499150" y="4677975"/>
            <a:ext cx="644700" cy="23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n-US" sz="1200">
                <a:solidFill>
                  <a:srgbClr val="003366"/>
                </a:solidFill>
              </a:rPr>
              <a:t>1/10</a:t>
            </a:r>
            <a:endParaRPr sz="1200"/>
          </a:p>
        </p:txBody>
      </p:sp>
      <p:sp>
        <p:nvSpPr>
          <p:cNvPr id="63" name="Shape 63"/>
          <p:cNvSpPr txBox="1"/>
          <p:nvPr/>
        </p:nvSpPr>
        <p:spPr>
          <a:xfrm>
            <a:off x="49" y="4901800"/>
            <a:ext cx="91440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i="0" lang="en-US" u="none" cap="none" strike="noStrike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TRSP N° </a:t>
            </a:r>
            <a:r>
              <a:rPr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i="0" lang="en-US" u="none" cap="none" strike="noStrike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Date: </a:t>
            </a:r>
            <a:r>
              <a:rPr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20/10/2017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612325" y="3776988"/>
            <a:ext cx="822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2A : </a:t>
            </a:r>
            <a:r>
              <a:rPr lang="en-U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Thomas Fochesato, Zuzanna Muszynska,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Jérémy Quintin, Thierry Rouch,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1A : Enzo Constant, Vincent Da Silva Pinto, Valentin Debenay, Nicolas </a:t>
            </a:r>
            <a:r>
              <a:rPr lang="en-U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Delcombel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, Julien Doche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590000" y="892238"/>
            <a:ext cx="533400" cy="48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054975" y="1723763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Comité CGESP du 20/10/2017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5400" y="834700"/>
            <a:ext cx="85641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4400">
                <a:latin typeface="Source Sans Pro"/>
                <a:ea typeface="Source Sans Pro"/>
                <a:cs typeface="Source Sans Pro"/>
                <a:sym typeface="Source Sans Pro"/>
              </a:rPr>
              <a:t>Merci de votre attention !</a:t>
            </a:r>
            <a:endParaRPr sz="4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4400">
                <a:latin typeface="Source Sans Pro"/>
                <a:ea typeface="Source Sans Pro"/>
                <a:cs typeface="Source Sans Pro"/>
                <a:sym typeface="Source Sans Pro"/>
              </a:rPr>
              <a:t>Avez-vous des </a:t>
            </a:r>
            <a:r>
              <a:rPr b="1" lang="en-US" sz="4400">
                <a:latin typeface="Source Sans Pro"/>
                <a:ea typeface="Source Sans Pro"/>
                <a:cs typeface="Source Sans Pro"/>
                <a:sym typeface="Source Sans Pro"/>
              </a:rPr>
              <a:t>questions ?</a:t>
            </a:r>
            <a:endParaRPr b="1" sz="4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92275" y="4743450"/>
            <a:ext cx="6516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8555000" y="104975"/>
            <a:ext cx="459300" cy="32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377675" y="183384"/>
            <a:ext cx="7075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Arial"/>
              <a:buNone/>
            </a:pPr>
            <a:r>
              <a:rPr i="0" lang="en-US" u="none" cap="none" strike="noStrike">
                <a:solidFill>
                  <a:srgbClr val="718E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 de la présentation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6775" y="1139601"/>
            <a:ext cx="80772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Source Sans Pro"/>
              <a:buChar char="●"/>
            </a:pPr>
            <a:r>
              <a:rPr lang="en-US" sz="2200">
                <a:latin typeface="Source Sans Pro"/>
                <a:ea typeface="Source Sans Pro"/>
                <a:cs typeface="Source Sans Pro"/>
                <a:sym typeface="Source Sans Pro"/>
              </a:rPr>
              <a:t>Contexte et objectifs du projet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82600" lvl="0" marL="3429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Source Sans Pro"/>
              <a:buChar char="●"/>
            </a:pPr>
            <a:r>
              <a:rPr lang="en-US" sz="2200">
                <a:solidFill>
                  <a:srgbClr val="123E6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</a:t>
            </a:r>
            <a:r>
              <a:rPr i="0" lang="en-US" sz="2200" u="none" cap="none" strike="noStrike">
                <a:solidFill>
                  <a:srgbClr val="123E6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ivrables prévus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82600" lvl="0" marL="3429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Source Sans Pro"/>
              <a:buChar char="●"/>
            </a:pPr>
            <a:r>
              <a:rPr lang="en-US" sz="2200">
                <a:latin typeface="Source Sans Pro"/>
                <a:ea typeface="Source Sans Pro"/>
                <a:cs typeface="Source Sans Pro"/>
                <a:sym typeface="Source Sans Pro"/>
              </a:rPr>
              <a:t>Démarche</a:t>
            </a:r>
            <a:r>
              <a:rPr i="0" lang="en-US" sz="2200" u="none" cap="none" strike="noStrike">
                <a:solidFill>
                  <a:srgbClr val="123E6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adoptée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82600" lvl="0" marL="3429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Source Sans Pro"/>
              <a:buChar char="●"/>
            </a:pPr>
            <a:r>
              <a:rPr i="0" lang="en-US" sz="2200" u="none" cap="none" strike="noStrike">
                <a:solidFill>
                  <a:srgbClr val="123E6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Organisation  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82600" lvl="0" marL="3429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Source Sans Pro"/>
              <a:buChar char="●"/>
            </a:pPr>
            <a:r>
              <a:rPr lang="en-US" sz="2200">
                <a:solidFill>
                  <a:srgbClr val="123E6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82600" lvl="0" marL="3429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Source Sans Pro"/>
              <a:buChar char="●"/>
            </a:pPr>
            <a:r>
              <a:rPr i="0" lang="en-US" sz="2200" u="none" cap="none" strike="noStrike">
                <a:solidFill>
                  <a:srgbClr val="123E6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Risques</a:t>
            </a:r>
            <a:endParaRPr sz="2200">
              <a:solidFill>
                <a:srgbClr val="123E6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82600" lvl="0" marL="3429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Source Sans Pro"/>
              <a:buChar char="●"/>
            </a:pPr>
            <a:r>
              <a:rPr i="0" lang="en-US" sz="2200" u="none" cap="none" strike="noStrike">
                <a:solidFill>
                  <a:srgbClr val="123E6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i="0" sz="2000" u="none" cap="none" strike="noStrike">
              <a:solidFill>
                <a:srgbClr val="3366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8453175" y="4677975"/>
            <a:ext cx="690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 sz="1200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9700" y="12378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Contexte et objectifs 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43925" y="1796300"/>
            <a:ext cx="33825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Créer une pince robot compatible avec l’UR3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5174450" y="2468569"/>
            <a:ext cx="36450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Convertir l’UR3 en robot de téléopération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343925" y="2828300"/>
            <a:ext cx="33825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Créer le système à retour de force contrôlant la pince et l’UR3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43925" y="1239525"/>
            <a:ext cx="3382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Objectifs du projet : 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93450" y="1941925"/>
            <a:ext cx="616200" cy="186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>
            <a:stCxn id="85" idx="1"/>
            <a:endCxn id="82" idx="1"/>
          </p:cNvCxnSpPr>
          <p:nvPr/>
        </p:nvCxnSpPr>
        <p:spPr>
          <a:xfrm>
            <a:off x="4509650" y="2873575"/>
            <a:ext cx="6648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862975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 sz="1200"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Source Sans Pro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Livrables et jalons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04800" y="154305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97525" y="1179450"/>
            <a:ext cx="8064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livrables :</a:t>
            </a:r>
            <a:endParaRPr sz="22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27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/10/17 : Etat de l’existant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/01/17 : Livraison finale 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22860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Source Sans Pro"/>
              <a:buChar char="➔"/>
            </a:pPr>
            <a:r>
              <a:rPr lang="en-US" sz="18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prototype </a:t>
            </a:r>
            <a:endParaRPr sz="18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22860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Source Sans Pro"/>
              <a:buChar char="➔"/>
            </a:pPr>
            <a:r>
              <a:rPr lang="en-US" sz="18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manuel d’utilisation</a:t>
            </a:r>
            <a:endParaRPr sz="18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22860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Source Sans Pro"/>
              <a:buChar char="➔"/>
            </a:pPr>
            <a:r>
              <a:rPr lang="en-US" sz="18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 technique</a:t>
            </a:r>
            <a:endParaRPr sz="18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-US" sz="22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revues : </a:t>
            </a:r>
            <a:endParaRPr sz="22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CGESP : 20/10/17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CGESP&amp;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CTFH : 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14/11/17 et 8/01/18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 sz="1200"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Source Sans Pro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Démarche adoptée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04800" y="154305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Shape 102"/>
          <p:cNvGraphicFramePr/>
          <p:nvPr/>
        </p:nvGraphicFramePr>
        <p:xfrm>
          <a:off x="149650" y="1101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{2DC3156F-F26A-49AF-97F7-185F304CA5EA}</a:tableStyleId>
              </a:tblPr>
              <a:tblGrid>
                <a:gridCol w="2144875"/>
                <a:gridCol w="1402600"/>
                <a:gridCol w="1773725"/>
                <a:gridCol w="1773725"/>
                <a:gridCol w="1773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Formalisation du projet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solidFill>
                      <a:srgbClr val="C9DAF8"/>
                    </a:solidFill>
                  </a:tcPr>
                </a:tc>
              </a:tr>
              <a:tr h="9389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Rédaction du Cahier des charges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Rédaction de l’état de l’existant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Prise en main de l’UR3 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41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Développement du prototype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solidFill>
                      <a:srgbClr val="C9DAF8"/>
                    </a:solidFill>
                  </a:tcPr>
                </a:tc>
              </a:tr>
              <a:tr h="9389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Modélisation et simulation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Fabrication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Spécification des scénarios et des tests de validation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Validation du prototype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solidFill>
                      <a:srgbClr val="C9DAF8"/>
                    </a:solidFill>
                  </a:tcPr>
                </a:tc>
              </a:tr>
              <a:tr h="5936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 unitaires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Réalisation des scénarios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Organisation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  <a:endParaRPr/>
          </a:p>
        </p:txBody>
      </p:sp>
      <p:pic>
        <p:nvPicPr>
          <p:cNvPr descr="OrganigrammePhase1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5" y="1072915"/>
            <a:ext cx="8458199" cy="367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/10</a:t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148300" y="111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{2DC3156F-F26A-49AF-97F7-185F304CA5EA}</a:tableStyleId>
              </a:tblPr>
              <a:tblGrid>
                <a:gridCol w="2630650"/>
                <a:gridCol w="3158075"/>
                <a:gridCol w="3051100"/>
              </a:tblGrid>
              <a:tr h="344900">
                <a:tc gridSpan="3">
                  <a:txBody>
                    <a:bodyPr>
                      <a:noAutofit/>
                    </a:bodyPr>
                    <a:lstStyle/>
                    <a:p>
                      <a:pPr indent="-395287" lvl="0" marL="39528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Faits Marquants depuis le point précédent / Informations importantes / Risques majeurs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1572950">
                <a:tc gridSpan="3"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Lancement du projet</a:t>
                      </a:r>
                      <a:endParaRPr sz="16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30200" lvl="0" marL="45720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Prise de contact avec M. Ferreri et obtention des accès</a:t>
                      </a:r>
                      <a:endParaRPr sz="16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30200" lvl="0" marL="457200" rtl="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Accès à des manettes à retour de force</a:t>
                      </a:r>
                      <a:endParaRPr sz="16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30200" lvl="0" marL="457200" rtl="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Prise en main de l’UR3 et logiciel de simulation</a:t>
                      </a:r>
                      <a:endParaRPr sz="16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30200" lvl="0" marL="457200" rtl="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Commencement de l’état de l’art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3225">
                <a:tc gridSpan="2">
                  <a:txBody>
                    <a:bodyPr>
                      <a:noAutofit/>
                    </a:bodyPr>
                    <a:lstStyle/>
                    <a:p>
                      <a:pPr indent="-395287" lvl="0" marL="39528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Difficultés / Décisions / Actions prévues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-395287" lvl="0" marL="39528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Prochaines échéances majeures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2251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Appropriation du sujet 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Choix du matériel 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Travail approfondi sur des articles de recherche + projets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Prêt éventuel de matériel différent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87325" lvl="0" marL="187325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33339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Prochain jalon : premier livrable le 27/10/2017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Shape 119"/>
          <p:cNvSpPr/>
          <p:nvPr/>
        </p:nvSpPr>
        <p:spPr>
          <a:xfrm>
            <a:off x="2585600" y="3910325"/>
            <a:ext cx="417600" cy="22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Arial"/>
              <a:buNone/>
            </a:pPr>
            <a:r>
              <a:rPr i="0" lang="en-US" sz="2400" u="none" cap="none" strike="noStrike">
                <a:solidFill>
                  <a:srgbClr val="718E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isques identifiés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8610600" y="4787475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4743450"/>
            <a:ext cx="3240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53275" y="96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{DDCB027B-7EFA-4622-94D9-96ABFC88F62F}</a:tableStyleId>
              </a:tblPr>
              <a:tblGrid>
                <a:gridCol w="517625"/>
                <a:gridCol w="2017350"/>
                <a:gridCol w="2136175"/>
                <a:gridCol w="1689475"/>
                <a:gridCol w="1703825"/>
                <a:gridCol w="914625"/>
              </a:tblGrid>
              <a:tr h="61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Risque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Conséquence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Actions préventives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Actions correctrices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Criticité (probabilité x gravité)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</a:tr>
              <a:tr h="124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1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Dégradation</a:t>
                      </a: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d’un élément de l’</a:t>
                      </a: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UR3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Impossibilité d’utilisation de l’UR3 jusqu’à réparation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Rien n’empêche des dégradations étrangères à notre action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Utilisation de logiciel de simulation en attendant la réparation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1*8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</a:tr>
              <a:tr h="88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1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</a:t>
                      </a:r>
                      <a:r>
                        <a:rPr lang="en-US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Dégradation </a:t>
                      </a: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 la </a:t>
                      </a: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pince </a:t>
                      </a: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 </a:t>
                      </a: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système de contrôle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Impossibilité d’utilisation de la pince jusqu’à réparation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Idem.</a:t>
                      </a:r>
                      <a:b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Il faut prendre des précautions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Réparation/re-fabrication des éléments endommagés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2*3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</a:tr>
              <a:tr h="92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1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</a:t>
                      </a:r>
                      <a:r>
                        <a:rPr lang="en-US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Salle de l’UR3 indisponible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Impossibilité</a:t>
                      </a: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d’utilisation de l’UR3 jusqu’à la fin de l’indisponibilité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Aucune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Revenir plus tard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2*1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/10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887"/>
            <a:ext cx="9144001" cy="449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8541875" y="26250"/>
            <a:ext cx="459300" cy="4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709550" y="6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Arial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pres_thales_aero_f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_thales_aero_f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