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2" r:id="rId4"/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906000"/>
  <p:embeddedFontLs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02AA17F-D4B8-4835-93BB-82973946E438}">
  <a:tblStyle styleId="{D02AA17F-D4B8-4835-93BB-82973946E4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8F5A556-607E-4F43-A9A6-9231F81FA497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SourceSansPr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3387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8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2812" y="4705350"/>
            <a:ext cx="5032375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409112"/>
            <a:ext cx="2973387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9409112"/>
            <a:ext cx="29718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912812" y="4705350"/>
            <a:ext cx="5032375" cy="44561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912812" y="4705350"/>
            <a:ext cx="5032375" cy="44561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912812" y="4705350"/>
            <a:ext cx="50325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886200" y="9409112"/>
            <a:ext cx="2971800" cy="4968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912812" y="4705350"/>
            <a:ext cx="50325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6200" y="9409112"/>
            <a:ext cx="2971800" cy="4968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912812" y="4705350"/>
            <a:ext cx="50325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32012" y="744537"/>
            <a:ext cx="66021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912812" y="4705350"/>
            <a:ext cx="50325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capteur de position, système stable en permanence( matché des positions)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// Inconvénients:  On va avoir une perte de précision lors de nos mouvements. Lorsqu’on va bouger le doigt, il y aura un certain temps de latence avant que le mouvement soit détecté =&gt; ce qui aura pour conséquence que le servomoteur va continuer à tirer même quand le mouvement du doigt aura été stoppé (mouvement handicapant) -&gt; avec la méthode position-position il y aura tjrs une impédance minimum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3886200" y="9409112"/>
            <a:ext cx="2971800" cy="4968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912812" y="4705350"/>
            <a:ext cx="50325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3886200" y="9409112"/>
            <a:ext cx="2971800" cy="4968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912812" y="4705350"/>
            <a:ext cx="50325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Saitek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 solution pour contrôler le déplacement de l’UR3 -&gt;Comment manipuler le robot en utilisant cette manette va être l’objectif du groupe UR3</a:t>
            </a:r>
            <a:endParaRPr/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3886200" y="9409112"/>
            <a:ext cx="2971800" cy="4968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912812" y="4705350"/>
            <a:ext cx="50325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3886200" y="9409112"/>
            <a:ext cx="2971800" cy="4968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912812" y="4705350"/>
            <a:ext cx="50325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3886200" y="9409112"/>
            <a:ext cx="2971800" cy="4968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32012" y="744537"/>
            <a:ext cx="66021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912812" y="4705350"/>
            <a:ext cx="50325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3886200" y="9409112"/>
            <a:ext cx="2971800" cy="4968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912812" y="4705350"/>
            <a:ext cx="5032375" cy="44561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912812" y="4705350"/>
            <a:ext cx="50325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3886200" y="9409112"/>
            <a:ext cx="2971800" cy="4968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912812" y="4705350"/>
            <a:ext cx="50325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32012" y="744537"/>
            <a:ext cx="66021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32012" y="744537"/>
            <a:ext cx="66021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912812" y="4705350"/>
            <a:ext cx="50325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3886200" y="9409112"/>
            <a:ext cx="2971800" cy="4968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32012" y="744537"/>
            <a:ext cx="66021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912812" y="4705350"/>
            <a:ext cx="50325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3886200" y="9409112"/>
            <a:ext cx="2971800" cy="4968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912812" y="4705350"/>
            <a:ext cx="5032375" cy="44561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p:0-1 g:0-10 C:0-10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e de titr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827088" y="789385"/>
            <a:ext cx="777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071563" y="3212306"/>
            <a:ext cx="80184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342900" marR="0" rtl="0" algn="r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9413" lvl="1" marL="379413" marR="0" rtl="0" algn="l">
              <a:spcBef>
                <a:spcPts val="660"/>
              </a:spcBef>
              <a:spcAft>
                <a:spcPts val="0"/>
              </a:spcAft>
              <a:buClr>
                <a:srgbClr val="123E6E"/>
              </a:buClr>
              <a:buSzPts val="2200"/>
              <a:buFont typeface="Noto Sans Symbols"/>
              <a:buChar char="■"/>
              <a:defRPr b="0" i="0" sz="2200" u="none" cap="none" strike="noStrike">
                <a:solidFill>
                  <a:srgbClr val="123E6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0513" lvl="2" marL="671513" marR="0" rtl="0" algn="l">
              <a:spcBef>
                <a:spcPts val="600"/>
              </a:spcBef>
              <a:spcAft>
                <a:spcPts val="0"/>
              </a:spcAft>
              <a:buClr>
                <a:srgbClr val="336699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7813" lvl="3" marL="950913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108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0513" lvl="4" marL="1243013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0513" lvl="5" marL="1700213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0513" lvl="6" marL="2157413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0513" lvl="7" marL="2614613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0513" lvl="8" marL="3071813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98462" y="4901803"/>
            <a:ext cx="87456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086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re et contenu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676400" y="914400"/>
            <a:ext cx="70866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60"/>
              </a:spcBef>
              <a:spcAft>
                <a:spcPts val="0"/>
              </a:spcAft>
              <a:buClr>
                <a:srgbClr val="123E6E"/>
              </a:buClr>
              <a:buSzPts val="2200"/>
              <a:buFont typeface="Noto Sans Symbols"/>
              <a:buChar char="■"/>
              <a:defRPr b="0" i="0" sz="2200" u="none" cap="none" strike="noStrike">
                <a:solidFill>
                  <a:srgbClr val="123E6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336699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108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432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432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432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432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432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610600" y="4743450"/>
            <a:ext cx="533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" name="Shape 41"/>
          <p:cNvSpPr txBox="1"/>
          <p:nvPr>
            <p:ph idx="10" type="dt"/>
          </p:nvPr>
        </p:nvSpPr>
        <p:spPr>
          <a:xfrm rot="-5400000">
            <a:off x="-2028450" y="2494078"/>
            <a:ext cx="425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28600" y="4857750"/>
            <a:ext cx="84582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eux contenu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676400" y="914400"/>
            <a:ext cx="34671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720"/>
              </a:spcBef>
              <a:spcAft>
                <a:spcPts val="0"/>
              </a:spcAft>
              <a:buClr>
                <a:srgbClr val="123E6E"/>
              </a:buClr>
              <a:buSzPts val="2400"/>
              <a:buFont typeface="Noto Sans Symbols"/>
              <a:buChar char="■"/>
              <a:defRPr b="0" i="0" sz="2400" u="none" cap="none" strike="noStrike">
                <a:solidFill>
                  <a:srgbClr val="123E6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336699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108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0035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0035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0035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0034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0034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5295900" y="914400"/>
            <a:ext cx="34671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720"/>
              </a:spcBef>
              <a:spcAft>
                <a:spcPts val="0"/>
              </a:spcAft>
              <a:buClr>
                <a:srgbClr val="123E6E"/>
              </a:buClr>
              <a:buSzPts val="2400"/>
              <a:buFont typeface="Noto Sans Symbols"/>
              <a:buChar char="■"/>
              <a:defRPr b="0" i="0" sz="2400" u="none" cap="none" strike="noStrike">
                <a:solidFill>
                  <a:srgbClr val="123E6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336699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108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0035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0035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0035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0034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0034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610600" y="4743450"/>
            <a:ext cx="533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" name="Shape 48"/>
          <p:cNvSpPr txBox="1"/>
          <p:nvPr>
            <p:ph idx="10" type="dt"/>
          </p:nvPr>
        </p:nvSpPr>
        <p:spPr>
          <a:xfrm rot="-5400000">
            <a:off x="-2028450" y="2494078"/>
            <a:ext cx="425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228600" y="4857750"/>
            <a:ext cx="84582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Titre de sec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40"/>
              </a:spcBef>
              <a:spcAft>
                <a:spcPts val="0"/>
              </a:spcAft>
              <a:buClr>
                <a:srgbClr val="123E6E"/>
              </a:buClr>
              <a:buSzPts val="2200"/>
              <a:buFont typeface="Noto Sans Symbols"/>
              <a:buNone/>
              <a:defRPr b="0" i="0" sz="1800" u="none" cap="none" strike="noStrike">
                <a:solidFill>
                  <a:srgbClr val="123E6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36699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336699"/>
              </a:buClr>
              <a:buSzPts val="1080"/>
              <a:buFont typeface="Noto Sans Symbols"/>
              <a:buNone/>
              <a:defRPr b="0" i="0" sz="14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None/>
              <a:defRPr b="0" i="0" sz="14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None/>
              <a:defRPr b="0" i="0" sz="14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None/>
              <a:defRPr b="0" i="0" sz="14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None/>
              <a:defRPr b="0" i="0" sz="14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None/>
              <a:defRPr b="0" i="0" sz="14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4743450"/>
            <a:ext cx="533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" name="Shape 54"/>
          <p:cNvSpPr txBox="1"/>
          <p:nvPr>
            <p:ph idx="10" type="dt"/>
          </p:nvPr>
        </p:nvSpPr>
        <p:spPr>
          <a:xfrm rot="-5400000">
            <a:off x="-2028450" y="2494078"/>
            <a:ext cx="425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228600" y="4857750"/>
            <a:ext cx="84582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po000004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74100" y="990600"/>
            <a:ext cx="289273" cy="289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387" y="1869281"/>
            <a:ext cx="8680357" cy="11990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61204DC-08EF-40BC-B07A-7EDE8BE5A9D9@ensc" id="12" name="Shape 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037" y="1852613"/>
            <a:ext cx="1190629" cy="82500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676400" y="914400"/>
            <a:ext cx="70866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60"/>
              </a:spcBef>
              <a:spcAft>
                <a:spcPts val="0"/>
              </a:spcAft>
              <a:buClr>
                <a:srgbClr val="123E6E"/>
              </a:buClr>
              <a:buSzPts val="2200"/>
              <a:buFont typeface="Noto Sans Symbols"/>
              <a:buChar char="■"/>
              <a:defRPr b="0" i="0" sz="2200" u="none" cap="none" strike="noStrike">
                <a:solidFill>
                  <a:srgbClr val="123E6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336699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108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432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432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432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432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432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98462" y="4901803"/>
            <a:ext cx="87456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086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610600" y="4743450"/>
            <a:ext cx="533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676400" y="914400"/>
            <a:ext cx="70866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60"/>
              </a:spcBef>
              <a:spcAft>
                <a:spcPts val="0"/>
              </a:spcAft>
              <a:buClr>
                <a:srgbClr val="123E6E"/>
              </a:buClr>
              <a:buSzPts val="2200"/>
              <a:buFont typeface="Noto Sans Symbols"/>
              <a:buChar char="■"/>
              <a:defRPr b="0" i="0" sz="2200" u="none" cap="none" strike="noStrike">
                <a:solidFill>
                  <a:srgbClr val="123E6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336699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108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432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432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432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432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432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 rot="-5400000">
            <a:off x="-2028450" y="2494078"/>
            <a:ext cx="425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228600" y="4857750"/>
            <a:ext cx="84582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Shape 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8600" y="321469"/>
            <a:ext cx="6412744" cy="992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8600" y="4832747"/>
            <a:ext cx="8404490" cy="821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po000004" id="30" name="Shape 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0600" y="114300"/>
            <a:ext cx="289273" cy="28927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1524000" y="514350"/>
            <a:ext cx="914400" cy="5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2" name="Shape 32"/>
          <p:cNvSpPr txBox="1"/>
          <p:nvPr/>
        </p:nvSpPr>
        <p:spPr>
          <a:xfrm>
            <a:off x="2438400" y="514350"/>
            <a:ext cx="1143000" cy="5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5257800" y="514350"/>
            <a:ext cx="914400" cy="5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6629400" y="514350"/>
            <a:ext cx="914400" cy="5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7848600" y="514350"/>
            <a:ext cx="914400" cy="5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3505200" y="514350"/>
            <a:ext cx="1371600" cy="5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228875" y="2652169"/>
            <a:ext cx="860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i="0" lang="en-US" sz="2800" u="none" cap="none" strike="noStrike"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  <a:r>
              <a:rPr lang="en-US" sz="2800">
                <a:latin typeface="Source Sans Pro"/>
                <a:ea typeface="Source Sans Pro"/>
                <a:cs typeface="Source Sans Pro"/>
                <a:sym typeface="Source Sans Pro"/>
              </a:rPr>
              <a:t>Conception d’une pince avec 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2800">
                <a:latin typeface="Source Sans Pro"/>
                <a:ea typeface="Source Sans Pro"/>
                <a:cs typeface="Source Sans Pro"/>
                <a:sym typeface="Source Sans Pro"/>
              </a:rPr>
              <a:t>retour de force adaptée à l’UR3</a:t>
            </a:r>
            <a:r>
              <a:rPr i="0" lang="en-US" sz="2800" u="none" cap="none" strike="noStrike">
                <a:latin typeface="Source Sans Pro"/>
                <a:ea typeface="Source Sans Pro"/>
                <a:cs typeface="Source Sans Pro"/>
                <a:sym typeface="Source Sans Pro"/>
              </a:rPr>
              <a:t>”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0075" y="249550"/>
            <a:ext cx="86061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TRANSPROMO Sujet </a:t>
            </a:r>
            <a:r>
              <a:rPr lang="en-US" sz="3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°</a:t>
            </a:r>
            <a:r>
              <a:rPr lang="en-US" sz="3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:</a:t>
            </a:r>
            <a:endParaRPr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Interface hapti</a:t>
            </a:r>
            <a:r>
              <a:rPr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</a:t>
            </a:r>
            <a:endParaRPr sz="44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i="0" sz="1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342900" marR="0" rtl="0" algn="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i="0" sz="1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8499300" y="4649600"/>
            <a:ext cx="644700" cy="23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lang="en-US" sz="1200">
                <a:solidFill>
                  <a:srgbClr val="003366"/>
                </a:solidFill>
              </a:rPr>
              <a:t>1/17</a:t>
            </a:r>
            <a:endParaRPr sz="1200"/>
          </a:p>
        </p:txBody>
      </p:sp>
      <p:sp>
        <p:nvSpPr>
          <p:cNvPr id="63" name="Shape 63"/>
          <p:cNvSpPr txBox="1"/>
          <p:nvPr/>
        </p:nvSpPr>
        <p:spPr>
          <a:xfrm>
            <a:off x="49" y="4901800"/>
            <a:ext cx="91440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i="0" lang="en-US" u="none" cap="none" strike="noStrike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TRSP N° </a:t>
            </a:r>
            <a:r>
              <a:rPr lang="en-US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i="0" lang="en-US" u="none" cap="none" strike="noStrike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Date: </a:t>
            </a:r>
            <a:r>
              <a:rPr lang="en-US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15/11/2017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612325" y="3776988"/>
            <a:ext cx="8222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2A : </a:t>
            </a:r>
            <a:r>
              <a:rPr lang="en-US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Thomas Fochesato, Zuzanna Muszynska, 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Jérémy Quintin, Thierry Rouch,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1A : Enzo Constant, Vincent Da Silva Pinto, Valentin Debenay, Nicolas </a:t>
            </a:r>
            <a:r>
              <a:rPr lang="en-US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Delcombel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, Julien Doche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8590000" y="892238"/>
            <a:ext cx="533400" cy="48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1054975" y="1723763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Comité CGESP&amp;CTFH du 15/11/2017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8504200" y="4743450"/>
            <a:ext cx="639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2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/17</a:t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8541875" y="26250"/>
            <a:ext cx="459300" cy="47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709550" y="6"/>
            <a:ext cx="806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8EB5"/>
              </a:buClr>
              <a:buFont typeface="Arial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Planning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8075"/>
            <a:ext cx="8839200" cy="3697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2" type="sldNum"/>
          </p:nvPr>
        </p:nvSpPr>
        <p:spPr>
          <a:xfrm>
            <a:off x="8456375" y="4743450"/>
            <a:ext cx="687600" cy="1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/17</a:t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8524675" y="54650"/>
            <a:ext cx="464400" cy="41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533450" y="1145400"/>
            <a:ext cx="8077200" cy="4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Contexte et objectifs du projet</a:t>
            </a:r>
            <a:endParaRPr sz="18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Gestion de projet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spcBef>
                <a:spcPts val="66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Démarche adoptée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spcBef>
                <a:spcPts val="66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Organisation  actuelle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spcBef>
                <a:spcPts val="66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Avancement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spcBef>
                <a:spcPts val="66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Risques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spcBef>
                <a:spcPts val="66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Planning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3. Enjeux techniques et Facteur Humain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Pince</a:t>
            </a:r>
            <a:endParaRPr sz="14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Méthode</a:t>
            </a:r>
            <a:r>
              <a:rPr b="1" lang="en-US" sz="14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4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 contrôle adoptée : Position-Position</a:t>
            </a:r>
            <a:endParaRPr sz="14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Avantages et inconvénients de la méthode Position-Position</a:t>
            </a:r>
            <a:endParaRPr sz="14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Application pratique</a:t>
            </a:r>
            <a:endParaRPr sz="14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366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Pince pour l’UR3</a:t>
            </a:r>
            <a:endParaRPr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470050" y="4743450"/>
            <a:ext cx="673800" cy="1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/17</a:t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750" y="1183600"/>
            <a:ext cx="2823150" cy="212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>
            <p:ph idx="1" type="body"/>
          </p:nvPr>
        </p:nvSpPr>
        <p:spPr>
          <a:xfrm>
            <a:off x="293500" y="1320850"/>
            <a:ext cx="52101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Choix d’une pince :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-US" sz="1400">
                <a:latin typeface="Source Sans Pro"/>
                <a:ea typeface="Source Sans Pro"/>
                <a:cs typeface="Source Sans Pro"/>
                <a:sym typeface="Source Sans Pro"/>
              </a:rPr>
              <a:t>angulaire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-US" sz="1400">
                <a:latin typeface="Source Sans Pro"/>
                <a:ea typeface="Source Sans Pro"/>
                <a:cs typeface="Source Sans Pro"/>
                <a:sym typeface="Source Sans Pro"/>
              </a:rPr>
              <a:t>à 2 mâchoires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-US" sz="1400">
                <a:latin typeface="Source Sans Pro"/>
                <a:ea typeface="Source Sans Pro"/>
                <a:cs typeface="Source Sans Pro"/>
                <a:sym typeface="Source Sans Pro"/>
              </a:rPr>
              <a:t>actionnée par des  servo-moteurs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Modèle “Mantis Gripper” d’Andreas </a:t>
            </a:r>
            <a:r>
              <a:rPr lang="en-US" sz="1100"/>
              <a:t> </a:t>
            </a: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Hölldorfer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-US" sz="1400">
                <a:latin typeface="Source Sans Pro"/>
                <a:ea typeface="Source Sans Pro"/>
                <a:cs typeface="Source Sans Pro"/>
                <a:sym typeface="Source Sans Pro"/>
              </a:rPr>
              <a:t>projet open-source 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-US" sz="1400">
                <a:latin typeface="Source Sans Pro"/>
                <a:ea typeface="Source Sans Pro"/>
                <a:cs typeface="Source Sans Pro"/>
                <a:sym typeface="Source Sans Pro"/>
              </a:rPr>
              <a:t>adapté à l’UR3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-US" sz="1400">
                <a:latin typeface="Source Sans Pro"/>
                <a:ea typeface="Source Sans Pro"/>
                <a:cs typeface="Source Sans Pro"/>
                <a:sym typeface="Source Sans Pro"/>
              </a:rPr>
              <a:t>1 seul servo-moteur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1088300" y="1120175"/>
            <a:ext cx="2606400" cy="302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8511025" y="4743450"/>
            <a:ext cx="633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2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/17</a:t>
            </a:r>
            <a:endParaRPr sz="1200"/>
          </a:p>
        </p:txBody>
      </p:sp>
      <p:sp>
        <p:nvSpPr>
          <p:cNvPr id="169" name="Shape 169"/>
          <p:cNvSpPr txBox="1"/>
          <p:nvPr/>
        </p:nvSpPr>
        <p:spPr>
          <a:xfrm>
            <a:off x="301700" y="156385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561500" y="125250"/>
            <a:ext cx="78678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18EB5"/>
              </a:buClr>
              <a:buFont typeface="Source Sans Pro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Méthode de contrôle adoptée : Position-Position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1545825" y="4149275"/>
            <a:ext cx="1434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 contrôleur</a:t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5271438" y="1120175"/>
            <a:ext cx="2349900" cy="302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5978650" y="4114625"/>
            <a:ext cx="1081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 Pince</a:t>
            </a:r>
            <a:endParaRPr/>
          </a:p>
        </p:txBody>
      </p:sp>
      <p:cxnSp>
        <p:nvCxnSpPr>
          <p:cNvPr id="174" name="Shape 174"/>
          <p:cNvCxnSpPr>
            <a:stCxn id="169" idx="1"/>
          </p:cNvCxnSpPr>
          <p:nvPr/>
        </p:nvCxnSpPr>
        <p:spPr>
          <a:xfrm>
            <a:off x="301700" y="1678150"/>
            <a:ext cx="140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75" name="Shape 175"/>
          <p:cNvSpPr txBox="1"/>
          <p:nvPr/>
        </p:nvSpPr>
        <p:spPr>
          <a:xfrm>
            <a:off x="-45550" y="1120175"/>
            <a:ext cx="1434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Force appliqué par l’utilisateur : </a:t>
            </a:r>
            <a:r>
              <a:rPr b="1" lang="en-US" sz="900"/>
              <a:t>F</a:t>
            </a:r>
            <a:r>
              <a:rPr b="1" baseline="-25000" lang="en-US" sz="900"/>
              <a:t>a</a:t>
            </a:r>
            <a:endParaRPr b="1" baseline="-25000" sz="900"/>
          </a:p>
        </p:txBody>
      </p:sp>
      <p:sp>
        <p:nvSpPr>
          <p:cNvPr id="176" name="Shape 176"/>
          <p:cNvSpPr/>
          <p:nvPr/>
        </p:nvSpPr>
        <p:spPr>
          <a:xfrm>
            <a:off x="1709000" y="1534000"/>
            <a:ext cx="284100" cy="288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Shape 177"/>
          <p:cNvCxnSpPr>
            <a:stCxn id="176" idx="1"/>
            <a:endCxn id="176" idx="5"/>
          </p:cNvCxnSpPr>
          <p:nvPr/>
        </p:nvCxnSpPr>
        <p:spPr>
          <a:xfrm>
            <a:off x="1750605" y="1576221"/>
            <a:ext cx="2010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8" name="Shape 178"/>
          <p:cNvCxnSpPr>
            <a:stCxn id="176" idx="3"/>
            <a:endCxn id="176" idx="7"/>
          </p:cNvCxnSpPr>
          <p:nvPr/>
        </p:nvCxnSpPr>
        <p:spPr>
          <a:xfrm flipH="1" rot="10800000">
            <a:off x="1750605" y="1576079"/>
            <a:ext cx="2010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9" name="Shape 179"/>
          <p:cNvSpPr/>
          <p:nvPr/>
        </p:nvSpPr>
        <p:spPr>
          <a:xfrm>
            <a:off x="1843875" y="1822300"/>
            <a:ext cx="395085" cy="1789286"/>
          </a:xfrm>
          <a:custGeom>
            <a:pathLst>
              <a:path extrusionOk="0" h="47414" w="84016">
                <a:moveTo>
                  <a:pt x="84016" y="47414"/>
                </a:moveTo>
                <a:lnTo>
                  <a:pt x="0" y="4741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80" name="Shape 180"/>
          <p:cNvSpPr txBox="1"/>
          <p:nvPr/>
        </p:nvSpPr>
        <p:spPr>
          <a:xfrm>
            <a:off x="1635825" y="1592275"/>
            <a:ext cx="2427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+</a:t>
            </a:r>
            <a:endParaRPr b="1" baseline="-25000" sz="900"/>
          </a:p>
        </p:txBody>
      </p:sp>
      <p:sp>
        <p:nvSpPr>
          <p:cNvPr id="181" name="Shape 181"/>
          <p:cNvSpPr txBox="1"/>
          <p:nvPr/>
        </p:nvSpPr>
        <p:spPr>
          <a:xfrm>
            <a:off x="1729750" y="1678150"/>
            <a:ext cx="2427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+</a:t>
            </a:r>
            <a:endParaRPr b="1" baseline="-25000" sz="900"/>
          </a:p>
        </p:txBody>
      </p:sp>
      <p:sp>
        <p:nvSpPr>
          <p:cNvPr id="182" name="Shape 182"/>
          <p:cNvSpPr txBox="1"/>
          <p:nvPr/>
        </p:nvSpPr>
        <p:spPr>
          <a:xfrm>
            <a:off x="1878525" y="2430200"/>
            <a:ext cx="1434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Force appliquée </a:t>
            </a:r>
            <a:r>
              <a:rPr b="1" lang="en-US" sz="900"/>
              <a:t>F</a:t>
            </a:r>
            <a:r>
              <a:rPr b="1" baseline="-25000" lang="en-US" sz="900"/>
              <a:t>sv-c</a:t>
            </a:r>
            <a:endParaRPr b="1" baseline="-25000" sz="900"/>
          </a:p>
        </p:txBody>
      </p:sp>
      <p:cxnSp>
        <p:nvCxnSpPr>
          <p:cNvPr id="183" name="Shape 183"/>
          <p:cNvCxnSpPr/>
          <p:nvPr/>
        </p:nvCxnSpPr>
        <p:spPr>
          <a:xfrm>
            <a:off x="1993100" y="1678225"/>
            <a:ext cx="47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84" name="Shape 184"/>
          <p:cNvSpPr/>
          <p:nvPr/>
        </p:nvSpPr>
        <p:spPr>
          <a:xfrm>
            <a:off x="2467700" y="1316925"/>
            <a:ext cx="1012200" cy="81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Fonction de transfert du contrôleur</a:t>
            </a:r>
            <a:endParaRPr baseline="30000" sz="1000"/>
          </a:p>
        </p:txBody>
      </p:sp>
      <p:cxnSp>
        <p:nvCxnSpPr>
          <p:cNvPr id="185" name="Shape 185"/>
          <p:cNvCxnSpPr>
            <a:endCxn id="186" idx="1"/>
          </p:cNvCxnSpPr>
          <p:nvPr/>
        </p:nvCxnSpPr>
        <p:spPr>
          <a:xfrm>
            <a:off x="3479838" y="1677925"/>
            <a:ext cx="2841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87" name="Shape 187"/>
          <p:cNvSpPr txBox="1"/>
          <p:nvPr/>
        </p:nvSpPr>
        <p:spPr>
          <a:xfrm>
            <a:off x="3802138" y="1171975"/>
            <a:ext cx="1434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Angle du contrôleur :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𝛉</a:t>
            </a:r>
            <a:r>
              <a:rPr baseline="-25000" lang="en-US" sz="900"/>
              <a:t>c</a:t>
            </a:r>
            <a:endParaRPr baseline="-25000" sz="900"/>
          </a:p>
        </p:txBody>
      </p:sp>
      <p:sp>
        <p:nvSpPr>
          <p:cNvPr id="188" name="Shape 188"/>
          <p:cNvSpPr txBox="1"/>
          <p:nvPr/>
        </p:nvSpPr>
        <p:spPr>
          <a:xfrm>
            <a:off x="3765625" y="3775775"/>
            <a:ext cx="1434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Angle de la pince :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𝛉</a:t>
            </a:r>
            <a:r>
              <a:rPr baseline="-25000" lang="en-US" sz="900"/>
              <a:t>p</a:t>
            </a:r>
            <a:endParaRPr baseline="-25000" sz="900"/>
          </a:p>
        </p:txBody>
      </p:sp>
      <p:sp>
        <p:nvSpPr>
          <p:cNvPr id="189" name="Shape 189"/>
          <p:cNvSpPr txBox="1"/>
          <p:nvPr/>
        </p:nvSpPr>
        <p:spPr>
          <a:xfrm>
            <a:off x="7586500" y="2867675"/>
            <a:ext cx="15876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Force extérieure appliquée à la pince : </a:t>
            </a:r>
            <a:r>
              <a:rPr b="1" lang="en-US" sz="900"/>
              <a:t>F</a:t>
            </a:r>
            <a:r>
              <a:rPr b="1" baseline="-25000" lang="en-US" sz="900"/>
              <a:t>ext</a:t>
            </a:r>
            <a:endParaRPr b="1" baseline="-25000" sz="900"/>
          </a:p>
        </p:txBody>
      </p:sp>
      <p:cxnSp>
        <p:nvCxnSpPr>
          <p:cNvPr id="190" name="Shape 190"/>
          <p:cNvCxnSpPr>
            <a:endCxn id="191" idx="6"/>
          </p:cNvCxnSpPr>
          <p:nvPr/>
        </p:nvCxnSpPr>
        <p:spPr>
          <a:xfrm rot="10800000">
            <a:off x="6990600" y="3326525"/>
            <a:ext cx="12165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92" name="Shape 192"/>
          <p:cNvSpPr/>
          <p:nvPr/>
        </p:nvSpPr>
        <p:spPr>
          <a:xfrm>
            <a:off x="2238950" y="3238675"/>
            <a:ext cx="1012200" cy="81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Système retour de force contrôleur</a:t>
            </a:r>
            <a:endParaRPr sz="1000"/>
          </a:p>
        </p:txBody>
      </p:sp>
      <p:sp>
        <p:nvSpPr>
          <p:cNvPr id="186" name="Shape 186"/>
          <p:cNvSpPr/>
          <p:nvPr/>
        </p:nvSpPr>
        <p:spPr>
          <a:xfrm>
            <a:off x="6321738" y="1272775"/>
            <a:ext cx="1053600" cy="81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Actionneur de la pince</a:t>
            </a:r>
            <a:endParaRPr sz="1000"/>
          </a:p>
        </p:txBody>
      </p:sp>
      <p:sp>
        <p:nvSpPr>
          <p:cNvPr id="193" name="Shape 193"/>
          <p:cNvSpPr/>
          <p:nvPr/>
        </p:nvSpPr>
        <p:spPr>
          <a:xfrm>
            <a:off x="5417550" y="3112888"/>
            <a:ext cx="1012200" cy="81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Fonction de transfert de la pince</a:t>
            </a:r>
            <a:endParaRPr sz="1000"/>
          </a:p>
        </p:txBody>
      </p:sp>
      <p:cxnSp>
        <p:nvCxnSpPr>
          <p:cNvPr id="194" name="Shape 194"/>
          <p:cNvCxnSpPr>
            <a:endCxn id="191" idx="0"/>
          </p:cNvCxnSpPr>
          <p:nvPr/>
        </p:nvCxnSpPr>
        <p:spPr>
          <a:xfrm>
            <a:off x="6848550" y="2096375"/>
            <a:ext cx="0" cy="10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95" name="Shape 195"/>
          <p:cNvSpPr txBox="1"/>
          <p:nvPr/>
        </p:nvSpPr>
        <p:spPr>
          <a:xfrm>
            <a:off x="5347075" y="2127825"/>
            <a:ext cx="14349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Force appliquée par l’actionneur: </a:t>
            </a:r>
            <a:r>
              <a:rPr b="1" lang="en-US" sz="900"/>
              <a:t>F</a:t>
            </a:r>
            <a:r>
              <a:rPr b="1" baseline="-25000" lang="en-US" sz="900"/>
              <a:t>sv-p</a:t>
            </a:r>
            <a:endParaRPr b="1" baseline="-25000" sz="900"/>
          </a:p>
        </p:txBody>
      </p:sp>
      <p:cxnSp>
        <p:nvCxnSpPr>
          <p:cNvPr id="196" name="Shape 196"/>
          <p:cNvCxnSpPr/>
          <p:nvPr/>
        </p:nvCxnSpPr>
        <p:spPr>
          <a:xfrm>
            <a:off x="3262150" y="3717400"/>
            <a:ext cx="21444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191" name="Shape 191"/>
          <p:cNvSpPr/>
          <p:nvPr/>
        </p:nvSpPr>
        <p:spPr>
          <a:xfrm>
            <a:off x="6706500" y="3182375"/>
            <a:ext cx="284100" cy="288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Shape 197"/>
          <p:cNvCxnSpPr>
            <a:stCxn id="191" idx="3"/>
            <a:endCxn id="191" idx="7"/>
          </p:cNvCxnSpPr>
          <p:nvPr/>
        </p:nvCxnSpPr>
        <p:spPr>
          <a:xfrm flipH="1" rot="10800000">
            <a:off x="6748105" y="3224454"/>
            <a:ext cx="2010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8" name="Shape 198"/>
          <p:cNvCxnSpPr>
            <a:stCxn id="191" idx="1"/>
            <a:endCxn id="191" idx="5"/>
          </p:cNvCxnSpPr>
          <p:nvPr/>
        </p:nvCxnSpPr>
        <p:spPr>
          <a:xfrm>
            <a:off x="6748105" y="3224596"/>
            <a:ext cx="2010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9" name="Shape 199"/>
          <p:cNvSpPr txBox="1"/>
          <p:nvPr/>
        </p:nvSpPr>
        <p:spPr>
          <a:xfrm>
            <a:off x="6727200" y="3154925"/>
            <a:ext cx="2427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+</a:t>
            </a:r>
            <a:endParaRPr b="1" baseline="-25000" sz="900"/>
          </a:p>
        </p:txBody>
      </p:sp>
      <p:sp>
        <p:nvSpPr>
          <p:cNvPr id="200" name="Shape 200"/>
          <p:cNvSpPr txBox="1"/>
          <p:nvPr/>
        </p:nvSpPr>
        <p:spPr>
          <a:xfrm>
            <a:off x="6781975" y="3247625"/>
            <a:ext cx="2427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+</a:t>
            </a:r>
            <a:endParaRPr b="1" baseline="-25000" sz="900"/>
          </a:p>
        </p:txBody>
      </p:sp>
      <p:cxnSp>
        <p:nvCxnSpPr>
          <p:cNvPr id="201" name="Shape 201"/>
          <p:cNvCxnSpPr>
            <a:stCxn id="191" idx="2"/>
          </p:cNvCxnSpPr>
          <p:nvPr/>
        </p:nvCxnSpPr>
        <p:spPr>
          <a:xfrm flipH="1">
            <a:off x="6425700" y="3326525"/>
            <a:ext cx="280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02" name="Shape 202"/>
          <p:cNvSpPr/>
          <p:nvPr/>
        </p:nvSpPr>
        <p:spPr>
          <a:xfrm>
            <a:off x="3252500" y="1684700"/>
            <a:ext cx="777025" cy="1664075"/>
          </a:xfrm>
          <a:custGeom>
            <a:pathLst>
              <a:path extrusionOk="0" h="66563" w="31081">
                <a:moveTo>
                  <a:pt x="31081" y="0"/>
                </a:moveTo>
                <a:lnTo>
                  <a:pt x="31081" y="66563"/>
                </a:lnTo>
                <a:lnTo>
                  <a:pt x="0" y="66563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03" name="Shape 203"/>
          <p:cNvSpPr/>
          <p:nvPr/>
        </p:nvSpPr>
        <p:spPr>
          <a:xfrm>
            <a:off x="4930325" y="1863475"/>
            <a:ext cx="1402775" cy="1863500"/>
          </a:xfrm>
          <a:custGeom>
            <a:pathLst>
              <a:path extrusionOk="0" h="74540" w="56111">
                <a:moveTo>
                  <a:pt x="0" y="74540"/>
                </a:moveTo>
                <a:lnTo>
                  <a:pt x="0" y="0"/>
                </a:lnTo>
                <a:lnTo>
                  <a:pt x="56111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Avantages et inconvénients</a:t>
            </a:r>
            <a:endParaRPr/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8463200" y="4743450"/>
            <a:ext cx="680700" cy="1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/17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71475" y="1320850"/>
            <a:ext cx="37179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Avantages :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500"/>
              <a:buChar char="✓"/>
            </a:pPr>
            <a:r>
              <a:rPr lang="en-US" sz="1500">
                <a:solidFill>
                  <a:schemeClr val="dk1"/>
                </a:solidFill>
              </a:rPr>
              <a:t>Facilité d’implémentation au niveau hardware et software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500"/>
              <a:buChar char="✓"/>
            </a:pPr>
            <a:r>
              <a:rPr lang="en-US" sz="1500">
                <a:solidFill>
                  <a:schemeClr val="dk1"/>
                </a:solidFill>
              </a:rPr>
              <a:t>Stabilité du système</a:t>
            </a:r>
            <a:endParaRPr sz="1500">
              <a:solidFill>
                <a:schemeClr val="dk1"/>
              </a:solidFill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641175" y="1320850"/>
            <a:ext cx="4104600" cy="21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Inconvénients </a:t>
            </a: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500"/>
              <a:buChar char="❌"/>
            </a:pPr>
            <a:r>
              <a:rPr b="1" lang="en-US" sz="1500">
                <a:solidFill>
                  <a:srgbClr val="A61C00"/>
                </a:solidFill>
              </a:rPr>
              <a:t>Dégradation des perceptions en mouvement libre</a:t>
            </a:r>
            <a:endParaRPr b="1" sz="1500">
              <a:solidFill>
                <a:srgbClr val="A61C00"/>
              </a:solidFill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Application pratique</a:t>
            </a:r>
            <a:endParaRPr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8524675" y="4743450"/>
            <a:ext cx="619200" cy="1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/17</a:t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00" y="1232524"/>
            <a:ext cx="4015898" cy="3011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325" y="999236"/>
            <a:ext cx="2608874" cy="347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Application pratique</a:t>
            </a:r>
            <a:endParaRPr/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517850" y="4743450"/>
            <a:ext cx="626100" cy="1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/17</a:t>
            </a:r>
            <a:endParaRPr/>
          </a:p>
        </p:txBody>
      </p:sp>
      <p:pic>
        <p:nvPicPr>
          <p:cNvPr descr="http://www.conrad.com/medias/global/ce/9000_9999/9000/9060/9068/906809_ZB_04_FB.EPS_1000.jpg"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200" y="860875"/>
            <a:ext cx="3882574" cy="388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315400" y="834700"/>
            <a:ext cx="8564100" cy="3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4400">
                <a:latin typeface="Source Sans Pro"/>
                <a:ea typeface="Source Sans Pro"/>
                <a:cs typeface="Source Sans Pro"/>
                <a:sym typeface="Source Sans Pro"/>
              </a:rPr>
              <a:t>Merci de votre attention !</a:t>
            </a:r>
            <a:endParaRPr sz="4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4400">
                <a:latin typeface="Source Sans Pro"/>
                <a:ea typeface="Source Sans Pro"/>
                <a:cs typeface="Source Sans Pro"/>
                <a:sym typeface="Source Sans Pro"/>
              </a:rPr>
              <a:t>Avez-vous des </a:t>
            </a:r>
            <a:r>
              <a:rPr b="1" lang="en-US" sz="4400">
                <a:latin typeface="Source Sans Pro"/>
                <a:ea typeface="Source Sans Pro"/>
                <a:cs typeface="Source Sans Pro"/>
                <a:sym typeface="Source Sans Pro"/>
              </a:rPr>
              <a:t>questions ?</a:t>
            </a:r>
            <a:endParaRPr b="1" sz="4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492275" y="4743450"/>
            <a:ext cx="651600" cy="1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/17</a:t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8555000" y="104975"/>
            <a:ext cx="459300" cy="32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2" type="sldNum"/>
          </p:nvPr>
        </p:nvSpPr>
        <p:spPr>
          <a:xfrm>
            <a:off x="8610600" y="4743450"/>
            <a:ext cx="533400" cy="1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/17</a:t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524675" y="54650"/>
            <a:ext cx="464400" cy="41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533450" y="1145400"/>
            <a:ext cx="8077200" cy="4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1. </a:t>
            </a: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Contexte et objectifs du projet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Gestion de projet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spcBef>
                <a:spcPts val="66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Démarche adoptée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spcBef>
                <a:spcPts val="66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Organisation  actuelle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spcBef>
                <a:spcPts val="66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Avancement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spcBef>
                <a:spcPts val="66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Risques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spcBef>
                <a:spcPts val="66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Planning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</a:t>
            </a:r>
            <a:r>
              <a:rPr lang="en-US" sz="18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Enjeux techniques et Facteur Humain</a:t>
            </a:r>
            <a:endParaRPr sz="18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Pince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Méthode</a:t>
            </a:r>
            <a:r>
              <a:rPr b="1"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 contrôle adoptée : Position-Position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Avantages et inconvénients de la méthode Position-Position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Application pratique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366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1377675" y="183384"/>
            <a:ext cx="70755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8EB5"/>
              </a:buClr>
              <a:buFont typeface="Arial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Plan de la présentation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539700" y="123781"/>
            <a:ext cx="80646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Contexte et objectifs 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43925" y="1796300"/>
            <a:ext cx="33825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latin typeface="Source Sans Pro"/>
                <a:ea typeface="Source Sans Pro"/>
                <a:cs typeface="Source Sans Pro"/>
                <a:sym typeface="Source Sans Pro"/>
              </a:rPr>
              <a:t>Créer une pince robot compatible avec l’UR3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4743450"/>
            <a:ext cx="533400" cy="1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/17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5174450" y="2468569"/>
            <a:ext cx="36450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Convertir l’UR3 en robot de téléopération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343925" y="2828300"/>
            <a:ext cx="33825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Créer le système à retour de force contrôlant la pince et l’UR3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343925" y="1239525"/>
            <a:ext cx="33825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 u="sng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Objectifs du projet : 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3893450" y="1941925"/>
            <a:ext cx="616200" cy="1863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Shape 88"/>
          <p:cNvCxnSpPr>
            <a:stCxn id="87" idx="1"/>
            <a:endCxn id="84" idx="1"/>
          </p:cNvCxnSpPr>
          <p:nvPr/>
        </p:nvCxnSpPr>
        <p:spPr>
          <a:xfrm>
            <a:off x="4509650" y="2873575"/>
            <a:ext cx="6648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8629750" y="4743450"/>
            <a:ext cx="533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b="0" i="0" lang="en-US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2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/17</a:t>
            </a:r>
            <a:endParaRPr sz="1200"/>
          </a:p>
        </p:txBody>
      </p:sp>
      <p:sp>
        <p:nvSpPr>
          <p:cNvPr id="94" name="Shape 94"/>
          <p:cNvSpPr txBox="1"/>
          <p:nvPr/>
        </p:nvSpPr>
        <p:spPr>
          <a:xfrm>
            <a:off x="304800" y="154305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597525" y="1179450"/>
            <a:ext cx="80646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 livrables :</a:t>
            </a:r>
            <a:endParaRPr sz="22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3200" lvl="0" marL="457200" rt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Source Sans Pro"/>
              <a:buChar char="●"/>
            </a:pP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27</a:t>
            </a: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/10/17 : Etat de l’existant </a:t>
            </a:r>
            <a:endParaRPr sz="20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3200" lvl="0" marL="457200" rt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Source Sans Pro"/>
              <a:buChar char="●"/>
            </a:pP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19</a:t>
            </a: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/01/18 : Livraison finale </a:t>
            </a:r>
            <a:endParaRPr sz="20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2286000" rt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Source Sans Pro"/>
              <a:buChar char="➔"/>
            </a:pPr>
            <a:r>
              <a:rPr lang="en-US" sz="18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prototype </a:t>
            </a:r>
            <a:endParaRPr sz="18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2286000" rt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Source Sans Pro"/>
              <a:buChar char="➔"/>
            </a:pPr>
            <a:r>
              <a:rPr lang="en-US" sz="18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manuel d’utilisation</a:t>
            </a:r>
            <a:endParaRPr sz="18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2286000" rt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Source Sans Pro"/>
              <a:buChar char="➔"/>
            </a:pPr>
            <a:r>
              <a:rPr lang="en-US" sz="18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 technique</a:t>
            </a:r>
            <a:endParaRPr sz="18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lang="en-US" sz="22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revues : </a:t>
            </a:r>
            <a:endParaRPr sz="22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3200" lvl="0" marL="457200" rt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Source Sans Pro"/>
              <a:buChar char="●"/>
            </a:pP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CGESP : 20/10/17</a:t>
            </a:r>
            <a:endParaRPr sz="20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3200" lvl="0" marL="457200" rt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Source Sans Pro"/>
              <a:buChar char="●"/>
            </a:pP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 </a:t>
            </a: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CGESP&amp;</a:t>
            </a: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CTFH : </a:t>
            </a: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15/11/17 et 08/01/18</a:t>
            </a:r>
            <a:endParaRPr sz="20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539700" y="123781"/>
            <a:ext cx="80646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Contexte et objectifs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2" type="sldNum"/>
          </p:nvPr>
        </p:nvSpPr>
        <p:spPr>
          <a:xfrm>
            <a:off x="8610600" y="4743450"/>
            <a:ext cx="533400" cy="1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/17</a:t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8524675" y="54650"/>
            <a:ext cx="464400" cy="41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533450" y="1145400"/>
            <a:ext cx="8077200" cy="4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Contexte et objectifs du projet</a:t>
            </a:r>
            <a:endParaRPr sz="18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2. Gestion de projet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spcBef>
                <a:spcPts val="66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Démarche adoptée</a:t>
            </a:r>
            <a:endParaRPr sz="14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spcBef>
                <a:spcPts val="66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Organisation  actuelle</a:t>
            </a:r>
            <a:endParaRPr sz="14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spcBef>
                <a:spcPts val="66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Avancement</a:t>
            </a:r>
            <a:endParaRPr sz="14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spcBef>
                <a:spcPts val="66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Risques</a:t>
            </a:r>
            <a:endParaRPr sz="14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spcBef>
                <a:spcPts val="66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Planning</a:t>
            </a:r>
            <a:endParaRPr sz="14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Enjeux techniques et Facteur Humain</a:t>
            </a:r>
            <a:endParaRPr sz="18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Pince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Méthode</a:t>
            </a:r>
            <a:r>
              <a:rPr b="1"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 contrôle adoptée : Position-Position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Avantages et inconvénients de la méthode Position-Position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Application pratique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366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8610600" y="4743450"/>
            <a:ext cx="533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2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/17</a:t>
            </a:r>
            <a:endParaRPr sz="1200"/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18EB5"/>
              </a:buClr>
              <a:buFont typeface="Source Sans Pro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Démarche adoptée</a:t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304800" y="154305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" name="Shape 112"/>
          <p:cNvGraphicFramePr/>
          <p:nvPr/>
        </p:nvGraphicFramePr>
        <p:xfrm>
          <a:off x="149650" y="1101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{D02AA17F-D4B8-4835-93BB-82973946E438}</a:tableStyleId>
              </a:tblPr>
              <a:tblGrid>
                <a:gridCol w="2144875"/>
                <a:gridCol w="1402600"/>
                <a:gridCol w="1773725"/>
                <a:gridCol w="1773725"/>
                <a:gridCol w="1773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solidFill>
                      <a:srgbClr val="C9DAF8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Formalisation du projet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solidFill>
                      <a:srgbClr val="C9DAF8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solidFill>
                      <a:srgbClr val="C9DAF8"/>
                    </a:solidFill>
                  </a:tcPr>
                </a:tc>
              </a:tr>
              <a:tr h="938975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Rédaction du Cahier des charges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Rédaction de l’état de l’existant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317500" lvl="0" marL="4572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Prise en main de l’UR3 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41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solidFill>
                      <a:srgbClr val="C9DAF8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Développement du prototype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solidFill>
                      <a:srgbClr val="C9DAF8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solidFill>
                      <a:srgbClr val="C9DAF8"/>
                    </a:solidFill>
                  </a:tcPr>
                </a:tc>
              </a:tr>
              <a:tr h="938975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Modélisation et simulation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Fabrication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317500" lvl="0" marL="4572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Spécification des scénarios et des tests de validation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solidFill>
                      <a:srgbClr val="C9DAF8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Validation du prototype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solidFill>
                      <a:srgbClr val="C9DAF8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solidFill>
                      <a:srgbClr val="C9DAF8"/>
                    </a:solidFill>
                  </a:tcPr>
                </a:tc>
              </a:tr>
              <a:tr h="593675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Tests unitaires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317500" lvl="0" marL="4572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Réalisation des scénarios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Organisation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610600" y="4743450"/>
            <a:ext cx="533400" cy="1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/17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925" y="880150"/>
            <a:ext cx="5660649" cy="386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Avancement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610600" y="4743450"/>
            <a:ext cx="533400" cy="1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/17</a:t>
            </a:r>
            <a:endParaRPr/>
          </a:p>
        </p:txBody>
      </p:sp>
      <p:graphicFrame>
        <p:nvGraphicFramePr>
          <p:cNvPr id="128" name="Shape 128"/>
          <p:cNvGraphicFramePr/>
          <p:nvPr/>
        </p:nvGraphicFramePr>
        <p:xfrm>
          <a:off x="148300" y="1111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{D02AA17F-D4B8-4835-93BB-82973946E438}</a:tableStyleId>
              </a:tblPr>
              <a:tblGrid>
                <a:gridCol w="2630650"/>
                <a:gridCol w="3158075"/>
                <a:gridCol w="3051100"/>
              </a:tblGrid>
              <a:tr h="344900">
                <a:tc gridSpan="3">
                  <a:txBody>
                    <a:bodyPr>
                      <a:noAutofit/>
                    </a:bodyPr>
                    <a:lstStyle/>
                    <a:p>
                      <a:pPr indent="-395287" lvl="0" marL="39528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Faits Marquants depuis le point précédent / Informations importantes / Risques majeurs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 hMerge="1"/>
                <a:tc hMerge="1"/>
              </a:tr>
              <a:tr h="1572950">
                <a:tc gridSpan="3">
                  <a:txBody>
                    <a:bodyPr>
                      <a:noAutofit/>
                    </a:bodyPr>
                    <a:lstStyle/>
                    <a:p>
                      <a:pPr indent="-3302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Source Sans Pro"/>
                        <a:buChar char="-"/>
                      </a:pPr>
                      <a:r>
                        <a:rPr lang="en-US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Choix techniques à partir de l’état de l’existant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3302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Source Sans Pro"/>
                        <a:buChar char="-"/>
                      </a:pPr>
                      <a:r>
                        <a:rPr lang="en-US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Impression 3D d’un premier prototype de pince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3302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Source Sans Pro"/>
                        <a:buChar char="→"/>
                      </a:pPr>
                      <a:r>
                        <a:rPr lang="en-US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Une nouvelle tentative prévue (manque de précision de l’imprimante 3D utilisée)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330200" lvl="0" marL="45720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Source Sans Pro"/>
                        <a:buChar char="-"/>
                      </a:pPr>
                      <a:r>
                        <a:rPr lang="en-US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Prototypage du système de contrôle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3225">
                <a:tc gridSpan="2">
                  <a:txBody>
                    <a:bodyPr>
                      <a:noAutofit/>
                    </a:bodyPr>
                    <a:lstStyle/>
                    <a:p>
                      <a:pPr indent="-395287" lvl="0" marL="39528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Difficultés / Décisions / Actions prévues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-395287" lvl="0" marL="39528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Prochaines échéances majeures</a:t>
                      </a:r>
                      <a:endParaRPr sz="11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1217950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Source Sans Pro"/>
                        <a:buChar char="●"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Choix de la bonne méthode pour le retour haptique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Source Sans Pro"/>
                        <a:buChar char="●"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Exploration de plusieurs méthodes 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228600" lvl="0" marL="45720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Source Sans Pro"/>
                        <a:buChar char="●"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Faire des tests continus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187325" lvl="0" marL="187325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333399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Prochain jalon : livraison finale 19/01/2018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" name="Shape 129"/>
          <p:cNvSpPr/>
          <p:nvPr/>
        </p:nvSpPr>
        <p:spPr>
          <a:xfrm>
            <a:off x="2585600" y="3757925"/>
            <a:ext cx="417600" cy="2286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8EB5"/>
              </a:buClr>
              <a:buFont typeface="Arial"/>
              <a:buNone/>
            </a:pPr>
            <a:r>
              <a:rPr i="0" lang="en-US" sz="2400" u="none" cap="none" strike="noStrike">
                <a:solidFill>
                  <a:srgbClr val="718E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isques identifiés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8610600" y="4787475"/>
            <a:ext cx="533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2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/17</a:t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0" y="4743450"/>
            <a:ext cx="3240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7" name="Shape 137"/>
          <p:cNvGraphicFramePr/>
          <p:nvPr/>
        </p:nvGraphicFramePr>
        <p:xfrm>
          <a:off x="53275" y="96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{F8F5A556-607E-4F43-A9A6-9231F81FA497}</a:tableStyleId>
              </a:tblPr>
              <a:tblGrid>
                <a:gridCol w="517625"/>
                <a:gridCol w="2017350"/>
                <a:gridCol w="2136175"/>
                <a:gridCol w="1689475"/>
                <a:gridCol w="1703825"/>
                <a:gridCol w="914625"/>
              </a:tblGrid>
              <a:tr h="61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4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Id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4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Risque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4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Conséquence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4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Actions préventives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4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Actions correctrices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4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Criticité </a:t>
                      </a:r>
                      <a:r>
                        <a:rPr lang="en-US" sz="13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(probabilité x gravité)</a:t>
                      </a:r>
                      <a:endParaRPr sz="13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>
                    <a:solidFill>
                      <a:srgbClr val="C9DAF8"/>
                    </a:solidFill>
                  </a:tcPr>
                </a:tc>
              </a:tr>
              <a:tr h="79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1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1_1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b="1"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Dégradation</a:t>
                      </a: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d’un élément de l’</a:t>
                      </a:r>
                      <a:r>
                        <a:rPr b="1"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UR3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Impossibilité d’utilisation de l’UR3 jusqu’à réparation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Rien n’empêche des dégradations étrangères à notre action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Utilisation de logiciel de simulation en attendant la réparation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0,1</a:t>
                      </a: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*8 =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b="1"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0,8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/>
                </a:tc>
              </a:tr>
              <a:tr h="71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1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1_</a:t>
                      </a:r>
                      <a:r>
                        <a:rPr lang="en-US" sz="11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b="1"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Dégradation </a:t>
                      </a: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 la </a:t>
                      </a:r>
                      <a:r>
                        <a:rPr b="1"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pince </a:t>
                      </a: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ou </a:t>
                      </a:r>
                      <a:r>
                        <a:rPr b="1"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système de contrôle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Impossibilité d’utilisation de la pince jusqu’à réparation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Idem.</a:t>
                      </a:r>
                      <a:b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</a:b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Il faut prendre des précautions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Réparation/re-fabrication des éléments endommagés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</a:t>
                      </a: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2*3 =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0,6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/>
                </a:tc>
              </a:tr>
              <a:tr h="660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1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1_</a:t>
                      </a:r>
                      <a:r>
                        <a:rPr lang="en-US" sz="11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Salle de l’UR3 indisponible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Impossibilité</a:t>
                      </a: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d’utilisation de l’UR3 jusqu’à la fin de l’indisponibilité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Aucune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Revenir plus tard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</a:t>
                      </a: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2*1 =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0,2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0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1_4</a:t>
                      </a:r>
                      <a:endParaRPr sz="1100" u="none" cap="none" strike="noStrike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Les </a:t>
                      </a:r>
                      <a:r>
                        <a:rPr b="1"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méthodes de retour haptique</a:t>
                      </a:r>
                      <a:r>
                        <a:rPr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explorées</a:t>
                      </a:r>
                      <a:endParaRPr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ne sont pas </a:t>
                      </a:r>
                      <a:r>
                        <a:rPr b="1"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concluantes</a:t>
                      </a:r>
                      <a:r>
                        <a:rPr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Qualité</a:t>
                      </a:r>
                      <a:r>
                        <a:rPr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du retour haptique du système </a:t>
                      </a:r>
                      <a:r>
                        <a:rPr b="1"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insuffisante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 </a:t>
                      </a:r>
                      <a:r>
                        <a:rPr b="1"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documenter</a:t>
                      </a:r>
                      <a:r>
                        <a:rPr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sur les méthodes</a:t>
                      </a:r>
                      <a:endParaRPr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Faire des </a:t>
                      </a:r>
                      <a:r>
                        <a:rPr b="1"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tests au fur et à mesure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Explorer d’autres méthodes </a:t>
                      </a:r>
                      <a:endParaRPr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0,75*8 =</a:t>
                      </a:r>
                      <a:endParaRPr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1_pres_thales_aero_f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3399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es_thales_aero_f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3399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