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906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B94FAD-8781-4B0B-BDCF-5790C8FEBDEB}">
  <a:tblStyle styleId="{1CB94FAD-8781-4B0B-BDCF-5790C8FEB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81A2E30-E636-4FB3-AAF4-FF0C9F019F1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09112"/>
            <a:ext cx="29733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9409112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1,5kg</a:t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Difficultés à trouver des drivers corrects pour Linux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 axes utiles  à utiliser pour la translation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 rotation assurée par l’interface haptique (gyroscope intégré)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Envoi d’instructions depuis l’ordinateur: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possible depuis la mise à jour des tablettes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codage en Python et envoi des chaînes de caractères en UR 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risques : impression de mauvaise qualité, délais de livraison, version du systeme d’exploitation de l’ur3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32012" y="744537"/>
            <a:ext cx="66021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p:0-1 g:0-10 C:0-10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2812" y="4705350"/>
            <a:ext cx="5032375" cy="44561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32027" y="744537"/>
            <a:ext cx="6601800" cy="3713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912812" y="4705350"/>
            <a:ext cx="50325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6200" y="9409112"/>
            <a:ext cx="2971800" cy="4968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827088" y="789385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071563" y="3212306"/>
            <a:ext cx="8018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r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413" lvl="1" marL="379413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3" lvl="2" marL="671513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7813" lvl="3" marL="950913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3" lvl="4" marL="12430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0513" lvl="5" marL="17002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0513" lvl="6" marL="21574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0513" lvl="7" marL="26146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0513" lvl="8" marL="3071813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6764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295900" y="914400"/>
            <a:ext cx="34671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720"/>
              </a:spcBef>
              <a:spcAft>
                <a:spcPts val="0"/>
              </a:spcAft>
              <a:buClr>
                <a:srgbClr val="123E6E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4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None/>
              <a:defRPr b="0" i="0" sz="18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None/>
              <a:defRPr b="0" i="0" sz="14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po000004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74100" y="990600"/>
            <a:ext cx="289273" cy="28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387" y="1869281"/>
            <a:ext cx="8680357" cy="1199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1204DC-08EF-40BC-B07A-7EDE8BE5A9D9@ensc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37" y="1852613"/>
            <a:ext cx="1190629" cy="825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98462" y="4901803"/>
            <a:ext cx="87456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r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718E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676400" y="914400"/>
            <a:ext cx="70866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60"/>
              </a:spcBef>
              <a:spcAft>
                <a:spcPts val="0"/>
              </a:spcAft>
              <a:buClr>
                <a:srgbClr val="123E6E"/>
              </a:buClr>
              <a:buSzPts val="2200"/>
              <a:buFont typeface="Noto Sans Symbols"/>
              <a:buChar char="■"/>
              <a:defRPr b="0" i="0" sz="2200" u="none" cap="none" strike="noStrike">
                <a:solidFill>
                  <a:srgbClr val="123E6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36699"/>
              </a:buClr>
              <a:buSzPts val="1080"/>
              <a:buFont typeface="Noto Sans Symbols"/>
              <a:buChar char="●"/>
              <a:defRPr b="0" i="0" sz="1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432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432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432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432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32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36699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-2028450" y="2494078"/>
            <a:ext cx="425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28600" y="4857750"/>
            <a:ext cx="8458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Shape 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321469"/>
            <a:ext cx="6412744" cy="9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4832747"/>
            <a:ext cx="8404490" cy="8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o000004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114300"/>
            <a:ext cx="289273" cy="28927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15240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2438400" y="514350"/>
            <a:ext cx="11430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2578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66294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848600" y="514350"/>
            <a:ext cx="9144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3505200" y="514350"/>
            <a:ext cx="1371600" cy="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228875" y="2652169"/>
            <a:ext cx="860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Conception d’une pince avec </a:t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2800">
                <a:latin typeface="Source Sans Pro"/>
                <a:ea typeface="Source Sans Pro"/>
                <a:cs typeface="Source Sans Pro"/>
                <a:sym typeface="Source Sans Pro"/>
              </a:rPr>
              <a:t>retour de force adaptée à l’UR3</a:t>
            </a:r>
            <a:r>
              <a:rPr i="0" lang="en-US" sz="28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0075" y="249550"/>
            <a:ext cx="86061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TRANSPROMO Sujet 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°</a:t>
            </a:r>
            <a:r>
              <a:rPr lang="en-US" sz="3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</a:t>
            </a:r>
            <a:endParaRPr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 haptique</a:t>
            </a:r>
            <a:endParaRPr sz="4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342900" marR="0" rtl="0" algn="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499300" y="4649600"/>
            <a:ext cx="644700" cy="23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 sz="1200">
                <a:solidFill>
                  <a:srgbClr val="003366"/>
                </a:solidFill>
              </a:rPr>
              <a:t>1/17</a:t>
            </a:r>
            <a:endParaRPr sz="1200"/>
          </a:p>
        </p:txBody>
      </p:sp>
      <p:sp>
        <p:nvSpPr>
          <p:cNvPr id="63" name="Shape 63"/>
          <p:cNvSpPr txBox="1"/>
          <p:nvPr/>
        </p:nvSpPr>
        <p:spPr>
          <a:xfrm>
            <a:off x="49" y="4901800"/>
            <a:ext cx="9144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TRSP N°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i="0" lang="en-US" u="none" cap="none" strike="noStrike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Date: 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08</a:t>
            </a:r>
            <a:r>
              <a:rPr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/01/2018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612325" y="3776988"/>
            <a:ext cx="8222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2A :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Fochesato, Zuzanna Muszynska,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Jérémy Quintin, Thierry Rouch,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1A : Enzo Constant, Vincent Da Silva Pinto, Valentin Debenay, Nicolas </a:t>
            </a:r>
            <a:r>
              <a:rPr lang="en-U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Delcombel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, Julien Doche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590000" y="892238"/>
            <a:ext cx="533400" cy="48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054975" y="1723763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Comité CGESP&amp;CTFH du 08/01/2018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Pince pour l’UR3</a:t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0050" y="4743450"/>
            <a:ext cx="6738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50" y="1183600"/>
            <a:ext cx="2823150" cy="21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" type="body"/>
          </p:nvPr>
        </p:nvSpPr>
        <p:spPr>
          <a:xfrm>
            <a:off x="293500" y="1320850"/>
            <a:ext cx="52101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Modèle “Mantis Gripper”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projet </a:t>
            </a:r>
            <a:r>
              <a:rPr b="1" lang="en-US" sz="1400">
                <a:latin typeface="Source Sans Pro"/>
                <a:ea typeface="Source Sans Pro"/>
                <a:cs typeface="Source Sans Pro"/>
                <a:sym typeface="Source Sans Pro"/>
              </a:rPr>
              <a:t>open-source</a:t>
            </a: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adapté à l’UR3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pince angulaire à 2 mâchoires actionnée par </a:t>
            </a:r>
            <a:r>
              <a:rPr b="1" lang="en-US" sz="1400">
                <a:latin typeface="Source Sans Pro"/>
                <a:ea typeface="Source Sans Pro"/>
                <a:cs typeface="Source Sans Pro"/>
                <a:sym typeface="Source Sans Pro"/>
              </a:rPr>
              <a:t>1 seul </a:t>
            </a:r>
            <a:r>
              <a:rPr lang="en-US" sz="1400">
                <a:latin typeface="Source Sans Pro"/>
                <a:ea typeface="Source Sans Pro"/>
                <a:cs typeface="Source Sans Pro"/>
                <a:sym typeface="Source Sans Pro"/>
              </a:rPr>
              <a:t>servo-moteur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Etude des différentes méthodes haptiques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44013" y="1518550"/>
            <a:ext cx="37734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Méthode Position-Position</a:t>
            </a:r>
            <a:endParaRPr/>
          </a:p>
          <a:p>
            <a:pPr indent="-3429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428875" y="2976050"/>
            <a:ext cx="47022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Stimulus cutané par vibration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037375" y="1518550"/>
            <a:ext cx="37734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Méthode Force-Position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875" y="2164150"/>
            <a:ext cx="326675" cy="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6475225" y="2044250"/>
            <a:ext cx="655850" cy="5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119025" y="3571775"/>
            <a:ext cx="655850" cy="5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313475" y="1558750"/>
            <a:ext cx="3773400" cy="9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916450" y="1558750"/>
            <a:ext cx="3773400" cy="98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428875" y="3061775"/>
            <a:ext cx="4119300" cy="10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Méthode Position-Position</a:t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63200" y="4743450"/>
            <a:ext cx="6807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1475" y="1320850"/>
            <a:ext cx="37179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Avantages 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>
                <a:solidFill>
                  <a:schemeClr val="dk1"/>
                </a:solidFill>
              </a:rPr>
              <a:t>Facilité d’implémentation au niveau hardware et software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>
                <a:solidFill>
                  <a:schemeClr val="dk1"/>
                </a:solidFill>
              </a:rPr>
              <a:t>Stabilité du système</a:t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641175" y="1320850"/>
            <a:ext cx="41046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Inconvénients </a:t>
            </a: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500"/>
              <a:buChar char="❌"/>
            </a:pPr>
            <a:r>
              <a:rPr b="1" lang="en-US" sz="1500">
                <a:solidFill>
                  <a:srgbClr val="A61C00"/>
                </a:solidFill>
              </a:rPr>
              <a:t>Dégradation des perceptions en mouvement libre</a:t>
            </a:r>
            <a:endParaRPr b="1" sz="1500">
              <a:solidFill>
                <a:srgbClr val="A61C00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Système de commande de l’UR3 (1/3)</a:t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17850" y="4743450"/>
            <a:ext cx="6261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36375" y="1686650"/>
            <a:ext cx="35958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Problématique FH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 :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système de commande de l’UR3 par défaut (tablette tactile) est </a:t>
            </a:r>
            <a:r>
              <a:rPr b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inadapté </a:t>
            </a: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pour le pilotage en direct (</a:t>
            </a:r>
            <a:r>
              <a:rPr b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téléopération</a:t>
            </a: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du robot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859" y="829975"/>
            <a:ext cx="4849216" cy="3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Système de commande de l’UR3 (2/3)</a:t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17850" y="4743450"/>
            <a:ext cx="6261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descr="http://www.conrad.com/medias/global/ce/9000_9999/9000/9060/9068/906809_ZB_04_FB.EPS_1000.jp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412" y="860875"/>
            <a:ext cx="3882574" cy="38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1" type="body"/>
          </p:nvPr>
        </p:nvSpPr>
        <p:spPr>
          <a:xfrm>
            <a:off x="384100" y="1690350"/>
            <a:ext cx="51834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Source Sans Pro"/>
                <a:ea typeface="Source Sans Pro"/>
                <a:cs typeface="Source Sans Pro"/>
                <a:sym typeface="Source Sans Pro"/>
              </a:rPr>
              <a:t>Solution :</a:t>
            </a:r>
            <a:endParaRPr b="1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Utilisation du joystick du système </a:t>
            </a:r>
            <a:r>
              <a:rPr i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Saitek Pro X52 Flight System</a:t>
            </a: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pour contrôler les degrés de translation du bras robot.</a:t>
            </a:r>
            <a:b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Utilisation d’un capteur gyroscopique pour contrôler les degrés de rotation.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Système de commande de l’UR3 (2/3)</a:t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17850" y="4743450"/>
            <a:ext cx="6261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5258" l="7588" r="11419" t="16137"/>
          <a:stretch/>
        </p:blipFill>
        <p:spPr>
          <a:xfrm>
            <a:off x="4509475" y="1024673"/>
            <a:ext cx="4480976" cy="3289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body"/>
          </p:nvPr>
        </p:nvSpPr>
        <p:spPr>
          <a:xfrm>
            <a:off x="507825" y="1458075"/>
            <a:ext cx="3797400" cy="2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Envoi d’instructions</a:t>
            </a: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 :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Programmation depuis la tablette 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(en </a:t>
            </a:r>
            <a:r>
              <a:rPr b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 Script</a:t>
            </a: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possible mais </a:t>
            </a:r>
            <a:r>
              <a:rPr b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fastidieuse</a:t>
            </a:r>
            <a:endParaRPr b="1"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Envoi d’instructions depuis le réseau par l’ordinateur (en </a:t>
            </a:r>
            <a:r>
              <a:rPr b="1"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</a:t>
            </a:r>
            <a:r>
              <a:rPr lang="en-US" sz="1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3250" y="293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Bilan </a:t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517850" y="4743450"/>
            <a:ext cx="6261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489775" y="1099800"/>
            <a:ext cx="39801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Points positifs</a:t>
            </a:r>
            <a:r>
              <a:rPr b="1" lang="en-US" sz="2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</a:t>
            </a:r>
            <a:endParaRPr b="1"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/>
              <a:t>Opportunité d’utilisation de l’UR3 </a:t>
            </a:r>
            <a:endParaRPr sz="15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/>
              <a:t>Exploration des méthodes de retour haptique et de la téléopération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✓"/>
            </a:pPr>
            <a:r>
              <a:rPr lang="en-US" sz="1500"/>
              <a:t>Un prototype fonctionnel de la pince et de son système de contrôle à la livraison finale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795250" y="1099800"/>
            <a:ext cx="39801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Points négatifs : </a:t>
            </a:r>
            <a:endParaRPr b="1"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Char char="❌"/>
            </a:pPr>
            <a:r>
              <a:rPr lang="en-US" sz="1500"/>
              <a:t>Manque de ressources (documentaire, temps, budget).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Char char="❌"/>
            </a:pPr>
            <a:r>
              <a:rPr lang="en-US" sz="1500"/>
              <a:t>Sous-estimation des risques 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5400" y="834700"/>
            <a:ext cx="85641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Merci de votre attention !</a:t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400">
                <a:latin typeface="Source Sans Pro"/>
                <a:ea typeface="Source Sans Pro"/>
                <a:cs typeface="Source Sans Pro"/>
                <a:sym typeface="Source Sans Pro"/>
              </a:rPr>
              <a:t>Avez-vous des </a:t>
            </a:r>
            <a:r>
              <a:rPr b="1" lang="en-US" sz="4400">
                <a:latin typeface="Source Sans Pro"/>
                <a:ea typeface="Source Sans Pro"/>
                <a:cs typeface="Source Sans Pro"/>
                <a:sym typeface="Source Sans Pro"/>
              </a:rPr>
              <a:t>questions ?</a:t>
            </a:r>
            <a:endParaRPr b="1" sz="4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92275" y="4743450"/>
            <a:ext cx="6516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8555000" y="104975"/>
            <a:ext cx="459300" cy="32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1. Contexte et objectifs du projet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Enjeux techniques et Facteur Humain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Méthode</a:t>
            </a:r>
            <a:r>
              <a:rPr b="1"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contrôle adoptée :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pratique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1377675" y="183384"/>
            <a:ext cx="7075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Plan de la présentation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39700" y="12378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Contexte et objectifs 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44175" y="1504225"/>
            <a:ext cx="3382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latin typeface="Source Sans Pro"/>
                <a:ea typeface="Source Sans Pro"/>
                <a:cs typeface="Source Sans Pro"/>
                <a:sym typeface="Source Sans Pro"/>
              </a:rPr>
              <a:t>Créer une pince robot compatible avec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74700" y="2063252"/>
            <a:ext cx="3645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Convertir l’UR3 en robot de téléopération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44175" y="2536225"/>
            <a:ext cx="33825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Créer le système à retour de force contrôlant la pince et l’UR3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44175" y="947450"/>
            <a:ext cx="3382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Objectifs du projet : 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3793700" y="1649850"/>
            <a:ext cx="616200" cy="186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>
            <a:stCxn id="87" idx="1"/>
            <a:endCxn id="84" idx="1"/>
          </p:cNvCxnSpPr>
          <p:nvPr/>
        </p:nvCxnSpPr>
        <p:spPr>
          <a:xfrm>
            <a:off x="4409900" y="2581500"/>
            <a:ext cx="6648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2110025" y="4144900"/>
            <a:ext cx="44940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Avec le matériel disponible ou peu </a:t>
            </a:r>
            <a:r>
              <a:rPr b="1" lang="en-US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coûteux</a:t>
            </a:r>
            <a:endParaRPr b="1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629750" y="4743450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 sz="1200"/>
          </a:p>
        </p:txBody>
      </p:sp>
      <p:sp>
        <p:nvSpPr>
          <p:cNvPr id="95" name="Shape 95"/>
          <p:cNvSpPr txBox="1"/>
          <p:nvPr/>
        </p:nvSpPr>
        <p:spPr>
          <a:xfrm>
            <a:off x="304800" y="15430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597525" y="1179450"/>
            <a:ext cx="8064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livrables :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/10/17 : Etat de l’existant 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/01/18 : Livraison finale 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prototype 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manuel d’utilisation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22860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Source Sans Pro"/>
              <a:buChar char="➔"/>
            </a:pPr>
            <a:r>
              <a:rPr lang="en-US" sz="18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 technique</a:t>
            </a:r>
            <a:endParaRPr sz="18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22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revues : </a:t>
            </a:r>
            <a:endParaRPr sz="22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CGESP : 20/10/17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3200" lvl="0" marL="457200" rtl="0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Source Sans Pro"/>
              <a:buChar char="●"/>
            </a:pP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CGESP&amp;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CTFH : </a:t>
            </a:r>
            <a:r>
              <a:rPr lang="en-US" sz="20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15/11/17 et 08/01/18</a:t>
            </a:r>
            <a:endParaRPr sz="20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539700" y="12378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Contexte et objectifs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Contexte et objectifs du projet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Enjeux techniques et Facteur Humain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Méthode</a:t>
            </a:r>
            <a:r>
              <a:rPr b="1"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contrôle adoptée :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 pratique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610600" y="4743450"/>
            <a:ext cx="5334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graphicFrame>
        <p:nvGraphicFramePr>
          <p:cNvPr id="113" name="Shape 113"/>
          <p:cNvGraphicFramePr/>
          <p:nvPr/>
        </p:nvGraphicFramePr>
        <p:xfrm>
          <a:off x="148300" y="11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{1CB94FAD-8781-4B0B-BDCF-5790C8FEBDEB}</a:tableStyleId>
              </a:tblPr>
              <a:tblGrid>
                <a:gridCol w="2854900"/>
                <a:gridCol w="2933825"/>
                <a:gridCol w="3051100"/>
              </a:tblGrid>
              <a:tr h="344900">
                <a:tc gridSpan="3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Faits Marquants depuis le point précédent / Informations importantes / Risques majeurs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1572950">
                <a:tc gridSpan="3"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Progrès significatif dans la commande de position de l’UR3 en direct par l’ordinateur.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Impression 3D du deuxième prototype et arrivée des pièces mécaniques.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Source Sans Pro"/>
                        <a:buChar char="-"/>
                      </a:pPr>
                      <a:r>
                        <a:rPr lang="en-US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Peu d’avancement sur le retour de force.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3225">
                <a:tc gridSpan="2"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Difficultés / Décisions / Actions prévues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-395287" lvl="0" marL="39528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Prochaines échéances majeures</a:t>
                      </a:r>
                      <a:endParaRPr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21795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Difficultés liées à la manette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Commandes retardées et/ou annulées.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Exploration de plusieurs méthodes annulée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28600" lvl="0" marL="457200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Source Sans Pro"/>
                        <a:buChar char="●"/>
                      </a:pPr>
                      <a:r>
                        <a:rPr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Réalisation d’un prototype fonctionnel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87325" lvl="0" marL="187325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3339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Prochain jalon : livraison finale 19/01/2018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2826975" y="3943575"/>
            <a:ext cx="417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65150" y="97631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i="0" lang="en-US" sz="2400" u="none" cap="none" strike="noStrike">
                <a:solidFill>
                  <a:srgbClr val="718E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isques identifiés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610600" y="4787475"/>
            <a:ext cx="533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0" y="4743450"/>
            <a:ext cx="3240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Shape 122"/>
          <p:cNvGraphicFramePr/>
          <p:nvPr/>
        </p:nvGraphicFramePr>
        <p:xfrm>
          <a:off x="53275" y="9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{681A2E30-E636-4FB3-AAF4-FF0C9F019F17}</a:tableStyleId>
              </a:tblPr>
              <a:tblGrid>
                <a:gridCol w="517625"/>
                <a:gridCol w="2017350"/>
                <a:gridCol w="2136175"/>
                <a:gridCol w="1689475"/>
                <a:gridCol w="1703825"/>
                <a:gridCol w="914625"/>
              </a:tblGrid>
              <a:tr h="61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Risque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Conséquence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préventives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Actions correctrices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4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Criticité </a:t>
                      </a:r>
                      <a:r>
                        <a:rPr lang="en-US" sz="13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(probabilité x gravité)</a:t>
                      </a:r>
                      <a:endParaRPr sz="13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solidFill>
                      <a:srgbClr val="C9DAF8"/>
                    </a:solidFill>
                  </a:tcPr>
                </a:tc>
              </a:tr>
              <a:tr h="79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d’un élément de l’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UR3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l’UR3 jusqu’à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Rien n’empêche des dégradations étrangères à notre action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Utilisation de logiciel de simulation en attendant la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*8 =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/>
                </a:tc>
              </a:tr>
              <a:tr h="65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Dégradation 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 la 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pince 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 </a:t>
                      </a:r>
                      <a:r>
                        <a:rPr b="1"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système de contrôle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Impossibilité d’utilisation de la pince jusqu’à réparation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Idem. Il faut prendre des précautions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Réparation/re-fabrication des éléments endommagés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</a:t>
                      </a:r>
                      <a:r>
                        <a:rPr lang="en-US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2*3 =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0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ource Sans Pro"/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</a:t>
                      </a:r>
                      <a:r>
                        <a:rPr lang="en-US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Matériel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indisponible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construction 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 prototype potentiellement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bloquée</a:t>
                      </a:r>
                      <a:endParaRPr b="1"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Aucune concernant la salle de l’UR3</a:t>
                      </a:r>
                      <a:endParaRPr sz="10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Anticiper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 retards des </a:t>
                      </a:r>
                      <a:r>
                        <a:rPr b="1" lang="en-US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commandes</a:t>
                      </a:r>
                      <a:endParaRPr b="1" sz="10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S’adapter 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 fonction du matériel disponible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0,75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*9 =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6,75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  <a:tr h="920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1_4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méthodes de retour haptique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explorées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ne sont pas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concluantes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Qualité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du retour haptique du système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insuffisante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documenter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sur les méthodes</a:t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Faire des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 au fur et à mesure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Explorer d’autres méthodes 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0,75*8 =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8504200" y="4743450"/>
            <a:ext cx="639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/17</a:t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541875" y="26250"/>
            <a:ext cx="459300" cy="47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709550" y="6"/>
            <a:ext cx="806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8EB5"/>
              </a:buClr>
              <a:buFont typeface="Arial"/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3800" y="4800125"/>
            <a:ext cx="8372700" cy="1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53425" y="241100"/>
            <a:ext cx="6539100" cy="10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25" y="416700"/>
            <a:ext cx="7029425" cy="20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25" y="2493450"/>
            <a:ext cx="7116225" cy="25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8450" y="416700"/>
            <a:ext cx="949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b="1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 15/11</a:t>
            </a:r>
            <a:endParaRPr b="1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38725" y="2493450"/>
            <a:ext cx="949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b="1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actuel</a:t>
            </a:r>
            <a:endParaRPr b="1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2" type="sldNum"/>
          </p:nvPr>
        </p:nvSpPr>
        <p:spPr>
          <a:xfrm>
            <a:off x="8456375" y="4743450"/>
            <a:ext cx="687600" cy="1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/17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524675" y="54650"/>
            <a:ext cx="464400" cy="41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533450" y="1145400"/>
            <a:ext cx="80772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Contexte et objectifs du projet</a:t>
            </a:r>
            <a:endParaRPr sz="1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Gestion de projet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Avancement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Risques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spcBef>
                <a:spcPts val="6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sz="14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3. Enjeux techniques et Facteur Humain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Pince pour l’UR3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Etude des différentes méthodes haptiques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Avantages et inconvénients de la méthode Position-Position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Source Sans Pro"/>
              <a:buChar char="○"/>
            </a:pPr>
            <a:r>
              <a:rPr lang="en-US" sz="1400">
                <a:solidFill>
                  <a:srgbClr val="0033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Système de commande de l’UR3</a:t>
            </a:r>
            <a:endParaRPr sz="14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366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es_thales_aero_f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