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40" r:id="rId3"/>
    <p:sldId id="441" r:id="rId4"/>
    <p:sldId id="442" r:id="rId5"/>
    <p:sldId id="464" r:id="rId6"/>
    <p:sldId id="465" r:id="rId7"/>
    <p:sldId id="466" r:id="rId8"/>
    <p:sldId id="467" r:id="rId9"/>
    <p:sldId id="468" r:id="rId10"/>
    <p:sldId id="338" r:id="rId11"/>
    <p:sldId id="469" r:id="rId12"/>
    <p:sldId id="348" r:id="rId13"/>
    <p:sldId id="565" r:id="rId14"/>
    <p:sldId id="456" r:id="rId15"/>
    <p:sldId id="566" r:id="rId16"/>
    <p:sldId id="567" r:id="rId17"/>
    <p:sldId id="443" r:id="rId18"/>
    <p:sldId id="568" r:id="rId19"/>
    <p:sldId id="569" r:id="rId20"/>
    <p:sldId id="570" r:id="rId21"/>
    <p:sldId id="571" r:id="rId22"/>
    <p:sldId id="444" r:id="rId23"/>
    <p:sldId id="457" r:id="rId24"/>
    <p:sldId id="458" r:id="rId25"/>
    <p:sldId id="459" r:id="rId26"/>
    <p:sldId id="460" r:id="rId27"/>
    <p:sldId id="463" r:id="rId28"/>
    <p:sldId id="462" r:id="rId29"/>
    <p:sldId id="445" r:id="rId30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624" autoAdjust="0"/>
  </p:normalViewPr>
  <p:slideViewPr>
    <p:cSldViewPr>
      <p:cViewPr varScale="1">
        <p:scale>
          <a:sx n="104" d="100"/>
          <a:sy n="104" d="100"/>
        </p:scale>
        <p:origin x="117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810" y="-6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6F1F154-D08B-4637-BD6B-EE69DBEDF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F24782-B8CC-4BB5-84E6-002BAC7320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81DFCA3-140D-47A9-812B-EF4671D077DA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47B93-988F-4543-BD9C-1C7CB3B581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722FE9-DBFB-41DB-83A5-159F33A862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4AB649-9B77-47B4-86AE-79A195B7B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CBF277-B712-400F-957F-39A8A840E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1A883-E5D4-4659-8BCA-E5DCFAE454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2AF62D-6F31-46D6-B269-0F8F56C4162E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F41D5C3-29C3-4D18-A73E-68E70946B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E8581BB-C447-4235-AF25-DF5DD2219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BF2D4-077B-491A-A12A-DA192A4FE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B28C-60B8-44BD-9F27-BF4F6458E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42E71B-E9B3-4820-B67A-F8BCFD2903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D01A8CA-9D3D-4C4D-8CDD-E6DF20BF1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08787A-D443-429F-A574-148DE50B38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8746E7-4F05-4954-A5D7-6CD18FB744FA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2025/6/3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B8131C3E-0544-4AEA-AB54-2E5CF4AE2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9C7525-4BD0-4163-98A5-F7837A3EE5AC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E4FE87F-CDE4-460E-881D-9ED4C3D811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E528532-329A-4864-9D0A-64808B13A7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重庆大学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D982A9-5E02-48A1-96E2-36AE38A9E7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300">
                <a:latin typeface="Times New Roman" panose="02020603050405020304" pitchFamily="18" charset="0"/>
              </a:rPr>
              <a:t>高等代数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B2D036D-A015-497D-A941-6AA03F006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63EE0D-A2F6-4340-BF26-91E6EF2476B8}" type="datetime1">
              <a:rPr kumimoji="1" lang="zh-CN" altLang="en-US" sz="1300" smtClean="0"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2025/6/3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2" name="Rectangle 7">
            <a:extLst>
              <a:ext uri="{FF2B5EF4-FFF2-40B4-BE49-F238E27FC236}">
                <a16:creationId xmlns:a16="http://schemas.microsoft.com/office/drawing/2014/main" id="{1F5A9F09-0D46-442C-B44C-6AFEEB24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12B025-9860-401E-B5C6-D8511E97DB0D}" type="slidenum">
              <a:rPr kumimoji="1"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</a:t>
            </a:fld>
            <a:endParaRPr kumimoji="1"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7BD8AAAD-5528-4021-AC18-5931D989EB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90700FD-795C-4BC0-B86D-95C8F954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84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2E71B-E9B3-4820-B67A-F8BCFD29036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7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259C8-C7EE-4156-9DC0-3109D388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C517D-F1EF-450D-A68B-03ED621FDC53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62696-FBBC-4EB8-9EBD-19EE2BB4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E1A01-6584-4619-AB08-FD6FEFF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94204-A637-4043-9CC7-987AF444C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7936C-15CE-4AAB-848B-6D270D73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C7AC8-BDAF-459E-A39D-6ECCEBA31388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9C6D5-B12F-401F-97BA-2B55638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83FAA-5398-41B1-AE28-EE41BB0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3592C-DF7F-4F25-95AD-A0D5EFEFC0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4C623-0ADE-484A-BE33-E702B35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A897F-8DA0-4D46-8DD8-2287ABC8EEC1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84BD7-9901-416C-95BF-3694957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E8AF4-C2BC-4E32-9DB3-E8FB1A1C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54C32-A54F-443A-900C-0AC299C29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868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4E221A7-0730-4633-B4BD-24B39355C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CF6A7-B355-459E-B60A-77FF55BDC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3CACA6-08B1-457A-9623-D84272E7D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3CAD6-A1E2-4004-850D-629E47C74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1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CD5CD-4A9C-42BE-9B3F-0ABDA58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D0D-2896-4BF3-923E-FFF8221B046F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E9E60-15CC-4A0A-B209-61423A3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4ABA8-1820-4B9B-8398-8FE5EBFF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3C437-6D35-4DF2-9DDF-16D33DE3BB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13924-75A6-4FB4-87F0-175FBDEB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F5F9B-25E3-46A1-98D1-D8DF1644CD11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2985-7505-4F1A-88BD-AC95D4F9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94F377-6737-4278-BE4F-1C7BE831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EA479-BF3B-473D-BBE0-F05445F347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42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0880CC9-7971-4098-B87F-8480BDBD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BB680-830C-4A88-AF9D-51D5BB13C0CE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AE3D943-B121-407E-916D-9FAD9F3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CF24BB-C6B9-4C32-9E47-C86D43E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71099-1BE1-4EC4-99FA-0E8A4EF43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CE374B4-C9E2-4251-B199-E4EB7F5E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9C6AF-5792-4C28-AF80-D5340AE435B0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9B58D44-811D-4457-B664-5138E384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A1AC865-3AD2-427E-AFE6-3583B2CE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EC19-AA48-483B-9C69-7C29A53F1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9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4571941-D6AA-47A6-B45C-08C11357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EB95-638D-4867-89C1-C84FCA55FD02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81DE41-E008-427E-A0EB-9D01D03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94AE7B3-31F8-4E8C-BB75-7A3F0EC8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3AD1-CBA7-43A5-BDAB-D2A6671AEF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8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182AB05-0F02-4448-AA3F-1E48E84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3964D-015F-45A6-BBB8-525A43BB96E4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DEBB7F7-48E2-4D51-996D-99CFA564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9F14A0-6B8E-4251-9D5B-A21946D8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8CA2-A1CB-4473-A6CD-72E4CDDC2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7165CD9-A9F8-4E14-B869-E12DC634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1E904-1879-477D-A111-3DA566B9A543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FEB713F-8388-465C-A6A3-E3AF8B6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B7237E4-351C-408F-B400-C4ACC19C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E49F4-97E0-4BE7-BD10-8E3DF8F88B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32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A3C3AB-5D7A-472A-91E7-79B6F6C2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26D2F-F923-4410-AEB6-AD53FFFD4FFF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FABE7F1-1CC2-408E-B868-6C222099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347EC8-EAD4-4D9F-B832-88008A8D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97849-179C-4BF5-8A5B-F91223F744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7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C7E279F9-4D1D-41C2-B594-847DFD60A4A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764418EE-8BFB-4E4C-AAF1-C4099A23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829A604F-10BF-4619-82BD-2A4750A6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BEE02-6019-452C-A6F6-3A0A8D13C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7BE501-E7B6-47ED-A922-6C02EB619C18}" type="datetimeFigureOut">
              <a:rPr lang="zh-CN" altLang="en-US"/>
              <a:pPr>
                <a:defRPr/>
              </a:pPr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54BB4-FEDF-41F9-BBFC-5687461F6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037EF-6145-49C6-93ED-FCFAE0753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F1DB772-2744-4267-A0B6-7B9C40C91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7">
            <a:extLst>
              <a:ext uri="{FF2B5EF4-FFF2-40B4-BE49-F238E27FC236}">
                <a16:creationId xmlns:a16="http://schemas.microsoft.com/office/drawing/2014/main" id="{C1A97169-7106-41F3-916B-B51B6D3967A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35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10FA458-7200-4009-A108-DFB16957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78600" y="63023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F6100-4DD5-48A8-90C7-8C1632C7AE22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1180118F-0F9B-44F4-8C1A-78D508EB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4000" b="1" dirty="0">
                <a:latin typeface="宋体" panose="02010600030101010101" pitchFamily="2" charset="-122"/>
              </a:rPr>
              <a:t>课程复习</a:t>
            </a:r>
            <a:endParaRPr kumimoji="1" lang="zh-CN" altLang="en-US" sz="3600" b="1" dirty="0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84260868-6AAC-43C8-A32C-83B235E5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36725"/>
            <a:ext cx="82296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4400" b="1">
                <a:latin typeface="Monotype Corsiva" panose="03010101010201010101" pitchFamily="66" charset="0"/>
              </a:rPr>
              <a:t>《</a:t>
            </a:r>
            <a:r>
              <a:rPr kumimoji="1" lang="zh-CN" altLang="en-US" sz="4400" b="1">
                <a:latin typeface="Monotype Corsiva" panose="03010101010201010101" pitchFamily="66" charset="0"/>
              </a:rPr>
              <a:t>机器学习基础</a:t>
            </a:r>
            <a:r>
              <a:rPr kumimoji="1" lang="en-US" altLang="zh-CN" sz="4400" b="1">
                <a:latin typeface="Monotype Corsiva" panose="03010101010201010101" pitchFamily="66" charset="0"/>
              </a:rPr>
              <a:t>》</a:t>
            </a:r>
            <a:br>
              <a:rPr kumimoji="1" lang="en-US" altLang="zh-CN" sz="4400" b="1">
                <a:latin typeface="Monotype Corsiva" panose="03010101010201010101" pitchFamily="66" charset="0"/>
              </a:rPr>
            </a:br>
            <a:r>
              <a:rPr kumimoji="1" lang="en-US" altLang="zh-CN" sz="4400" b="1">
                <a:latin typeface="Monotype Corsiva" panose="03010101010201010101" pitchFamily="66" charset="0"/>
              </a:rPr>
              <a:t>Foundations of Machine Learning</a:t>
            </a:r>
          </a:p>
        </p:txBody>
      </p:sp>
      <p:sp>
        <p:nvSpPr>
          <p:cNvPr id="5125" name="Text Box 18">
            <a:extLst>
              <a:ext uri="{FF2B5EF4-FFF2-40B4-BE49-F238E27FC236}">
                <a16:creationId xmlns:a16="http://schemas.microsoft.com/office/drawing/2014/main" id="{D2CB22B5-00BE-49EC-93A1-107A76F4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GB" sz="28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重庆大学计算机学院</a:t>
            </a:r>
            <a:endParaRPr kumimoji="1"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A93BA5-BD95-D2CD-F6E7-030A482B9AE6}"/>
              </a:ext>
            </a:extLst>
          </p:cNvPr>
          <p:cNvSpPr txBox="1"/>
          <p:nvPr/>
        </p:nvSpPr>
        <p:spPr>
          <a:xfrm>
            <a:off x="2843808" y="5490291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2022</a:t>
            </a:r>
            <a:r>
              <a:rPr lang="zh-CN" altLang="en-US" dirty="0"/>
              <a:t>级 计算机科学与技术  张瀚文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576" y="1340768"/>
            <a:ext cx="8388424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过拟合和欠拟合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以及相应的解决方案（常考）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数据集划分：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留出法：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折交叉验证法：留一法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自助法：</a:t>
            </a:r>
            <a:endParaRPr lang="en-US" altLang="zh-CN" sz="2400" dirty="0">
              <a:highlight>
                <a:srgbClr val="FFFF00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（可能有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比较检验（那几个和概率论差不多的检验方法）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偏差与方差：偏差、方差和噪声解释；偏差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方差窘境（与泛化误差的关系）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2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章：模型评估与选择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96852"/>
            <a:ext cx="3616849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225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87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CA8C1A-69DD-D64D-2587-FD1CB8C5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20234"/>
              </p:ext>
            </p:extLst>
          </p:nvPr>
        </p:nvGraphicFramePr>
        <p:xfrm>
          <a:off x="457200" y="2152491"/>
          <a:ext cx="8507288" cy="3421380"/>
        </p:xfrm>
        <a:graphic>
          <a:graphicData uri="http://schemas.openxmlformats.org/drawingml/2006/table">
            <a:tbl>
              <a:tblPr/>
              <a:tblGrid>
                <a:gridCol w="1677352">
                  <a:extLst>
                    <a:ext uri="{9D8B030D-6E8A-4147-A177-3AD203B41FA5}">
                      <a16:colId xmlns:a16="http://schemas.microsoft.com/office/drawing/2014/main" val="1502613939"/>
                    </a:ext>
                  </a:extLst>
                </a:gridCol>
                <a:gridCol w="1707484">
                  <a:extLst>
                    <a:ext uri="{9D8B030D-6E8A-4147-A177-3AD203B41FA5}">
                      <a16:colId xmlns:a16="http://schemas.microsoft.com/office/drawing/2014/main" val="993907743"/>
                    </a:ext>
                  </a:extLst>
                </a:gridCol>
                <a:gridCol w="1707484">
                  <a:extLst>
                    <a:ext uri="{9D8B030D-6E8A-4147-A177-3AD203B41FA5}">
                      <a16:colId xmlns:a16="http://schemas.microsoft.com/office/drawing/2014/main" val="3346474018"/>
                    </a:ext>
                  </a:extLst>
                </a:gridCol>
                <a:gridCol w="1707484">
                  <a:extLst>
                    <a:ext uri="{9D8B030D-6E8A-4147-A177-3AD203B41FA5}">
                      <a16:colId xmlns:a16="http://schemas.microsoft.com/office/drawing/2014/main" val="1657559545"/>
                    </a:ext>
                  </a:extLst>
                </a:gridCol>
                <a:gridCol w="1707484">
                  <a:extLst>
                    <a:ext uri="{9D8B030D-6E8A-4147-A177-3AD203B41FA5}">
                      <a16:colId xmlns:a16="http://schemas.microsoft.com/office/drawing/2014/main" val="73316121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04040"/>
                          </a:solidFill>
                          <a:effectLst/>
                        </a:rPr>
                        <a:t>方法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04040"/>
                          </a:solidFill>
                          <a:effectLst/>
                        </a:rPr>
                        <a:t>数据划分方式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04040"/>
                          </a:solidFill>
                          <a:effectLst/>
                        </a:rPr>
                        <a:t>优点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04040"/>
                          </a:solidFill>
                          <a:effectLst/>
                        </a:rPr>
                        <a:t>缺点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rgbClr val="404040"/>
                          </a:solidFill>
                          <a:effectLst/>
                        </a:rPr>
                        <a:t>适用场景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815088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</a:rPr>
                        <a:t>留出法</a:t>
                      </a:r>
                      <a:endParaRPr lang="zh-CN" altLang="en-US" sz="18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随机分为训练集和测试集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简单快速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评估结果受划分影响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大数据集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255192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</a:rPr>
                        <a:t>交叉验证</a:t>
                      </a:r>
                      <a:endParaRPr lang="zh-CN" altLang="en-US" sz="18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分为 </a:t>
                      </a:r>
                      <a:r>
                        <a:rPr lang="en-US" altLang="zh-CN" sz="1800" dirty="0">
                          <a:effectLst/>
                          <a:latin typeface="KaTeX_Main"/>
                        </a:rPr>
                        <a:t>k</a:t>
                      </a:r>
                      <a:r>
                        <a:rPr lang="zh-CN" altLang="en-US" sz="1800" dirty="0">
                          <a:effectLst/>
                        </a:rPr>
                        <a:t> 折轮流测试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数据利用率高，结果稳定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计算开销大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中小数据集、模型调参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10326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</a:rPr>
                        <a:t>留一法</a:t>
                      </a:r>
                      <a:endParaRPr lang="zh-CN" altLang="en-US" sz="18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每个样本单独作为测试集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无偏差，数据利用率最高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计算成本极高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极小型数据集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81787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effectLst/>
                        </a:rPr>
                        <a:t>自助法</a:t>
                      </a:r>
                      <a:endParaRPr lang="zh-CN" altLang="en-US" sz="18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有放回抽样生成训练集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适合小数据，可重复抽样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改变数据分布，估计有偏差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小数据集、统计量估计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15779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8DECBE-6053-9F93-F033-BA96D6351CD6}"/>
              </a:ext>
            </a:extLst>
          </p:cNvPr>
          <p:cNvSpPr txBox="1"/>
          <p:nvPr/>
        </p:nvSpPr>
        <p:spPr>
          <a:xfrm>
            <a:off x="683568" y="1196752"/>
            <a:ext cx="5472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404040"/>
                </a:solidFill>
                <a:effectLst/>
                <a:latin typeface="quote-cjk-patch"/>
              </a:rPr>
              <a:t>数据集划分方法区别和对比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1704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经验误差与过拟合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55576" y="1264118"/>
            <a:ext cx="8229600" cy="2448272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23A9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过拟合</a:t>
            </a:r>
            <a:r>
              <a:rPr lang="en-US" altLang="zh-CN" dirty="0">
                <a:solidFill>
                  <a:srgbClr val="023A9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学习器把训练样本学习的“太好”，将训练样本本身的特点当做所有样本的一般性质，导致泛化性能下降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优化目标</a:t>
            </a: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加正则项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early stop</a:t>
            </a:r>
            <a:endParaRPr lang="en-US" altLang="zh-CN" sz="2000" dirty="0">
              <a:solidFill>
                <a:srgbClr val="023A9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23A9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欠拟合</a:t>
            </a:r>
            <a:r>
              <a:rPr lang="zh-CN" altLang="en-US" dirty="0">
                <a:solidFill>
                  <a:srgbClr val="023A9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en-US" altLang="zh-CN" dirty="0">
              <a:solidFill>
                <a:srgbClr val="023A9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对训练样本的一般性质尚未学好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决策树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拓展分支</a:t>
            </a: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2"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神经网络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增加训练轮数</a:t>
            </a:r>
          </a:p>
          <a:p>
            <a:pPr lvl="1">
              <a:lnSpc>
                <a:spcPct val="11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2BE8E-DEE4-AC61-7FE3-74DC84557B36}"/>
              </a:ext>
            </a:extLst>
          </p:cNvPr>
          <p:cNvSpPr txBox="1"/>
          <p:nvPr/>
        </p:nvSpPr>
        <p:spPr>
          <a:xfrm>
            <a:off x="971600" y="4006268"/>
            <a:ext cx="3384376" cy="1587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欠拟合的解决方案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增加模型复杂度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减少正则化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延长训练时间，增加训练轮数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5A8921-3B8C-6B29-6AA0-F80922539175}"/>
              </a:ext>
            </a:extLst>
          </p:cNvPr>
          <p:cNvSpPr txBox="1"/>
          <p:nvPr/>
        </p:nvSpPr>
        <p:spPr>
          <a:xfrm>
            <a:off x="5148064" y="3861048"/>
            <a:ext cx="3240360" cy="2280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过拟合的解决方案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增加训练数据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降低模型复杂度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正则化（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Regularization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早停</a:t>
            </a:r>
            <a:endParaRPr lang="en-US" altLang="zh-CN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1" dirty="0"/>
              <a:t>Dropout</a:t>
            </a:r>
            <a:endParaRPr lang="zh-CN" altLang="en-US" b="0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84D4BC-986C-5F6E-AB24-3055768ED3B2}"/>
              </a:ext>
            </a:extLst>
          </p:cNvPr>
          <p:cNvSpPr txBox="1"/>
          <p:nvPr/>
        </p:nvSpPr>
        <p:spPr>
          <a:xfrm>
            <a:off x="899592" y="9807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判断下面哪些是过拟合，那些是欠拟合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CB1F7-989F-CEF3-F6A2-44B9BF8B0E69}"/>
              </a:ext>
            </a:extLst>
          </p:cNvPr>
          <p:cNvSpPr txBox="1"/>
          <p:nvPr/>
        </p:nvSpPr>
        <p:spPr>
          <a:xfrm>
            <a:off x="971600" y="206084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小明训练了一个模型，他用了</a:t>
            </a:r>
            <a:r>
              <a:rPr lang="zh-CN" altLang="en-US" dirty="0">
                <a:highlight>
                  <a:srgbClr val="FFFF00"/>
                </a:highlight>
              </a:rPr>
              <a:t>新的数据进行测试发现预测错误</a:t>
            </a:r>
            <a:r>
              <a:rPr lang="zh-CN" altLang="en-US" dirty="0"/>
              <a:t>，但是用</a:t>
            </a:r>
            <a:r>
              <a:rPr lang="zh-CN" altLang="en-US" dirty="0">
                <a:highlight>
                  <a:srgbClr val="FFFF00"/>
                </a:highlight>
              </a:rPr>
              <a:t>训练集里面的数据</a:t>
            </a:r>
            <a:r>
              <a:rPr lang="zh-CN" altLang="en-US" dirty="0"/>
              <a:t>进行测试发现却基本上可以正确预测（）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0C6591-2957-4C9E-170A-94365662868F}"/>
              </a:ext>
            </a:extLst>
          </p:cNvPr>
          <p:cNvSpPr txBox="1"/>
          <p:nvPr/>
        </p:nvSpPr>
        <p:spPr>
          <a:xfrm>
            <a:off x="971600" y="37444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小红也训练了一个模型，她用</a:t>
            </a:r>
            <a:r>
              <a:rPr lang="zh-CN" altLang="en-US" dirty="0">
                <a:highlight>
                  <a:srgbClr val="FFFF00"/>
                </a:highlight>
              </a:rPr>
              <a:t>训练集里面的数据</a:t>
            </a:r>
            <a:r>
              <a:rPr lang="zh-CN" altLang="en-US" dirty="0"/>
              <a:t>进行测试发现很多</a:t>
            </a:r>
            <a:r>
              <a:rPr lang="zh-CN" altLang="en-US" dirty="0">
                <a:highlight>
                  <a:srgbClr val="FFFF00"/>
                </a:highlight>
              </a:rPr>
              <a:t>预测不正确</a:t>
            </a:r>
            <a:r>
              <a:rPr lang="zh-CN" altLang="en-US" dirty="0"/>
              <a:t>，用了新的数据进行测试发现预测也不正确（）</a:t>
            </a:r>
          </a:p>
        </p:txBody>
      </p:sp>
    </p:spTree>
    <p:extLst>
      <p:ext uri="{BB962C8B-B14F-4D97-AF65-F5344CB8AC3E}">
        <p14:creationId xmlns:p14="http://schemas.microsoft.com/office/powerpoint/2010/main" val="58238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1560" y="575226"/>
            <a:ext cx="8280920" cy="2863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性能度量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回归任务：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均方误差（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MSE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、平均绝对误差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分类任务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ppt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上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保安的那个例子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多看几遍）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错误率、精度、查准率、查全率（混淆矩阵）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P-R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（查准率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查全率）、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ROC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曲线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（真正类率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假正类率）、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AUC</a:t>
            </a:r>
          </a:p>
          <a:p>
            <a:pPr marL="914400" lvl="1" indent="-457200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老师的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上还有一些其他的性能度量方法，最好都记一下</a:t>
            </a:r>
            <a:endParaRPr lang="en-US" altLang="zh-CN" sz="2000" dirty="0">
              <a:highlight>
                <a:srgbClr val="FFFF00"/>
              </a:highlight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05E73B2-4CDF-5A0B-EDFB-EF107F4C4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861048"/>
            <a:ext cx="3623431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50BC97-A0DC-EFCB-2F0D-610A60A3A636}"/>
              </a:ext>
            </a:extLst>
          </p:cNvPr>
          <p:cNvSpPr txBox="1"/>
          <p:nvPr/>
        </p:nvSpPr>
        <p:spPr>
          <a:xfrm>
            <a:off x="4716016" y="384282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侧重在对于上面各种概念的理解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121C318-A2A9-065C-848C-B4DE58787128}"/>
              </a:ext>
            </a:extLst>
          </p:cNvPr>
          <p:cNvSpPr/>
          <p:nvPr/>
        </p:nvSpPr>
        <p:spPr>
          <a:xfrm rot="19328268">
            <a:off x="1607385" y="5436128"/>
            <a:ext cx="1105759" cy="5738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6D917A-6B35-3F70-9A42-304F814C7E05}"/>
              </a:ext>
            </a:extLst>
          </p:cNvPr>
          <p:cNvSpPr txBox="1"/>
          <p:nvPr/>
        </p:nvSpPr>
        <p:spPr>
          <a:xfrm>
            <a:off x="971600" y="5723059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背</a:t>
            </a:r>
          </a:p>
        </p:txBody>
      </p:sp>
      <p:sp>
        <p:nvSpPr>
          <p:cNvPr id="7" name="内容占位符 9">
            <a:extLst>
              <a:ext uri="{FF2B5EF4-FFF2-40B4-BE49-F238E27FC236}">
                <a16:creationId xmlns:a16="http://schemas.microsoft.com/office/drawing/2014/main" id="{73127B72-981B-3051-2DFD-410919AF77C8}"/>
              </a:ext>
            </a:extLst>
          </p:cNvPr>
          <p:cNvSpPr txBox="1">
            <a:spLocks/>
          </p:cNvSpPr>
          <p:nvPr/>
        </p:nvSpPr>
        <p:spPr>
          <a:xfrm>
            <a:off x="3995936" y="4422079"/>
            <a:ext cx="5255520" cy="20088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zh-CN" altLang="en-US" sz="11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混淆矩阵 </a:t>
            </a:r>
            <a:r>
              <a:rPr lang="en-US" altLang="zh-CN" sz="11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Confusion Matrix</a:t>
            </a:r>
          </a:p>
          <a:p>
            <a:pPr lvl="1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True Positive(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真正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TP)：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将正类预测为正类数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True Negative(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真负 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TN)：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将负类预测为负类数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False Positive(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假正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FP)：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将负类预测为正类数 → 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误报</a:t>
            </a:r>
            <a:endParaRPr lang="en-US" altLang="en-US" sz="14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p"/>
            </a:pP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False Negative(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假负 </a:t>
            </a:r>
            <a:r>
              <a:rPr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FN)：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将正类预测为负类数 →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漏报</a:t>
            </a:r>
            <a:r>
              <a:rPr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endParaRPr lang="en-US" altLang="en-US" sz="1400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9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3244-9039-5D98-7794-186DFF75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P-R</a:t>
            </a:r>
            <a:r>
              <a:rPr lang="zh-CN" altLang="en-US" dirty="0"/>
              <a:t>曲线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D65-A25B-D3C8-CECC-26B53D3B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425847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9BBDAF-70AA-D63E-1E97-467B103CFDE1}"/>
              </a:ext>
            </a:extLst>
          </p:cNvPr>
          <p:cNvSpPr txBox="1"/>
          <p:nvPr/>
        </p:nvSpPr>
        <p:spPr>
          <a:xfrm>
            <a:off x="4446914" y="1772816"/>
            <a:ext cx="4572000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曲线特点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曲线越靠近右上角（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Precision=1, Recall=1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），模型性能越好。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若曲线接近对角线（随机猜测），模型性能差。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适用场景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数据不平衡时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（如正样本极少），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P-R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曲线比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ROC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曲线更敏感。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B22883-0688-616F-71E8-038A778D528E}"/>
              </a:ext>
            </a:extLst>
          </p:cNvPr>
          <p:cNvSpPr txBox="1"/>
          <p:nvPr/>
        </p:nvSpPr>
        <p:spPr>
          <a:xfrm>
            <a:off x="1691680" y="5733256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阈值不断变化</a:t>
            </a:r>
            <a:r>
              <a:rPr lang="zh-CN" altLang="en-US" dirty="0"/>
              <a:t>的过程中，一定是平衡点最好吗？</a:t>
            </a:r>
          </a:p>
        </p:txBody>
      </p:sp>
    </p:spTree>
    <p:extLst>
      <p:ext uri="{BB962C8B-B14F-4D97-AF65-F5344CB8AC3E}">
        <p14:creationId xmlns:p14="http://schemas.microsoft.com/office/powerpoint/2010/main" val="178389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C716BB6-4551-16AA-2CD2-40CBB6EC8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r="53607"/>
          <a:stretch>
            <a:fillRect/>
          </a:stretch>
        </p:blipFill>
        <p:spPr bwMode="auto">
          <a:xfrm>
            <a:off x="5580112" y="1556792"/>
            <a:ext cx="3342089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CFE70E-7DE3-7284-4DFE-E848E668001F}"/>
              </a:ext>
            </a:extLst>
          </p:cNvPr>
          <p:cNvSpPr txBox="1"/>
          <p:nvPr/>
        </p:nvSpPr>
        <p:spPr>
          <a:xfrm>
            <a:off x="755576" y="980728"/>
            <a:ext cx="457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曲线特点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曲线越靠近左上角（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TPR=1, FPR=0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），模型性能越好。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对角线（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TPR=FPR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）表示随机猜测。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quote-cjk-patch"/>
              </a:rPr>
              <a:t>AUC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（曲线下面积）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定义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ROC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曲线下的面积，取值范围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[0, 1]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。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意义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AUC=1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：完美分类器。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AUC=0.5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：无区分能力（随机猜测）。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AUC&gt;0.5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：优于随机猜测。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B99CA10-0488-4E1C-ECC8-C7545719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418292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340768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线性回归（最小二乘法）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二分类任务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对数几率回归（极大似然法）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线性判别分析（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LDA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）（监督降维技术）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多分类学习（二分类任务的一个拓展）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一对一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一对其余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多对多（纠错输出码，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ECOC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类别不平衡问题：欠采样、过采样、再缩放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3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章：线性模型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01050"/>
              </p:ext>
            </p:extLst>
          </p:nvPr>
        </p:nvGraphicFramePr>
        <p:xfrm>
          <a:off x="4211960" y="726281"/>
          <a:ext cx="2170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3" imgW="1096200" imgH="186840" progId="Equation.Ribbit">
                  <p:embed/>
                </p:oleObj>
              </mc:Choice>
              <mc:Fallback>
                <p:oleObj name="Formula" r:id="rId3" imgW="1096200" imgH="186840" progId="Equation.Ribbit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726281"/>
                        <a:ext cx="2170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2219738"/>
            <a:ext cx="2284422" cy="70586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93413"/>
              </p:ext>
            </p:extLst>
          </p:nvPr>
        </p:nvGraphicFramePr>
        <p:xfrm>
          <a:off x="7264021" y="2895020"/>
          <a:ext cx="1422779" cy="62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6" imgW="839520" imgH="379800" progId="Equation.Ribbit">
                  <p:embed/>
                </p:oleObj>
              </mc:Choice>
              <mc:Fallback>
                <p:oleObj name="Formula" r:id="rId6" imgW="839520" imgH="379800" progId="Equation.Ribbit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021" y="2895020"/>
                        <a:ext cx="1422779" cy="626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8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C61435-9B94-A952-369A-C17FCFE83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98296"/>
              </p:ext>
            </p:extLst>
          </p:nvPr>
        </p:nvGraphicFramePr>
        <p:xfrm>
          <a:off x="1043608" y="1951965"/>
          <a:ext cx="4759325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ula" r:id="rId2" imgW="2378710" imgH="927100" progId="Equation.Ribbit">
                  <p:embed/>
                </p:oleObj>
              </mc:Choice>
              <mc:Fallback>
                <p:oleObj name="Formula" r:id="rId2" imgW="2378710" imgH="927100" progId="Equation.Ribbit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951965"/>
                        <a:ext cx="4759325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AB47AD8-FC01-3441-B9F3-A7C3DB66D52F}"/>
              </a:ext>
            </a:extLst>
          </p:cNvPr>
          <p:cNvSpPr txBox="1"/>
          <p:nvPr/>
        </p:nvSpPr>
        <p:spPr>
          <a:xfrm>
            <a:off x="899591" y="836712"/>
            <a:ext cx="619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squares method）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010F1-A769-4F18-11CF-07F1810760A7}"/>
              </a:ext>
            </a:extLst>
          </p:cNvPr>
          <p:cNvSpPr txBox="1"/>
          <p:nvPr/>
        </p:nvSpPr>
        <p:spPr>
          <a:xfrm>
            <a:off x="971600" y="15826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均方误差最小：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5F108F-0BF6-B9EC-7BB9-F6578C0CCF78}"/>
              </a:ext>
            </a:extLst>
          </p:cNvPr>
          <p:cNvSpPr txBox="1"/>
          <p:nvPr/>
        </p:nvSpPr>
        <p:spPr>
          <a:xfrm>
            <a:off x="323528" y="4365104"/>
            <a:ext cx="529637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在线性回归中，最小二乘法就是试图找到一条直线，使得所有样本到直线上的</a:t>
            </a:r>
            <a:r>
              <a:rPr lang="zh-CN" altLang="en-US" dirty="0">
                <a:highlight>
                  <a:srgbClr val="FFFF00"/>
                </a:highlight>
              </a:rPr>
              <a:t>欧式距离之和最小</a:t>
            </a:r>
            <a:r>
              <a:rPr lang="zh-CN" altLang="en-US" dirty="0"/>
              <a:t>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F276DE-1623-3F3D-3FDA-2AFB56D6F895}"/>
              </a:ext>
            </a:extLst>
          </p:cNvPr>
          <p:cNvCxnSpPr/>
          <p:nvPr/>
        </p:nvCxnSpPr>
        <p:spPr>
          <a:xfrm>
            <a:off x="5940152" y="4869160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A9DBD2-211A-8B84-5107-365FDCD2E97D}"/>
              </a:ext>
            </a:extLst>
          </p:cNvPr>
          <p:cNvCxnSpPr/>
          <p:nvPr/>
        </p:nvCxnSpPr>
        <p:spPr>
          <a:xfrm flipH="1" flipV="1">
            <a:off x="6300192" y="2348880"/>
            <a:ext cx="72008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32F7746-30EF-EA01-A7BC-1D5FE449D3BA}"/>
              </a:ext>
            </a:extLst>
          </p:cNvPr>
          <p:cNvCxnSpPr>
            <a:cxnSpLocks/>
          </p:cNvCxnSpPr>
          <p:nvPr/>
        </p:nvCxnSpPr>
        <p:spPr>
          <a:xfrm flipV="1">
            <a:off x="6372200" y="2708920"/>
            <a:ext cx="1870727" cy="216024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539E5A7-8DC6-1BBE-D8DE-E1A425534B41}"/>
              </a:ext>
            </a:extLst>
          </p:cNvPr>
          <p:cNvSpPr/>
          <p:nvPr/>
        </p:nvSpPr>
        <p:spPr>
          <a:xfrm>
            <a:off x="7940831" y="284369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F0F7F92-CD7B-90D3-2166-334F34B2F906}"/>
              </a:ext>
            </a:extLst>
          </p:cNvPr>
          <p:cNvSpPr/>
          <p:nvPr/>
        </p:nvSpPr>
        <p:spPr>
          <a:xfrm>
            <a:off x="7895112" y="31089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9DD25AC-8847-B42F-4C2E-AB8A4FD49817}"/>
              </a:ext>
            </a:extLst>
          </p:cNvPr>
          <p:cNvSpPr/>
          <p:nvPr/>
        </p:nvSpPr>
        <p:spPr>
          <a:xfrm>
            <a:off x="7607479" y="31547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443BC3A-E459-8F15-C8D7-22CA52987921}"/>
              </a:ext>
            </a:extLst>
          </p:cNvPr>
          <p:cNvSpPr/>
          <p:nvPr/>
        </p:nvSpPr>
        <p:spPr>
          <a:xfrm>
            <a:off x="7668344" y="35404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418B21-71C6-DFA5-BC26-F80CC3E76574}"/>
              </a:ext>
            </a:extLst>
          </p:cNvPr>
          <p:cNvSpPr/>
          <p:nvPr/>
        </p:nvSpPr>
        <p:spPr>
          <a:xfrm>
            <a:off x="7298783" y="37791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79DFE1B-DD99-E9C6-05BA-34D804D12044}"/>
              </a:ext>
            </a:extLst>
          </p:cNvPr>
          <p:cNvSpPr/>
          <p:nvPr/>
        </p:nvSpPr>
        <p:spPr>
          <a:xfrm>
            <a:off x="7052488" y="41083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12C0E46-56D5-8B37-3FEC-7D040CAAA060}"/>
              </a:ext>
            </a:extLst>
          </p:cNvPr>
          <p:cNvSpPr/>
          <p:nvPr/>
        </p:nvSpPr>
        <p:spPr>
          <a:xfrm>
            <a:off x="6729278" y="431619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1E32B43-EA30-75B7-F764-7092B3B706FE}"/>
              </a:ext>
            </a:extLst>
          </p:cNvPr>
          <p:cNvSpPr txBox="1"/>
          <p:nvPr/>
        </p:nvSpPr>
        <p:spPr>
          <a:xfrm>
            <a:off x="330746" y="5716096"/>
            <a:ext cx="841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使上面式子最小化的过程，称为线性回归模型的最小二乘“参数估计”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7A2971-6C30-EAB2-15FF-EDD20834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5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>
            <a:extLst>
              <a:ext uri="{FF2B5EF4-FFF2-40B4-BE49-F238E27FC236}">
                <a16:creationId xmlns:a16="http://schemas.microsoft.com/office/drawing/2014/main" id="{D3A026C4-F7B3-455D-8409-EE800BA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B42C7C-6EB2-4849-9CA4-783BF4E762FA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797628E-D641-41DC-8511-3686F178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2925"/>
            <a:ext cx="8135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成绩评定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DF0FB2B5-927B-4658-9A3C-3FAF765B2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25550"/>
            <a:ext cx="83518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成绩构成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0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kumimoji="1"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E6ABA9-571D-4985-BA5B-A623CC43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40134"/>
              </p:ext>
            </p:extLst>
          </p:nvPr>
        </p:nvGraphicFramePr>
        <p:xfrm>
          <a:off x="930275" y="1924050"/>
          <a:ext cx="7643812" cy="1838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2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考核方式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总分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占总成绩的比例</a:t>
                      </a: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22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课堂教学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实验项目</a:t>
                      </a:r>
                      <a:r>
                        <a:rPr lang="en-US" altLang="zh-CN" sz="22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kumimoji="0" lang="zh-CN" altLang="en-US" sz="2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作业</a:t>
                      </a:r>
                      <a:endParaRPr lang="zh-CN" sz="22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zh-CN" alt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r>
                        <a:rPr lang="en-US" altLang="zh-CN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+10</a:t>
                      </a:r>
                      <a:r>
                        <a:rPr lang="zh-CN" alt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40%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4" marR="6859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61D018-937C-0A56-26D5-CA77CEE1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31" y="455173"/>
            <a:ext cx="9144000" cy="35208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0F574E-1F5E-BF34-9E77-5E98609A9E17}"/>
              </a:ext>
            </a:extLst>
          </p:cNvPr>
          <p:cNvSpPr txBox="1"/>
          <p:nvPr/>
        </p:nvSpPr>
        <p:spPr>
          <a:xfrm>
            <a:off x="359532" y="4797152"/>
            <a:ext cx="8424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LDA</a:t>
            </a:r>
            <a:r>
              <a:rPr lang="zh-CN" altLang="en-US" dirty="0"/>
              <a:t>的思想</a:t>
            </a:r>
            <a:endParaRPr lang="en-US" altLang="zh-CN" dirty="0"/>
          </a:p>
          <a:p>
            <a:pPr lvl="1"/>
            <a:r>
              <a:rPr lang="zh-CN" altLang="en-US" dirty="0"/>
              <a:t>欲使同类样例的投影点尽可能接近，可以让同类样例</a:t>
            </a:r>
            <a:r>
              <a:rPr lang="zh-CN" altLang="en-US" dirty="0">
                <a:solidFill>
                  <a:srgbClr val="FF0000"/>
                </a:solidFill>
              </a:rPr>
              <a:t>投影点的</a:t>
            </a:r>
            <a:r>
              <a:rPr lang="zh-CN" altLang="en-US" b="1" dirty="0">
                <a:solidFill>
                  <a:srgbClr val="FF0000"/>
                </a:solidFill>
              </a:rPr>
              <a:t>协方差尽可能小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欲使异类样例的投影点尽可能远离，可以让</a:t>
            </a:r>
            <a:r>
              <a:rPr lang="zh-CN" altLang="en-US" b="1" dirty="0">
                <a:solidFill>
                  <a:srgbClr val="FF0000"/>
                </a:solidFill>
              </a:rPr>
              <a:t>类中心之间</a:t>
            </a:r>
            <a:r>
              <a:rPr lang="zh-CN" altLang="en-US" dirty="0">
                <a:solidFill>
                  <a:srgbClr val="FF0000"/>
                </a:solidFill>
              </a:rPr>
              <a:t>的距离尽可能大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20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E6BB5A-3A54-C9EF-9817-11FF219E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80"/>
            <a:ext cx="9144000" cy="53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3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584" y="1200150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经典的属性划分方法：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ID3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信息增益率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C4.5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基尼指数 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CART</a:t>
            </a: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剪枝处理：“过拟合”的解决手段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预剪枝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后剪枝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37" y="548680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4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章：决策树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A323D-F33B-EB5B-D3F0-866D6278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7" y="3429000"/>
            <a:ext cx="7772400" cy="12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80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69A34A-F8AE-EA34-1788-99758632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7" y="494873"/>
            <a:ext cx="7772400" cy="34338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8DC2EA-B7BC-0978-FF18-87F7612CC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115571"/>
            <a:ext cx="7772400" cy="22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B5516B-BB37-6FB0-665D-B0C79A5A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692696"/>
            <a:ext cx="8358345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3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805A0B-E362-51ED-4957-4E548A8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892528"/>
            <a:ext cx="8188895" cy="53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2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356ED1-1445-0847-4DED-C6E9688C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74295"/>
            <a:ext cx="7772400" cy="45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70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32D8C7-BA73-8616-D2BE-272D4F76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20688"/>
            <a:ext cx="7772400" cy="2357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BA9879-6A6E-6766-CFAA-C34AF6EB1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3429000"/>
            <a:ext cx="7264400" cy="1600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261B6D-6DD7-909C-EDAF-D35E5B95F0A2}"/>
              </a:ext>
            </a:extLst>
          </p:cNvPr>
          <p:cNvSpPr txBox="1"/>
          <p:nvPr/>
        </p:nvSpPr>
        <p:spPr>
          <a:xfrm>
            <a:off x="899592" y="297819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122042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0BC20E8-3F0A-F3C7-E1EA-B6C1077C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318808"/>
            <a:ext cx="6273800" cy="3581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87E2B5-984D-9F2D-E074-C0B9045F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6672"/>
            <a:ext cx="7772400" cy="28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600" y="1484784"/>
            <a:ext cx="7416800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感知机（单层）与多层网络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多层前馈神经网络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误差逆传播算法（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梯度下降优化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缓解过拟合的策略：早停和正则化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全局最小与局部极小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深度学习（特征学习）：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预训练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微调和权共享</a:t>
            </a: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5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章：神经网络</a:t>
            </a:r>
          </a:p>
        </p:txBody>
      </p:sp>
    </p:spTree>
    <p:extLst>
      <p:ext uri="{BB962C8B-B14F-4D97-AF65-F5344CB8AC3E}">
        <p14:creationId xmlns:p14="http://schemas.microsoft.com/office/powerpoint/2010/main" val="357838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>
            <a:extLst>
              <a:ext uri="{FF2B5EF4-FFF2-40B4-BE49-F238E27FC236}">
                <a16:creationId xmlns:a16="http://schemas.microsoft.com/office/drawing/2014/main" id="{17E635D5-556F-4781-A1B5-F34536FB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B4BF9-AF1A-4419-86C3-EEDB9647A9DB}" type="slidenum">
              <a:rPr kumimoji="1" lang="en-US" altLang="zh-CN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4" name="Text Box 6">
            <a:extLst>
              <a:ext uri="{FF2B5EF4-FFF2-40B4-BE49-F238E27FC236}">
                <a16:creationId xmlns:a16="http://schemas.microsoft.com/office/drawing/2014/main" id="{6E9DF6B3-7770-494F-9AB9-19E6CE2A1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7843"/>
            <a:ext cx="8135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本课程主要考试范围</a:t>
            </a:r>
          </a:p>
        </p:txBody>
      </p:sp>
      <p:sp>
        <p:nvSpPr>
          <p:cNvPr id="843783" name="Text Box 7">
            <a:extLst>
              <a:ext uri="{FF2B5EF4-FFF2-40B4-BE49-F238E27FC236}">
                <a16:creationId xmlns:a16="http://schemas.microsoft.com/office/drawing/2014/main" id="{6DA05D3F-8AF1-4369-AAF6-DBCD6A2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076726"/>
            <a:ext cx="8352283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itchFamily="34" charset="0"/>
              <a:buNone/>
              <a:defRPr/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主要参照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周志华的专著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机器学习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，主要章节内容如下：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绪论</a:t>
            </a:r>
            <a:endParaRPr kumimoji="1"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</a:t>
            </a:r>
            <a:r>
              <a:rPr kumimoji="1" lang="zh-CN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学习模型评估与选择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线性模型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决策树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神经网络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支持向量机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贝叶斯分类器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集成学习</a:t>
            </a:r>
            <a:endParaRPr kumimoji="1" lang="en-US" altLang="zh-CN" sz="24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500"/>
              </a:spcBef>
              <a:buFontTx/>
              <a:buNone/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kumimoji="1"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  聚类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A06E81-5AA8-2318-E9ED-73139D34C8DE}"/>
              </a:ext>
            </a:extLst>
          </p:cNvPr>
          <p:cNvSpPr txBox="1"/>
          <p:nvPr/>
        </p:nvSpPr>
        <p:spPr>
          <a:xfrm>
            <a:off x="5148064" y="2564904"/>
            <a:ext cx="3538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锐评：</a:t>
            </a:r>
            <a:endParaRPr lang="en-US" altLang="zh-CN" dirty="0"/>
          </a:p>
          <a:p>
            <a:r>
              <a:rPr lang="zh-CN" altLang="en-US" dirty="0"/>
              <a:t>这门课程看似公式又多，模型又多，对高数，概率论要求都很高。实则不然</a:t>
            </a:r>
            <a:r>
              <a:rPr lang="en-US" altLang="zh-CN" dirty="0"/>
              <a:t>………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203F48-7917-DEE3-7441-ACD9BC925BC2}"/>
              </a:ext>
            </a:extLst>
          </p:cNvPr>
          <p:cNvSpPr txBox="1"/>
          <p:nvPr/>
        </p:nvSpPr>
        <p:spPr>
          <a:xfrm>
            <a:off x="5148064" y="4465192"/>
            <a:ext cx="3538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重点：</a:t>
            </a:r>
            <a:endParaRPr lang="en-US" altLang="zh-CN" dirty="0"/>
          </a:p>
          <a:p>
            <a:r>
              <a:rPr lang="zh-CN" altLang="en-US" dirty="0"/>
              <a:t>基本概念的理解，模型核心思想的理解，简单公式的运用。</a:t>
            </a:r>
          </a:p>
        </p:txBody>
      </p:sp>
    </p:spTree>
    <p:extLst>
      <p:ext uri="{BB962C8B-B14F-4D97-AF65-F5344CB8AC3E}">
        <p14:creationId xmlns:p14="http://schemas.microsoft.com/office/powerpoint/2010/main" val="30959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BBD9809-2CC4-42C3-B564-FAC6896E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4030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2A9DEA-C3F6-4401-A5BF-3745117890AB}" type="slidenum">
              <a:rPr kumimoji="1" lang="en-US" altLang="zh-CN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1"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E67925BF-BD9D-4849-975B-B00461AA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26" y="920452"/>
            <a:ext cx="8062987" cy="1231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什么是机器学习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“假设用𝑃来评估计算机程序在某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任务类𝑇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性能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，若一个程序通过利用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经验𝐸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在𝑇中任务上获得了性能改善，则我们就说关于𝑇和𝑃，该程序对𝐸进行了学习”</a:t>
            </a: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监督学习（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supervised learning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无监督学习（</a:t>
            </a:r>
            <a:r>
              <a:rPr lang="en-US" altLang="zh-CN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unsupervised learning</a:t>
            </a: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分类和回归问题及区别（离散还是连续）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概念学习：假设空间和版本空间  （考过简答题）</a:t>
            </a:r>
            <a:endParaRPr lang="en-US" altLang="zh-CN" sz="2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归纳偏好（奥卡姆剃刀）和没有免费的午餐定理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EB81EA09-BA58-4C02-A7E1-E64004DF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664"/>
            <a:ext cx="813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第</a:t>
            </a:r>
            <a:r>
              <a:rPr kumimoji="1"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1</a:t>
            </a:r>
            <a:r>
              <a:rPr kumimoji="1"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章：绪论</a:t>
            </a:r>
          </a:p>
        </p:txBody>
      </p:sp>
    </p:spTree>
    <p:extLst>
      <p:ext uri="{BB962C8B-B14F-4D97-AF65-F5344CB8AC3E}">
        <p14:creationId xmlns:p14="http://schemas.microsoft.com/office/powerpoint/2010/main" val="89540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BBE3D-FDA6-A2CE-DA34-EB388D96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260648"/>
            <a:ext cx="7427168" cy="796950"/>
          </a:xfrm>
        </p:spPr>
        <p:txBody>
          <a:bodyPr/>
          <a:lstStyle/>
          <a:p>
            <a:r>
              <a:rPr lang="zh-CN" altLang="en-US" sz="3200" dirty="0"/>
              <a:t>监督学习与非监督学习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713292-9B80-D3CF-0F81-8EEDA7F0235E}"/>
              </a:ext>
            </a:extLst>
          </p:cNvPr>
          <p:cNvSpPr txBox="1"/>
          <p:nvPr/>
        </p:nvSpPr>
        <p:spPr>
          <a:xfrm>
            <a:off x="673224" y="836712"/>
            <a:ext cx="76020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监督学习（</a:t>
            </a:r>
            <a:r>
              <a:rPr lang="en-US" altLang="zh-CN" b="1" dirty="0"/>
              <a:t>Supervised Learning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监督学习是指从</a:t>
            </a:r>
            <a:r>
              <a:rPr lang="zh-CN" altLang="en-US" dirty="0">
                <a:highlight>
                  <a:srgbClr val="FFFF00"/>
                </a:highlight>
              </a:rPr>
              <a:t>带有标签的训练数据</a:t>
            </a:r>
            <a:r>
              <a:rPr lang="zh-CN" altLang="en-US" dirty="0"/>
              <a:t>中学习模型，</a:t>
            </a:r>
            <a:r>
              <a:rPr lang="zh-CN" altLang="en-US" dirty="0">
                <a:highlight>
                  <a:srgbClr val="FFFF00"/>
                </a:highlight>
              </a:rPr>
              <a:t>用于预测新数据的标签</a:t>
            </a:r>
            <a:r>
              <a:rPr lang="zh-CN" altLang="en-US" dirty="0"/>
              <a:t>。西瓜书中涉及监督学习的章节包括：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线性模型</a:t>
            </a:r>
            <a:endParaRPr lang="zh-CN" altLang="en-US" dirty="0"/>
          </a:p>
          <a:p>
            <a:pPr lvl="1"/>
            <a:r>
              <a:rPr lang="zh-CN" altLang="en-US" dirty="0"/>
              <a:t>线性回归、对数几率回归（逻辑回归）等。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 决策树</a:t>
            </a:r>
            <a:endParaRPr lang="zh-CN" altLang="en-US" dirty="0"/>
          </a:p>
          <a:p>
            <a:pPr lvl="1"/>
            <a:r>
              <a:rPr lang="en-US" altLang="zh-CN" dirty="0"/>
              <a:t>ID3</a:t>
            </a:r>
            <a:r>
              <a:rPr lang="zh-CN" altLang="en-US" dirty="0"/>
              <a:t>、</a:t>
            </a:r>
            <a:r>
              <a:rPr lang="en-US" altLang="zh-CN" dirty="0"/>
              <a:t>C4.5</a:t>
            </a:r>
            <a:r>
              <a:rPr lang="zh-CN" altLang="en-US" dirty="0"/>
              <a:t>、</a:t>
            </a:r>
            <a:r>
              <a:rPr lang="en-US" altLang="zh-CN" dirty="0"/>
              <a:t>CART </a:t>
            </a:r>
            <a:r>
              <a:rPr lang="zh-CN" altLang="en-US" dirty="0"/>
              <a:t>等决策树算法。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 神经网络</a:t>
            </a:r>
            <a:endParaRPr lang="zh-CN" altLang="en-US" dirty="0"/>
          </a:p>
          <a:p>
            <a:pPr lvl="1"/>
            <a:r>
              <a:rPr lang="zh-CN" altLang="en-US" dirty="0"/>
              <a:t>感知机、多层前馈神经网络（如</a:t>
            </a:r>
            <a:r>
              <a:rPr lang="en-US" altLang="zh-CN" dirty="0"/>
              <a:t>BP</a:t>
            </a:r>
            <a:r>
              <a:rPr lang="zh-CN" altLang="en-US" dirty="0"/>
              <a:t>算法）。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 支持向量机（</a:t>
            </a:r>
            <a:r>
              <a:rPr lang="en-US" altLang="zh-CN" b="1" dirty="0"/>
              <a:t>SVM</a:t>
            </a:r>
            <a:r>
              <a:rPr lang="zh-CN" altLang="en-US" b="1" dirty="0"/>
              <a:t>）</a:t>
            </a:r>
            <a:endParaRPr lang="zh-CN" altLang="en-US" dirty="0"/>
          </a:p>
          <a:p>
            <a:pPr lvl="1"/>
            <a:r>
              <a:rPr lang="zh-CN" altLang="en-US" dirty="0"/>
              <a:t>线性</a:t>
            </a:r>
            <a:r>
              <a:rPr lang="en-US" altLang="zh-CN" dirty="0"/>
              <a:t>SVM</a:t>
            </a:r>
            <a:r>
              <a:rPr lang="zh-CN" altLang="en-US" dirty="0"/>
              <a:t>、核方法等。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 贝叶斯分类器</a:t>
            </a:r>
            <a:endParaRPr lang="zh-CN" altLang="en-US" dirty="0"/>
          </a:p>
          <a:p>
            <a:pPr lvl="1"/>
            <a:r>
              <a:rPr lang="zh-CN" altLang="en-US" dirty="0"/>
              <a:t>朴素贝叶斯、半朴素贝叶斯等。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7110AD-F289-5798-DC09-B132EA1EFB34}"/>
              </a:ext>
            </a:extLst>
          </p:cNvPr>
          <p:cNvSpPr txBox="1"/>
          <p:nvPr/>
        </p:nvSpPr>
        <p:spPr>
          <a:xfrm>
            <a:off x="642392" y="4566027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无监督学习（</a:t>
            </a:r>
            <a:r>
              <a:rPr lang="en-US" altLang="zh-CN" b="1" dirty="0"/>
              <a:t>Unsupervised Learning</a:t>
            </a:r>
            <a:r>
              <a:rPr lang="zh-CN" altLang="en-US" b="1" dirty="0"/>
              <a:t>）</a:t>
            </a:r>
          </a:p>
          <a:p>
            <a:r>
              <a:rPr lang="zh-CN" altLang="en-US" dirty="0"/>
              <a:t>无监督学习是指从</a:t>
            </a:r>
            <a:r>
              <a:rPr lang="zh-CN" altLang="en-US" dirty="0">
                <a:highlight>
                  <a:srgbClr val="FFFF00"/>
                </a:highlight>
              </a:rPr>
              <a:t>无标签的数据</a:t>
            </a:r>
            <a:r>
              <a:rPr lang="zh-CN" altLang="en-US" dirty="0"/>
              <a:t>中</a:t>
            </a:r>
            <a:r>
              <a:rPr lang="zh-CN" altLang="en-US" dirty="0">
                <a:highlight>
                  <a:srgbClr val="FFFF00"/>
                </a:highlight>
              </a:rPr>
              <a:t>学习数据的内在结构或模式</a:t>
            </a:r>
            <a:r>
              <a:rPr lang="zh-CN" altLang="en-US" dirty="0"/>
              <a:t>。无监督学习的章节包括：</a:t>
            </a:r>
          </a:p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聚类</a:t>
            </a:r>
            <a:endParaRPr lang="zh-CN" altLang="en-US" dirty="0"/>
          </a:p>
          <a:p>
            <a:pPr lvl="1"/>
            <a:r>
              <a:rPr lang="en-US" altLang="zh-CN" dirty="0"/>
              <a:t>k-means</a:t>
            </a:r>
            <a:r>
              <a:rPr lang="zh-CN" altLang="en-US" dirty="0"/>
              <a:t>、层次聚类、</a:t>
            </a:r>
            <a:r>
              <a:rPr lang="en-US" altLang="zh-CN" dirty="0"/>
              <a:t>DBSCAN</a:t>
            </a:r>
            <a:r>
              <a:rPr lang="zh-CN" altLang="en-US" dirty="0"/>
              <a:t>、高斯混合模型（</a:t>
            </a:r>
            <a:r>
              <a:rPr lang="en-US" altLang="zh-CN" dirty="0"/>
              <a:t>GMM</a:t>
            </a:r>
            <a:r>
              <a:rPr lang="zh-CN" altLang="en-US" dirty="0"/>
              <a:t>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8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13F48-9ADD-4889-CCC0-5AC483B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1440160" cy="504056"/>
          </a:xfrm>
        </p:spPr>
        <p:txBody>
          <a:bodyPr/>
          <a:lstStyle/>
          <a:p>
            <a:r>
              <a:rPr lang="zh-CN" altLang="en-US" sz="1800" dirty="0"/>
              <a:t>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AB13D7-4D3F-9CD1-6948-F3E0C386A940}"/>
              </a:ext>
            </a:extLst>
          </p:cNvPr>
          <p:cNvSpPr txBox="1"/>
          <p:nvPr/>
        </p:nvSpPr>
        <p:spPr>
          <a:xfrm>
            <a:off x="827584" y="141277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小明使用</a:t>
            </a:r>
            <a:r>
              <a:rPr lang="en-US" altLang="zh-CN" dirty="0"/>
              <a:t>yolov8</a:t>
            </a:r>
            <a:r>
              <a:rPr lang="zh-CN" altLang="en-US" dirty="0"/>
              <a:t>训练图像，最后可以通过模型来对</a:t>
            </a:r>
            <a:r>
              <a:rPr lang="zh-CN" altLang="en-US" dirty="0">
                <a:highlight>
                  <a:srgbClr val="FFFF00"/>
                </a:highlight>
              </a:rPr>
              <a:t>目标</a:t>
            </a:r>
            <a:r>
              <a:rPr lang="zh-CN" altLang="en-US" dirty="0"/>
              <a:t>进行</a:t>
            </a:r>
            <a:r>
              <a:rPr lang="zh-CN" altLang="en-US" dirty="0">
                <a:highlight>
                  <a:srgbClr val="FFFF00"/>
                </a:highlight>
              </a:rPr>
              <a:t>检测</a:t>
            </a:r>
            <a:r>
              <a:rPr lang="zh-CN" altLang="en-US" dirty="0"/>
              <a:t>（）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417313-A534-2555-BBCB-C2DF4BB2DA9D}"/>
              </a:ext>
            </a:extLst>
          </p:cNvPr>
          <p:cNvSpPr txBox="1"/>
          <p:nvPr/>
        </p:nvSpPr>
        <p:spPr>
          <a:xfrm>
            <a:off x="827584" y="221415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小红使用</a:t>
            </a:r>
            <a:r>
              <a:rPr lang="en-US" altLang="zh-CN" dirty="0" err="1"/>
              <a:t>kmeans</a:t>
            </a:r>
            <a:r>
              <a:rPr lang="zh-CN" altLang="en-US" dirty="0"/>
              <a:t>进行</a:t>
            </a:r>
            <a:r>
              <a:rPr lang="zh-CN" altLang="en-US" dirty="0">
                <a:highlight>
                  <a:srgbClr val="FFFF00"/>
                </a:highlight>
              </a:rPr>
              <a:t>聚类分析</a:t>
            </a:r>
            <a:r>
              <a:rPr lang="zh-CN" altLang="en-US" dirty="0"/>
              <a:t>，最后得到不同标签（）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260969-1F28-639B-C24B-727B125AB8C6}"/>
              </a:ext>
            </a:extLst>
          </p:cNvPr>
          <p:cNvSpPr txBox="1"/>
          <p:nvPr/>
        </p:nvSpPr>
        <p:spPr>
          <a:xfrm>
            <a:off x="851171" y="3429000"/>
            <a:ext cx="518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监督学习        （分类、回归）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3A1B1-809C-B29E-390E-78966BBD4907}"/>
              </a:ext>
            </a:extLst>
          </p:cNvPr>
          <p:cNvSpPr txBox="1"/>
          <p:nvPr/>
        </p:nvSpPr>
        <p:spPr>
          <a:xfrm>
            <a:off x="827584" y="4274513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无监督学习    （聚类、异常检测、关联规则挖掘）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C4EF44-F897-3FAB-1BC7-80F5DBC384D8}"/>
              </a:ext>
            </a:extLst>
          </p:cNvPr>
          <p:cNvSpPr txBox="1"/>
          <p:nvPr/>
        </p:nvSpPr>
        <p:spPr>
          <a:xfrm>
            <a:off x="170811" y="4941168"/>
            <a:ext cx="8964487" cy="133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监督学习算法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需要标签训练，如：线性回归、逻辑回归、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SVM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、随机森林、神经网络、朴素贝叶斯。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无监督学习算法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无需标签，如：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k-means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PCA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GMM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（高斯混合模型）。</a:t>
            </a:r>
          </a:p>
        </p:txBody>
      </p:sp>
    </p:spTree>
    <p:extLst>
      <p:ext uri="{BB962C8B-B14F-4D97-AF65-F5344CB8AC3E}">
        <p14:creationId xmlns:p14="http://schemas.microsoft.com/office/powerpoint/2010/main" val="13186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2CB4F-34E1-ABE1-B609-F7D0E790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分类？回归？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26804-BA55-5ED7-9AC4-62AB917AE8AF}"/>
              </a:ext>
            </a:extLst>
          </p:cNvPr>
          <p:cNvSpPr txBox="1"/>
          <p:nvPr/>
        </p:nvSpPr>
        <p:spPr>
          <a:xfrm>
            <a:off x="755576" y="141763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49692-4A27-E3AD-0BF7-EFA546F35D00}"/>
              </a:ext>
            </a:extLst>
          </p:cNvPr>
          <p:cNvSpPr txBox="1"/>
          <p:nvPr/>
        </p:nvSpPr>
        <p:spPr>
          <a:xfrm>
            <a:off x="1187624" y="2247907"/>
            <a:ext cx="7272808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分类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判断邮件是“垃圾邮件”还是“正常邮件”。（离散）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识别图片中的动物是“猫”还是“狗”。（离散）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回归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预测房屋价格（如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450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万元）。（连续）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预测未来一周的气温（如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25.3°C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）（连续）</a:t>
            </a:r>
          </a:p>
        </p:txBody>
      </p:sp>
    </p:spTree>
    <p:extLst>
      <p:ext uri="{BB962C8B-B14F-4D97-AF65-F5344CB8AC3E}">
        <p14:creationId xmlns:p14="http://schemas.microsoft.com/office/powerpoint/2010/main" val="3261650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98A98-12E4-AF2B-997E-37772D79C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假设空间和版本空间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3706B2D-1F87-EAF7-D847-9812552B43D2}"/>
              </a:ext>
            </a:extLst>
          </p:cNvPr>
          <p:cNvSpPr/>
          <p:nvPr/>
        </p:nvSpPr>
        <p:spPr>
          <a:xfrm>
            <a:off x="539552" y="1642885"/>
            <a:ext cx="3528392" cy="1635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假设空间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C5B405D-A9C0-1947-85A7-712F7EDBA087}"/>
              </a:ext>
            </a:extLst>
          </p:cNvPr>
          <p:cNvSpPr/>
          <p:nvPr/>
        </p:nvSpPr>
        <p:spPr>
          <a:xfrm>
            <a:off x="2771800" y="2098519"/>
            <a:ext cx="1224136" cy="755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版本空间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46F97F-C28F-95BD-11AD-28D2F8099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8782"/>
              </p:ext>
            </p:extLst>
          </p:nvPr>
        </p:nvGraphicFramePr>
        <p:xfrm>
          <a:off x="323528" y="3805930"/>
          <a:ext cx="8229600" cy="2598420"/>
        </p:xfrm>
        <a:graphic>
          <a:graphicData uri="http://schemas.openxmlformats.org/drawingml/2006/table">
            <a:tbl>
              <a:tblPr/>
              <a:tblGrid>
                <a:gridCol w="2710736">
                  <a:extLst>
                    <a:ext uri="{9D8B030D-6E8A-4147-A177-3AD203B41FA5}">
                      <a16:colId xmlns:a16="http://schemas.microsoft.com/office/drawing/2014/main" val="3520990378"/>
                    </a:ext>
                  </a:extLst>
                </a:gridCol>
                <a:gridCol w="2759432">
                  <a:extLst>
                    <a:ext uri="{9D8B030D-6E8A-4147-A177-3AD203B41FA5}">
                      <a16:colId xmlns:a16="http://schemas.microsoft.com/office/drawing/2014/main" val="834500566"/>
                    </a:ext>
                  </a:extLst>
                </a:gridCol>
                <a:gridCol w="2759432">
                  <a:extLst>
                    <a:ext uri="{9D8B030D-6E8A-4147-A177-3AD203B41FA5}">
                      <a16:colId xmlns:a16="http://schemas.microsoft.com/office/drawing/2014/main" val="2670814636"/>
                    </a:ext>
                  </a:extLst>
                </a:gridCol>
              </a:tblGrid>
              <a:tr h="383414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</a:rPr>
                        <a:t>特征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</a:rPr>
                        <a:t>假设空间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</a:rPr>
                        <a:t>版本空间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49036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定义</a:t>
                      </a:r>
                      <a:endParaRPr lang="zh-CN" alt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所有可能的假设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与训练数据一致的假设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489979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大小</a:t>
                      </a:r>
                      <a:endParaRPr lang="zh-CN" alt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通常非常大（甚至无限）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比假设空间小，可能为空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492013"/>
                  </a:ext>
                </a:extLst>
              </a:tr>
              <a:tr h="609692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依赖因素</a:t>
                      </a:r>
                      <a:endParaRPr lang="zh-CN" alt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模型复杂度（如多项式次数）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训练数据的数量和噪声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81184"/>
                  </a:ext>
                </a:extLst>
              </a:tr>
              <a:tr h="383414"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14867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065FACC3-569A-68CA-65F4-D7F3A97B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8064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3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ECACC-B83A-6873-7872-957D696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假设空间和版本空间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318921-1D0F-7AD3-EF82-4C81C5D7C5A5}"/>
              </a:ext>
            </a:extLst>
          </p:cNvPr>
          <p:cNvSpPr txBox="1"/>
          <p:nvPr/>
        </p:nvSpPr>
        <p:spPr>
          <a:xfrm>
            <a:off x="971600" y="141763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9E1BE-564F-1A65-B42E-BF13BB6CDE95}"/>
              </a:ext>
            </a:extLst>
          </p:cNvPr>
          <p:cNvSpPr txBox="1"/>
          <p:nvPr/>
        </p:nvSpPr>
        <p:spPr>
          <a:xfrm>
            <a:off x="1331640" y="1916832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zh-CN" altLang="en-US" b="1" i="0">
                <a:solidFill>
                  <a:srgbClr val="404040"/>
                </a:solidFill>
                <a:effectLst/>
                <a:latin typeface="quote-cjk-patch"/>
              </a:rPr>
              <a:t>学习“是否适合游泳”</a:t>
            </a:r>
            <a:endParaRPr lang="zh-CN" altLang="en-US" b="1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CC6A29-E504-0091-7BBA-0BC6D43A51CF}"/>
              </a:ext>
            </a:extLst>
          </p:cNvPr>
          <p:cNvSpPr txBox="1"/>
          <p:nvPr/>
        </p:nvSpPr>
        <p:spPr>
          <a:xfrm>
            <a:off x="539552" y="2708916"/>
            <a:ext cx="4572000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特征（输入）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天气（晴、阴、雨）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风力（强、弱）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quote-cjk-patch"/>
              </a:rPr>
              <a:t>标签（输出）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：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适合游泳（✓）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不适合游泳（✗）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93478B-58E0-FE3C-3C79-512FCBEA7EB0}"/>
              </a:ext>
            </a:extLst>
          </p:cNvPr>
          <p:cNvSpPr/>
          <p:nvPr/>
        </p:nvSpPr>
        <p:spPr>
          <a:xfrm>
            <a:off x="4572000" y="2924944"/>
            <a:ext cx="3744416" cy="936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假设空间只根据特征来决定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2DC427-064E-A75C-B379-AC05D0504B95}"/>
              </a:ext>
            </a:extLst>
          </p:cNvPr>
          <p:cNvSpPr/>
          <p:nvPr/>
        </p:nvSpPr>
        <p:spPr>
          <a:xfrm rot="21162824">
            <a:off x="3275856" y="3356992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E370191-E536-6DBD-A378-B2FCF18536F8}"/>
              </a:ext>
            </a:extLst>
          </p:cNvPr>
          <p:cNvSpPr/>
          <p:nvPr/>
        </p:nvSpPr>
        <p:spPr>
          <a:xfrm>
            <a:off x="4572000" y="4293096"/>
            <a:ext cx="2304256" cy="771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二分类问题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5B58F25-07C8-8186-A252-A29ACB0789EE}"/>
              </a:ext>
            </a:extLst>
          </p:cNvPr>
          <p:cNvSpPr/>
          <p:nvPr/>
        </p:nvSpPr>
        <p:spPr>
          <a:xfrm rot="750430">
            <a:off x="3305627" y="4523475"/>
            <a:ext cx="1008112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1646</Words>
  <Application>Microsoft Office PowerPoint</Application>
  <PresentationFormat>全屏显示(4:3)</PresentationFormat>
  <Paragraphs>274</Paragraphs>
  <Slides>29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KaTeX_Main</vt:lpstr>
      <vt:lpstr>quote-cjk-patch</vt:lpstr>
      <vt:lpstr>黑体</vt:lpstr>
      <vt:lpstr>楷体</vt:lpstr>
      <vt:lpstr>楷体_GB2312</vt:lpstr>
      <vt:lpstr>宋体</vt:lpstr>
      <vt:lpstr>幼圆</vt:lpstr>
      <vt:lpstr>Arial</vt:lpstr>
      <vt:lpstr>Calibri</vt:lpstr>
      <vt:lpstr>Monotype Corsiva</vt:lpstr>
      <vt:lpstr>Times New Roman</vt:lpstr>
      <vt:lpstr>Wingdings</vt:lpstr>
      <vt:lpstr>Office 主题</vt:lpstr>
      <vt:lpstr>Formula</vt:lpstr>
      <vt:lpstr>PowerPoint 演示文稿</vt:lpstr>
      <vt:lpstr>PowerPoint 演示文稿</vt:lpstr>
      <vt:lpstr>PowerPoint 演示文稿</vt:lpstr>
      <vt:lpstr>PowerPoint 演示文稿</vt:lpstr>
      <vt:lpstr>监督学习与非监督学习</vt:lpstr>
      <vt:lpstr>示例</vt:lpstr>
      <vt:lpstr>分类？回归？</vt:lpstr>
      <vt:lpstr>假设空间和版本空间</vt:lpstr>
      <vt:lpstr>假设空间和版本空间</vt:lpstr>
      <vt:lpstr>PowerPoint 演示文稿</vt:lpstr>
      <vt:lpstr>PowerPoint 演示文稿</vt:lpstr>
      <vt:lpstr>经验误差与过拟合</vt:lpstr>
      <vt:lpstr>PowerPoint 演示文稿</vt:lpstr>
      <vt:lpstr>PowerPoint 演示文稿</vt:lpstr>
      <vt:lpstr>P-R曲线</vt:lpstr>
      <vt:lpstr>ROC曲线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ZSHE</dc:creator>
  <cp:lastModifiedBy>tony smith</cp:lastModifiedBy>
  <cp:revision>227</cp:revision>
  <dcterms:created xsi:type="dcterms:W3CDTF">2016-05-18T01:14:48Z</dcterms:created>
  <dcterms:modified xsi:type="dcterms:W3CDTF">2025-06-03T00:45:46Z</dcterms:modified>
</cp:coreProperties>
</file>