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2" r:id="rId4"/>
    <p:sldId id="273" r:id="rId5"/>
    <p:sldId id="266" r:id="rId6"/>
    <p:sldId id="276" r:id="rId7"/>
    <p:sldId id="274" r:id="rId8"/>
    <p:sldId id="275" r:id="rId9"/>
    <p:sldId id="267" r:id="rId10"/>
    <p:sldId id="265" r:id="rId11"/>
    <p:sldId id="269" r:id="rId12"/>
    <p:sldId id="263" r:id="rId13"/>
    <p:sldId id="264" r:id="rId14"/>
    <p:sldId id="268" r:id="rId15"/>
    <p:sldId id="270" r:id="rId16"/>
    <p:sldId id="271" r:id="rId17"/>
    <p:sldId id="259" r:id="rId18"/>
    <p:sldId id="257" r:id="rId19"/>
    <p:sldId id="260" r:id="rId20"/>
    <p:sldId id="261" r:id="rId21"/>
    <p:sldId id="262" r:id="rId2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默" initials="张" lastIdx="1" clrIdx="0">
    <p:extLst>
      <p:ext uri="{19B8F6BF-5375-455C-9EA6-DF929625EA0E}">
        <p15:presenceInfo xmlns:p15="http://schemas.microsoft.com/office/powerpoint/2012/main" userId="a67e6fed1e7ad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77A5-FF67-45E7-A679-32E378566ACD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035F-6FA6-400C-8523-C3F363442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8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58F8-F1CF-43AC-A248-0C968C7C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80155-D288-4A4B-B86D-5D8218F8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5E4D-3336-4311-AB41-190CD935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BD1D-282B-4FED-99AD-3281598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7F45-8A38-436D-BF1D-2924630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CBF-AE42-445D-AD81-02614558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88EF5-3B2B-4FEE-BE65-AEDE7D92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38DA-6D4D-4C85-BBFE-5AB3F4C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A172-C1B5-48C4-9460-35D79E0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795-8973-40B2-A67E-A3DA1AC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3E3A4-98D8-40D4-A416-7B0B984F5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691C-492C-43F0-BA66-97FCD3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536C-1934-4FDA-8C27-57A4ABA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33E71-DBD2-4DA1-A8EB-631DF4D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05B3-8AD7-44A3-9285-B9216D7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9099-5C76-415A-B696-0FD99EE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B76E-C351-467E-9148-016C9541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E02B-99AE-494C-947D-502D00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7B3-0D2B-4C48-B0CB-BD4143B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6B34-EC59-4E6F-8578-80F794E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F76-E33D-4457-96AE-B2C3800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6300-72A5-4381-8BD2-5FA6936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82C6-E7E7-451E-8890-4D9811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7C3BB-1CBA-4D66-94D3-E569249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9557-BFD6-4BD4-9339-0866B5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F2D7-0FA4-4CFA-BA97-902563D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97CA9-F45F-4EE8-9540-6874010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BB599-95A4-470D-A488-CCC5C90C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3D3D4-5061-406E-A858-FB0F937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EB3B-03BB-4520-85BC-5B6FB32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ED7CF-CC9B-4987-9008-679B03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9C43-8BA2-43A8-92FB-6EB8B3B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C32A-7B83-4C96-BB08-56A2A54B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40E2B-3BE2-48F0-8023-1E28B7D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DBFE6-6DBD-4CF9-B090-C8747943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6D0D4-DCB5-4775-AD0B-2601B0E5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53C0C-E2F2-4A02-9097-96200D0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CBBAF-A290-4394-884C-F6DFF7C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D7F57-95CA-43F5-82D8-027455E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2334-D1E2-40CA-852E-B2700B3D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7D5-A1BA-45E7-A820-A440950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905D-62B2-437C-B6A9-A137826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432C-9F72-49A7-A133-3CF7F87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BA6B3-4DFF-477A-8A8E-AF9E5C9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90573-3DAF-4EE5-8739-9C0C5D2A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0FAA9-4677-4221-AAD7-57E7657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24F8-FB0E-4B08-9F4F-3224E18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65EA-084D-4447-BAB2-07B991B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58631-E42F-4689-A2FB-65A6A6FD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7045-7574-4CF1-BFA9-9A8D0DB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18BD-3A75-4F05-9014-D3E8649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6E53-74D0-4BE9-BCDA-1A74D1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452F-7B51-406A-B054-91C0980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E9A52-ACB5-4FE0-BA30-BA4F117F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8732-2D99-4EDE-A233-47E4D802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9A5AE-7B66-43B9-98F8-007AEC6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FA131-9A14-4804-8400-E465B1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DD8EE-CDCE-4357-A913-C59E259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D72D6-9256-40F0-8FB1-522A057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75702-0904-42B3-AB23-D6D10B5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55CE-3F97-4869-8E90-BBA8E553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D536-292F-4B83-ABDE-3ACF7210745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2BC3-4521-467D-B17B-90BD8ED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4A02-5456-41FD-8DC4-A62C8BFF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F30E-A00A-4673-A7C6-A64F203A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病案库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C7B1A-2C8B-43DD-8D80-F96B5258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形式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37565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14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诊疗项目（收费项目）</a:t>
            </a:r>
            <a:endParaRPr lang="en-US" altLang="zh-CN" dirty="0"/>
          </a:p>
          <a:p>
            <a:r>
              <a:rPr lang="zh-CN" altLang="en-US" dirty="0"/>
              <a:t>诊疗项目里的</a:t>
            </a:r>
            <a:r>
              <a:rPr lang="en-US" altLang="zh-CN" dirty="0"/>
              <a:t> </a:t>
            </a:r>
            <a:r>
              <a:rPr lang="zh-CN" altLang="en-US" dirty="0"/>
              <a:t>药品项 ！</a:t>
            </a:r>
            <a:r>
              <a:rPr lang="en-US" altLang="zh-CN" dirty="0"/>
              <a:t>= </a:t>
            </a:r>
            <a:r>
              <a:rPr lang="zh-CN" altLang="en-US" dirty="0"/>
              <a:t>药品库</a:t>
            </a:r>
            <a:endParaRPr lang="en-US" altLang="zh-CN" dirty="0"/>
          </a:p>
          <a:p>
            <a:pPr lvl="1"/>
            <a:r>
              <a:rPr lang="zh-CN" altLang="en-US" dirty="0"/>
              <a:t>所以病案里的药品明细连的是诊疗项目里的药品库</a:t>
            </a:r>
            <a:endParaRPr lang="en-US" altLang="zh-CN" dirty="0"/>
          </a:p>
          <a:p>
            <a:pPr lvl="1"/>
            <a:r>
              <a:rPr lang="zh-CN" altLang="en-US" dirty="0"/>
              <a:t>诊疗项目里的药品再和真正的药品库连</a:t>
            </a:r>
            <a:endParaRPr lang="en-US" altLang="zh-CN" dirty="0"/>
          </a:p>
          <a:p>
            <a:r>
              <a:rPr lang="zh-CN" altLang="en-US" dirty="0"/>
              <a:t>诊疗项目里的 手术项 ！</a:t>
            </a:r>
            <a:r>
              <a:rPr lang="en-US" altLang="zh-CN" dirty="0"/>
              <a:t>= </a:t>
            </a:r>
            <a:r>
              <a:rPr lang="zh-CN" altLang="en-US" dirty="0"/>
              <a:t>手术库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手术记录明细，里面有</a:t>
            </a:r>
            <a:r>
              <a:rPr lang="en-US" altLang="zh-CN" dirty="0" err="1"/>
              <a:t>operation_code</a:t>
            </a:r>
            <a:r>
              <a:rPr lang="zh-CN" altLang="en-US" dirty="0"/>
              <a:t>，可以直接关联到手术库</a:t>
            </a:r>
            <a:endParaRPr lang="en-US" altLang="zh-CN" dirty="0"/>
          </a:p>
          <a:p>
            <a:pPr lvl="1"/>
            <a:r>
              <a:rPr lang="zh-CN" altLang="en-US" dirty="0"/>
              <a:t>要不要关联过去？</a:t>
            </a:r>
          </a:p>
        </p:txBody>
      </p:sp>
    </p:spTree>
    <p:extLst>
      <p:ext uri="{BB962C8B-B14F-4D97-AF65-F5344CB8AC3E}">
        <p14:creationId xmlns:p14="http://schemas.microsoft.com/office/powerpoint/2010/main" val="262509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进度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筛选出与</a:t>
            </a:r>
            <a:r>
              <a:rPr lang="en-US" altLang="zh-CN" sz="2000" dirty="0">
                <a:sym typeface="+mn-ea"/>
              </a:rPr>
              <a:t>38</a:t>
            </a:r>
            <a:r>
              <a:rPr lang="zh-CN" altLang="en-US" sz="2000" dirty="0">
                <a:sym typeface="+mn-ea"/>
              </a:rPr>
              <a:t>条病案数据相关的</a:t>
            </a:r>
            <a:r>
              <a:rPr lang="en-US" altLang="zh-CN" sz="2000" dirty="0">
                <a:sym typeface="+mn-ea"/>
              </a:rPr>
              <a:t>6000</a:t>
            </a:r>
            <a:r>
              <a:rPr lang="zh-CN" altLang="en-US" sz="2000" dirty="0">
                <a:sym typeface="+mn-ea"/>
              </a:rPr>
              <a:t>多条明细和</a:t>
            </a:r>
            <a:r>
              <a:rPr lang="en-US" altLang="zh-CN" sz="2000" dirty="0">
                <a:sym typeface="+mn-ea"/>
              </a:rPr>
              <a:t>44</a:t>
            </a:r>
            <a:r>
              <a:rPr lang="zh-CN" altLang="en-US" sz="2000" dirty="0">
                <a:sym typeface="+mn-ea"/>
              </a:rPr>
              <a:t>条手术记录，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条手术明细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（已完成）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手术记录情况：</a:t>
            </a:r>
            <a:r>
              <a:rPr lang="en-US" altLang="zh-CN" sz="2000" dirty="0">
                <a:sym typeface="+mn-ea"/>
              </a:rPr>
              <a:t>37</a:t>
            </a:r>
            <a:r>
              <a:rPr lang="zh-CN" altLang="en-US" sz="2000" dirty="0">
                <a:sym typeface="+mn-ea"/>
              </a:rPr>
              <a:t>个病案里，</a:t>
            </a:r>
            <a:r>
              <a:rPr lang="en-US" altLang="zh-CN" sz="2000" dirty="0">
                <a:sym typeface="+mn-ea"/>
              </a:rPr>
              <a:t>28</a:t>
            </a:r>
            <a:r>
              <a:rPr lang="zh-CN" altLang="en-US" sz="2000" dirty="0">
                <a:sym typeface="+mn-ea"/>
              </a:rPr>
              <a:t>个病案没有手术记录，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个病案对应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个手术记录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根据国新给出的明细表的</a:t>
            </a:r>
            <a:r>
              <a:rPr lang="en-US" altLang="zh-CN" sz="2000" dirty="0"/>
              <a:t>item_category_name</a:t>
            </a:r>
            <a:r>
              <a:rPr lang="zh-CN" altLang="en-US" sz="2000" dirty="0"/>
              <a:t>字段，将明细分为</a:t>
            </a:r>
            <a:r>
              <a:rPr lang="en-US" altLang="zh-CN" sz="2000" dirty="0"/>
              <a:t>8</a:t>
            </a:r>
            <a:r>
              <a:rPr lang="zh-CN" altLang="en-US" sz="2000" dirty="0"/>
              <a:t>种类型，建立</a:t>
            </a:r>
            <a:r>
              <a:rPr lang="en-US" altLang="zh-CN" sz="2000" dirty="0"/>
              <a:t>8</a:t>
            </a:r>
            <a:r>
              <a:rPr lang="zh-CN" altLang="en-US" sz="2000" dirty="0"/>
              <a:t>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明细节点</a:t>
            </a:r>
            <a:r>
              <a:rPr lang="zh-CN" altLang="en-US" sz="2000" dirty="0"/>
              <a:t>；并将相关数据导入数据库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处理手术和出院小结数据，建立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四类出院小结节点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手术记录节点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手术明细节点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通过属性，为明细与医生</a:t>
            </a:r>
            <a:r>
              <a:rPr lang="en-US" altLang="zh-CN" sz="2000" dirty="0"/>
              <a:t>/</a:t>
            </a:r>
            <a:r>
              <a:rPr lang="zh-CN" altLang="en-US" sz="2000" dirty="0"/>
              <a:t>明细与病案</a:t>
            </a:r>
            <a:r>
              <a:rPr lang="en-US" altLang="zh-CN" sz="2000" dirty="0"/>
              <a:t>/</a:t>
            </a:r>
            <a:r>
              <a:rPr lang="zh-CN" altLang="en-US" sz="2000" dirty="0"/>
              <a:t>出院小结与四个字段</a:t>
            </a:r>
            <a:r>
              <a:rPr lang="en-US" altLang="zh-CN" sz="2000" dirty="0"/>
              <a:t>/</a:t>
            </a:r>
            <a:r>
              <a:rPr lang="zh-CN" altLang="en-US" sz="2000" dirty="0"/>
              <a:t>病案和手术之间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</a:p>
        </p:txBody>
      </p:sp>
      <p:pic>
        <p:nvPicPr>
          <p:cNvPr id="11" name="图片 10" descr="截屏2020-12-04 上午2.11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" y="2939322"/>
            <a:ext cx="2645669" cy="1645105"/>
          </a:xfrm>
          <a:prstGeom prst="rect">
            <a:avLst/>
          </a:prstGeom>
        </p:spPr>
      </p:pic>
      <p:pic>
        <p:nvPicPr>
          <p:cNvPr id="12" name="图片 11" descr="截屏2020-12-04 上午2.11.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4" y="4871899"/>
            <a:ext cx="2876372" cy="1760213"/>
          </a:xfrm>
          <a:prstGeom prst="rect">
            <a:avLst/>
          </a:prstGeom>
        </p:spPr>
      </p:pic>
      <p:pic>
        <p:nvPicPr>
          <p:cNvPr id="13" name="图片 12" descr="截屏2020-12-04 上午2.11.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30" y="4004376"/>
            <a:ext cx="3621405" cy="2238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122803"/>
            <a:ext cx="335026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679F-CED3-49A1-BE09-730E6E2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8816"/>
            <a:ext cx="10515600" cy="1325563"/>
          </a:xfrm>
        </p:spPr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2.1</a:t>
            </a:r>
            <a:r>
              <a:rPr lang="zh-CN" altLang="en-US" dirty="0"/>
              <a:t>（已解决）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B5D9F0-1EC7-4305-8EEB-5DF2B9B1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3" y="1434379"/>
            <a:ext cx="6406722" cy="3553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681EFE-7AEA-461B-855C-0E3F63E4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5207242"/>
            <a:ext cx="8215746" cy="144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934AB3-0B9E-4653-92B3-3FB75A0BF589}"/>
              </a:ext>
            </a:extLst>
          </p:cNvPr>
          <p:cNvSpPr txBox="1"/>
          <p:nvPr/>
        </p:nvSpPr>
        <p:spPr>
          <a:xfrm>
            <a:off x="8146473" y="2923309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映射之后的作为属性</a:t>
            </a:r>
          </a:p>
        </p:txBody>
      </p:sp>
    </p:spTree>
    <p:extLst>
      <p:ext uri="{BB962C8B-B14F-4D97-AF65-F5344CB8AC3E}">
        <p14:creationId xmlns:p14="http://schemas.microsoft.com/office/powerpoint/2010/main" val="46088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AE26-1805-4FB6-B499-B3C511E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D3F57-7653-4707-9690-151729BE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1" y="1690688"/>
            <a:ext cx="8644126" cy="31467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03CD43-D05D-4BCC-A239-DDB809A74F13}"/>
              </a:ext>
            </a:extLst>
          </p:cNvPr>
          <p:cNvSpPr txBox="1"/>
          <p:nvPr/>
        </p:nvSpPr>
        <p:spPr>
          <a:xfrm>
            <a:off x="986318" y="5260369"/>
            <a:ext cx="106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给了几类收费项目的类别，他们还是叫收费项目，我们分了四类，他们分了八类，还不全</a:t>
            </a:r>
            <a:endParaRPr lang="en-US" altLang="zh-CN" dirty="0"/>
          </a:p>
          <a:p>
            <a:r>
              <a:rPr lang="en-US" altLang="zh-CN" dirty="0"/>
              <a:t>6291</a:t>
            </a:r>
            <a:r>
              <a:rPr lang="zh-CN" altLang="en-US" dirty="0"/>
              <a:t>条明细</a:t>
            </a:r>
            <a:r>
              <a:rPr lang="en-US" altLang="zh-CN" dirty="0"/>
              <a:t>6172</a:t>
            </a:r>
            <a:r>
              <a:rPr lang="zh-CN" altLang="en-US" dirty="0"/>
              <a:t>个数据能匹配上目前的收费类别（而且里面还有其他）</a:t>
            </a:r>
          </a:p>
        </p:txBody>
      </p:sp>
    </p:spTree>
    <p:extLst>
      <p:ext uri="{BB962C8B-B14F-4D97-AF65-F5344CB8AC3E}">
        <p14:creationId xmlns:p14="http://schemas.microsoft.com/office/powerpoint/2010/main" val="20887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0EEE-DAF2-404C-A38C-C41F302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9319-7ECE-43CA-B5BC-B12FDCE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病案手术记录表匹配问题（已提交解决错了）</a:t>
            </a:r>
            <a:endParaRPr lang="en-US" altLang="zh-CN" dirty="0"/>
          </a:p>
          <a:p>
            <a:r>
              <a:rPr lang="zh-CN" altLang="en-US" dirty="0"/>
              <a:t>病案的</a:t>
            </a:r>
            <a:r>
              <a:rPr lang="en-US" altLang="zh-CN" dirty="0"/>
              <a:t>HISID = </a:t>
            </a:r>
            <a:r>
              <a:rPr lang="zh-CN" altLang="en-US" dirty="0"/>
              <a:t>手术记录表的</a:t>
            </a:r>
            <a:r>
              <a:rPr lang="en-US" altLang="zh-CN" dirty="0" err="1"/>
              <a:t>medical_id</a:t>
            </a:r>
            <a:r>
              <a:rPr lang="zh-CN" altLang="en-US" dirty="0"/>
              <a:t>（给的是错的）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Midical_id</a:t>
            </a:r>
            <a:r>
              <a:rPr lang="zh-CN" altLang="en-US" dirty="0">
                <a:solidFill>
                  <a:srgbClr val="FF0000"/>
                </a:solidFill>
              </a:rPr>
              <a:t>对应的是病案里一直没用到的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（生气！）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手术记录表的</a:t>
            </a:r>
            <a:r>
              <a:rPr lang="en-US" altLang="zh-CN" dirty="0"/>
              <a:t>id = </a:t>
            </a:r>
            <a:r>
              <a:rPr lang="zh-CN" altLang="en-US" dirty="0"/>
              <a:t>手术明细表的</a:t>
            </a:r>
            <a:r>
              <a:rPr lang="en-US" altLang="zh-CN" dirty="0" err="1"/>
              <a:t>operation_id</a:t>
            </a:r>
            <a:r>
              <a:rPr lang="zh-CN" altLang="en-US" dirty="0"/>
              <a:t>（不是每个手术记录表都有明细，一个记录可能对应多个明细）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0B6B5-FE16-43A3-A518-A68670AE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4211139"/>
            <a:ext cx="7345749" cy="24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2.4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空字段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数据不规范问题。</a:t>
            </a: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）同一个医生编码在中不同地方大小写不一样，</a:t>
            </a:r>
            <a:r>
              <a:rPr lang="en-US" altLang="zh-CN" sz="2000" dirty="0">
                <a:sym typeface="+mn-ea"/>
              </a:rPr>
              <a:t>cygher</a:t>
            </a:r>
            <a:r>
              <a:rPr lang="zh-CN" altLang="en-US" sz="2000" dirty="0">
                <a:sym typeface="+mn-ea"/>
              </a:rPr>
              <a:t>语言对于属性值大小写敏感，直接</a:t>
            </a:r>
            <a:r>
              <a:rPr lang="en-US" altLang="zh-CN" sz="2000" dirty="0">
                <a:sym typeface="+mn-ea"/>
              </a:rPr>
              <a:t>“=”</a:t>
            </a:r>
            <a:r>
              <a:rPr lang="zh-CN" altLang="en-US" sz="2000" dirty="0">
                <a:sym typeface="+mn-ea"/>
              </a:rPr>
              <a:t>查询会匹配不到期望结果，容易出错。查询时需要使用函数统一大小写或者在数据预处理阶段统一大小写；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）医生编码与医生姓名对应不上（以尾号</a:t>
            </a:r>
            <a:r>
              <a:rPr lang="en-US" altLang="zh-CN" sz="2000" dirty="0">
                <a:sym typeface="+mn-ea"/>
              </a:rPr>
              <a:t>1443</a:t>
            </a:r>
            <a:r>
              <a:rPr lang="zh-CN" altLang="en-US" sz="2000" dirty="0">
                <a:sym typeface="+mn-ea"/>
              </a:rPr>
              <a:t>编码为例）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8" name="图片 7" descr="截屏2020-12-04 上午2.53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3192145"/>
            <a:ext cx="8778240" cy="2040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1555" y="5555615"/>
            <a:ext cx="401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医生信息表中该医生编码对应何医生</a:t>
            </a:r>
          </a:p>
        </p:txBody>
      </p:sp>
      <p:pic>
        <p:nvPicPr>
          <p:cNvPr id="15" name="图片 14" descr="截屏2020-12-04 上午3.01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10" y="3082925"/>
            <a:ext cx="6032500" cy="2258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44335" y="5448300"/>
            <a:ext cx="5055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明细表中该医生编码对应谢医生和陈医生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且在明细表中谢医生有两个不同的医生编码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/>
              <a:t>2.5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34953"/>
            <a:ext cx="117271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000" dirty="0">
                <a:sym typeface="+mn-ea"/>
              </a:rPr>
              <a:t>2.</a:t>
            </a:r>
            <a:r>
              <a:rPr lang="zh-CN" altLang="en-US" sz="2000" dirty="0">
                <a:sym typeface="+mn-ea"/>
              </a:rPr>
              <a:t>医生编码字段为医生名字，导致关系无法建立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945" y="2546927"/>
            <a:ext cx="3920836" cy="2030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 descr="截屏2020-12-04 上午3.26.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628140"/>
            <a:ext cx="776478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病案库可视化效果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7A400-A62A-474F-952A-BFEE0EE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7" y="1129145"/>
            <a:ext cx="7080990" cy="5420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4F4FF-B7E4-4C82-B42B-43A37CC3EA42}"/>
              </a:ext>
            </a:extLst>
          </p:cNvPr>
          <p:cNvSpPr txBox="1"/>
          <p:nvPr/>
        </p:nvSpPr>
        <p:spPr>
          <a:xfrm>
            <a:off x="8021780" y="1925782"/>
            <a:ext cx="358832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患者和主治医生之间不是固定关系，通过病案推理就可以了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BDF5-C33F-40F4-9CE1-6E4ECAA24D47}"/>
              </a:ext>
            </a:extLst>
          </p:cNvPr>
          <p:cNvSpPr txBox="1"/>
          <p:nvPr/>
        </p:nvSpPr>
        <p:spPr>
          <a:xfrm>
            <a:off x="7924800" y="3969327"/>
            <a:ext cx="39208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B86F9B3F-B961-4581-B6ED-5C31BE6ADA28}"/>
              </a:ext>
            </a:extLst>
          </p:cNvPr>
          <p:cNvSpPr/>
          <p:nvPr/>
        </p:nvSpPr>
        <p:spPr>
          <a:xfrm>
            <a:off x="8091054" y="168350"/>
            <a:ext cx="3588327" cy="11796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15"/>
              <a:gd name="adj6" fmla="val -872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Neo4j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的默认显示还是有点奇怪。这个地方默认显示的是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Patient_id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字段了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858ACA-F40F-47CE-B88D-86ED5335B253}"/>
              </a:ext>
            </a:extLst>
          </p:cNvPr>
          <p:cNvSpPr txBox="1"/>
          <p:nvPr/>
        </p:nvSpPr>
        <p:spPr>
          <a:xfrm>
            <a:off x="8091054" y="6180555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一个人去两个医院的例子</a:t>
            </a:r>
          </a:p>
        </p:txBody>
      </p:sp>
    </p:spTree>
    <p:extLst>
      <p:ext uri="{BB962C8B-B14F-4D97-AF65-F5344CB8AC3E}">
        <p14:creationId xmlns:p14="http://schemas.microsoft.com/office/powerpoint/2010/main" val="17015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110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数据处理方案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2B0741-1693-4A43-A3E5-B8AAF847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92992"/>
              </p:ext>
            </p:extLst>
          </p:nvPr>
        </p:nvGraphicFramePr>
        <p:xfrm>
          <a:off x="256309" y="765098"/>
          <a:ext cx="11464636" cy="601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329">
                  <a:extLst>
                    <a:ext uri="{9D8B030D-6E8A-4147-A177-3AD203B41FA5}">
                      <a16:colId xmlns:a16="http://schemas.microsoft.com/office/drawing/2014/main" val="3481912880"/>
                    </a:ext>
                  </a:extLst>
                </a:gridCol>
                <a:gridCol w="2173724">
                  <a:extLst>
                    <a:ext uri="{9D8B030D-6E8A-4147-A177-3AD203B41FA5}">
                      <a16:colId xmlns:a16="http://schemas.microsoft.com/office/drawing/2014/main" val="3663514709"/>
                    </a:ext>
                  </a:extLst>
                </a:gridCol>
                <a:gridCol w="4214220">
                  <a:extLst>
                    <a:ext uri="{9D8B030D-6E8A-4147-A177-3AD203B41FA5}">
                      <a16:colId xmlns:a16="http://schemas.microsoft.com/office/drawing/2014/main" val="2109848195"/>
                    </a:ext>
                  </a:extLst>
                </a:gridCol>
                <a:gridCol w="3716363">
                  <a:extLst>
                    <a:ext uri="{9D8B030D-6E8A-4147-A177-3AD203B41FA5}">
                      <a16:colId xmlns:a16="http://schemas.microsoft.com/office/drawing/2014/main" val="635436019"/>
                    </a:ext>
                  </a:extLst>
                </a:gridCol>
              </a:tblGrid>
              <a:tr h="4246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门诊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数据库名称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944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ZXY_TD_SM_BILL_20200320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构建病案库：唯一标识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HISID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保留有用字段：病人信息，医生信息，医院信息，明细信息等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029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ZXY_main_bill_mr_UPDATED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38579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ZXY_TD_SM_BILL_DETAIL_20200320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构建明细库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75361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病案手术记录表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ZXY_TD_MR_OPERATION_2019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丰富明细库中的手术部分信息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88465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病案手术明细表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ZXY_TD_MR_OPERATIONDETAIL_2019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1068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出院小结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ZXY_TD_MR_LEAVE_HOSPITAL_2019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处理后的数据，合并到病案库，补充病案信息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5241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参保人字典表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TB_PATIENT_20200320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构建患者库，再和病案中的参保人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249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医疗机构字典表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tb_hospital_20200320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构建医院库，再和病案中的医院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1063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医生字典表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TB_DOCTOR_20200320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构建医生库，再和病案中的医生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构建关系，和 明细中的医生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构建关系，利用所属医院信息和医院建立关系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494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就医方式表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TB_CLAIMTYPE_20200320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sng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丰富病案信息（参照表 没有用）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05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结算退费表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TD_SM_BILL_TF_20200320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A16F57-5CD1-4385-B3C8-873BF11D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147-45AB-45FB-8A1A-F3CF23F1456D}"/>
              </a:ext>
            </a:extLst>
          </p:cNvPr>
          <p:cNvSpPr txBox="1"/>
          <p:nvPr/>
        </p:nvSpPr>
        <p:spPr>
          <a:xfrm>
            <a:off x="297180" y="914633"/>
            <a:ext cx="1172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医疗机构</a:t>
            </a:r>
            <a:r>
              <a:rPr lang="en-US" altLang="zh-CN" sz="2000" dirty="0"/>
              <a:t>-</a:t>
            </a:r>
            <a:r>
              <a:rPr lang="zh-CN" altLang="en-US" sz="2000" dirty="0"/>
              <a:t>医生 节点和关系的导入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因为出院小结信息是比较复杂目前可能有空值的信息，所以挑选</a:t>
            </a:r>
            <a:r>
              <a:rPr lang="en-US" altLang="zh-CN" sz="2000" dirty="0"/>
              <a:t>1000</a:t>
            </a:r>
            <a:r>
              <a:rPr lang="zh-CN" altLang="en-US" sz="2000" dirty="0"/>
              <a:t>条出院小结数据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1000</a:t>
            </a:r>
            <a:r>
              <a:rPr lang="zh-CN" altLang="en-US" sz="2000" dirty="0"/>
              <a:t>条出院小结数据，所有字段都不为空的数据有</a:t>
            </a:r>
            <a:r>
              <a:rPr lang="en-US" altLang="zh-CN" sz="2000" dirty="0"/>
              <a:t>38</a:t>
            </a:r>
            <a:r>
              <a:rPr lang="zh-CN" altLang="en-US" sz="2000" dirty="0"/>
              <a:t>条，导入</a:t>
            </a:r>
            <a:r>
              <a:rPr lang="en-US" altLang="zh-CN" sz="2000" dirty="0"/>
              <a:t>neo4j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建立出院小结节点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根据筛选出的</a:t>
            </a:r>
            <a:r>
              <a:rPr lang="en-US" altLang="zh-CN" sz="2000" dirty="0"/>
              <a:t>38</a:t>
            </a:r>
            <a:r>
              <a:rPr lang="zh-CN" altLang="en-US" sz="2000" dirty="0"/>
              <a:t>条出院小结信息的</a:t>
            </a:r>
            <a:r>
              <a:rPr lang="en-US" altLang="zh-CN" sz="2000" dirty="0"/>
              <a:t>HISID</a:t>
            </a:r>
            <a:r>
              <a:rPr lang="zh-CN" altLang="en-US" sz="2000" dirty="0"/>
              <a:t>，去匹配它们对应的病案</a:t>
            </a:r>
            <a:r>
              <a:rPr lang="en-US" altLang="zh-CN" sz="2000" dirty="0"/>
              <a:t>,</a:t>
            </a:r>
            <a:r>
              <a:rPr lang="zh-CN" altLang="en-US" sz="2000" dirty="0"/>
              <a:t>明细以及参保人信息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因为主单有结算主单和病案主单，字段加起来有</a:t>
            </a:r>
            <a:r>
              <a:rPr lang="en-US" altLang="zh-CN" sz="2000" dirty="0"/>
              <a:t>100</a:t>
            </a:r>
            <a:r>
              <a:rPr lang="zh-CN" altLang="en-US" sz="2000" dirty="0"/>
              <a:t>多条，所以筛选出需要的几个字段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字段筛选标准：无空值</a:t>
            </a:r>
            <a:r>
              <a:rPr lang="en-US" altLang="zh-CN" sz="2000" dirty="0"/>
              <a:t>||</a:t>
            </a:r>
            <a:r>
              <a:rPr lang="zh-CN" altLang="en-US" sz="2000" dirty="0"/>
              <a:t>标准化</a:t>
            </a:r>
            <a:r>
              <a:rPr lang="en-US" altLang="zh-CN" sz="2000" dirty="0"/>
              <a:t>||</a:t>
            </a:r>
            <a:r>
              <a:rPr lang="zh-CN" altLang="en-US" sz="2000" dirty="0"/>
              <a:t>可以建立关系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病案主单</a:t>
            </a:r>
            <a:r>
              <a:rPr lang="en-US" altLang="zh-CN" sz="2000" dirty="0"/>
              <a:t>108-&gt;20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结算主单</a:t>
            </a:r>
            <a:r>
              <a:rPr lang="en-US" altLang="zh-CN" sz="2000" dirty="0"/>
              <a:t>107-&gt;0</a:t>
            </a:r>
            <a:r>
              <a:rPr lang="zh-CN" altLang="en-US" sz="2000" dirty="0"/>
              <a:t>（结算主单信息字段跟目前病案库里关系联系还不大）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处理匹配好的数据，导入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病案节点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参保人节点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处理明细，建立明细节点，（涉及到明细的分类，还要讨论）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通过属性，给不同类节点之间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9703B-1452-4228-8048-9EE8A630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4" y="3593340"/>
            <a:ext cx="4518925" cy="30284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4622A5-4E54-458A-A3D7-575AFACB9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2" y="4875378"/>
            <a:ext cx="3545278" cy="16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EE9031-68D7-416E-A8C2-89C0B25300AF}"/>
              </a:ext>
            </a:extLst>
          </p:cNvPr>
          <p:cNvSpPr txBox="1"/>
          <p:nvPr/>
        </p:nvSpPr>
        <p:spPr>
          <a:xfrm>
            <a:off x="1117082" y="632281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参保人数据量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C2D0C-E2E9-4701-ABE7-85458867A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4131846"/>
            <a:ext cx="1409435" cy="2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53691" cy="7086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病案库建立方案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6CEA-4F86-4027-B446-696BAE0974C1}"/>
              </a:ext>
            </a:extLst>
          </p:cNvPr>
          <p:cNvSpPr txBox="1"/>
          <p:nvPr/>
        </p:nvSpPr>
        <p:spPr>
          <a:xfrm>
            <a:off x="1052945" y="1399309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患者节点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5850A-633B-4DF9-9994-54FC0A0465D2}"/>
              </a:ext>
            </a:extLst>
          </p:cNvPr>
          <p:cNvSpPr txBox="1"/>
          <p:nvPr/>
        </p:nvSpPr>
        <p:spPr>
          <a:xfrm>
            <a:off x="425854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D94E7-70B7-4FD1-A53D-0DA8B6C38FF7}"/>
              </a:ext>
            </a:extLst>
          </p:cNvPr>
          <p:cNvSpPr txBox="1"/>
          <p:nvPr/>
        </p:nvSpPr>
        <p:spPr>
          <a:xfrm>
            <a:off x="6972302" y="1440515"/>
            <a:ext cx="12365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药品明细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08E60-B1CE-4F89-996A-2B19B683807C}"/>
              </a:ext>
            </a:extLst>
          </p:cNvPr>
          <p:cNvSpPr txBox="1"/>
          <p:nvPr/>
        </p:nvSpPr>
        <p:spPr>
          <a:xfrm>
            <a:off x="1052945" y="1867993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人员类别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缴费地区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社保号</a:t>
            </a:r>
            <a:r>
              <a:rPr lang="en-US" altLang="zh-CN" sz="1100" dirty="0"/>
              <a:t>,</a:t>
            </a:r>
            <a:r>
              <a:rPr lang="zh-CN" altLang="en-US" sz="1100" dirty="0"/>
              <a:t>识别码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证件号码，类型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标志</a:t>
            </a:r>
            <a:r>
              <a:rPr lang="en-US" altLang="zh-CN" sz="1100" dirty="0"/>
              <a:t>/</a:t>
            </a:r>
            <a:r>
              <a:rPr lang="zh-CN" altLang="en-US" sz="1100" dirty="0"/>
              <a:t>工作单位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83F0-1792-4DE8-8BF6-35F4BCC52D20}"/>
              </a:ext>
            </a:extLst>
          </p:cNvPr>
          <p:cNvSpPr txBox="1"/>
          <p:nvPr/>
        </p:nvSpPr>
        <p:spPr>
          <a:xfrm>
            <a:off x="2701637" y="1276198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43CEE-F7EF-4222-9A1A-8F3E3F73C1E2}"/>
              </a:ext>
            </a:extLst>
          </p:cNvPr>
          <p:cNvSpPr txBox="1"/>
          <p:nvPr/>
        </p:nvSpPr>
        <p:spPr>
          <a:xfrm>
            <a:off x="5746015" y="1305605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药品关系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8A96F-6CFE-4180-89A3-CF6AF7DA5763}"/>
              </a:ext>
            </a:extLst>
          </p:cNvPr>
          <p:cNvSpPr txBox="1"/>
          <p:nvPr/>
        </p:nvSpPr>
        <p:spPr>
          <a:xfrm>
            <a:off x="3628159" y="1860974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HISID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病人信息 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金额信息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诊断信息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出院小结信息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明细集合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医院信息</a:t>
            </a:r>
            <a:endParaRPr lang="en-US" altLang="zh-CN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B33B01-4656-42F4-992F-7C18D12410FC}"/>
              </a:ext>
            </a:extLst>
          </p:cNvPr>
          <p:cNvSpPr txBox="1"/>
          <p:nvPr/>
        </p:nvSpPr>
        <p:spPr>
          <a:xfrm>
            <a:off x="4816035" y="2589753"/>
            <a:ext cx="8723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疾病库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BD0251-9F3F-424F-9D04-3665AAE340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17833" y="2774181"/>
            <a:ext cx="198202" cy="238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882AD-0719-4007-BBDC-02C0EC0905CB}"/>
              </a:ext>
            </a:extLst>
          </p:cNvPr>
          <p:cNvSpPr txBox="1"/>
          <p:nvPr/>
        </p:nvSpPr>
        <p:spPr>
          <a:xfrm>
            <a:off x="-48489" y="139930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1BCD8-B3B9-4628-824F-C06E36234C5F}"/>
              </a:ext>
            </a:extLst>
          </p:cNvPr>
          <p:cNvSpPr txBox="1"/>
          <p:nvPr/>
        </p:nvSpPr>
        <p:spPr>
          <a:xfrm>
            <a:off x="39830" y="2507304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849D0-A913-4234-908C-EAE44F70EE01}"/>
              </a:ext>
            </a:extLst>
          </p:cNvPr>
          <p:cNvSpPr txBox="1"/>
          <p:nvPr/>
        </p:nvSpPr>
        <p:spPr>
          <a:xfrm>
            <a:off x="10176160" y="2866161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3BDD56-EEB0-4C8D-9787-B6436FD52848}"/>
              </a:ext>
            </a:extLst>
          </p:cNvPr>
          <p:cNvSpPr txBox="1"/>
          <p:nvPr/>
        </p:nvSpPr>
        <p:spPr>
          <a:xfrm>
            <a:off x="10044544" y="1867993"/>
            <a:ext cx="137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37EF08-DE7A-4CB4-96B5-CCC12601472D}"/>
              </a:ext>
            </a:extLst>
          </p:cNvPr>
          <p:cNvSpPr txBox="1"/>
          <p:nvPr/>
        </p:nvSpPr>
        <p:spPr>
          <a:xfrm>
            <a:off x="10185715" y="1425565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7B1C46-0B26-4176-BC2F-EB425C3F78CF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 flipV="1">
            <a:off x="8560178" y="2052659"/>
            <a:ext cx="1484366" cy="15821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C0F0F3-936F-446C-8653-5D8E90FB60C0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 flipV="1">
            <a:off x="8314307" y="3050827"/>
            <a:ext cx="1861853" cy="17084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CC91F5-7CC8-4DE5-AF4A-86DEA7B99823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8208820" y="1610231"/>
            <a:ext cx="1976895" cy="1495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E4F4BDF-CE41-4381-A8D4-E1727CC043D8}"/>
              </a:ext>
            </a:extLst>
          </p:cNvPr>
          <p:cNvSpPr txBox="1"/>
          <p:nvPr/>
        </p:nvSpPr>
        <p:spPr>
          <a:xfrm>
            <a:off x="9905997" y="889062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诊疗项目库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463E5-6A6C-43AF-8C8B-C5D3EFB48776}"/>
              </a:ext>
            </a:extLst>
          </p:cNvPr>
          <p:cNvSpPr txBox="1"/>
          <p:nvPr/>
        </p:nvSpPr>
        <p:spPr>
          <a:xfrm>
            <a:off x="1052944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医生节点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01A9FD-D617-453B-A388-0D67A400C5E0}"/>
              </a:ext>
            </a:extLst>
          </p:cNvPr>
          <p:cNvSpPr txBox="1"/>
          <p:nvPr/>
        </p:nvSpPr>
        <p:spPr>
          <a:xfrm>
            <a:off x="3814609" y="4381473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医院节点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885DD-4B11-4227-842C-A06C9260CFBE}"/>
              </a:ext>
            </a:extLst>
          </p:cNvPr>
          <p:cNvSpPr txBox="1"/>
          <p:nvPr/>
        </p:nvSpPr>
        <p:spPr>
          <a:xfrm>
            <a:off x="39830" y="4453131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F99D6-2A69-410D-9E20-5AAE4446A6AD}"/>
              </a:ext>
            </a:extLst>
          </p:cNvPr>
          <p:cNvSpPr txBox="1"/>
          <p:nvPr/>
        </p:nvSpPr>
        <p:spPr>
          <a:xfrm>
            <a:off x="128149" y="5561126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07698-188F-464C-9665-DF8939501CE2}"/>
              </a:ext>
            </a:extLst>
          </p:cNvPr>
          <p:cNvSpPr txBox="1"/>
          <p:nvPr/>
        </p:nvSpPr>
        <p:spPr>
          <a:xfrm>
            <a:off x="973282" y="4750805"/>
            <a:ext cx="27769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医生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医师级别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职称，科室</a:t>
            </a:r>
            <a:endParaRPr lang="en-US" altLang="zh-CN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0B7C7B-76EE-4869-A68D-BE6567586E68}"/>
              </a:ext>
            </a:extLst>
          </p:cNvPr>
          <p:cNvSpPr txBox="1"/>
          <p:nvPr/>
        </p:nvSpPr>
        <p:spPr>
          <a:xfrm>
            <a:off x="3737332" y="4750805"/>
            <a:ext cx="22561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医院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r>
              <a:rPr lang="zh-CN" altLang="en-US" sz="1100" dirty="0"/>
              <a:t>名称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级别、类型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所需地区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收费类别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经纬度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科室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医生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B38C7A-D92E-4962-8D29-C6E08F671176}"/>
              </a:ext>
            </a:extLst>
          </p:cNvPr>
          <p:cNvCxnSpPr/>
          <p:nvPr/>
        </p:nvCxnSpPr>
        <p:spPr>
          <a:xfrm>
            <a:off x="3750257" y="176864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3DB489-B1B7-41E0-A8F4-9B8A59ACBF40}"/>
              </a:ext>
            </a:extLst>
          </p:cNvPr>
          <p:cNvCxnSpPr>
            <a:stCxn id="3" idx="3"/>
          </p:cNvCxnSpPr>
          <p:nvPr/>
        </p:nvCxnSpPr>
        <p:spPr>
          <a:xfrm>
            <a:off x="2563092" y="1583975"/>
            <a:ext cx="1695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25370E-51EB-425E-BCCA-473DACAF05A6}"/>
              </a:ext>
            </a:extLst>
          </p:cNvPr>
          <p:cNvCxnSpPr>
            <a:endCxn id="40" idx="0"/>
          </p:cNvCxnSpPr>
          <p:nvPr/>
        </p:nvCxnSpPr>
        <p:spPr>
          <a:xfrm flipH="1">
            <a:off x="1808018" y="2414971"/>
            <a:ext cx="1942239" cy="194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D02707-5CC4-4576-96D9-339F650EF03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563091" y="4545556"/>
            <a:ext cx="1251518" cy="205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CC6283-524E-436E-9B62-4AEFC1E012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569682" y="3557497"/>
            <a:ext cx="1" cy="82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27DE2-312C-4523-A4F6-34D08F3CF39C}"/>
              </a:ext>
            </a:extLst>
          </p:cNvPr>
          <p:cNvSpPr txBox="1"/>
          <p:nvPr/>
        </p:nvSpPr>
        <p:spPr>
          <a:xfrm>
            <a:off x="10486586" y="4100177"/>
            <a:ext cx="14434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症状</a:t>
            </a:r>
            <a:r>
              <a:rPr lang="en-US" altLang="zh-CN" dirty="0"/>
              <a:t>/</a:t>
            </a:r>
            <a:r>
              <a:rPr lang="zh-CN" altLang="en-US" dirty="0"/>
              <a:t>体征库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9C80EE-FCD1-444B-9A21-A5DB90CBBA04}"/>
              </a:ext>
            </a:extLst>
          </p:cNvPr>
          <p:cNvSpPr txBox="1"/>
          <p:nvPr/>
        </p:nvSpPr>
        <p:spPr>
          <a:xfrm>
            <a:off x="7162490" y="2883245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手术明细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53721-25C8-48CA-A71C-88A8B1A40E6C}"/>
              </a:ext>
            </a:extLst>
          </p:cNvPr>
          <p:cNvSpPr txBox="1"/>
          <p:nvPr/>
        </p:nvSpPr>
        <p:spPr>
          <a:xfrm>
            <a:off x="1071992" y="6202641"/>
            <a:ext cx="1419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多处就职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BF236-8297-4251-86A6-1FA13C3E22E9}"/>
              </a:ext>
            </a:extLst>
          </p:cNvPr>
          <p:cNvSpPr txBox="1"/>
          <p:nvPr/>
        </p:nvSpPr>
        <p:spPr>
          <a:xfrm>
            <a:off x="7198227" y="3967159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出院情况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94B5EB-4BAD-403F-B69C-F066A869500E}"/>
              </a:ext>
            </a:extLst>
          </p:cNvPr>
          <p:cNvSpPr txBox="1"/>
          <p:nvPr/>
        </p:nvSpPr>
        <p:spPr>
          <a:xfrm>
            <a:off x="7204629" y="4434946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F7E645-345E-4B9C-874A-978E464B18BB}"/>
              </a:ext>
            </a:extLst>
          </p:cNvPr>
          <p:cNvSpPr txBox="1"/>
          <p:nvPr/>
        </p:nvSpPr>
        <p:spPr>
          <a:xfrm>
            <a:off x="6914953" y="1883814"/>
            <a:ext cx="16452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检查项目明细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C4A19F-A1F3-4235-864A-2CF33DFB602D}"/>
              </a:ext>
            </a:extLst>
          </p:cNvPr>
          <p:cNvSpPr txBox="1"/>
          <p:nvPr/>
        </p:nvSpPr>
        <p:spPr>
          <a:xfrm>
            <a:off x="6903029" y="2412015"/>
            <a:ext cx="17335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一般诊疗明细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C7419F-F520-4BE6-8C83-37C9537076F9}"/>
              </a:ext>
            </a:extLst>
          </p:cNvPr>
          <p:cNvSpPr txBox="1"/>
          <p:nvPr/>
        </p:nvSpPr>
        <p:spPr>
          <a:xfrm>
            <a:off x="10002979" y="2404496"/>
            <a:ext cx="13785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一般诊疗库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88E531D-26BB-44B2-8E3C-8C8F9F196B3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 flipV="1">
            <a:off x="8636578" y="2589162"/>
            <a:ext cx="1366401" cy="7519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2FFF08B-4CDA-4432-A329-8389DA725E8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90705" y="1583975"/>
            <a:ext cx="1681597" cy="4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AF929F-1FEF-4FF7-AE4D-4E8E8F06E5A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5290705" y="1583975"/>
            <a:ext cx="1624248" cy="484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31B6473-657F-4705-BD3D-3EB1A87132A6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>
            <a:off x="5290705" y="1583975"/>
            <a:ext cx="1612324" cy="1012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CFE794-95AE-4AA1-86AC-B638975F2597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5290705" y="1583975"/>
            <a:ext cx="1871785" cy="1483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A4C10E7-7713-4586-BF53-BDF961A90181}"/>
              </a:ext>
            </a:extLst>
          </p:cNvPr>
          <p:cNvSpPr txBox="1"/>
          <p:nvPr/>
        </p:nvSpPr>
        <p:spPr>
          <a:xfrm>
            <a:off x="7198227" y="4890488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入院情况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6A67DE-E5D1-4E83-93A3-AE52727BC66F}"/>
              </a:ext>
            </a:extLst>
          </p:cNvPr>
          <p:cNvSpPr txBox="1"/>
          <p:nvPr/>
        </p:nvSpPr>
        <p:spPr>
          <a:xfrm>
            <a:off x="7204629" y="3472805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出院诊断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B3D2655-A931-401E-8123-F3214498E06C}"/>
              </a:ext>
            </a:extLst>
          </p:cNvPr>
          <p:cNvCxnSpPr>
            <a:cxnSpLocks/>
          </p:cNvCxnSpPr>
          <p:nvPr/>
        </p:nvCxnSpPr>
        <p:spPr>
          <a:xfrm flipV="1">
            <a:off x="8548107" y="4275751"/>
            <a:ext cx="1861853" cy="18185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1764D4-C8BC-4641-B9B8-217F632754F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90705" y="1583975"/>
            <a:ext cx="1907522" cy="256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816B84-BE57-4E62-AAF5-BF358585665C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5290705" y="1583975"/>
            <a:ext cx="1913924" cy="2073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30CF6A3-8648-4EA9-8247-B8C4C36AE15E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5290705" y="1583975"/>
            <a:ext cx="1913924" cy="3035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13F9434-B440-43FB-94F2-906135AF6AC3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5290705" y="1583975"/>
            <a:ext cx="1907522" cy="349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D72092-3323-4973-9939-9D43937DA463}"/>
              </a:ext>
            </a:extLst>
          </p:cNvPr>
          <p:cNvSpPr/>
          <p:nvPr/>
        </p:nvSpPr>
        <p:spPr>
          <a:xfrm>
            <a:off x="7049437" y="3391909"/>
            <a:ext cx="1482289" cy="195925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546800-5547-4BCE-A30A-F86B8EEA3F98}"/>
              </a:ext>
            </a:extLst>
          </p:cNvPr>
          <p:cNvSpPr/>
          <p:nvPr/>
        </p:nvSpPr>
        <p:spPr>
          <a:xfrm>
            <a:off x="6837085" y="1273702"/>
            <a:ext cx="1901590" cy="203199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6FFEE3-BA62-4DE3-8ED8-F00283283CDA}"/>
              </a:ext>
            </a:extLst>
          </p:cNvPr>
          <p:cNvSpPr txBox="1"/>
          <p:nvPr/>
        </p:nvSpPr>
        <p:spPr>
          <a:xfrm>
            <a:off x="7308252" y="899290"/>
            <a:ext cx="9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明细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4957908-F1F7-4775-8134-ADF19213DB37}"/>
              </a:ext>
            </a:extLst>
          </p:cNvPr>
          <p:cNvSpPr txBox="1"/>
          <p:nvPr/>
        </p:nvSpPr>
        <p:spPr>
          <a:xfrm>
            <a:off x="7244002" y="5476187"/>
            <a:ext cx="12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出院小结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EBCC2E-3B1D-4871-8DFC-48EC5C041C00}"/>
              </a:ext>
            </a:extLst>
          </p:cNvPr>
          <p:cNvSpPr txBox="1"/>
          <p:nvPr/>
        </p:nvSpPr>
        <p:spPr>
          <a:xfrm>
            <a:off x="5673075" y="4289659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入院情况关系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BDC99A1-1FCC-4637-AAA5-F12AF43409E5}"/>
              </a:ext>
            </a:extLst>
          </p:cNvPr>
          <p:cNvSpPr txBox="1"/>
          <p:nvPr/>
        </p:nvSpPr>
        <p:spPr>
          <a:xfrm>
            <a:off x="9533877" y="6147695"/>
            <a:ext cx="15861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手术记录明细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41CCB9-9D8D-447D-9EDD-17CFC30CB088}"/>
              </a:ext>
            </a:extLst>
          </p:cNvPr>
          <p:cNvSpPr txBox="1"/>
          <p:nvPr/>
        </p:nvSpPr>
        <p:spPr>
          <a:xfrm>
            <a:off x="7343685" y="6137481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FE488B-0190-455D-85FD-56D79437883E}"/>
              </a:ext>
            </a:extLst>
          </p:cNvPr>
          <p:cNvSpPr/>
          <p:nvPr/>
        </p:nvSpPr>
        <p:spPr>
          <a:xfrm>
            <a:off x="7228029" y="5970193"/>
            <a:ext cx="4183498" cy="651509"/>
          </a:xfrm>
          <a:prstGeom prst="rect">
            <a:avLst/>
          </a:prstGeom>
          <a:solidFill>
            <a:schemeClr val="accent6">
              <a:lumMod val="60000"/>
              <a:lumOff val="40000"/>
              <a:alpha val="43922"/>
            </a:schemeClr>
          </a:solidFill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8722EB9-DB43-4429-B863-5189BEC4D64A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5290705" y="1583975"/>
            <a:ext cx="1937324" cy="4711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41AE2-6CBE-44B0-91B2-255FBC37864C}"/>
              </a:ext>
            </a:extLst>
          </p:cNvPr>
          <p:cNvSpPr txBox="1"/>
          <p:nvPr/>
        </p:nvSpPr>
        <p:spPr>
          <a:xfrm>
            <a:off x="9178636" y="3144982"/>
            <a:ext cx="74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4DCAA8-5456-4C6A-A048-D36AFB31D2A7}"/>
              </a:ext>
            </a:extLst>
          </p:cNvPr>
          <p:cNvSpPr txBox="1"/>
          <p:nvPr/>
        </p:nvSpPr>
        <p:spPr>
          <a:xfrm>
            <a:off x="8350044" y="6561710"/>
            <a:ext cx="13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过程，医生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C9BA889-2381-4299-BEDB-547744778959}"/>
              </a:ext>
            </a:extLst>
          </p:cNvPr>
          <p:cNvCxnSpPr>
            <a:cxnSpLocks/>
          </p:cNvCxnSpPr>
          <p:nvPr/>
        </p:nvCxnSpPr>
        <p:spPr>
          <a:xfrm flipV="1">
            <a:off x="8502049" y="6321966"/>
            <a:ext cx="1050189" cy="10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02FCAA1-F72A-4769-AC6B-E72413DFE64C}"/>
              </a:ext>
            </a:extLst>
          </p:cNvPr>
          <p:cNvCxnSpPr>
            <a:stCxn id="128" idx="1"/>
            <a:endCxn id="40" idx="0"/>
          </p:cNvCxnSpPr>
          <p:nvPr/>
        </p:nvCxnSpPr>
        <p:spPr>
          <a:xfrm flipH="1">
            <a:off x="1808018" y="2289700"/>
            <a:ext cx="5029067" cy="2071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D722F1E-C67D-4BA6-8DD6-C864323017AD}"/>
              </a:ext>
            </a:extLst>
          </p:cNvPr>
          <p:cNvCxnSpPr>
            <a:cxnSpLocks/>
            <a:stCxn id="66" idx="1"/>
            <a:endCxn id="40" idx="0"/>
          </p:cNvCxnSpPr>
          <p:nvPr/>
        </p:nvCxnSpPr>
        <p:spPr>
          <a:xfrm flipH="1" flipV="1">
            <a:off x="1808018" y="4360890"/>
            <a:ext cx="5420011" cy="1935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1CD78AE-90AC-419E-889F-A9BABAEADD8D}"/>
              </a:ext>
            </a:extLst>
          </p:cNvPr>
          <p:cNvSpPr txBox="1"/>
          <p:nvPr/>
        </p:nvSpPr>
        <p:spPr>
          <a:xfrm>
            <a:off x="10300491" y="5254896"/>
            <a:ext cx="15012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真正手术库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8C58526-2AD8-4050-AC3C-5EFCA6D04011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1051115" y="5624228"/>
            <a:ext cx="0" cy="301282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0A2289A3-78C6-42C6-BC30-CA9DB6894F6C}"/>
              </a:ext>
            </a:extLst>
          </p:cNvPr>
          <p:cNvSpPr/>
          <p:nvPr/>
        </p:nvSpPr>
        <p:spPr>
          <a:xfrm flipH="1">
            <a:off x="8103867" y="3076140"/>
            <a:ext cx="1481647" cy="3412488"/>
          </a:xfrm>
          <a:prstGeom prst="arc">
            <a:avLst>
              <a:gd name="adj1" fmla="val 4755153"/>
              <a:gd name="adj2" fmla="val 16317991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A440-3CC7-4100-9E80-A754B4BF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42160"/>
            <a:ext cx="8801100" cy="562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9CE04F-F6B3-440C-84F5-B03C8327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5" y="802180"/>
            <a:ext cx="4929344" cy="2535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326992-4CAF-4FD6-9464-89283BDD1380}"/>
              </a:ext>
            </a:extLst>
          </p:cNvPr>
          <p:cNvSpPr txBox="1"/>
          <p:nvPr/>
        </p:nvSpPr>
        <p:spPr>
          <a:xfrm>
            <a:off x="1607820" y="34290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全部为空值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86F99-5649-4DD4-9D89-C88B4362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05" y="289145"/>
            <a:ext cx="5856210" cy="2965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331FE3-1F22-4C32-BA01-81D8CC42AD8C}"/>
              </a:ext>
            </a:extLst>
          </p:cNvPr>
          <p:cNvSpPr txBox="1"/>
          <p:nvPr/>
        </p:nvSpPr>
        <p:spPr>
          <a:xfrm>
            <a:off x="7648695" y="1311116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病案中责任医生的名字是其他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A8EC6-F78B-4D04-AD9D-8ECC2D6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17" y="3029657"/>
            <a:ext cx="5856210" cy="37961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99B73A-6ADF-4FB4-8CDC-0D9E2351A43B}"/>
              </a:ext>
            </a:extLst>
          </p:cNvPr>
          <p:cNvSpPr txBox="1"/>
          <p:nvPr/>
        </p:nvSpPr>
        <p:spPr>
          <a:xfrm>
            <a:off x="9513904" y="4091935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  <a:r>
              <a:rPr lang="en-US" altLang="zh-CN" dirty="0"/>
              <a:t>-</a:t>
            </a:r>
            <a:r>
              <a:rPr lang="zh-CN" altLang="en-US" dirty="0"/>
              <a:t>医院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93EF7E-059F-4F29-BC7A-53BA3FAD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0" y="4053930"/>
            <a:ext cx="3205950" cy="26619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09F3A3-3B82-4406-A289-39371A8541B8}"/>
              </a:ext>
            </a:extLst>
          </p:cNvPr>
          <p:cNvSpPr txBox="1"/>
          <p:nvPr/>
        </p:nvSpPr>
        <p:spPr>
          <a:xfrm>
            <a:off x="5656112" y="6568855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医生字典表中 也有好几个</a:t>
            </a:r>
            <a:r>
              <a:rPr lang="en-US" altLang="zh-CN" dirty="0"/>
              <a:t>id</a:t>
            </a:r>
            <a:r>
              <a:rPr lang="zh-CN" altLang="en-US" dirty="0"/>
              <a:t>对应的名字是其他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68124-6F5E-49B0-83C0-6B2B9B6859F7}"/>
              </a:ext>
            </a:extLst>
          </p:cNvPr>
          <p:cNvSpPr txBox="1"/>
          <p:nvPr/>
        </p:nvSpPr>
        <p:spPr>
          <a:xfrm>
            <a:off x="2945130" y="5871154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Doctor_code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8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B4C7-D7FF-4F70-A2D5-CDB5D1A7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A75F-0508-459B-A03F-B1745453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2" y="1540102"/>
            <a:ext cx="9284177" cy="124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83C02-C132-48F9-9D1A-DC7D0A3CFD2D}"/>
              </a:ext>
            </a:extLst>
          </p:cNvPr>
          <p:cNvSpPr txBox="1"/>
          <p:nvPr/>
        </p:nvSpPr>
        <p:spPr>
          <a:xfrm>
            <a:off x="1128329" y="3018457"/>
            <a:ext cx="438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这两个数据</a:t>
            </a:r>
            <a:r>
              <a:rPr lang="en-US" altLang="zh-CN" dirty="0" err="1"/>
              <a:t>hisid</a:t>
            </a:r>
            <a:r>
              <a:rPr lang="zh-CN" altLang="en-US" dirty="0"/>
              <a:t>不同，其余全部相同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974CBF-39C3-4EC8-94D7-F05DF18A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96" y="2836271"/>
            <a:ext cx="2931531" cy="857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DB997-D730-4493-89C9-614ABCF36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9" y="3470212"/>
            <a:ext cx="5900781" cy="12369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9E83407-0CB6-4F7A-8A02-FA1C8F1BFF6B}"/>
              </a:ext>
            </a:extLst>
          </p:cNvPr>
          <p:cNvSpPr txBox="1">
            <a:spLocks/>
          </p:cNvSpPr>
          <p:nvPr/>
        </p:nvSpPr>
        <p:spPr>
          <a:xfrm>
            <a:off x="838200" y="432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B7672C-D278-474A-B6AF-BD509F6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5485531"/>
            <a:ext cx="6055253" cy="1236966"/>
          </a:xfrm>
        </p:spPr>
        <p:txBody>
          <a:bodyPr/>
          <a:lstStyle/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医生 只有</a:t>
            </a:r>
            <a:r>
              <a:rPr lang="en-US" altLang="zh-CN" dirty="0"/>
              <a:t>27</a:t>
            </a:r>
            <a:r>
              <a:rPr lang="zh-CN" altLang="en-US" dirty="0"/>
              <a:t>条关系</a:t>
            </a:r>
            <a:endParaRPr lang="en-US" altLang="zh-CN" dirty="0"/>
          </a:p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医院 </a:t>
            </a:r>
            <a:r>
              <a:rPr lang="en-US" altLang="zh-CN" dirty="0"/>
              <a:t>37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9836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B38E-AA13-47D1-93F1-9C17501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12.4-</a:t>
            </a:r>
            <a:r>
              <a:rPr lang="zh-CN" altLang="en-US" dirty="0"/>
              <a:t>任务改进点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A139-834B-4329-BA09-FA52B11B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出院小结节点删掉，直接病案去连接出院小结的四个字段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出院小结之后往后延伸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整理记录各个字段，节点，连接关系（两边）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全部删掉，直接筛选</a:t>
            </a:r>
            <a:r>
              <a:rPr lang="en-US" altLang="zh-CN" dirty="0"/>
              <a:t>10</a:t>
            </a:r>
            <a:r>
              <a:rPr lang="zh-CN" altLang="en-US" dirty="0"/>
              <a:t>万条出院小结，匹配病案，明细，参保人，医院医生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5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8F5A-AE28-4B62-B27E-6583D49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出院小结节点删掉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3ABC-A7BE-4A88-9B54-12B15674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病案节点直接连几个字段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F816C-8A8C-415F-BA22-439D72CB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9" y="2822386"/>
            <a:ext cx="4819898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4" y="-148078"/>
            <a:ext cx="10515600" cy="1325563"/>
          </a:xfrm>
        </p:spPr>
        <p:txBody>
          <a:bodyPr/>
          <a:lstStyle/>
          <a:p>
            <a:r>
              <a:rPr lang="zh-CN" altLang="en-US" dirty="0"/>
              <a:t>出院小结延伸部分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4684" y="868695"/>
            <a:ext cx="11152046" cy="59508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简单唯一确定的属性：温度，血压，脉搏，直接作为属性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想看用了哪些药，看属性中的</a:t>
            </a:r>
            <a:r>
              <a:rPr lang="en-US" altLang="zh-CN" sz="2000" dirty="0" err="1"/>
              <a:t>Drug_used</a:t>
            </a:r>
            <a:endParaRPr lang="en-US" altLang="zh-CN" sz="2000" dirty="0"/>
          </a:p>
          <a:p>
            <a:pPr lvl="1"/>
            <a:r>
              <a:rPr lang="zh-CN" altLang="en-US" sz="2000" dirty="0"/>
              <a:t>想看用药的详细信息，点开</a:t>
            </a:r>
            <a:r>
              <a:rPr lang="en-US" altLang="zh-CN" sz="2000" dirty="0" err="1"/>
              <a:t>Drug_used</a:t>
            </a:r>
            <a:r>
              <a:rPr lang="zh-CN" altLang="en-US" sz="2000" dirty="0"/>
              <a:t>关系，连到药品库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自定义的某些字段</a:t>
            </a:r>
            <a:r>
              <a:rPr lang="en-US" altLang="zh-CN" sz="2000" dirty="0"/>
              <a:t>{Disease: </a:t>
            </a:r>
            <a:r>
              <a:rPr lang="en-US" altLang="zh-CN" sz="2000" dirty="0" err="1"/>
              <a:t>Related_body</a:t>
            </a:r>
            <a:r>
              <a:rPr lang="en-US" altLang="zh-CN" sz="2000" dirty="0"/>
              <a:t>:} </a:t>
            </a:r>
            <a:r>
              <a:rPr lang="zh-CN" altLang="en-US" sz="2000" dirty="0"/>
              <a:t>单独拿出来，再去连接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40D3CD-64E3-4A05-8A0F-44F172E99854}"/>
              </a:ext>
            </a:extLst>
          </p:cNvPr>
          <p:cNvSpPr/>
          <p:nvPr/>
        </p:nvSpPr>
        <p:spPr>
          <a:xfrm>
            <a:off x="1364672" y="3119539"/>
            <a:ext cx="907473" cy="879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诊疗过程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85856B-962B-400C-B16F-EDED4FB6A4D5}"/>
              </a:ext>
            </a:extLst>
          </p:cNvPr>
          <p:cNvSpPr/>
          <p:nvPr/>
        </p:nvSpPr>
        <p:spPr>
          <a:xfrm>
            <a:off x="4603173" y="4054001"/>
            <a:ext cx="6975763" cy="8119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[{'Disease': '慢性支气管炎', 'Related Body': ['气管', '支气管']}, {'Disease': '肾囊肿', 'Related Body': ['肾']}]</a:t>
            </a:r>
            <a:r>
              <a:rPr kumimoji="0" lang="zh-CN" altLang="zh-CN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19071A1-E1D0-4BBF-8876-C06C73E093E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272145" y="3559421"/>
            <a:ext cx="2331028" cy="9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6C9DDA-2787-47B8-BFD1-C70536C9438A}"/>
              </a:ext>
            </a:extLst>
          </p:cNvPr>
          <p:cNvSpPr txBox="1"/>
          <p:nvPr/>
        </p:nvSpPr>
        <p:spPr>
          <a:xfrm>
            <a:off x="5883855" y="325150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69BB22-89AB-4E55-B1B0-D73DB9127E79}"/>
              </a:ext>
            </a:extLst>
          </p:cNvPr>
          <p:cNvSpPr/>
          <p:nvPr/>
        </p:nvSpPr>
        <p:spPr>
          <a:xfrm>
            <a:off x="7843398" y="2446250"/>
            <a:ext cx="926530" cy="6669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甘油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8E13B2-ED12-4EF2-A19C-0FD411042432}"/>
              </a:ext>
            </a:extLst>
          </p:cNvPr>
          <p:cNvSpPr/>
          <p:nvPr/>
        </p:nvSpPr>
        <p:spPr>
          <a:xfrm>
            <a:off x="8091056" y="6171444"/>
            <a:ext cx="92911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气管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22AC23-21C5-49AC-996E-9E9495E98DFC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8091055" y="4865971"/>
            <a:ext cx="464559" cy="13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DF2266-08EF-4702-8762-37E5CA1F3F7E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 flipV="1">
            <a:off x="2272145" y="2779750"/>
            <a:ext cx="5571253" cy="7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F773F40-E1E1-4D92-BB86-9BA5BFD0E16B}"/>
              </a:ext>
            </a:extLst>
          </p:cNvPr>
          <p:cNvSpPr/>
          <p:nvPr/>
        </p:nvSpPr>
        <p:spPr>
          <a:xfrm>
            <a:off x="7658958" y="3245193"/>
            <a:ext cx="1295409" cy="7102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葡萄糖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DAC247-9CAC-4502-96B3-98D91F509715}"/>
              </a:ext>
            </a:extLst>
          </p:cNvPr>
          <p:cNvSpPr txBox="1"/>
          <p:nvPr/>
        </p:nvSpPr>
        <p:spPr>
          <a:xfrm>
            <a:off x="716314" y="4138912"/>
            <a:ext cx="273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Drug_Used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r>
              <a:rPr lang="en-US" altLang="zh-CN" dirty="0"/>
              <a:t>37°C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Disease_used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三类属性信息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E685C4-77BD-4855-AD57-E67B72527FE4}"/>
              </a:ext>
            </a:extLst>
          </p:cNvPr>
          <p:cNvCxnSpPr>
            <a:cxnSpLocks/>
            <a:stCxn id="3" idx="6"/>
            <a:endCxn id="38" idx="2"/>
          </p:cNvCxnSpPr>
          <p:nvPr/>
        </p:nvCxnSpPr>
        <p:spPr>
          <a:xfrm>
            <a:off x="2272145" y="3559421"/>
            <a:ext cx="5386813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9B19D-47E3-4CB2-BDE7-2A954F0C4CE4}"/>
              </a:ext>
            </a:extLst>
          </p:cNvPr>
          <p:cNvSpPr txBox="1"/>
          <p:nvPr/>
        </p:nvSpPr>
        <p:spPr>
          <a:xfrm>
            <a:off x="4107000" y="282227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E558FD-9E40-4874-83CD-426F24EB0003}"/>
              </a:ext>
            </a:extLst>
          </p:cNvPr>
          <p:cNvSpPr txBox="1"/>
          <p:nvPr/>
        </p:nvSpPr>
        <p:spPr>
          <a:xfrm>
            <a:off x="3423797" y="384412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Disease_used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FC398BD-BE8D-4135-936B-3AFE349C2477}"/>
              </a:ext>
            </a:extLst>
          </p:cNvPr>
          <p:cNvSpPr/>
          <p:nvPr/>
        </p:nvSpPr>
        <p:spPr>
          <a:xfrm>
            <a:off x="4525661" y="6048950"/>
            <a:ext cx="1358194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肾囊肿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EFA7397-11B5-4A84-A0F7-234967D1100A}"/>
              </a:ext>
            </a:extLst>
          </p:cNvPr>
          <p:cNvCxnSpPr>
            <a:cxnSpLocks/>
            <a:stCxn id="5" idx="4"/>
            <a:endCxn id="67" idx="0"/>
          </p:cNvCxnSpPr>
          <p:nvPr/>
        </p:nvCxnSpPr>
        <p:spPr>
          <a:xfrm flipH="1">
            <a:off x="5204758" y="4865971"/>
            <a:ext cx="2886297" cy="11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64788F80-A2BA-47DB-B391-AC104A15F472}"/>
              </a:ext>
            </a:extLst>
          </p:cNvPr>
          <p:cNvSpPr/>
          <p:nvPr/>
        </p:nvSpPr>
        <p:spPr>
          <a:xfrm>
            <a:off x="9085870" y="6179405"/>
            <a:ext cx="1273728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支气管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5AB57-D2AD-4BC4-8570-929FEEAC595A}"/>
              </a:ext>
            </a:extLst>
          </p:cNvPr>
          <p:cNvCxnSpPr>
            <a:cxnSpLocks/>
            <a:stCxn id="5" idx="4"/>
            <a:endCxn id="72" idx="0"/>
          </p:cNvCxnSpPr>
          <p:nvPr/>
        </p:nvCxnSpPr>
        <p:spPr>
          <a:xfrm>
            <a:off x="8091055" y="4865971"/>
            <a:ext cx="1631679" cy="1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2A5E8BB1-2202-488D-8F2D-82542ACCD5E8}"/>
              </a:ext>
            </a:extLst>
          </p:cNvPr>
          <p:cNvSpPr/>
          <p:nvPr/>
        </p:nvSpPr>
        <p:spPr>
          <a:xfrm>
            <a:off x="1281545" y="5918206"/>
            <a:ext cx="2577385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慢性支气管炎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9EB143-6A67-44E4-AE6E-3A480A26A40B}"/>
              </a:ext>
            </a:extLst>
          </p:cNvPr>
          <p:cNvCxnSpPr>
            <a:cxnSpLocks/>
            <a:stCxn id="5" idx="4"/>
            <a:endCxn id="74" idx="0"/>
          </p:cNvCxnSpPr>
          <p:nvPr/>
        </p:nvCxnSpPr>
        <p:spPr>
          <a:xfrm flipH="1">
            <a:off x="2570238" y="4865971"/>
            <a:ext cx="5520817" cy="105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E6F7DB0B-1CFA-454E-AEC1-A4304AA387C3}"/>
              </a:ext>
            </a:extLst>
          </p:cNvPr>
          <p:cNvSpPr/>
          <p:nvPr/>
        </p:nvSpPr>
        <p:spPr>
          <a:xfrm>
            <a:off x="10616409" y="6181349"/>
            <a:ext cx="82744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69ECAA6-6115-41C5-9FEA-EDDB21DC1296}"/>
              </a:ext>
            </a:extLst>
          </p:cNvPr>
          <p:cNvCxnSpPr>
            <a:cxnSpLocks/>
            <a:stCxn id="5" idx="4"/>
            <a:endCxn id="82" idx="0"/>
          </p:cNvCxnSpPr>
          <p:nvPr/>
        </p:nvCxnSpPr>
        <p:spPr>
          <a:xfrm>
            <a:off x="8091055" y="4865971"/>
            <a:ext cx="2939077" cy="1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94C279B6-54DA-4BFD-B0D5-6DD89C745ADA}"/>
              </a:ext>
            </a:extLst>
          </p:cNvPr>
          <p:cNvSpPr txBox="1"/>
          <p:nvPr/>
        </p:nvSpPr>
        <p:spPr>
          <a:xfrm>
            <a:off x="3795659" y="5334041"/>
            <a:ext cx="33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Process_Disease_used_Disease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D4F48-60F0-4FB9-8510-DB2D894831D5}"/>
              </a:ext>
            </a:extLst>
          </p:cNvPr>
          <p:cNvSpPr txBox="1"/>
          <p:nvPr/>
        </p:nvSpPr>
        <p:spPr>
          <a:xfrm>
            <a:off x="7418684" y="5398494"/>
            <a:ext cx="37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Process_Disease_used_related_Body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7364-C202-4F0E-A9FC-184E918B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938315-9651-4522-87B9-C7D8CC65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2" y="1448232"/>
            <a:ext cx="7326608" cy="51906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9C6AE-3F24-47DB-8648-E70B47983B1B}"/>
              </a:ext>
            </a:extLst>
          </p:cNvPr>
          <p:cNvSpPr txBox="1"/>
          <p:nvPr/>
        </p:nvSpPr>
        <p:spPr>
          <a:xfrm>
            <a:off x="1207792" y="2787650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CE836-FEA8-424C-A7FF-9DD3BF37CA6C}"/>
              </a:ext>
            </a:extLst>
          </p:cNvPr>
          <p:cNvSpPr txBox="1"/>
          <p:nvPr/>
        </p:nvSpPr>
        <p:spPr>
          <a:xfrm>
            <a:off x="3089563" y="2787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</p:spTree>
    <p:extLst>
      <p:ext uri="{BB962C8B-B14F-4D97-AF65-F5344CB8AC3E}">
        <p14:creationId xmlns:p14="http://schemas.microsoft.com/office/powerpoint/2010/main" val="7223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619D-B272-41DC-BF01-95293DF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病案库全部节点和关系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90AD14-6F5B-46AB-A119-276D7D139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69081"/>
              </p:ext>
            </p:extLst>
          </p:nvPr>
        </p:nvGraphicFramePr>
        <p:xfrm>
          <a:off x="838200" y="151389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9470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14255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045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4430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9588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580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2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4E1B-190B-4B2B-98F7-6EC7C4D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十万出院小结数据以及关联数据导入及可视化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F9833-29B8-427A-9596-EB26632A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37</a:t>
            </a:r>
            <a:r>
              <a:rPr lang="zh-CN" altLang="en-US" dirty="0"/>
              <a:t>个病案</a:t>
            </a:r>
            <a:r>
              <a:rPr lang="en-US" altLang="zh-CN" dirty="0"/>
              <a:t>-&gt;6900</a:t>
            </a:r>
            <a:r>
              <a:rPr lang="zh-CN" altLang="en-US"/>
              <a:t>条明细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8D830-1250-4A36-B3F4-FBDE11BA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15744"/>
            <a:ext cx="10515600" cy="1325563"/>
          </a:xfrm>
        </p:spPr>
        <p:txBody>
          <a:bodyPr/>
          <a:lstStyle/>
          <a:p>
            <a:r>
              <a:rPr lang="zh-CN" altLang="en-US" dirty="0"/>
              <a:t>手术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172D49-5FF6-4A64-A2F0-6D5E06F2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1130455"/>
            <a:ext cx="5645495" cy="29427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01D0B-466C-4F5D-BF9D-119CAF04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4156362"/>
            <a:ext cx="8684121" cy="2493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D7C5F-68E3-4B3F-BAED-8039780AA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50" y="1075034"/>
            <a:ext cx="2343270" cy="528982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07AA17F-0EA7-4D50-9EB4-099791E1740C}"/>
              </a:ext>
            </a:extLst>
          </p:cNvPr>
          <p:cNvSpPr txBox="1">
            <a:spLocks/>
          </p:cNvSpPr>
          <p:nvPr/>
        </p:nvSpPr>
        <p:spPr>
          <a:xfrm>
            <a:off x="9256950" y="62346"/>
            <a:ext cx="3151908" cy="123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152586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1615</Words>
  <Application>Microsoft Office PowerPoint</Application>
  <PresentationFormat>宽屏</PresentationFormat>
  <Paragraphs>264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Unicode MS</vt:lpstr>
      <vt:lpstr>等线</vt:lpstr>
      <vt:lpstr>等线 Light</vt:lpstr>
      <vt:lpstr>仿宋</vt:lpstr>
      <vt:lpstr>宋体</vt:lpstr>
      <vt:lpstr>Arial</vt:lpstr>
      <vt:lpstr>Office 主题​​</vt:lpstr>
      <vt:lpstr>病案库</vt:lpstr>
      <vt:lpstr>病案库建立方案</vt:lpstr>
      <vt:lpstr>12.4-任务改进点</vt:lpstr>
      <vt:lpstr>出院小结节点删掉</vt:lpstr>
      <vt:lpstr>出院小结延伸部分</vt:lpstr>
      <vt:lpstr>效果</vt:lpstr>
      <vt:lpstr>病案库全部节点和关系</vt:lpstr>
      <vt:lpstr>十万出院小结数据以及关联数据导入及可视化</vt:lpstr>
      <vt:lpstr>手术</vt:lpstr>
      <vt:lpstr>构建问题1</vt:lpstr>
      <vt:lpstr>进度</vt:lpstr>
      <vt:lpstr>数据问题2.1（已解决）</vt:lpstr>
      <vt:lpstr>问题2.2</vt:lpstr>
      <vt:lpstr>问题2.3</vt:lpstr>
      <vt:lpstr>问题2.4</vt:lpstr>
      <vt:lpstr>问题2.5</vt:lpstr>
      <vt:lpstr>病案库可视化效果</vt:lpstr>
      <vt:lpstr>数据处理方案</vt:lpstr>
      <vt:lpstr>数据处理过程</vt:lpstr>
      <vt:lpstr>数据问题1.1</vt:lpstr>
      <vt:lpstr>数据问题1.2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病案库</dc:title>
  <dc:creator>张 文默</dc:creator>
  <cp:lastModifiedBy>张 文默</cp:lastModifiedBy>
  <cp:revision>88</cp:revision>
  <cp:lastPrinted>2020-11-25T02:47:10Z</cp:lastPrinted>
  <dcterms:created xsi:type="dcterms:W3CDTF">2020-11-22T11:24:21Z</dcterms:created>
  <dcterms:modified xsi:type="dcterms:W3CDTF">2020-12-07T01:37:32Z</dcterms:modified>
</cp:coreProperties>
</file>