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77A5-FF67-45E7-A679-32E378566ACD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2035F-6FA6-400C-8523-C3F363442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8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8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258F8-F1CF-43AC-A248-0C968C7C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80155-D288-4A4B-B86D-5D8218F8B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E5E4D-3336-4311-AB41-190CD935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BBD1D-282B-4FED-99AD-3281598F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57F45-8A38-436D-BF1D-29246306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DCBF-AE42-445D-AD81-02614558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88EF5-3B2B-4FEE-BE65-AEDE7D92F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538DA-6D4D-4C85-BBFE-5AB3F4CD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A172-C1B5-48C4-9460-35D79E0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4D795-8973-40B2-A67E-A3DA1ACA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3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13E3A4-98D8-40D4-A416-7B0B984F5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691C-492C-43F0-BA66-97FCD35E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0536C-1934-4FDA-8C27-57A4ABA5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33E71-DBD2-4DA1-A8EB-631DF4D0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A05B3-8AD7-44A3-9285-B9216D70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49099-5C76-415A-B696-0FD99EE6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7B76E-C351-467E-9148-016C9541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9E02B-99AE-494C-947D-502D0071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CE7B3-0D2B-4C48-B0CB-BD4143B9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6B34-EC59-4E6F-8578-80F794ED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4F76-E33D-4457-96AE-B2C38008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66300-72A5-4381-8BD2-5FA69363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482C6-E7E7-451E-8890-4D9811DE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7C3BB-1CBA-4D66-94D3-E569249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99557-BFD6-4BD4-9339-0866B5DF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F2D7-0FA4-4CFA-BA97-902563D8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97CA9-F45F-4EE8-9540-68740107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BB599-95A4-470D-A488-CCC5C90CE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3D3D4-5061-406E-A858-FB0F9370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AEB3B-03BB-4520-85BC-5B6FB327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ED7CF-CC9B-4987-9008-679B0338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9C43-8BA2-43A8-92FB-6EB8B3B0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6C32A-7B83-4C96-BB08-56A2A54B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40E2B-3BE2-48F0-8023-1E28B7DC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DBFE6-6DBD-4CF9-B090-C8747943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6D0D4-DCB5-4775-AD0B-2601B0E58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F53C0C-E2F2-4A02-9097-96200D04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CCBBAF-A290-4394-884C-F6DFF7C9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D7F57-95CA-43F5-82D8-027455E3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62334-D1E2-40CA-852E-B2700B3D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D7B7D5-A1BA-45E7-A820-A440950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D905D-62B2-437C-B6A9-A137826A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D432C-9F72-49A7-A133-3CF7F875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BA6B3-4DFF-477A-8A8E-AF9E5C9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90573-3DAF-4EE5-8739-9C0C5D2A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0FAA9-4677-4221-AAD7-57E76579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524F8-FB0E-4B08-9F4F-3224E180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A65EA-084D-4447-BAB2-07B991B9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58631-E42F-4689-A2FB-65A6A6FDF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F7045-7574-4CF1-BFA9-9A8D0DB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A18BD-3A75-4F05-9014-D3E8649A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D6E53-74D0-4BE9-BCDA-1A74D186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2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452F-7B51-406A-B054-91C09806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E9A52-ACB5-4FE0-BA30-BA4F117FB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D8732-2D99-4EDE-A233-47E4D802B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9A5AE-7B66-43B9-98F8-007AEC63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FA131-9A14-4804-8400-E465B1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DD8EE-CDCE-4357-A913-C59E2597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6D72D6-9256-40F0-8FB1-522A057D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75702-0904-42B3-AB23-D6D10B53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555CE-3F97-4869-8E90-BBA8E553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D536-292F-4B83-ABDE-3ACF7210745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42BC3-4521-467D-B17B-90BD8ED9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44A02-5456-41FD-8DC4-A62C8BFF2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2F30E-A00A-4673-A7C6-A64F203AD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病案库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FC7B1A-2C8B-43DD-8D80-F96B5258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形式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37565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53691" cy="708602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病案库建立方案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F66CEA-4F86-4027-B446-696BAE0974C1}"/>
              </a:ext>
            </a:extLst>
          </p:cNvPr>
          <p:cNvSpPr txBox="1"/>
          <p:nvPr/>
        </p:nvSpPr>
        <p:spPr>
          <a:xfrm>
            <a:off x="1052945" y="1399309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患者节点集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D5850A-633B-4DF9-9994-54FC0A0465D2}"/>
              </a:ext>
            </a:extLst>
          </p:cNvPr>
          <p:cNvSpPr txBox="1"/>
          <p:nvPr/>
        </p:nvSpPr>
        <p:spPr>
          <a:xfrm>
            <a:off x="4258542" y="1399309"/>
            <a:ext cx="103216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病案集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BD94E7-70B7-4FD1-A53D-0DA8B6C38FF7}"/>
              </a:ext>
            </a:extLst>
          </p:cNvPr>
          <p:cNvSpPr txBox="1"/>
          <p:nvPr/>
        </p:nvSpPr>
        <p:spPr>
          <a:xfrm>
            <a:off x="6972302" y="1399309"/>
            <a:ext cx="103216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明细集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08E60-B1CE-4F89-996A-2B19B683807C}"/>
              </a:ext>
            </a:extLst>
          </p:cNvPr>
          <p:cNvSpPr txBox="1"/>
          <p:nvPr/>
        </p:nvSpPr>
        <p:spPr>
          <a:xfrm>
            <a:off x="1052945" y="1867993"/>
            <a:ext cx="22929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医保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姓名</a:t>
            </a:r>
            <a:r>
              <a:rPr lang="en-US" altLang="zh-CN" sz="1100" dirty="0"/>
              <a:t>,</a:t>
            </a:r>
            <a:r>
              <a:rPr lang="zh-CN" altLang="en-US" sz="1100" dirty="0"/>
              <a:t>年龄</a:t>
            </a:r>
            <a:r>
              <a:rPr lang="en-US" altLang="zh-CN" sz="1100" dirty="0"/>
              <a:t>,</a:t>
            </a:r>
            <a:r>
              <a:rPr lang="zh-CN" altLang="en-US" sz="1100" dirty="0"/>
              <a:t>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人员类别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缴费地区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社保号</a:t>
            </a:r>
            <a:r>
              <a:rPr lang="en-US" altLang="zh-CN" sz="1100" dirty="0"/>
              <a:t>,</a:t>
            </a:r>
            <a:r>
              <a:rPr lang="zh-CN" altLang="en-US" sz="1100" dirty="0"/>
              <a:t>识别码</a:t>
            </a:r>
            <a:r>
              <a:rPr lang="en-US" altLang="zh-CN" sz="11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证件号码，类型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标志</a:t>
            </a:r>
            <a:r>
              <a:rPr lang="en-US" altLang="zh-CN" sz="1100" dirty="0"/>
              <a:t>/</a:t>
            </a:r>
            <a:r>
              <a:rPr lang="zh-CN" altLang="en-US" sz="1100" dirty="0"/>
              <a:t>工作单位</a:t>
            </a:r>
            <a:r>
              <a:rPr lang="en-US" altLang="zh-CN" sz="11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病案号集合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B483F0-1792-4DE8-8BF6-35F4BCC52D20}"/>
              </a:ext>
            </a:extLst>
          </p:cNvPr>
          <p:cNvSpPr txBox="1"/>
          <p:nvPr/>
        </p:nvSpPr>
        <p:spPr>
          <a:xfrm>
            <a:off x="2701637" y="1276198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一对一</a:t>
            </a:r>
            <a:r>
              <a:rPr lang="en-US" altLang="zh-CN" sz="1400" dirty="0"/>
              <a:t>/</a:t>
            </a:r>
            <a:r>
              <a:rPr lang="zh-CN" altLang="en-US" sz="1400" dirty="0"/>
              <a:t>一对多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E43CEE-F7EF-4222-9A1A-8F3E3F73C1E2}"/>
              </a:ext>
            </a:extLst>
          </p:cNvPr>
          <p:cNvSpPr txBox="1"/>
          <p:nvPr/>
        </p:nvSpPr>
        <p:spPr>
          <a:xfrm>
            <a:off x="5427520" y="1245420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一对一</a:t>
            </a:r>
            <a:r>
              <a:rPr lang="en-US" altLang="zh-CN" sz="1400" dirty="0"/>
              <a:t>/</a:t>
            </a:r>
            <a:r>
              <a:rPr lang="zh-CN" altLang="en-US" sz="1400" dirty="0"/>
              <a:t>一对多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48A96F-6CFE-4180-89A3-CF6AF7DA5763}"/>
              </a:ext>
            </a:extLst>
          </p:cNvPr>
          <p:cNvSpPr txBox="1"/>
          <p:nvPr/>
        </p:nvSpPr>
        <p:spPr>
          <a:xfrm>
            <a:off x="3628159" y="1860974"/>
            <a:ext cx="22929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HISID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病人信息 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医生信息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金额信息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</a:rPr>
              <a:t>诊断信息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出院小结信息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明细集合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医院信息</a:t>
            </a:r>
            <a:endParaRPr lang="en-US" altLang="zh-CN" sz="1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B33B01-4656-42F4-992F-7C18D12410FC}"/>
              </a:ext>
            </a:extLst>
          </p:cNvPr>
          <p:cNvSpPr txBox="1"/>
          <p:nvPr/>
        </p:nvSpPr>
        <p:spPr>
          <a:xfrm>
            <a:off x="5615417" y="2579020"/>
            <a:ext cx="1032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疾病库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BD0251-9F3F-424F-9D04-3665AAE3403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92783" y="2763685"/>
            <a:ext cx="1022634" cy="1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059466E-3871-4176-8133-DA4211E6C4BA}"/>
              </a:ext>
            </a:extLst>
          </p:cNvPr>
          <p:cNvSpPr txBox="1"/>
          <p:nvPr/>
        </p:nvSpPr>
        <p:spPr>
          <a:xfrm>
            <a:off x="6651917" y="1874090"/>
            <a:ext cx="2502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ITEM_ID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</a:rPr>
              <a:t>项目信息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日期信息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医生，科室信息</a:t>
            </a:r>
            <a:r>
              <a:rPr lang="en-US" altLang="zh-CN" sz="1100" dirty="0"/>
              <a:t>(</a:t>
            </a:r>
            <a:r>
              <a:rPr lang="zh-CN" altLang="en-US" sz="1100" dirty="0"/>
              <a:t>比如</a:t>
            </a:r>
            <a:r>
              <a:rPr lang="zh-CN" altLang="en-US" sz="1100" dirty="0">
                <a:solidFill>
                  <a:srgbClr val="FF0000"/>
                </a:solidFill>
              </a:rPr>
              <a:t>手术</a:t>
            </a:r>
            <a:r>
              <a:rPr lang="zh-CN" altLang="en-US" sz="1100" dirty="0"/>
              <a:t>谁做的</a:t>
            </a:r>
            <a:r>
              <a:rPr lang="en-US" altLang="zh-CN" sz="11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数量</a:t>
            </a:r>
            <a:r>
              <a:rPr lang="en-US" altLang="zh-CN" sz="1100" dirty="0"/>
              <a:t>/</a:t>
            </a:r>
            <a:r>
              <a:rPr lang="zh-CN" altLang="en-US" sz="1100" dirty="0"/>
              <a:t>用量</a:t>
            </a:r>
            <a:r>
              <a:rPr lang="en-US" altLang="zh-CN" sz="1100" dirty="0"/>
              <a:t>/</a:t>
            </a:r>
            <a:r>
              <a:rPr lang="zh-CN" altLang="en-US" sz="1100" dirty="0"/>
              <a:t>频次</a:t>
            </a:r>
            <a:r>
              <a:rPr lang="en-US" altLang="zh-CN" sz="1100" dirty="0"/>
              <a:t>/</a:t>
            </a:r>
            <a:r>
              <a:rPr lang="zh-CN" altLang="en-US" sz="1100" dirty="0"/>
              <a:t>天数信息（</a:t>
            </a:r>
            <a:r>
              <a:rPr lang="zh-CN" altLang="en-US" sz="1100" dirty="0">
                <a:solidFill>
                  <a:srgbClr val="FF0000"/>
                </a:solidFill>
              </a:rPr>
              <a:t>药品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医保内金额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医生信息（开出项目处方的）</a:t>
            </a:r>
            <a:endParaRPr lang="en-US" altLang="zh-CN" sz="11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EE882AD-0719-4007-BBDC-02C0EC0905CB}"/>
              </a:ext>
            </a:extLst>
          </p:cNvPr>
          <p:cNvSpPr txBox="1"/>
          <p:nvPr/>
        </p:nvSpPr>
        <p:spPr>
          <a:xfrm>
            <a:off x="-48489" y="1399309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D1BCD8-B3B9-4628-824F-C06E36234C5F}"/>
              </a:ext>
            </a:extLst>
          </p:cNvPr>
          <p:cNvSpPr txBox="1"/>
          <p:nvPr/>
        </p:nvSpPr>
        <p:spPr>
          <a:xfrm>
            <a:off x="39830" y="2507304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8849D0-A913-4234-908C-EAE44F70EE01}"/>
              </a:ext>
            </a:extLst>
          </p:cNvPr>
          <p:cNvSpPr txBox="1"/>
          <p:nvPr/>
        </p:nvSpPr>
        <p:spPr>
          <a:xfrm>
            <a:off x="10176163" y="2414971"/>
            <a:ext cx="1032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3BDD56-EEB0-4C8D-9787-B6436FD52848}"/>
              </a:ext>
            </a:extLst>
          </p:cNvPr>
          <p:cNvSpPr txBox="1"/>
          <p:nvPr/>
        </p:nvSpPr>
        <p:spPr>
          <a:xfrm>
            <a:off x="10002980" y="1860974"/>
            <a:ext cx="13785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检查项目库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37EF08-DE7A-4CB4-96B5-CCC12601472D}"/>
              </a:ext>
            </a:extLst>
          </p:cNvPr>
          <p:cNvSpPr txBox="1"/>
          <p:nvPr/>
        </p:nvSpPr>
        <p:spPr>
          <a:xfrm>
            <a:off x="10176164" y="3015642"/>
            <a:ext cx="1032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药品库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7B1C46-0B26-4176-BC2F-EB425C3F78C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723909" y="2045640"/>
            <a:ext cx="2279071" cy="233433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7C0F0F3-936F-446C-8653-5D8E90FB60C0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9102436" y="2599637"/>
            <a:ext cx="1073727" cy="1832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CC91F5-7CC8-4DE5-AF4A-86DEA7B9982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102436" y="2779529"/>
            <a:ext cx="1073728" cy="420779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130EEAA-16DB-4036-8D80-E970EA705696}"/>
              </a:ext>
            </a:extLst>
          </p:cNvPr>
          <p:cNvSpPr/>
          <p:nvPr/>
        </p:nvSpPr>
        <p:spPr>
          <a:xfrm>
            <a:off x="9871364" y="1553197"/>
            <a:ext cx="1733550" cy="1370112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4F4BDF-CE41-4381-A8D4-E1727CC043D8}"/>
              </a:ext>
            </a:extLst>
          </p:cNvPr>
          <p:cNvSpPr txBox="1"/>
          <p:nvPr/>
        </p:nvSpPr>
        <p:spPr>
          <a:xfrm>
            <a:off x="10032423" y="1183865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收费项目库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3463E5-6A6C-43AF-8C8B-C5D3EFB48776}"/>
              </a:ext>
            </a:extLst>
          </p:cNvPr>
          <p:cNvSpPr txBox="1"/>
          <p:nvPr/>
        </p:nvSpPr>
        <p:spPr>
          <a:xfrm>
            <a:off x="1052944" y="4360890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医生节点集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01A9FD-D617-453B-A388-0D67A400C5E0}"/>
              </a:ext>
            </a:extLst>
          </p:cNvPr>
          <p:cNvSpPr txBox="1"/>
          <p:nvPr/>
        </p:nvSpPr>
        <p:spPr>
          <a:xfrm>
            <a:off x="4580659" y="4360890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医院节点集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1885DD-4B11-4227-842C-A06C9260CFBE}"/>
              </a:ext>
            </a:extLst>
          </p:cNvPr>
          <p:cNvSpPr txBox="1"/>
          <p:nvPr/>
        </p:nvSpPr>
        <p:spPr>
          <a:xfrm>
            <a:off x="39830" y="4453131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E9F99D6-2A69-410D-9E20-5AAE4446A6AD}"/>
              </a:ext>
            </a:extLst>
          </p:cNvPr>
          <p:cNvSpPr txBox="1"/>
          <p:nvPr/>
        </p:nvSpPr>
        <p:spPr>
          <a:xfrm>
            <a:off x="128149" y="5561126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707698-188F-464C-9665-DF8939501CE2}"/>
              </a:ext>
            </a:extLst>
          </p:cNvPr>
          <p:cNvSpPr txBox="1"/>
          <p:nvPr/>
        </p:nvSpPr>
        <p:spPr>
          <a:xfrm>
            <a:off x="973282" y="4750805"/>
            <a:ext cx="277697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医生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姓名</a:t>
            </a:r>
            <a:r>
              <a:rPr lang="en-US" altLang="zh-CN" sz="1100" dirty="0"/>
              <a:t>,</a:t>
            </a:r>
            <a:r>
              <a:rPr lang="zh-CN" altLang="en-US" sz="1100" dirty="0"/>
              <a:t>年龄</a:t>
            </a:r>
            <a:r>
              <a:rPr lang="en-US" altLang="zh-CN" sz="1100" dirty="0"/>
              <a:t>,</a:t>
            </a:r>
            <a:r>
              <a:rPr lang="zh-CN" altLang="en-US" sz="1100" dirty="0"/>
              <a:t>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医师级别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职称，科室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病案号集合（有无必要）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C0B7C7B-76EE-4869-A68D-BE6567586E68}"/>
              </a:ext>
            </a:extLst>
          </p:cNvPr>
          <p:cNvSpPr txBox="1"/>
          <p:nvPr/>
        </p:nvSpPr>
        <p:spPr>
          <a:xfrm>
            <a:off x="4501862" y="4781583"/>
            <a:ext cx="348009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医院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 </a:t>
            </a:r>
            <a:r>
              <a:rPr lang="zh-CN" altLang="en-US" sz="1100" dirty="0"/>
              <a:t>名称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级别、类型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所需地区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收费类别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经纬度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科室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医生的集合（有无必要）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7B38C7A-D92E-4962-8D29-C6E08F671176}"/>
              </a:ext>
            </a:extLst>
          </p:cNvPr>
          <p:cNvCxnSpPr/>
          <p:nvPr/>
        </p:nvCxnSpPr>
        <p:spPr>
          <a:xfrm>
            <a:off x="3750257" y="1768641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3DB489-B1B7-41E0-A8F4-9B8A59ACBF40}"/>
              </a:ext>
            </a:extLst>
          </p:cNvPr>
          <p:cNvCxnSpPr>
            <a:stCxn id="3" idx="3"/>
          </p:cNvCxnSpPr>
          <p:nvPr/>
        </p:nvCxnSpPr>
        <p:spPr>
          <a:xfrm>
            <a:off x="2563092" y="1583975"/>
            <a:ext cx="16954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2F41DAD-9E10-4AEF-BAD3-0575C87F5F9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290705" y="1583975"/>
            <a:ext cx="168159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825370E-51EB-425E-BCCA-473DACAF05A6}"/>
              </a:ext>
            </a:extLst>
          </p:cNvPr>
          <p:cNvCxnSpPr>
            <a:endCxn id="40" idx="0"/>
          </p:cNvCxnSpPr>
          <p:nvPr/>
        </p:nvCxnSpPr>
        <p:spPr>
          <a:xfrm flipH="1">
            <a:off x="1808018" y="2414971"/>
            <a:ext cx="1942239" cy="19459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D02707-5CC4-4576-96D9-339F650EF037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563091" y="4545556"/>
            <a:ext cx="201756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2CC6283-524E-436E-9B62-4AEFC1E0128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592783" y="3384974"/>
            <a:ext cx="742950" cy="975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B127DE2-312C-4523-A4F6-34D08F3CF39C}"/>
              </a:ext>
            </a:extLst>
          </p:cNvPr>
          <p:cNvSpPr txBox="1"/>
          <p:nvPr/>
        </p:nvSpPr>
        <p:spPr>
          <a:xfrm>
            <a:off x="5409761" y="3020212"/>
            <a:ext cx="144347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症状</a:t>
            </a:r>
            <a:r>
              <a:rPr lang="en-US" altLang="zh-CN" dirty="0"/>
              <a:t>/</a:t>
            </a:r>
            <a:r>
              <a:rPr lang="zh-CN" altLang="en-US" dirty="0"/>
              <a:t>体征库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9C80EE-FCD1-444B-9A21-A5DB90CBBA04}"/>
              </a:ext>
            </a:extLst>
          </p:cNvPr>
          <p:cNvSpPr txBox="1"/>
          <p:nvPr/>
        </p:nvSpPr>
        <p:spPr>
          <a:xfrm>
            <a:off x="8798721" y="3806675"/>
            <a:ext cx="141835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手术明细集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F6B4FA-E41D-4323-B68E-1348F1BA4F0D}"/>
              </a:ext>
            </a:extLst>
          </p:cNvPr>
          <p:cNvSpPr txBox="1"/>
          <p:nvPr/>
        </p:nvSpPr>
        <p:spPr>
          <a:xfrm>
            <a:off x="8636578" y="4285015"/>
            <a:ext cx="250247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手术</a:t>
            </a:r>
            <a:r>
              <a:rPr lang="en-US" altLang="zh-CN" dirty="0">
                <a:solidFill>
                  <a:srgbClr val="FF0000"/>
                </a:solidFill>
              </a:rPr>
              <a:t>_ID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</a:rPr>
              <a:t>项目信息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日期信息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详细手术信息</a:t>
            </a:r>
            <a:endParaRPr lang="en-US" altLang="zh-CN" sz="11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B5BD5F1-7C80-4A6A-B4D1-FADD78B9A60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9507901" y="3290726"/>
            <a:ext cx="0" cy="5159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18376CD-98F9-478E-A825-85CFFCD8FB6E}"/>
              </a:ext>
            </a:extLst>
          </p:cNvPr>
          <p:cNvSpPr txBox="1"/>
          <p:nvPr/>
        </p:nvSpPr>
        <p:spPr>
          <a:xfrm>
            <a:off x="7903156" y="5219899"/>
            <a:ext cx="377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如果有手术，连接一个详细信息集</a:t>
            </a:r>
          </a:p>
        </p:txBody>
      </p:sp>
    </p:spTree>
    <p:extLst>
      <p:ext uri="{BB962C8B-B14F-4D97-AF65-F5344CB8AC3E}">
        <p14:creationId xmlns:p14="http://schemas.microsoft.com/office/powerpoint/2010/main" val="88525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43400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病案库可视化效果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67A400-A62A-474F-952A-BFEE0EE2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7" y="1129145"/>
            <a:ext cx="7080990" cy="54207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84F4FF-B7E4-4C82-B42B-43A37CC3EA42}"/>
              </a:ext>
            </a:extLst>
          </p:cNvPr>
          <p:cNvSpPr txBox="1"/>
          <p:nvPr/>
        </p:nvSpPr>
        <p:spPr>
          <a:xfrm>
            <a:off x="8021780" y="1925782"/>
            <a:ext cx="358832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患者和主治医生之间不是固定关系，通过病案推理就可以了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1BDF5-C33F-40F4-9CE1-6E4ECAA24D47}"/>
              </a:ext>
            </a:extLst>
          </p:cNvPr>
          <p:cNvSpPr txBox="1"/>
          <p:nvPr/>
        </p:nvSpPr>
        <p:spPr>
          <a:xfrm>
            <a:off x="7924800" y="3969327"/>
            <a:ext cx="3920836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明细和医生之间偶尔也会有关系：比如我的心脏彩超是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医生让我做的，这部分属于病案，但是是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医生具体给我做的，这部分属于心脏彩超的项目明细</a:t>
            </a:r>
          </a:p>
        </p:txBody>
      </p:sp>
      <p:sp>
        <p:nvSpPr>
          <p:cNvPr id="3" name="标注: 弯曲线形 2">
            <a:extLst>
              <a:ext uri="{FF2B5EF4-FFF2-40B4-BE49-F238E27FC236}">
                <a16:creationId xmlns:a16="http://schemas.microsoft.com/office/drawing/2014/main" id="{B86F9B3F-B961-4581-B6ED-5C31BE6ADA28}"/>
              </a:ext>
            </a:extLst>
          </p:cNvPr>
          <p:cNvSpPr/>
          <p:nvPr/>
        </p:nvSpPr>
        <p:spPr>
          <a:xfrm>
            <a:off x="8091054" y="168350"/>
            <a:ext cx="3588327" cy="11796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215"/>
              <a:gd name="adj6" fmla="val -872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Neo4j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的默认显示还是有点奇怪。这个地方默认显示的是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Patient_id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字段了</a:t>
            </a:r>
          </a:p>
        </p:txBody>
      </p:sp>
    </p:spTree>
    <p:extLst>
      <p:ext uri="{BB962C8B-B14F-4D97-AF65-F5344CB8AC3E}">
        <p14:creationId xmlns:p14="http://schemas.microsoft.com/office/powerpoint/2010/main" val="17015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8110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数据处理方案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2B0741-1693-4A43-A3E5-B8AAF8477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45352"/>
              </p:ext>
            </p:extLst>
          </p:nvPr>
        </p:nvGraphicFramePr>
        <p:xfrm>
          <a:off x="256309" y="765098"/>
          <a:ext cx="11464636" cy="60117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0329">
                  <a:extLst>
                    <a:ext uri="{9D8B030D-6E8A-4147-A177-3AD203B41FA5}">
                      <a16:colId xmlns:a16="http://schemas.microsoft.com/office/drawing/2014/main" val="3481912880"/>
                    </a:ext>
                  </a:extLst>
                </a:gridCol>
                <a:gridCol w="2173724">
                  <a:extLst>
                    <a:ext uri="{9D8B030D-6E8A-4147-A177-3AD203B41FA5}">
                      <a16:colId xmlns:a16="http://schemas.microsoft.com/office/drawing/2014/main" val="3663514709"/>
                    </a:ext>
                  </a:extLst>
                </a:gridCol>
                <a:gridCol w="4214220">
                  <a:extLst>
                    <a:ext uri="{9D8B030D-6E8A-4147-A177-3AD203B41FA5}">
                      <a16:colId xmlns:a16="http://schemas.microsoft.com/office/drawing/2014/main" val="2109848195"/>
                    </a:ext>
                  </a:extLst>
                </a:gridCol>
                <a:gridCol w="3716363">
                  <a:extLst>
                    <a:ext uri="{9D8B030D-6E8A-4147-A177-3AD203B41FA5}">
                      <a16:colId xmlns:a16="http://schemas.microsoft.com/office/drawing/2014/main" val="635436019"/>
                    </a:ext>
                  </a:extLst>
                </a:gridCol>
              </a:tblGrid>
              <a:tr h="42467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门诊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数据名称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数据库名称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处理目的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29442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主单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ZXY_TD_SM_BILL_20200320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构建病案库：唯一标识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HISID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保留有用字段：病人信息，医生信息，医院信息，明细信息等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250290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病案主单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ZXY_main_bill_mr_UPDATED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38579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明细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ZXY_TD_SM_BILL_DETAIL_20200320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构建明细库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753612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病案手术记录表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ZXY_TD_MR_OPERATION_2019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丰富明细库中的手术部分信息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88465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病案手术明细表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ZXY_TD_MR_OPERATIONDETAIL_2019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10680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出院小结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ZXY_TD_MR_LEAVE_HOSPITAL_2019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处理后的数据，合并到病案库，补充病案信息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52417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参保人字典表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TB_PATIENT_20200320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构建患者库，再和病案中的参保人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12493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医疗机构字典表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tb_hospital_20200320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构建医院库，再和病案中的医院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10637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医生字典表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TB_DOCTOR_20200320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构建医生库，再和病案中的医生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构建关系，和 明细中的医生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构建关系，利用所属医院信息和医院建立关系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54940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就医方式表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TB_CLAIMTYPE_20200320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丰富病案信息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90501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结算退费表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TD_SM_BILL_TF_20200320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丰富病案信息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8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571</Words>
  <Application>Microsoft Office PowerPoint</Application>
  <PresentationFormat>宽屏</PresentationFormat>
  <Paragraphs>115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仿宋</vt:lpstr>
      <vt:lpstr>宋体</vt:lpstr>
      <vt:lpstr>Arial</vt:lpstr>
      <vt:lpstr>Office 主题​​</vt:lpstr>
      <vt:lpstr>病案库</vt:lpstr>
      <vt:lpstr>病案库建立方案</vt:lpstr>
      <vt:lpstr>病案库可视化效果</vt:lpstr>
      <vt:lpstr>数据处理方案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病案库</dc:title>
  <dc:creator>张 文默</dc:creator>
  <cp:lastModifiedBy>张 文默</cp:lastModifiedBy>
  <cp:revision>14</cp:revision>
  <dcterms:created xsi:type="dcterms:W3CDTF">2020-11-22T11:24:21Z</dcterms:created>
  <dcterms:modified xsi:type="dcterms:W3CDTF">2020-11-24T08:12:42Z</dcterms:modified>
</cp:coreProperties>
</file>