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473" r:id="rId5"/>
    <p:sldId id="433" r:id="rId6"/>
    <p:sldId id="484" r:id="rId7"/>
    <p:sldId id="485" r:id="rId8"/>
    <p:sldId id="486" r:id="rId9"/>
    <p:sldId id="487" r:id="rId10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AB3E"/>
    <a:srgbClr val="0000FF"/>
    <a:srgbClr val="000000"/>
    <a:srgbClr val="1F8D34"/>
    <a:srgbClr val="0A8430"/>
    <a:srgbClr val="F9FBFA"/>
    <a:srgbClr val="47B000"/>
    <a:srgbClr val="B1D9E5"/>
    <a:srgbClr val="959AA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5" autoAdjust="0"/>
    <p:restoredTop sz="94660" autoAdjust="0"/>
  </p:normalViewPr>
  <p:slideViewPr>
    <p:cSldViewPr showGuides="1">
      <p:cViewPr>
        <p:scale>
          <a:sx n="68" d="100"/>
          <a:sy n="68" d="100"/>
        </p:scale>
        <p:origin x="-2910" y="-1098"/>
      </p:cViewPr>
      <p:guideLst>
        <p:guide orient="horz" pos="2160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108"/>
      </p:cViewPr>
      <p:guideLst>
        <p:guide orient="horz" pos="2880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925D10-87C4-40D1-A89E-84F97F5D15B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7300B3-E069-441F-A9B0-B408C4574E5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47B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图片收藏1\新建文件夹\clhwtx_05_zcool.com.cn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786313"/>
          </a:xfrm>
          <a:prstGeom prst="rect">
            <a:avLst/>
          </a:prstGeom>
          <a:noFill/>
          <a:effectLst>
            <a:outerShdw blurRad="50800" dist="38100" dir="5400000" algn="t" rotWithShape="0">
              <a:srgbClr val="0A8430">
                <a:alpha val="40000"/>
              </a:srgbClr>
            </a:outerShdw>
          </a:effectLst>
        </p:spPr>
      </p:pic>
      <p:sp>
        <p:nvSpPr>
          <p:cNvPr id="5" name="Line 32"/>
          <p:cNvSpPr>
            <a:spLocks noChangeShapeType="1"/>
          </p:cNvSpPr>
          <p:nvPr/>
        </p:nvSpPr>
        <p:spPr bwMode="auto">
          <a:xfrm>
            <a:off x="3571875" y="578643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1736" y="5072074"/>
            <a:ext cx="6072230" cy="590544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43808" y="5857892"/>
            <a:ext cx="5800126" cy="523436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pic>
        <p:nvPicPr>
          <p:cNvPr id="9" name="Picture 92" descr="E:\单位图片\LOGO\暨南大学LOGO--png加晕光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8640"/>
            <a:ext cx="2238247" cy="6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 分隔幻灯片">
    <p:bg>
      <p:bgPr>
        <a:solidFill>
          <a:srgbClr val="47B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图片收藏1\新建文件夹\clhwtx_05_zcool.com.cn.jpg"/>
          <p:cNvPicPr>
            <a:picLocks noChangeAspect="1" noChangeArrowheads="1"/>
          </p:cNvPicPr>
          <p:nvPr userDrawn="1"/>
        </p:nvPicPr>
        <p:blipFill>
          <a:blip r:embed="rId2">
            <a:lum bright="72000" contrast="-84000"/>
          </a:blip>
          <a:srcRect b="-345"/>
          <a:stretch>
            <a:fillRect/>
          </a:stretch>
        </p:blipFill>
        <p:spPr bwMode="auto">
          <a:xfrm>
            <a:off x="0" y="0"/>
            <a:ext cx="9144000" cy="4803140"/>
          </a:xfrm>
          <a:prstGeom prst="rect">
            <a:avLst/>
          </a:prstGeom>
          <a:noFill/>
          <a:effectLst>
            <a:outerShdw blurRad="50800" dist="38100" dir="5400000" algn="t" rotWithShape="0">
              <a:srgbClr val="0A8430">
                <a:alpha val="40000"/>
              </a:srgbClr>
            </a:outerShdw>
          </a:effec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6065" y="2728595"/>
            <a:ext cx="6072505" cy="1401445"/>
          </a:xfrm>
        </p:spPr>
        <p:txBody>
          <a:bodyPr/>
          <a:lstStyle>
            <a:lvl1pPr algn="ctr">
              <a:defRPr sz="4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2233" y="4907932"/>
            <a:ext cx="5800126" cy="52343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 u="none" strike="noStrike" kern="0" cap="none" spc="0" normalizeH="0">
                <a:solidFill>
                  <a:schemeClr val="bg1"/>
                </a:solidFill>
                <a:uFillTx/>
                <a:latin typeface="Calibri" panose="020F050202020403020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8965" cy="563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1pPr>
            <a:lvl2pPr>
              <a:defRPr sz="24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2pPr>
            <a:lvl3pPr>
              <a:defRPr sz="20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3pPr>
            <a:lvl4pPr>
              <a:defRPr sz="18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4pPr>
            <a:lvl5pPr>
              <a:defRPr sz="16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" y="6356350"/>
            <a:ext cx="1295400" cy="36512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90675" y="6356350"/>
            <a:ext cx="6447155" cy="365125"/>
          </a:xfrm>
        </p:spPr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540" y="6356350"/>
            <a:ext cx="66738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8965" cy="563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643380"/>
            <a:ext cx="3961765" cy="4502150"/>
          </a:xfrm>
        </p:spPr>
        <p:txBody>
          <a:bodyPr/>
          <a:lstStyle>
            <a:lvl1pPr>
              <a:defRPr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1pPr>
            <a:lvl2pPr>
              <a:defRPr sz="24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2pPr>
            <a:lvl3pPr>
              <a:defRPr sz="20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3pPr>
            <a:lvl4pPr>
              <a:defRPr sz="18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4pPr>
            <a:lvl5pPr>
              <a:defRPr sz="16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" y="6356350"/>
            <a:ext cx="1295400" cy="36512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90675" y="6356350"/>
            <a:ext cx="6447155" cy="365125"/>
          </a:xfrm>
        </p:spPr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540" y="6356350"/>
            <a:ext cx="66738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4695825" y="1643380"/>
            <a:ext cx="3961765" cy="4502150"/>
          </a:xfrm>
        </p:spPr>
        <p:txBody>
          <a:bodyPr/>
          <a:lstStyle>
            <a:lvl1pPr>
              <a:defRPr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1pPr>
            <a:lvl2pPr>
              <a:defRPr sz="24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2pPr>
            <a:lvl3pPr>
              <a:defRPr sz="20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3pPr>
            <a:lvl4pPr>
              <a:defRPr sz="18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4pPr>
            <a:lvl5pPr>
              <a:defRPr sz="16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714375"/>
            <a:ext cx="8228965" cy="5638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643380"/>
            <a:ext cx="8228965" cy="2160016"/>
          </a:xfrm>
        </p:spPr>
        <p:txBody>
          <a:bodyPr/>
          <a:lstStyle>
            <a:lvl1pPr>
              <a:defRPr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1pPr>
            <a:lvl2pPr>
              <a:defRPr sz="24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2pPr>
            <a:lvl3pPr>
              <a:defRPr sz="20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3pPr>
            <a:lvl4pPr>
              <a:defRPr sz="18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4pPr>
            <a:lvl5pPr>
              <a:defRPr sz="16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" y="6356350"/>
            <a:ext cx="1295400" cy="36512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590675" y="6356350"/>
            <a:ext cx="6447155" cy="365125"/>
          </a:xfrm>
        </p:spPr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7540" y="6356350"/>
            <a:ext cx="667385" cy="36512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428625" y="3959860"/>
            <a:ext cx="8228965" cy="2160016"/>
          </a:xfrm>
        </p:spPr>
        <p:txBody>
          <a:bodyPr/>
          <a:lstStyle>
            <a:lvl1pPr>
              <a:defRPr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1pPr>
            <a:lvl2pPr>
              <a:defRPr sz="24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2pPr>
            <a:lvl3pPr>
              <a:defRPr sz="20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3pPr>
            <a:lvl4pPr>
              <a:defRPr sz="18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4pPr>
            <a:lvl5pPr>
              <a:defRPr sz="1600" u="none" strike="noStrike" kern="0" cap="none" spc="0" normalizeH="0">
                <a:solidFill>
                  <a:schemeClr val="tx1">
                    <a:lumMod val="50000"/>
                  </a:schemeClr>
                </a:solidFill>
                <a:uFillTx/>
                <a:latin typeface="Calibri" panose="020F050202020403020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200" y="6356350"/>
            <a:ext cx="1295400" cy="365125"/>
          </a:xfrm>
        </p:spPr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590675" y="6356350"/>
            <a:ext cx="644715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57540" y="6356350"/>
            <a:ext cx="667385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图片收藏1\新建文件夹\clhwtx_05_zcool.com.cn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18"/>
          <a:stretch>
            <a:fillRect/>
          </a:stretch>
        </p:blipFill>
        <p:spPr bwMode="auto">
          <a:xfrm>
            <a:off x="0" y="0"/>
            <a:ext cx="91440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D:\图片收藏1\新建文件夹\clhwtx_05_zcool.com.cn.jpg"/>
          <p:cNvPicPr>
            <a:picLocks noChangeAspect="1" noChangeArrowheads="1"/>
          </p:cNvPicPr>
          <p:nvPr userDrawn="1"/>
        </p:nvPicPr>
        <p:blipFill>
          <a:blip r:embed="rId8"/>
          <a:srcRect b="64063"/>
          <a:stretch>
            <a:fillRect/>
          </a:stretch>
        </p:blipFill>
        <p:spPr bwMode="auto">
          <a:xfrm>
            <a:off x="4024313" y="3571875"/>
            <a:ext cx="511968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28625" y="1643063"/>
            <a:ext cx="82296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28625" y="706755"/>
            <a:ext cx="8229600" cy="5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6200" y="6356350"/>
            <a:ext cx="1295400" cy="365125"/>
          </a:xfrm>
        </p:spPr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590675" y="6356350"/>
            <a:ext cx="6447155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257540" y="6356350"/>
            <a:ext cx="667385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65B93"/>
        </a:buClr>
        <a:buFont typeface="Arial" panose="020B0604020202020204" pitchFamily="34" charset="0"/>
        <a:buChar char="•"/>
        <a:defRPr sz="2800" b="1">
          <a:solidFill>
            <a:schemeClr val="tx1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800">
          <a:solidFill>
            <a:schemeClr val="tx1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400">
          <a:solidFill>
            <a:schemeClr val="tx1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" y="5072380"/>
            <a:ext cx="8967470" cy="590550"/>
          </a:xfrm>
        </p:spPr>
        <p:txBody>
          <a:bodyPr/>
          <a:lstStyle/>
          <a:p>
            <a:r>
              <a:rPr lang="en-US" altLang="zh-CN"/>
              <a:t> Python Program Design Experiment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主讲：</a:t>
            </a:r>
            <a:r>
              <a:rPr lang="zh-CN" altLang="en-US"/>
              <a:t>董铖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646170" y="2623820"/>
            <a:ext cx="5278120" cy="5905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程序设计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Scientific Computing </a:t>
            </a:r>
            <a:r>
              <a:rPr lang="en-US" altLang="zh-CN"/>
              <a:t>Tool</a:t>
            </a:r>
            <a:endParaRPr lang="en-US" altLang="zh-CN"/>
          </a:p>
        </p:txBody>
      </p:sp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小组项目实践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476615" y="6356350"/>
            <a:ext cx="667385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的科学计算工具开发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55" dirty="0">
                <a:sym typeface="+mn-ea"/>
              </a:rPr>
              <a:t>综合性课程设计项目</a:t>
            </a:r>
            <a:endParaRPr lang="zh-CN" altLang="en-US" sz="2055"/>
          </a:p>
          <a:p>
            <a:pPr lvl="1"/>
            <a:r>
              <a:rPr lang="zh-CN" altLang="en-US" sz="1760"/>
              <a:t>综合运用</a:t>
            </a:r>
            <a:r>
              <a:rPr lang="en-US" altLang="zh-CN" sz="1760"/>
              <a:t>Python</a:t>
            </a:r>
            <a:r>
              <a:rPr lang="zh-CN" altLang="en-US" sz="1760"/>
              <a:t>编程知识，实现一个科学计算工具。让没有学过编程的人，也可以直接</a:t>
            </a:r>
            <a:r>
              <a:rPr lang="zh-CN" altLang="en-US" sz="1760"/>
              <a:t>使用。</a:t>
            </a:r>
            <a:endParaRPr lang="zh-CN" altLang="en-US" sz="1760"/>
          </a:p>
          <a:p>
            <a:pPr lvl="0"/>
            <a:r>
              <a:rPr lang="zh-CN" altLang="en-US" sz="2050"/>
              <a:t>目标</a:t>
            </a:r>
            <a:endParaRPr lang="zh-CN" altLang="en-US" sz="2050"/>
          </a:p>
          <a:p>
            <a:pPr lvl="1"/>
            <a:r>
              <a:rPr lang="zh-CN" altLang="en-US" sz="1755"/>
              <a:t>实现基本的</a:t>
            </a:r>
            <a:r>
              <a:rPr lang="zh-CN" altLang="en-US" sz="1755"/>
              <a:t>符号计算功能，如微积分计算、方程求解、傅里叶</a:t>
            </a:r>
            <a:r>
              <a:rPr lang="zh-CN" altLang="en-US" sz="1755"/>
              <a:t>变换等</a:t>
            </a:r>
            <a:endParaRPr lang="zh-CN" altLang="en-US" sz="1755"/>
          </a:p>
          <a:p>
            <a:pPr lvl="1"/>
            <a:r>
              <a:rPr lang="zh-CN" altLang="en-US" sz="1755"/>
              <a:t>实现基本的数值计算功能，如一般的四则运算、</a:t>
            </a:r>
            <a:r>
              <a:rPr lang="zh-CN" altLang="en-US" sz="1755">
                <a:sym typeface="+mn-ea"/>
              </a:rPr>
              <a:t>微积分计算、方程求解等</a:t>
            </a:r>
            <a:endParaRPr lang="zh-CN" altLang="en-US" sz="1755"/>
          </a:p>
          <a:p>
            <a:pPr lvl="1"/>
            <a:r>
              <a:rPr lang="zh-CN" altLang="en-US" sz="1755"/>
              <a:t>实现数据处理功能，如统计分析、曲线拟合</a:t>
            </a:r>
            <a:r>
              <a:rPr lang="zh-CN" altLang="en-US" sz="1755"/>
              <a:t>等</a:t>
            </a:r>
            <a:endParaRPr lang="zh-CN" altLang="en-US" sz="1755"/>
          </a:p>
          <a:p>
            <a:pPr lvl="1"/>
            <a:r>
              <a:rPr lang="zh-CN" altLang="en-US" sz="1755">
                <a:sym typeface="+mn-ea"/>
              </a:rPr>
              <a:t>实现</a:t>
            </a:r>
            <a:r>
              <a:rPr lang="zh-CN" altLang="en-US" sz="1755"/>
              <a:t>数据可视化功能，如绘制折线、曲线、</a:t>
            </a:r>
            <a:r>
              <a:rPr lang="zh-CN" altLang="en-US" sz="1755"/>
              <a:t>点阵图表</a:t>
            </a:r>
            <a:endParaRPr lang="zh-CN" altLang="en-US" sz="1755"/>
          </a:p>
          <a:p>
            <a:pPr lvl="1"/>
            <a:r>
              <a:rPr lang="zh-CN" altLang="en-US" sz="1755"/>
              <a:t>提供一个简单的图形用户界面（</a:t>
            </a:r>
            <a:r>
              <a:rPr lang="en-US" altLang="zh-CN" sz="1755"/>
              <a:t>GUI</a:t>
            </a:r>
            <a:r>
              <a:rPr lang="zh-CN" altLang="en-US" sz="1755"/>
              <a:t>），用户可以输入数据、</a:t>
            </a:r>
            <a:r>
              <a:rPr lang="zh-CN" altLang="en-US" sz="1755"/>
              <a:t>公式和选择计算功能，对于较多的数据，使用</a:t>
            </a:r>
            <a:r>
              <a:rPr lang="en-US" altLang="zh-CN" sz="1755"/>
              <a:t>excel</a:t>
            </a:r>
            <a:r>
              <a:rPr lang="zh-CN" altLang="en-US" sz="1755"/>
              <a:t>文件进行输入和</a:t>
            </a:r>
            <a:r>
              <a:rPr lang="zh-CN" altLang="en-US" sz="1755"/>
              <a:t>输出</a:t>
            </a:r>
            <a:endParaRPr lang="zh-CN" altLang="en-US" sz="1755"/>
          </a:p>
          <a:p>
            <a:endParaRPr lang="zh-CN" altLang="en-US" sz="2055"/>
          </a:p>
          <a:p>
            <a:endParaRPr lang="zh-CN" altLang="en-US" sz="2055"/>
          </a:p>
          <a:p>
            <a:endParaRPr lang="zh-CN" altLang="en-US" sz="2055"/>
          </a:p>
          <a:p>
            <a:endParaRPr lang="zh-CN" altLang="en-US" sz="2055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小组项目实践</a:t>
            </a:r>
            <a:endParaRPr lang="en-US" altLang="zh-CN">
              <a:solidFill>
                <a:srgbClr val="FFC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115" y="1412240"/>
            <a:ext cx="8228965" cy="4953000"/>
          </a:xfrm>
        </p:spPr>
        <p:txBody>
          <a:bodyPr/>
          <a:lstStyle/>
          <a:p>
            <a:pPr lvl="0"/>
            <a:r>
              <a:rPr lang="zh-CN" altLang="en-US" sz="2000">
                <a:sym typeface="+mn-ea"/>
              </a:rPr>
              <a:t>要求</a:t>
            </a:r>
            <a:endParaRPr lang="zh-CN" altLang="en-US" sz="2000"/>
          </a:p>
          <a:p>
            <a:pPr lvl="1"/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自由组队，每组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1-3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人</a:t>
            </a:r>
            <a:r>
              <a:rPr lang="zh-CN" altLang="en-US" sz="2000">
                <a:sym typeface="+mn-ea"/>
              </a:rPr>
              <a:t>，明确分工，确保每个成员都有明确的任务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小组需在规定时间内完成项目的所有阶段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小组需提交项目报告</a:t>
            </a:r>
            <a:endParaRPr lang="zh-CN" altLang="en-US" sz="2000"/>
          </a:p>
          <a:p>
            <a:pPr lvl="1"/>
            <a:r>
              <a:rPr lang="zh-CN" altLang="en-US" sz="2000">
                <a:sym typeface="+mn-ea"/>
              </a:rPr>
              <a:t>小组项目成绩根据项目报告的质量、项目的完成度和创新性，以及小组成员在项目过程中的协作能力和表现进行综合评定。</a:t>
            </a:r>
            <a:endParaRPr lang="zh-CN" altLang="en-US" sz="2000"/>
          </a:p>
          <a:p>
            <a:pPr lvl="0"/>
            <a:r>
              <a:rPr lang="zh-CN" altLang="en-US" sz="2000"/>
              <a:t>提交内容</a:t>
            </a:r>
            <a:endParaRPr lang="zh-CN" altLang="en-US" sz="2000"/>
          </a:p>
          <a:p>
            <a:pPr lvl="1"/>
            <a:r>
              <a:rPr lang="zh-CN" altLang="en-US" sz="2000"/>
              <a:t>完整的源码程序文件（如</a:t>
            </a:r>
            <a:r>
              <a:rPr lang="zh-CN" altLang="en-US" sz="2000"/>
              <a:t>包含多个文件，打包</a:t>
            </a:r>
            <a:r>
              <a:rPr lang="en-US" altLang="zh-CN" sz="2000"/>
              <a:t>zip</a:t>
            </a:r>
            <a:r>
              <a:rPr lang="zh-CN" altLang="en-US" sz="2000"/>
              <a:t>格式</a:t>
            </a:r>
            <a:r>
              <a:rPr lang="zh-CN" altLang="en-US" sz="2000"/>
              <a:t>上传）</a:t>
            </a:r>
            <a:endParaRPr lang="zh-CN" altLang="en-US" sz="2000"/>
          </a:p>
          <a:p>
            <a:pPr lvl="2"/>
            <a:r>
              <a:rPr lang="zh-CN" altLang="en-US" sz="1600"/>
              <a:t>项目主文件一致命名为</a:t>
            </a:r>
            <a:r>
              <a:rPr lang="en-US" altLang="zh-CN" sz="1600"/>
              <a:t>PySciCompTool.py</a:t>
            </a:r>
            <a:endParaRPr lang="zh-CN" altLang="en-US" sz="1600"/>
          </a:p>
          <a:p>
            <a:pPr lvl="1"/>
            <a:r>
              <a:rPr lang="zh-CN" altLang="en-US" sz="2000"/>
              <a:t>一份简明的软件</a:t>
            </a:r>
            <a:r>
              <a:rPr lang="zh-CN" altLang="en-US" sz="2000">
                <a:solidFill>
                  <a:srgbClr val="FF0000"/>
                </a:solidFill>
              </a:rPr>
              <a:t>使用说明书</a:t>
            </a:r>
            <a:endParaRPr lang="zh-CN" altLang="en-US" sz="2000"/>
          </a:p>
          <a:p>
            <a:pPr lvl="2"/>
            <a:r>
              <a:rPr lang="zh-CN" altLang="en-US" sz="1600"/>
              <a:t>就是打开软件之后，如何使用那些功能，要求图文并茂</a:t>
            </a:r>
            <a:endParaRPr lang="zh-CN" altLang="en-US" sz="1600"/>
          </a:p>
          <a:p>
            <a:pPr lvl="1"/>
            <a:r>
              <a:rPr lang="zh-CN" altLang="en-US" sz="2000">
                <a:solidFill>
                  <a:schemeClr val="tx2"/>
                </a:solidFill>
              </a:rPr>
              <a:t>一份课程设计的报告</a:t>
            </a:r>
            <a:endParaRPr lang="zh-CN" altLang="en-US" sz="2000">
              <a:solidFill>
                <a:schemeClr val="tx2"/>
              </a:solidFill>
            </a:endParaRPr>
          </a:p>
          <a:p>
            <a:pPr lvl="2"/>
            <a:r>
              <a:rPr lang="zh-CN" altLang="en-US" sz="1600">
                <a:sym typeface="+mn-ea"/>
              </a:rPr>
              <a:t>报告内容包括人员及分工、目标及需求分析、设计思路、</a:t>
            </a:r>
            <a:r>
              <a:rPr lang="zh-CN" altLang="en-US" sz="1600">
                <a:highlight>
                  <a:srgbClr val="FFFF00"/>
                </a:highlight>
                <a:sym typeface="+mn-ea"/>
              </a:rPr>
              <a:t>关键</a:t>
            </a:r>
            <a:r>
              <a:rPr lang="zh-CN" altLang="en-US" sz="1600">
                <a:sym typeface="+mn-ea"/>
              </a:rPr>
              <a:t>代码实现、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测试结果</a:t>
            </a:r>
            <a:r>
              <a:rPr lang="zh-CN" altLang="en-US" sz="1600">
                <a:sym typeface="+mn-ea"/>
              </a:rPr>
              <a:t>和总结反思（因为</a:t>
            </a:r>
            <a:r>
              <a:rPr lang="zh-CN" altLang="en-US" sz="1600">
                <a:sym typeface="+mn-ea"/>
              </a:rPr>
              <a:t>这次</a:t>
            </a:r>
            <a:r>
              <a:rPr lang="zh-CN" altLang="en-US" sz="1600">
                <a:sym typeface="+mn-ea"/>
              </a:rPr>
              <a:t>源码另外提交，就不用放</a:t>
            </a:r>
            <a:r>
              <a:rPr lang="zh-CN" altLang="en-US" sz="1600">
                <a:sym typeface="+mn-ea"/>
              </a:rPr>
              <a:t>完整源码</a:t>
            </a:r>
            <a:r>
              <a:rPr lang="zh-CN" altLang="en-US" sz="1600">
                <a:sym typeface="+mn-ea"/>
              </a:rPr>
              <a:t>了）</a:t>
            </a:r>
            <a:endParaRPr lang="zh-CN" altLang="en-US" sz="1600">
              <a:sym typeface="+mn-ea"/>
            </a:endParaRPr>
          </a:p>
          <a:p>
            <a:pPr lvl="2"/>
            <a:endParaRPr lang="zh-CN" altLang="en-US" sz="16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推荐小组</a:t>
            </a:r>
            <a:r>
              <a:rPr lang="zh-CN" altLang="en-US"/>
              <a:t>分工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643380"/>
            <a:ext cx="8228965" cy="4149090"/>
          </a:xfrm>
        </p:spPr>
        <p:txBody>
          <a:bodyPr/>
          <a:p>
            <a:r>
              <a:rPr lang="zh-CN" altLang="en-US"/>
              <a:t>程序：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测试：</a:t>
            </a:r>
            <a:r>
              <a:rPr lang="en-US" altLang="zh-CN"/>
              <a:t>1</a:t>
            </a:r>
            <a:endParaRPr lang="en-US" altLang="zh-CN"/>
          </a:p>
          <a:p>
            <a:r>
              <a:rPr lang="zh-CN" altLang="en-US"/>
              <a:t>文档：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643380"/>
            <a:ext cx="8228965" cy="4149090"/>
          </a:xfrm>
        </p:spPr>
        <p:txBody>
          <a:bodyPr/>
          <a:p>
            <a:r>
              <a:rPr lang="zh-CN" altLang="en-US"/>
              <a:t>时间：</a:t>
            </a:r>
            <a:r>
              <a:rPr lang="en-US" altLang="zh-CN"/>
              <a:t>17</a:t>
            </a:r>
            <a:r>
              <a:rPr lang="zh-CN" altLang="en-US"/>
              <a:t>周周五</a:t>
            </a:r>
            <a:endParaRPr lang="zh-CN" altLang="en-US"/>
          </a:p>
          <a:p>
            <a:r>
              <a:rPr lang="zh-CN" altLang="en-US"/>
              <a:t>方式：</a:t>
            </a:r>
            <a:r>
              <a:rPr lang="zh-CN" altLang="en-US">
                <a:sym typeface="+mn-ea"/>
              </a:rPr>
              <a:t>微助教</a:t>
            </a:r>
            <a:endParaRPr lang="zh-CN" altLang="en-US"/>
          </a:p>
          <a:p>
            <a:r>
              <a:rPr lang="zh-CN" altLang="en-US"/>
              <a:t>组长提交：源码、说明书和报告</a:t>
            </a:r>
            <a:endParaRPr lang="zh-CN" altLang="en-US"/>
          </a:p>
          <a:p>
            <a:r>
              <a:rPr lang="zh-CN" altLang="en-US"/>
              <a:t>组员提交：一行文字，说明自己归属哪组，组长是谁</a:t>
            </a:r>
            <a:r>
              <a:rPr lang="zh-CN" altLang="en-US"/>
              <a:t>即可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如何进行项目合作（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chemeClr val="tx1"/>
                </a:solidFill>
              </a:rPr>
              <a:t>lan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en-US" altLang="zh-CN">
                <a:solidFill>
                  <a:schemeClr val="tx1"/>
                </a:solidFill>
              </a:rPr>
              <a:t>o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heck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ct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643380"/>
            <a:ext cx="8228965" cy="4673600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商量</a:t>
            </a:r>
            <a:r>
              <a:rPr lang="en-US" altLang="zh-CN"/>
              <a:t>好各成员的</a:t>
            </a:r>
            <a:r>
              <a:rPr lang="en-US" altLang="zh-CN">
                <a:solidFill>
                  <a:srgbClr val="FF0000"/>
                </a:solidFill>
              </a:rPr>
              <a:t>分工和定位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确定目标、需求和</a:t>
            </a:r>
            <a:r>
              <a:rPr lang="zh-CN" altLang="en-US">
                <a:solidFill>
                  <a:srgbClr val="FF0000"/>
                </a:solidFill>
              </a:rPr>
              <a:t>功能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列出各成员的工作时间表，确保各项工作衔接顺利（这个阶段比较不推荐一个人完全做完，再到下一个人开始，应该是阶段性的</a:t>
            </a:r>
            <a:r>
              <a:rPr lang="zh-CN" altLang="en-US">
                <a:solidFill>
                  <a:srgbClr val="FF0000"/>
                </a:solidFill>
              </a:rPr>
              <a:t>滚动推进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开工！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定期或者按节点</a:t>
            </a:r>
            <a:r>
              <a:rPr lang="zh-CN" altLang="en-US">
                <a:solidFill>
                  <a:srgbClr val="FF0000"/>
                </a:solidFill>
              </a:rPr>
              <a:t>检查项目进度</a:t>
            </a:r>
            <a:r>
              <a:rPr lang="zh-CN" altLang="en-US"/>
              <a:t>，如果出现意外，迅速调整计划，乃至调整</a:t>
            </a:r>
            <a:r>
              <a:rPr lang="zh-CN" altLang="en-US"/>
              <a:t>分工</a:t>
            </a:r>
            <a:endParaRPr lang="zh-CN" altLang="en-US"/>
          </a:p>
          <a:p>
            <a:r>
              <a:rPr lang="en-US" altLang="zh-CN"/>
              <a:t>6. </a:t>
            </a:r>
            <a:r>
              <a:rPr lang="zh-CN" altLang="en-US">
                <a:solidFill>
                  <a:srgbClr val="FF0000"/>
                </a:solidFill>
              </a:rPr>
              <a:t>按时提交</a:t>
            </a:r>
            <a:r>
              <a:rPr lang="zh-CN" altLang="en-US"/>
              <a:t>课程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3">
  <a:themeElements>
    <a:clrScheme name="sample 1">
      <a:dk1>
        <a:srgbClr val="4D4D4D"/>
      </a:dk1>
      <a:lt1>
        <a:srgbClr val="FFFFFF"/>
      </a:lt1>
      <a:dk2>
        <a:srgbClr val="51A0B9"/>
      </a:dk2>
      <a:lt2>
        <a:srgbClr val="DDDDDD"/>
      </a:lt2>
      <a:accent1>
        <a:srgbClr val="438ACB"/>
      </a:accent1>
      <a:accent2>
        <a:srgbClr val="77AE26"/>
      </a:accent2>
      <a:accent3>
        <a:srgbClr val="FFFFFF"/>
      </a:accent3>
      <a:accent4>
        <a:srgbClr val="404040"/>
      </a:accent4>
      <a:accent5>
        <a:srgbClr val="B0C4E2"/>
      </a:accent5>
      <a:accent6>
        <a:srgbClr val="6B9D21"/>
      </a:accent6>
      <a:hlink>
        <a:srgbClr val="449878"/>
      </a:hlink>
      <a:folHlink>
        <a:srgbClr val="90A8B0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ample 1">
        <a:dk1>
          <a:srgbClr val="4D4D4D"/>
        </a:dk1>
        <a:lt1>
          <a:srgbClr val="FFFFFF"/>
        </a:lt1>
        <a:dk2>
          <a:srgbClr val="51A0B9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B0C4E2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4D4D4D"/>
        </a:dk1>
        <a:lt1>
          <a:srgbClr val="FFFFFF"/>
        </a:lt1>
        <a:dk2>
          <a:srgbClr val="0D8797"/>
        </a:dk2>
        <a:lt2>
          <a:srgbClr val="C0C0C0"/>
        </a:lt2>
        <a:accent1>
          <a:srgbClr val="8BB44E"/>
        </a:accent1>
        <a:accent2>
          <a:srgbClr val="4CB06D"/>
        </a:accent2>
        <a:accent3>
          <a:srgbClr val="FFFFFF"/>
        </a:accent3>
        <a:accent4>
          <a:srgbClr val="404040"/>
        </a:accent4>
        <a:accent5>
          <a:srgbClr val="C4D6B2"/>
        </a:accent5>
        <a:accent6>
          <a:srgbClr val="449F62"/>
        </a:accent6>
        <a:hlink>
          <a:srgbClr val="7B9CB5"/>
        </a:hlink>
        <a:folHlink>
          <a:srgbClr val="B3C1A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3491C4"/>
        </a:dk2>
        <a:lt2>
          <a:srgbClr val="DDDDDD"/>
        </a:lt2>
        <a:accent1>
          <a:srgbClr val="32B66E"/>
        </a:accent1>
        <a:accent2>
          <a:srgbClr val="36623F"/>
        </a:accent2>
        <a:accent3>
          <a:srgbClr val="FFFFFF"/>
        </a:accent3>
        <a:accent4>
          <a:srgbClr val="000056"/>
        </a:accent4>
        <a:accent5>
          <a:srgbClr val="ADD7BA"/>
        </a:accent5>
        <a:accent6>
          <a:srgbClr val="305838"/>
        </a:accent6>
        <a:hlink>
          <a:srgbClr val="4C9BBA"/>
        </a:hlink>
        <a:folHlink>
          <a:srgbClr val="A4D0A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33</Template>
  <TotalTime>0</TotalTime>
  <Words>855</Words>
  <Application>WPS 演示</Application>
  <PresentationFormat>全屏显示(4:3)</PresentationFormat>
  <Paragraphs>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Verdana</vt:lpstr>
      <vt:lpstr>黑体</vt:lpstr>
      <vt:lpstr>Calibri</vt:lpstr>
      <vt:lpstr>Arial Unicode MS</vt:lpstr>
      <vt:lpstr>33</vt:lpstr>
      <vt:lpstr> Python Program Design Experiment</vt:lpstr>
      <vt:lpstr>Scientific Computing Tool</vt:lpstr>
      <vt:lpstr>基于Python的科学计算工具开发</vt:lpstr>
      <vt:lpstr>小组项目实践</vt:lpstr>
      <vt:lpstr>PowerPoint 演示文稿</vt:lpstr>
      <vt:lpstr>推荐小组分工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10月工作总结</dc:title>
  <dc:creator>符号</dc:creator>
  <cp:lastModifiedBy>cheney</cp:lastModifiedBy>
  <cp:revision>809</cp:revision>
  <dcterms:created xsi:type="dcterms:W3CDTF">2009-10-06T07:54:00Z</dcterms:created>
  <dcterms:modified xsi:type="dcterms:W3CDTF">2025-06-05T13:15:11Z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HEADER_334E55B0-647D-440b-865C-3EC943EB4CBC">
    <vt:lpwstr>XGRvY3VtZW50Y2xhc3N7YXJ0aWNsZX0KXHBhZ2VzdHlsZXtlbXB0eX0KXGJlZ2lue2RvY3VtZW50fQo=</vt:lpwstr>
  </property>
  <property fmtid="{D5CDD505-2E9C-101B-9397-08002B2CF9AE}" pid="4" name="FOOTER_334E55B0-647D-440b-865C-3EC943EB4CBC">
    <vt:lpwstr>XGVuZHtkb2N1bWVudH0K</vt:lpwstr>
  </property>
  <property fmtid="{D5CDD505-2E9C-101B-9397-08002B2CF9AE}" pid="5" name="ICV">
    <vt:lpwstr>10B3C8C276644AAC8423B39304AFF635_12</vt:lpwstr>
  </property>
</Properties>
</file>