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80" r:id="rId5"/>
    <p:sldId id="301" r:id="rId6"/>
    <p:sldId id="304" r:id="rId7"/>
    <p:sldId id="282" r:id="rId8"/>
    <p:sldId id="302" r:id="rId9"/>
    <p:sldId id="305" r:id="rId10"/>
    <p:sldId id="303" r:id="rId11"/>
    <p:sldId id="306" r:id="rId12"/>
    <p:sldId id="319" r:id="rId13"/>
    <p:sldId id="320" r:id="rId14"/>
    <p:sldId id="285" r:id="rId15"/>
    <p:sldId id="321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9F9F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 smtClean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45895" y="3405505"/>
            <a:ext cx="7738110" cy="1845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40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Audio Speech Analysis</a:t>
            </a:r>
            <a:endParaRPr lang="en-GB" sz="40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GB" altLang="en-US" sz="36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using NLP</a:t>
            </a:r>
            <a:endParaRPr lang="en-GB" altLang="en-US" sz="3600" b="1" dirty="0">
              <a:solidFill>
                <a:schemeClr val="bg1">
                  <a:lumMod val="6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457" y="5572484"/>
            <a:ext cx="56038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Prepar</a:t>
            </a:r>
            <a:r>
              <a:rPr lang="zh-CN" altLang="en-US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GB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d by</a:t>
            </a:r>
            <a:r>
              <a:rPr lang="zh-CN" altLang="en-US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:</a:t>
            </a:r>
            <a:r>
              <a:rPr lang="en-GB" altLang="zh-CN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 Mohamed Ziauddin</a:t>
            </a:r>
            <a:r>
              <a:rPr lang="en-US" altLang="zh-CN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      D</a:t>
            </a:r>
            <a:r>
              <a:rPr lang="zh-CN" altLang="en-US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ate</a:t>
            </a:r>
            <a:r>
              <a:rPr lang="zh-CN" altLang="en-US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:</a:t>
            </a:r>
            <a:r>
              <a:rPr lang="en-GB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 27-Nov-2021</a:t>
            </a:r>
            <a:endParaRPr lang="en-GB" altLang="zh-CN" sz="1600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190500"/>
            <a:ext cx="9469120" cy="582930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Topic modelling...contd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just"/>
            <a:endParaRPr lang="en-GB" altLang="en-US" sz="2000"/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  <p:graphicFrame>
        <p:nvGraphicFramePr>
          <p:cNvPr id="4" name="Object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80470" y="2638108"/>
          <a:ext cx="70802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538480" imgH="486410" progId="Package">
                  <p:embed/>
                </p:oleObj>
              </mc:Choice>
              <mc:Fallback>
                <p:oleObj name="" r:id="rId1" imgW="538480" imgH="486410" progId="Package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80470" y="2638108"/>
                        <a:ext cx="708025" cy="513080"/>
                      </a:xfrm>
                      <a:prstGeom prst="rect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480" y="732790"/>
            <a:ext cx="10728325" cy="6125845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/>
        </p:nvSpPr>
        <p:spPr>
          <a:xfrm>
            <a:off x="11330305" y="3150870"/>
            <a:ext cx="758190" cy="224409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en-US" sz="600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endParaRPr lang="en-GB" altLang="en-US" sz="6000"/>
          </a:p>
          <a:p>
            <a:pPr marL="0" indent="0" algn="ctr">
              <a:buNone/>
            </a:pPr>
            <a:r>
              <a:rPr lang="en-GB" altLang="en-US" sz="1600"/>
              <a:t>Press here </a:t>
            </a:r>
            <a:endParaRPr lang="en-GB" altLang="en-US" sz="1600"/>
          </a:p>
          <a:p>
            <a:pPr marL="0" indent="0" algn="ctr">
              <a:buNone/>
            </a:pPr>
            <a:r>
              <a:rPr lang="en-GB" altLang="en-US" sz="1600"/>
              <a:t>for visual</a:t>
            </a:r>
            <a:endParaRPr lang="en-GB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190500"/>
            <a:ext cx="9469120" cy="582930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Named Entity Recognition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5645"/>
            <a:ext cx="5384800" cy="4142105"/>
          </a:xfrm>
        </p:spPr>
        <p:txBody>
          <a:bodyPr/>
          <a:p>
            <a:pPr algn="just"/>
            <a:endParaRPr lang="en-GB" altLang="en-US" sz="2000"/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609600" y="1063625"/>
            <a:ext cx="91186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000">
                <a:sym typeface="+mn-ea"/>
              </a:rPr>
              <a:t>Recognize the named entities using spacy library</a:t>
            </a:r>
            <a:endParaRPr lang="en-GB" altLang="en-US">
              <a:sym typeface="+mn-ea"/>
            </a:endParaRPr>
          </a:p>
          <a:p>
            <a:pPr lvl="1"/>
            <a:r>
              <a:rPr lang="en-GB" altLang="en-US">
                <a:ln>
                  <a:solidFill>
                    <a:srgbClr val="FFC000"/>
                  </a:solidFill>
                </a:ln>
              </a:rPr>
              <a:t>here is some pics that Mark took of his house</a:t>
            </a:r>
            <a:endParaRPr lang="en-GB" altLang="en-US">
              <a:ln>
                <a:solidFill>
                  <a:srgbClr val="FFC000"/>
                </a:solidFill>
              </a:ln>
            </a:endParaRPr>
          </a:p>
          <a:p>
            <a:pPr lvl="1"/>
            <a:r>
              <a:rPr lang="en-GB" altLang="en-US">
                <a:ln>
                  <a:solidFill>
                    <a:srgbClr val="FFC000"/>
                  </a:solidFill>
                </a:ln>
              </a:rPr>
              <a:t>[(Mark, 'PERSON')]</a:t>
            </a:r>
            <a:endParaRPr lang="en-GB" altLang="en-US">
              <a:ln>
                <a:solidFill>
                  <a:srgbClr val="FFC000"/>
                </a:solidFill>
              </a:ln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1925" y="2110740"/>
            <a:ext cx="12094845" cy="4049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Entity Analysis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115" y="1356995"/>
            <a:ext cx="11043920" cy="4958715"/>
          </a:xfrm>
        </p:spPr>
        <p:txBody>
          <a:bodyPr/>
          <a:p>
            <a:r>
              <a:rPr lang="en-GB" altLang="en-US" sz="2800"/>
              <a:t>Most frequent named entities obtained</a:t>
            </a:r>
            <a:endParaRPr lang="en-GB" altLang="en-US" sz="2800"/>
          </a:p>
        </p:txBody>
      </p:sp>
      <p:graphicFrame>
        <p:nvGraphicFramePr>
          <p:cNvPr id="4" name="Table 3"/>
          <p:cNvGraphicFramePr/>
          <p:nvPr/>
        </p:nvGraphicFramePr>
        <p:xfrm>
          <a:off x="912495" y="2141855"/>
          <a:ext cx="5589905" cy="286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55"/>
                <a:gridCol w="2927350"/>
              </a:tblGrid>
              <a:tr h="4768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Entity Name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Entity Type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76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Mark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PERSON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Mill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PERSON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Quebec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GPE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this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DATE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weekend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DATE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Entity Analysis...contd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115" y="1095375"/>
            <a:ext cx="11043920" cy="5220335"/>
          </a:xfrm>
        </p:spPr>
        <p:txBody>
          <a:bodyPr/>
          <a:p>
            <a:r>
              <a:rPr lang="en-GB" altLang="en-US" sz="2800"/>
              <a:t>Top named entities obtained</a:t>
            </a:r>
            <a:endParaRPr lang="en-GB" altLang="en-US" sz="2800"/>
          </a:p>
          <a:p>
            <a:endParaRPr lang="en-GB" altLang="en-US" sz="2800"/>
          </a:p>
          <a:p>
            <a:endParaRPr lang="en-GB" altLang="en-US" sz="2800"/>
          </a:p>
          <a:p>
            <a:endParaRPr lang="en-GB" altLang="en-US" sz="2800"/>
          </a:p>
          <a:p>
            <a:endParaRPr lang="en-GB" altLang="en-US" sz="2800"/>
          </a:p>
          <a:p>
            <a:r>
              <a:rPr lang="en-GB" altLang="en-US" sz="2800"/>
              <a:t>Top named entity types</a:t>
            </a:r>
            <a:endParaRPr lang="en-GB" altLang="en-US" sz="2800"/>
          </a:p>
        </p:txBody>
      </p:sp>
      <p:graphicFrame>
        <p:nvGraphicFramePr>
          <p:cNvPr id="2" name="Table 1"/>
          <p:cNvGraphicFramePr/>
          <p:nvPr/>
        </p:nvGraphicFramePr>
        <p:xfrm>
          <a:off x="1083945" y="1767840"/>
          <a:ext cx="6993255" cy="163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95"/>
                <a:gridCol w="1120775"/>
                <a:gridCol w="1134110"/>
                <a:gridCol w="1172210"/>
                <a:gridCol w="860425"/>
                <a:gridCol w="1297940"/>
              </a:tblGrid>
              <a:tr h="5905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Entity Name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Mark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Mill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Quebec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this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weekend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19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Entity Type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PERSON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PERSON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GPE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DATE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DATE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196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Frequency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1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1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1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1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1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083945" y="4305300"/>
          <a:ext cx="4076700" cy="139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906145"/>
                <a:gridCol w="905510"/>
                <a:gridCol w="906145"/>
              </a:tblGrid>
              <a:tr h="6997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Entity Type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DATE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PERSON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GPE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97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Frequency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2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2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8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1</a:t>
                      </a:r>
                      <a:endParaRPr lang="en-GB" altLang="en-US" sz="18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1380490" y="3272790"/>
            <a:ext cx="773811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GB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Thank You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Problem Overview</a:t>
            </a:r>
            <a:endParaRPr lang="en-GB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9265" y="1304290"/>
            <a:ext cx="10972800" cy="4953000"/>
          </a:xfrm>
        </p:spPr>
        <p:txBody>
          <a:bodyPr/>
          <a:p>
            <a:pPr algn="just"/>
            <a:r>
              <a:rPr lang="en-GB" altLang="en-US" sz="2800">
                <a:sym typeface="+mn-ea"/>
              </a:rPr>
              <a:t>Problem Statement</a:t>
            </a:r>
            <a:endParaRPr lang="en-GB" altLang="en-US" sz="28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Task is to perform analysis on an voice/speech downloaded from internet. </a:t>
            </a:r>
            <a:endParaRPr lang="en-GB" altLang="en-US" sz="2000">
              <a:sym typeface="+mn-ea"/>
            </a:endParaRPr>
          </a:p>
          <a:p>
            <a:pPr marL="457200" lvl="1" indent="0" algn="just">
              <a:buNone/>
            </a:pPr>
            <a:endParaRPr lang="en-GB" altLang="en-US" sz="2000">
              <a:sym typeface="+mn-ea"/>
            </a:endParaRPr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Task includes</a:t>
            </a:r>
            <a:endParaRPr lang="en-GB" altLang="en-US" sz="2000">
              <a:sym typeface="+mn-ea"/>
            </a:endParaRPr>
          </a:p>
          <a:p>
            <a:pPr marL="457200" lvl="1" indent="0" algn="just">
              <a:buNone/>
            </a:pPr>
            <a:endParaRPr lang="en-GB" altLang="en-US" sz="2000">
              <a:sym typeface="+mn-ea"/>
            </a:endParaRPr>
          </a:p>
          <a:p>
            <a:pPr lvl="2" algn="just"/>
            <a:r>
              <a:rPr lang="en-GB" altLang="en-US" sz="2000">
                <a:sym typeface="+mn-ea"/>
              </a:rPr>
              <a:t>Convert speech to text using Python</a:t>
            </a:r>
            <a:endParaRPr lang="en-GB" altLang="en-US" sz="2000">
              <a:sym typeface="+mn-ea"/>
            </a:endParaRPr>
          </a:p>
          <a:p>
            <a:pPr lvl="2" algn="just"/>
            <a:r>
              <a:rPr lang="en-GB" altLang="en-US" sz="2000">
                <a:sym typeface="+mn-ea"/>
              </a:rPr>
              <a:t>Conduct sentiment analysis on the text data</a:t>
            </a:r>
            <a:endParaRPr lang="en-GB" altLang="en-US" sz="2000">
              <a:sym typeface="+mn-ea"/>
            </a:endParaRPr>
          </a:p>
          <a:p>
            <a:pPr lvl="2" algn="just"/>
            <a:r>
              <a:rPr lang="en-GB" altLang="en-US" sz="2000">
                <a:sym typeface="+mn-ea"/>
              </a:rPr>
              <a:t>Find the topics in the text using LDA.</a:t>
            </a:r>
            <a:endParaRPr lang="en-GB" altLang="en-US" sz="2000">
              <a:sym typeface="+mn-ea"/>
            </a:endParaRPr>
          </a:p>
          <a:p>
            <a:pPr lvl="2" algn="just"/>
            <a:r>
              <a:rPr lang="en-GB" altLang="en-US" sz="2000">
                <a:sym typeface="+mn-ea"/>
              </a:rPr>
              <a:t>Find salient entities in the speech</a:t>
            </a:r>
            <a:endParaRPr lang="en-GB" altLang="en-US" sz="2000">
              <a:sym typeface="+mn-ea"/>
            </a:endParaRPr>
          </a:p>
          <a:p>
            <a:pPr algn="just">
              <a:buNone/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Problem Dataset</a:t>
            </a:r>
            <a:endParaRPr lang="en-GB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9265" y="1304290"/>
            <a:ext cx="10972800" cy="4953000"/>
          </a:xfrm>
        </p:spPr>
        <p:txBody>
          <a:bodyPr/>
          <a:p>
            <a:pPr algn="just"/>
            <a:r>
              <a:rPr lang="en-GB" altLang="en-US" sz="2800">
                <a:sym typeface="+mn-ea"/>
              </a:rPr>
              <a:t>Data set </a:t>
            </a:r>
            <a:endParaRPr lang="en-GB" altLang="en-US" sz="2800"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r>
              <a:rPr lang="en-GB" altLang="en-US" sz="2000">
                <a:sym typeface="+mn-ea"/>
              </a:rPr>
              <a:t>	Traversed thru the site https://towardsdatascience.com/a-data-lakes-worth-of-audio-datasets-b45b88cd4ad and found a voice audio data from the site www.voxforge.org</a:t>
            </a:r>
            <a:endParaRPr lang="en-GB" altLang="en-US" sz="2000"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endParaRPr lang="en-GB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2549525"/>
            <a:ext cx="10539730" cy="199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190500"/>
            <a:ext cx="9352915" cy="582930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Problem Dataset...contd</a:t>
            </a:r>
            <a:endParaRPr lang="en-GB" alt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996950"/>
          </a:xfrm>
        </p:spPr>
        <p:txBody>
          <a:bodyPr/>
          <a:p>
            <a:pPr marL="0" indent="0" algn="just">
              <a:buNone/>
            </a:pPr>
            <a:endParaRPr lang="en-GB" altLang="en-US" sz="2800">
              <a:sym typeface="+mn-ea"/>
            </a:endParaRPr>
          </a:p>
          <a:p>
            <a:pPr algn="just"/>
            <a:endParaRPr lang="en-GB" altLang="en-US" sz="2800">
              <a:sym typeface="+mn-ea"/>
            </a:endParaRPr>
          </a:p>
          <a:p>
            <a:pPr algn="just"/>
            <a:endParaRPr lang="en-GB" altLang="en-US" sz="2800">
              <a:sym typeface="+mn-ea"/>
            </a:endParaRPr>
          </a:p>
          <a:p>
            <a:pPr algn="just"/>
            <a:endParaRPr lang="en-GB" altLang="en-US" sz="2800">
              <a:sym typeface="+mn-ea"/>
            </a:endParaRPr>
          </a:p>
          <a:p>
            <a:pPr algn="just"/>
            <a:endParaRPr lang="en-GB" altLang="en-US" sz="2800">
              <a:sym typeface="+mn-ea"/>
            </a:endParaRPr>
          </a:p>
          <a:p>
            <a:pPr algn="just"/>
            <a:endParaRPr lang="en-GB" altLang="en-US" sz="2800">
              <a:sym typeface="+mn-ea"/>
            </a:endParaRPr>
          </a:p>
          <a:p>
            <a:pPr algn="just"/>
            <a:r>
              <a:rPr lang="en-GB" altLang="en-US" sz="2800">
                <a:sym typeface="+mn-ea"/>
              </a:rPr>
              <a:t>Sample Data</a:t>
            </a:r>
            <a:endParaRPr lang="en-GB" altLang="en-US" sz="2800"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endParaRPr lang="en-GB" altLang="en-US" sz="2000"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endParaRPr lang="en-GB" altLang="en-US" sz="2000"/>
          </a:p>
        </p:txBody>
      </p:sp>
      <p:pic>
        <p:nvPicPr>
          <p:cNvPr id="11" name="en-0527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368675" y="4298950"/>
            <a:ext cx="666750" cy="445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610360"/>
            <a:ext cx="10537825" cy="231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462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Observations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250315"/>
            <a:ext cx="10972800" cy="4953000"/>
          </a:xfrm>
        </p:spPr>
        <p:txBody>
          <a:bodyPr/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Dataset contains 10 audio files </a:t>
            </a:r>
            <a:endParaRPr lang="en-GB" altLang="en-US" sz="2000"/>
          </a:p>
          <a:p>
            <a:pPr algn="just"/>
            <a:r>
              <a:rPr lang="en-GB" altLang="en-US" sz="2000"/>
              <a:t>File </a:t>
            </a:r>
            <a:r>
              <a:rPr lang="en-GB" altLang="en-US" sz="2000">
                <a:sym typeface="+mn-ea"/>
              </a:rPr>
              <a:t>is of .wav format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Sampling rate is 48000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Sample rate format is 16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No. of channels is 1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Language is English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Size of the audio files is around half a MB each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/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Data Transcription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250315"/>
            <a:ext cx="10972800" cy="4953000"/>
          </a:xfrm>
        </p:spPr>
        <p:txBody>
          <a:bodyPr/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Upload each audio file into the speech recoginition library </a:t>
            </a:r>
            <a:endParaRPr lang="en-GB" altLang="en-US" sz="2000"/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Convert into format containing audiodata </a:t>
            </a:r>
            <a:endParaRPr lang="en-GB" altLang="en-US" sz="2000"/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Transcribe the audiodata into text using recognize engine/api</a:t>
            </a:r>
            <a:endParaRPr lang="en-GB" altLang="en-US" sz="2000"/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Fix the contractions using contractions library</a:t>
            </a:r>
            <a:endParaRPr lang="en-GB" altLang="en-US" sz="2000"/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Sample Transcribed Text Output</a:t>
            </a:r>
            <a:endParaRPr lang="en-GB" altLang="en-US" sz="2000"/>
          </a:p>
          <a:p>
            <a:pPr marL="0" indent="0" algn="just">
              <a:buNone/>
            </a:pPr>
            <a:r>
              <a:rPr lang="en-GB" altLang="en-US" sz="2000" b="1" i="1">
                <a:solidFill>
                  <a:srgbClr val="FFC000"/>
                </a:solidFill>
              </a:rPr>
              <a:t>    "but I am more focused on the content"</a:t>
            </a:r>
            <a:endParaRPr lang="en-GB" altLang="en-US" sz="2000" b="1" i="1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Sentiment Analysis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250315"/>
            <a:ext cx="10972800" cy="4953000"/>
          </a:xfrm>
        </p:spPr>
        <p:txBody>
          <a:bodyPr/>
          <a:p>
            <a:pPr algn="just"/>
            <a:r>
              <a:rPr lang="en-GB" altLang="en-US" sz="2000">
                <a:sym typeface="+mn-ea"/>
              </a:rPr>
              <a:t>Analyse the sentiments using textblob library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NaiveBayesAnalyzer is used to predict the sentiments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The sentiments are classified whether positive or negative 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Feedback based on probability ourcome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/>
              <a:t>Text: </a:t>
            </a:r>
            <a:r>
              <a:rPr lang="en-GB" altLang="en-US" sz="2000" b="1" i="1">
                <a:solidFill>
                  <a:srgbClr val="FFC000"/>
                </a:solidFill>
                <a:sym typeface="+mn-ea"/>
              </a:rPr>
              <a:t> "but I am more focused on the content"</a:t>
            </a:r>
            <a:endParaRPr lang="en-GB" altLang="en-US" sz="2000" b="1" i="1">
              <a:solidFill>
                <a:srgbClr val="FFC000"/>
              </a:solidFill>
            </a:endParaRPr>
          </a:p>
          <a:p>
            <a:pPr algn="just"/>
            <a:r>
              <a:rPr lang="en-GB" altLang="en-US" sz="2000"/>
              <a:t>Sentiment</a:t>
            </a:r>
            <a:endParaRPr lang="en-GB" altLang="en-US" sz="2000"/>
          </a:p>
          <a:p>
            <a:pPr marL="457200" lvl="1" indent="0" algn="just">
              <a:buNone/>
            </a:pPr>
            <a:r>
              <a:rPr lang="en-GB" altLang="en-US" sz="2000"/>
              <a:t>(classification='pos', </a:t>
            </a:r>
            <a:endParaRPr lang="en-GB" altLang="en-US" sz="2000"/>
          </a:p>
          <a:p>
            <a:pPr marL="457200" lvl="1" indent="0" algn="just">
              <a:buNone/>
            </a:pPr>
            <a:r>
              <a:rPr lang="en-GB" altLang="en-US" sz="2000"/>
              <a:t>p_pos=0.7562354821735098, </a:t>
            </a:r>
            <a:endParaRPr lang="en-GB" altLang="en-US" sz="2000"/>
          </a:p>
          <a:p>
            <a:pPr marL="457200" lvl="1" indent="0" algn="just">
              <a:buNone/>
            </a:pPr>
            <a:r>
              <a:rPr lang="en-GB" altLang="en-US" sz="2000"/>
              <a:t>p_neg=0.24376451782648972)</a:t>
            </a:r>
            <a:endParaRPr lang="en-GB" altLang="en-US" sz="2000"/>
          </a:p>
          <a:p>
            <a:pPr marL="457200" lvl="1" indent="0" algn="just">
              <a:buNone/>
            </a:pPr>
            <a:endParaRPr lang="en-GB" altLang="en-US" sz="2000"/>
          </a:p>
          <a:p>
            <a:pPr algn="just"/>
            <a:r>
              <a:rPr lang="en-GB" altLang="en-US" sz="2000"/>
              <a:t>Above text is classified as </a:t>
            </a:r>
            <a:r>
              <a:rPr lang="en-GB" altLang="en-US" sz="2000" b="1">
                <a:solidFill>
                  <a:srgbClr val="FFC000"/>
                </a:solidFill>
              </a:rPr>
              <a:t>positive</a:t>
            </a:r>
            <a:endParaRPr lang="en-GB" altLang="en-US" sz="2000"/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Topic modelling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250315"/>
            <a:ext cx="10972800" cy="4953000"/>
          </a:xfrm>
        </p:spPr>
        <p:txBody>
          <a:bodyPr/>
          <a:p>
            <a:pPr algn="just"/>
            <a:endParaRPr lang="en-GB" altLang="en-US" sz="2000"/>
          </a:p>
          <a:p>
            <a:pPr algn="just"/>
            <a:r>
              <a:rPr lang="en-GB" altLang="en-US" sz="2000">
                <a:sym typeface="+mn-ea"/>
              </a:rPr>
              <a:t>Perform topic modelling using the nltk library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Standardize all the words into lowercase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Tokenize the data</a:t>
            </a:r>
            <a:endParaRPr lang="en-GB" altLang="en-US" sz="2000">
              <a:sym typeface="+mn-ea"/>
            </a:endParaRPr>
          </a:p>
          <a:p>
            <a:pPr marL="457200" lvl="1" indent="0" algn="just"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tokens: ['but', 'i', 'am', 'more', 'focused', 'on', 'the', 'content']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Find the stop words </a:t>
            </a:r>
            <a:endParaRPr lang="en-GB" altLang="en-US" sz="2000">
              <a:sym typeface="+mn-ea"/>
            </a:endParaRPr>
          </a:p>
          <a:p>
            <a:pPr marL="0" indent="0" algn="just"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       stop_tokens: ['focused', 'content']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Lemmatize the words using wordnet</a:t>
            </a:r>
            <a:endParaRPr lang="en-GB" altLang="en-US" sz="2000">
              <a:sym typeface="+mn-ea"/>
            </a:endParaRPr>
          </a:p>
          <a:p>
            <a:pPr marL="0" lvl="1" algn="just">
              <a:buClrTx/>
              <a:buSzTx/>
              <a:buFontTx/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       lemma_tokens: ['focused', 'content']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Create dictionary for the lemmatized tokens using gensim </a:t>
            </a:r>
            <a:endParaRPr lang="en-GB" altLang="en-US" sz="2000">
              <a:sym typeface="+mn-ea"/>
            </a:endParaRPr>
          </a:p>
          <a:p>
            <a:pPr marL="0" lvl="1" algn="just">
              <a:buClrTx/>
              <a:buSzTx/>
              <a:buFontTx/>
              <a:buNone/>
            </a:pPr>
            <a:r>
              <a:rPr lang="en-GB" altLang="en-US" sz="2000">
                <a:sym typeface="+mn-ea"/>
              </a:rPr>
              <a:t>      </a:t>
            </a: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Dictionary(35 unique tokens: ['impeccable', 'service', 'music', 'relaxing', 'soothing']...)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Make corpus for the data using the bag of words from dictionary created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Topic modelling...contd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250315"/>
            <a:ext cx="10972800" cy="4953000"/>
          </a:xfrm>
        </p:spPr>
        <p:txBody>
          <a:bodyPr/>
          <a:p>
            <a:pPr algn="just"/>
            <a:endParaRPr lang="en-GB" altLang="en-US" sz="2000"/>
          </a:p>
          <a:p>
            <a:pPr algn="just"/>
            <a:r>
              <a:rPr lang="en-GB" altLang="en-US" sz="2000">
                <a:sym typeface="+mn-ea"/>
              </a:rPr>
              <a:t>Create a model using LDA model in gensim </a:t>
            </a:r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Find the topic by pass on the corpus and dictionary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[(1, '0.071*"mark" + 0.071*"pic" + 0.071*"office" + 0.071*"took" + 0.071*"spelling"'), 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(5, '0.200*"service" + 0.200*"impeccable" + 0.018*"will" + 0.018*"eaten" + 0.018*"front"'), 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(3, '0.029*"impeccable" + 0.029*"content" + 0.029*"eaten" + 0.029*"meal" + 0.029*"will"'), 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(9, '0.147*"content" + 0.147*"auto" + 0.147*"accident" + 0.147*"focused" + 0.013*"meal"'), 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  <a:sym typeface="+mn-ea"/>
            </a:endParaRPr>
          </a:p>
          <a:p>
            <a:pPr marL="457200" lvl="1" algn="just">
              <a:buClrTx/>
              <a:buSzTx/>
              <a:buFontTx/>
              <a:buNone/>
            </a:pPr>
            <a:r>
              <a:rPr lang="en-GB" altLang="en-US" sz="180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sym typeface="+mn-ea"/>
              </a:rPr>
              <a:t>(2, '0.029*"house" + 0.029*"music" + 0.029*"eaten" + 0.029*"spell" + 0.029*"will"')] </a:t>
            </a:r>
            <a:endParaRPr lang="en-GB" altLang="en-US" sz="180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WPS Presentation</Application>
  <PresentationFormat>Widescreen</PresentationFormat>
  <Paragraphs>247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造字工房悦黑（非商用）常规体</vt:lpstr>
      <vt:lpstr>Microsoft YaHei</vt:lpstr>
      <vt:lpstr>Calibri</vt:lpstr>
      <vt:lpstr>Arial Unicode MS</vt:lpstr>
      <vt:lpstr>Gear Drives</vt:lpstr>
      <vt:lpstr>Package</vt:lpstr>
      <vt:lpstr>PowerPoint 演示文稿</vt:lpstr>
      <vt:lpstr>Problem Overview</vt:lpstr>
      <vt:lpstr>Problem Dataset</vt:lpstr>
      <vt:lpstr>Problem Dataset...contd</vt:lpstr>
      <vt:lpstr>Observations</vt:lpstr>
      <vt:lpstr>Data Transcription</vt:lpstr>
      <vt:lpstr>Sentiment Analysis</vt:lpstr>
      <vt:lpstr>Topic modelling</vt:lpstr>
      <vt:lpstr>Topic modelling...contd</vt:lpstr>
      <vt:lpstr>Topic modelling...contd</vt:lpstr>
      <vt:lpstr>Named Entity Recognition</vt:lpstr>
      <vt:lpstr>Entity Analysis</vt:lpstr>
      <vt:lpstr>Entity Analysis...contd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Hackathon</dc:title>
  <dc:creator/>
  <cp:lastModifiedBy>MZ</cp:lastModifiedBy>
  <cp:revision>55</cp:revision>
  <dcterms:created xsi:type="dcterms:W3CDTF">2021-02-07T02:59:00Z</dcterms:created>
  <dcterms:modified xsi:type="dcterms:W3CDTF">2021-11-27T11:20:48Z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2057-11.2.0.10382</vt:lpwstr>
  </property>
  <property fmtid="{D5CDD505-2E9C-101B-9397-08002B2CF9AE}" pid="3" name="ICV">
    <vt:lpwstr>600AA63934874CF89D3A61F6D30C029A</vt:lpwstr>
  </property>
</Properties>
</file>