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73" r:id="rId6"/>
    <p:sldId id="268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Mini Hackathon-1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Halloween Carnival Price Prediction</a:t>
            </a:r>
            <a:endParaRPr lang="en-GB" altLang="en-US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95250" y="6385560"/>
            <a:ext cx="9144000" cy="38671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/>
              <a:t>Prepared by : Mohamed Ziauddin on 14-Aug-2021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Problem Overview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GB" altLang="en-US" sz="2800">
                <a:sym typeface="+mn-ea"/>
              </a:rPr>
              <a:t>Problem Statement</a:t>
            </a:r>
            <a:endParaRPr lang="en-GB" altLang="en-US" sz="2800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Task is to identify the selling price of the products with the provided features. </a:t>
            </a:r>
            <a:endParaRPr lang="en-GB" altLang="en-US" sz="2000"/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 </a:t>
            </a:r>
            <a:endParaRPr lang="en-GB" altLang="en-US" sz="2000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algn="just"/>
            <a:r>
              <a:rPr lang="en-GB" altLang="en-US" sz="2800">
                <a:sym typeface="+mn-ea"/>
              </a:rPr>
              <a:t>Data set provided</a:t>
            </a:r>
            <a:endParaRPr lang="en-GB" altLang="en-US" sz="2800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train.csv - 6368 records with 15 columns </a:t>
            </a:r>
            <a:endParaRPr lang="en-GB" altLang="en-US" sz="2000">
              <a:sym typeface="+mn-ea"/>
            </a:endParaRPr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test.csv - 3430 records with 14 columns</a:t>
            </a:r>
            <a:endParaRPr lang="en-GB" altLang="en-US" sz="2000"/>
          </a:p>
          <a:p>
            <a:pPr algn="just"/>
            <a:endParaRPr lang="en-GB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Observations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GB" altLang="en-US" sz="2000"/>
              <a:t>No duplicates were found in the Train and Test dataset</a:t>
            </a:r>
            <a:endParaRPr lang="en-GB" altLang="en-US" sz="2000"/>
          </a:p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Features Maximum Price and Customer Name had the most Null values compared with other features</a:t>
            </a:r>
            <a:endParaRPr lang="en-GB" altLang="en-US" sz="2000"/>
          </a:p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Train and Test Data had 50 stalls, 10 Product Categories, 4 Grades</a:t>
            </a:r>
            <a:endParaRPr lang="en-GB" altLang="en-US" sz="2000"/>
          </a:p>
          <a:p>
            <a:pPr marL="0" indent="0" algn="just">
              <a:buNone/>
            </a:pPr>
            <a:endParaRPr lang="en-GB" altLang="en-US" sz="2000"/>
          </a:p>
          <a:p>
            <a:pPr algn="just"/>
            <a:r>
              <a:rPr lang="en-GB" altLang="en-US" sz="2000"/>
              <a:t>Minimum and Maximum Price Features had better corelation with the Target Column</a:t>
            </a:r>
            <a:endParaRPr lang="en-GB" altLang="en-US" sz="2000"/>
          </a:p>
          <a:p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Observations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3430"/>
            <a:ext cx="11377295" cy="5028565"/>
          </a:xfrm>
        </p:spPr>
        <p:txBody>
          <a:bodyPr/>
          <a:p>
            <a:pPr marL="0" indent="0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775335" y="773430"/>
          <a:ext cx="5191125" cy="412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5"/>
              </a:tblGrid>
              <a:tr h="3200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Total Nulls ( % wise) --&gt; Features</a:t>
                      </a:r>
                      <a:endParaRPr 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 dataset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 5 ( 0.08 %)--&gt; Stall_no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211 ( 3.31 %)--&gt; Customer_name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38 ( 0.60 %)--&gt; Discount_avail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198 ( 3.11 %)--&gt; charges_1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205 ( 3.22 %)--&gt; charges_2 (%)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38 ( 0.60 %)--&gt; Minimum_price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343 ( 5.39 %)--&gt; Maximum_price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41 ( 0.64 %)--&gt; Selling_Price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dataset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1 ( 0.03 %)--&gt; Stall_no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53 ( 1.55 %)--&gt; Customer_name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36 ( 1.05 %)--&gt; charges_1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5 ( 0.15 %)--&gt; charges_2 (%)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14 ( 0.41 %)--&gt; Minimum_price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570"/>
            <a:ext cx="10972800" cy="657860"/>
          </a:xfrm>
        </p:spPr>
        <p:txBody>
          <a:bodyPr/>
          <a:p>
            <a:r>
              <a:rPr lang="en-GB" altLang="en-US" sz="3200"/>
              <a:t>Data Analysis (Correlation with the target variable</a:t>
            </a:r>
            <a:endParaRPr lang="en-GB" altLang="en-US" sz="3200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1"/>
          </p:nvPr>
        </p:nvGraphicFramePr>
        <p:xfrm>
          <a:off x="749300" y="656590"/>
          <a:ext cx="10913745" cy="294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007100" imgH="2495550" progId="Paint.Picture">
                  <p:embed/>
                </p:oleObj>
              </mc:Choice>
              <mc:Fallback>
                <p:oleObj name="" r:id="rId1" imgW="6007100" imgH="24955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9300" y="656590"/>
                        <a:ext cx="10913745" cy="294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1461135" y="3604895"/>
          <a:ext cx="1028827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588000" imgH="2482850" progId="Paint.Picture">
                  <p:embed/>
                </p:oleObj>
              </mc:Choice>
              <mc:Fallback>
                <p:oleObj name="" r:id="rId3" imgW="5588000" imgH="24828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135" y="3604895"/>
                        <a:ext cx="1028827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Data Preparation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GB" altLang="en-US" sz="2400"/>
              <a:t>To mitigate the null values, the mean, median and mode were used to fill the missing ones</a:t>
            </a:r>
            <a:endParaRPr lang="en-GB" altLang="en-US" sz="2400"/>
          </a:p>
          <a:p>
            <a:pPr algn="just"/>
            <a:endParaRPr lang="en-GB" altLang="en-US" sz="2400"/>
          </a:p>
          <a:p>
            <a:pPr algn="just"/>
            <a:r>
              <a:rPr lang="en-GB" altLang="en-US" sz="2400"/>
              <a:t>To standardize the values, scaling(Min Max) was applied</a:t>
            </a:r>
            <a:endParaRPr lang="en-GB" altLang="en-US" sz="2400"/>
          </a:p>
          <a:p>
            <a:pPr marL="0" indent="0" algn="just">
              <a:buNone/>
            </a:pPr>
            <a:endParaRPr lang="en-GB" altLang="en-US" sz="2400"/>
          </a:p>
          <a:p>
            <a:pPr algn="just"/>
            <a:r>
              <a:rPr lang="en-GB" altLang="en-US" sz="2400"/>
              <a:t>For Regularization, the alpha range [1000, 100, 10, 1, .1, .01, .001, .0001] were tried</a:t>
            </a:r>
            <a:endParaRPr lang="en-GB" altLang="en-US" sz="2400"/>
          </a:p>
          <a:p>
            <a:pPr algn="just"/>
            <a:endParaRPr lang="en-GB" altLang="en-US" sz="2400"/>
          </a:p>
          <a:p>
            <a:pPr algn="just"/>
            <a:r>
              <a:rPr lang="en-GB" altLang="en-US" sz="2400"/>
              <a:t>In ElasticNet, L1_ratio was used in the range [0.1 to 1]</a:t>
            </a:r>
            <a:endParaRPr lang="en-GB" altLang="en-US" sz="2400"/>
          </a:p>
          <a:p>
            <a:pPr algn="just"/>
            <a:endParaRPr lang="en-GB" altLang="en-US" sz="2400"/>
          </a:p>
          <a:p>
            <a:pPr algn="just"/>
            <a:r>
              <a:rPr lang="en-GB" altLang="en-US" sz="2400"/>
              <a:t>For KNN, the neighbors were tried in the range [1 to 10]</a:t>
            </a:r>
            <a:endParaRPr lang="en-GB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Regression Analysis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3435" cy="5140960"/>
          </a:xfrm>
        </p:spPr>
        <p:txBody>
          <a:bodyPr/>
          <a:p>
            <a:r>
              <a:rPr lang="en-GB" altLang="en-US" sz="2800"/>
              <a:t>Applied the following models and the best scores obtained</a:t>
            </a:r>
            <a:endParaRPr lang="en-GB" altLang="en-US" sz="2800"/>
          </a:p>
        </p:txBody>
      </p:sp>
      <p:graphicFrame>
        <p:nvGraphicFramePr>
          <p:cNvPr id="6" name="Table 5"/>
          <p:cNvGraphicFramePr/>
          <p:nvPr/>
        </p:nvGraphicFramePr>
        <p:xfrm>
          <a:off x="984885" y="2127250"/>
          <a:ext cx="10059670" cy="378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955"/>
                <a:gridCol w="1780540"/>
                <a:gridCol w="1656080"/>
                <a:gridCol w="4570095"/>
              </a:tblGrid>
              <a:tr h="633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Model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RMSE </a:t>
                      </a: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Score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RMSLE Score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HyperParameter Tuning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637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LinearRegression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893.84099689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6.7955279035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LinearRegression()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6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Ridge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893.84099692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6.7955279036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Ridge(alpha=0.0001)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Lasso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893.84099689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6.7955279035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Lasso(alpha=0.0001)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ElasticNet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893.84099689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6.7955279035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ElasticNet(alpha=0.0001, l1_ratio=1.0)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KNearestNeighbor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1060.80508395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6.9667834120 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KNeighborsRegressor(n_neighbors=2)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Prediction Success rate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187305" cy="4953000"/>
          </a:xfrm>
        </p:spPr>
        <p:txBody>
          <a:bodyPr/>
          <a:p>
            <a:endParaRPr lang="en-GB" altLang="en-US"/>
          </a:p>
          <a:p>
            <a:r>
              <a:rPr lang="en-GB" altLang="en-US" sz="2400"/>
              <a:t>Results of predicted output submitted as Target column in Test data </a:t>
            </a:r>
            <a:endParaRPr lang="en-GB" altLang="en-US" sz="2400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125220" y="2515235"/>
          <a:ext cx="5076825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85"/>
                <a:gridCol w="2364740"/>
              </a:tblGrid>
              <a:tr h="639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Model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Score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392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LinearRegression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10.87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%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Ridge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10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.05%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Lasso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10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.48%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ElasticNet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  <a:sym typeface="+mn-ea"/>
                        </a:rPr>
                        <a:t>10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  <a:sym typeface="+mn-ea"/>
                        </a:rPr>
                        <a:t>.05%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KNearestNeighbor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7.76%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531350" cy="4953000"/>
          </a:xfrm>
        </p:spPr>
        <p:txBody>
          <a:bodyPr/>
          <a:p>
            <a:pPr algn="just"/>
            <a:r>
              <a:rPr lang="en-GB" altLang="en-US">
                <a:sym typeface="+mn-ea"/>
              </a:rPr>
              <a:t>Out of the five models considered there were little difference in the Linear/Lasso/Ridge/ElasticNet compared with the KNN. </a:t>
            </a:r>
            <a:endParaRPr lang="en-GB" altLang="en-US">
              <a:sym typeface="+mn-ea"/>
            </a:endParaRPr>
          </a:p>
          <a:p>
            <a:pPr algn="just"/>
            <a:r>
              <a:rPr lang="en-GB" altLang="en-US">
                <a:sym typeface="+mn-ea"/>
              </a:rPr>
              <a:t>The model recommended is </a:t>
            </a:r>
            <a:r>
              <a:rPr lang="en-GB" altLang="en-US"/>
              <a:t>LinearRegression for predicting the selling price of the products 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2310</Words>
  <Application>WPS Presentation</Application>
  <PresentationFormat>Widescreen</PresentationFormat>
  <Paragraphs>168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Courier New</vt:lpstr>
      <vt:lpstr>Microsoft YaHei</vt:lpstr>
      <vt:lpstr>Arial Unicode MS</vt:lpstr>
      <vt:lpstr>Orange Waves</vt:lpstr>
      <vt:lpstr>Paint.Picture</vt:lpstr>
      <vt:lpstr>Paint.Picture</vt:lpstr>
      <vt:lpstr>Hackathon</vt:lpstr>
      <vt:lpstr>Problem Overview</vt:lpstr>
      <vt:lpstr>Observations</vt:lpstr>
      <vt:lpstr>Observations</vt:lpstr>
      <vt:lpstr>Data Analysis (Correlation with the target variable</vt:lpstr>
      <vt:lpstr>Data Preparation</vt:lpstr>
      <vt:lpstr>Classification Analysis</vt:lpstr>
      <vt:lpstr>Prediction Success rate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Hackathon</dc:title>
  <dc:creator/>
  <cp:lastModifiedBy>WPS_1629027698</cp:lastModifiedBy>
  <cp:revision>21</cp:revision>
  <dcterms:created xsi:type="dcterms:W3CDTF">2021-02-07T02:59:00Z</dcterms:created>
  <dcterms:modified xsi:type="dcterms:W3CDTF">2021-08-15T15:00:48Z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2057-11.2.0.10258</vt:lpwstr>
  </property>
  <property fmtid="{D5CDD505-2E9C-101B-9397-08002B2CF9AE}" pid="3" name="ICV">
    <vt:lpwstr>600AA63934874CF89D3A61F6D30C029A</vt:lpwstr>
  </property>
</Properties>
</file>