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79" r:id="rId3"/>
    <p:sldId id="280" r:id="rId5"/>
    <p:sldId id="282" r:id="rId6"/>
    <p:sldId id="292" r:id="rId7"/>
    <p:sldId id="284" r:id="rId8"/>
    <p:sldId id="285" r:id="rId9"/>
    <p:sldId id="286" r:id="rId10"/>
    <p:sldId id="287" r:id="rId11"/>
    <p:sldId id="293" r:id="rId12"/>
    <p:sldId id="294" r:id="rId13"/>
    <p:sldId id="295" r:id="rId14"/>
    <p:sldId id="29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F9F9"/>
    <a:srgbClr val="FFFFFF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2AF99-A73B-44C9-96FA-736798B6D18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63751" y="1701800"/>
            <a:ext cx="9211733" cy="1082675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63751" y="2927350"/>
            <a:ext cx="9218083" cy="1752600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 userDrawn="1"/>
        </p:nvCxnSpPr>
        <p:spPr>
          <a:xfrm>
            <a:off x="7081737" y="0"/>
            <a:ext cx="3442004" cy="6858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 userDrawn="1"/>
        </p:nvCxnSpPr>
        <p:spPr>
          <a:xfrm flipV="1">
            <a:off x="0" y="582559"/>
            <a:ext cx="12230207" cy="2548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任意多边形 9"/>
          <p:cNvSpPr/>
          <p:nvPr userDrawn="1"/>
        </p:nvSpPr>
        <p:spPr>
          <a:xfrm rot="16200000">
            <a:off x="7257568" y="1923567"/>
            <a:ext cx="5943603" cy="3925263"/>
          </a:xfrm>
          <a:custGeom>
            <a:avLst/>
            <a:gdLst>
              <a:gd name="connsiteX0" fmla="*/ 5943603 w 5943603"/>
              <a:gd name="connsiteY0" fmla="*/ 3925263 h 3925263"/>
              <a:gd name="connsiteX1" fmla="*/ 0 w 5943603"/>
              <a:gd name="connsiteY1" fmla="*/ 3925263 h 3925263"/>
              <a:gd name="connsiteX2" fmla="*/ 0 w 5943603"/>
              <a:gd name="connsiteY2" fmla="*/ 2531240 h 3925263"/>
              <a:gd name="connsiteX3" fmla="*/ 5140020 w 5943603"/>
              <a:gd name="connsiteY3" fmla="*/ 0 h 3925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43603" h="3925263">
                <a:moveTo>
                  <a:pt x="5943603" y="3925263"/>
                </a:moveTo>
                <a:lnTo>
                  <a:pt x="0" y="3925263"/>
                </a:lnTo>
                <a:lnTo>
                  <a:pt x="0" y="2531240"/>
                </a:lnTo>
                <a:lnTo>
                  <a:pt x="5140020" y="0"/>
                </a:lnTo>
                <a:close/>
              </a:path>
            </a:pathLst>
          </a:custGeom>
          <a:solidFill>
            <a:srgbClr val="E7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 userDrawn="1"/>
        </p:nvSpPr>
        <p:spPr>
          <a:xfrm rot="16200000" flipH="1" flipV="1">
            <a:off x="1276605" y="-1276604"/>
            <a:ext cx="1372057" cy="3925264"/>
          </a:xfrm>
          <a:custGeom>
            <a:avLst/>
            <a:gdLst>
              <a:gd name="connsiteX0" fmla="*/ 0 w 1372057"/>
              <a:gd name="connsiteY0" fmla="*/ 3925264 h 3925264"/>
              <a:gd name="connsiteX1" fmla="*/ 0 w 1372057"/>
              <a:gd name="connsiteY1" fmla="*/ 279949 h 3925264"/>
              <a:gd name="connsiteX2" fmla="*/ 568474 w 1372057"/>
              <a:gd name="connsiteY2" fmla="*/ 0 h 3925264"/>
              <a:gd name="connsiteX3" fmla="*/ 1372057 w 1372057"/>
              <a:gd name="connsiteY3" fmla="*/ 3925264 h 3925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72057" h="3925264">
                <a:moveTo>
                  <a:pt x="0" y="3925264"/>
                </a:moveTo>
                <a:lnTo>
                  <a:pt x="0" y="279949"/>
                </a:lnTo>
                <a:lnTo>
                  <a:pt x="568474" y="0"/>
                </a:lnTo>
                <a:lnTo>
                  <a:pt x="1372057" y="3925264"/>
                </a:lnTo>
                <a:close/>
              </a:path>
            </a:pathLst>
          </a:custGeom>
          <a:solidFill>
            <a:srgbClr val="E7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3"/>
          <p:cNvSpPr/>
          <p:nvPr userDrawn="1"/>
        </p:nvSpPr>
        <p:spPr>
          <a:xfrm rot="16200000" flipH="1" flipV="1">
            <a:off x="-260152" y="343280"/>
            <a:ext cx="941482" cy="421178"/>
          </a:xfrm>
          <a:custGeom>
            <a:avLst/>
            <a:gdLst>
              <a:gd name="connsiteX0" fmla="*/ 0 w 6025244"/>
              <a:gd name="connsiteY0" fmla="*/ 6477000 h 6477000"/>
              <a:gd name="connsiteX1" fmla="*/ 4264487 w 6025244"/>
              <a:gd name="connsiteY1" fmla="*/ 0 h 6477000"/>
              <a:gd name="connsiteX2" fmla="*/ 6025244 w 6025244"/>
              <a:gd name="connsiteY2" fmla="*/ 6477000 h 6477000"/>
              <a:gd name="connsiteX3" fmla="*/ 0 w 6025244"/>
              <a:gd name="connsiteY3" fmla="*/ 6477000 h 6477000"/>
              <a:gd name="connsiteX0-1" fmla="*/ 0 w 6025244"/>
              <a:gd name="connsiteY0-2" fmla="*/ 4212772 h 4212772"/>
              <a:gd name="connsiteX1-3" fmla="*/ 4884973 w 6025244"/>
              <a:gd name="connsiteY1-4" fmla="*/ 0 h 4212772"/>
              <a:gd name="connsiteX2-5" fmla="*/ 6025244 w 6025244"/>
              <a:gd name="connsiteY2-6" fmla="*/ 4212772 h 4212772"/>
              <a:gd name="connsiteX3-7" fmla="*/ 0 w 6025244"/>
              <a:gd name="connsiteY3-8" fmla="*/ 4212772 h 4212772"/>
              <a:gd name="connsiteX0-9" fmla="*/ 0 w 6025244"/>
              <a:gd name="connsiteY0-10" fmla="*/ 4212772 h 4212772"/>
              <a:gd name="connsiteX1-11" fmla="*/ 4884973 w 6025244"/>
              <a:gd name="connsiteY1-12" fmla="*/ 0 h 4212772"/>
              <a:gd name="connsiteX2-13" fmla="*/ 6025244 w 6025244"/>
              <a:gd name="connsiteY2-14" fmla="*/ 4212772 h 4212772"/>
              <a:gd name="connsiteX3-15" fmla="*/ 0 w 6025244"/>
              <a:gd name="connsiteY3-16" fmla="*/ 4212772 h 4212772"/>
              <a:gd name="connsiteX0-17" fmla="*/ 0 w 6025244"/>
              <a:gd name="connsiteY0-18" fmla="*/ 4128106 h 4128106"/>
              <a:gd name="connsiteX1-19" fmla="*/ 5236909 w 6025244"/>
              <a:gd name="connsiteY1-20" fmla="*/ 0 h 4128106"/>
              <a:gd name="connsiteX2-21" fmla="*/ 6025244 w 6025244"/>
              <a:gd name="connsiteY2-22" fmla="*/ 4128106 h 4128106"/>
              <a:gd name="connsiteX3-23" fmla="*/ 0 w 6025244"/>
              <a:gd name="connsiteY3-24" fmla="*/ 4128106 h 4128106"/>
              <a:gd name="connsiteX0-25" fmla="*/ 0 w 6025244"/>
              <a:gd name="connsiteY0-26" fmla="*/ 4238173 h 4238173"/>
              <a:gd name="connsiteX1-27" fmla="*/ 5107248 w 6025244"/>
              <a:gd name="connsiteY1-28" fmla="*/ 0 h 4238173"/>
              <a:gd name="connsiteX2-29" fmla="*/ 6025244 w 6025244"/>
              <a:gd name="connsiteY2-30" fmla="*/ 4238173 h 4238173"/>
              <a:gd name="connsiteX3-31" fmla="*/ 0 w 6025244"/>
              <a:gd name="connsiteY3-32" fmla="*/ 4238173 h 4238173"/>
              <a:gd name="connsiteX0-33" fmla="*/ 0 w 6025244"/>
              <a:gd name="connsiteY0-34" fmla="*/ 2773093 h 2773093"/>
              <a:gd name="connsiteX1-35" fmla="*/ 5473433 w 6025244"/>
              <a:gd name="connsiteY1-36" fmla="*/ 0 h 2773093"/>
              <a:gd name="connsiteX2-37" fmla="*/ 6025244 w 6025244"/>
              <a:gd name="connsiteY2-38" fmla="*/ 2773093 h 2773093"/>
              <a:gd name="connsiteX3-39" fmla="*/ 0 w 6025244"/>
              <a:gd name="connsiteY3-40" fmla="*/ 2773093 h 277309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6025244" h="2773093">
                <a:moveTo>
                  <a:pt x="0" y="2773093"/>
                </a:moveTo>
                <a:lnTo>
                  <a:pt x="5473433" y="0"/>
                </a:lnTo>
                <a:lnTo>
                  <a:pt x="6025244" y="2773093"/>
                </a:lnTo>
                <a:lnTo>
                  <a:pt x="0" y="2773093"/>
                </a:lnTo>
                <a:close/>
              </a:path>
            </a:pathLst>
          </a:custGeom>
          <a:solidFill>
            <a:srgbClr val="E7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等腰三角形 3"/>
          <p:cNvSpPr/>
          <p:nvPr userDrawn="1"/>
        </p:nvSpPr>
        <p:spPr>
          <a:xfrm rot="16200000">
            <a:off x="11510670" y="6176670"/>
            <a:ext cx="941482" cy="421178"/>
          </a:xfrm>
          <a:custGeom>
            <a:avLst/>
            <a:gdLst>
              <a:gd name="connsiteX0" fmla="*/ 0 w 6025244"/>
              <a:gd name="connsiteY0" fmla="*/ 6477000 h 6477000"/>
              <a:gd name="connsiteX1" fmla="*/ 4264487 w 6025244"/>
              <a:gd name="connsiteY1" fmla="*/ 0 h 6477000"/>
              <a:gd name="connsiteX2" fmla="*/ 6025244 w 6025244"/>
              <a:gd name="connsiteY2" fmla="*/ 6477000 h 6477000"/>
              <a:gd name="connsiteX3" fmla="*/ 0 w 6025244"/>
              <a:gd name="connsiteY3" fmla="*/ 6477000 h 6477000"/>
              <a:gd name="connsiteX0-1" fmla="*/ 0 w 6025244"/>
              <a:gd name="connsiteY0-2" fmla="*/ 4212772 h 4212772"/>
              <a:gd name="connsiteX1-3" fmla="*/ 4884973 w 6025244"/>
              <a:gd name="connsiteY1-4" fmla="*/ 0 h 4212772"/>
              <a:gd name="connsiteX2-5" fmla="*/ 6025244 w 6025244"/>
              <a:gd name="connsiteY2-6" fmla="*/ 4212772 h 4212772"/>
              <a:gd name="connsiteX3-7" fmla="*/ 0 w 6025244"/>
              <a:gd name="connsiteY3-8" fmla="*/ 4212772 h 4212772"/>
              <a:gd name="connsiteX0-9" fmla="*/ 0 w 6025244"/>
              <a:gd name="connsiteY0-10" fmla="*/ 4212772 h 4212772"/>
              <a:gd name="connsiteX1-11" fmla="*/ 4884973 w 6025244"/>
              <a:gd name="connsiteY1-12" fmla="*/ 0 h 4212772"/>
              <a:gd name="connsiteX2-13" fmla="*/ 6025244 w 6025244"/>
              <a:gd name="connsiteY2-14" fmla="*/ 4212772 h 4212772"/>
              <a:gd name="connsiteX3-15" fmla="*/ 0 w 6025244"/>
              <a:gd name="connsiteY3-16" fmla="*/ 4212772 h 4212772"/>
              <a:gd name="connsiteX0-17" fmla="*/ 0 w 6025244"/>
              <a:gd name="connsiteY0-18" fmla="*/ 4128106 h 4128106"/>
              <a:gd name="connsiteX1-19" fmla="*/ 5236909 w 6025244"/>
              <a:gd name="connsiteY1-20" fmla="*/ 0 h 4128106"/>
              <a:gd name="connsiteX2-21" fmla="*/ 6025244 w 6025244"/>
              <a:gd name="connsiteY2-22" fmla="*/ 4128106 h 4128106"/>
              <a:gd name="connsiteX3-23" fmla="*/ 0 w 6025244"/>
              <a:gd name="connsiteY3-24" fmla="*/ 4128106 h 4128106"/>
              <a:gd name="connsiteX0-25" fmla="*/ 0 w 6025244"/>
              <a:gd name="connsiteY0-26" fmla="*/ 4238173 h 4238173"/>
              <a:gd name="connsiteX1-27" fmla="*/ 5107248 w 6025244"/>
              <a:gd name="connsiteY1-28" fmla="*/ 0 h 4238173"/>
              <a:gd name="connsiteX2-29" fmla="*/ 6025244 w 6025244"/>
              <a:gd name="connsiteY2-30" fmla="*/ 4238173 h 4238173"/>
              <a:gd name="connsiteX3-31" fmla="*/ 0 w 6025244"/>
              <a:gd name="connsiteY3-32" fmla="*/ 4238173 h 4238173"/>
              <a:gd name="connsiteX0-33" fmla="*/ 0 w 6025244"/>
              <a:gd name="connsiteY0-34" fmla="*/ 2773093 h 2773093"/>
              <a:gd name="connsiteX1-35" fmla="*/ 5473433 w 6025244"/>
              <a:gd name="connsiteY1-36" fmla="*/ 0 h 2773093"/>
              <a:gd name="connsiteX2-37" fmla="*/ 6025244 w 6025244"/>
              <a:gd name="connsiteY2-38" fmla="*/ 2773093 h 2773093"/>
              <a:gd name="connsiteX3-39" fmla="*/ 0 w 6025244"/>
              <a:gd name="connsiteY3-40" fmla="*/ 2773093 h 277309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6025244" h="2773093">
                <a:moveTo>
                  <a:pt x="0" y="2773093"/>
                </a:moveTo>
                <a:lnTo>
                  <a:pt x="5473433" y="0"/>
                </a:lnTo>
                <a:lnTo>
                  <a:pt x="6025244" y="2773093"/>
                </a:lnTo>
                <a:lnTo>
                  <a:pt x="0" y="2773093"/>
                </a:lnTo>
                <a:close/>
              </a:path>
            </a:pathLst>
          </a:custGeom>
          <a:solidFill>
            <a:srgbClr val="E7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542437" y="209521"/>
            <a:ext cx="3561080" cy="52197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lang="zh-CN" altLang="en-US" sz="2800" dirty="0" smtClean="0">
                <a:solidFill>
                  <a:srgbClr val="E70012"/>
                </a:solidFill>
                <a:latin typeface="造字工房悦黑（非商用）常规体" pitchFamily="50" charset="-122"/>
                <a:ea typeface="造字工房悦黑（非商用）常规体" pitchFamily="50" charset="-122"/>
              </a:rPr>
              <a:t>Add your title here</a:t>
            </a:r>
            <a:endParaRPr lang="en-US" altLang="zh-CN" sz="2800" dirty="0" smtClean="0">
              <a:solidFill>
                <a:srgbClr val="E70012"/>
              </a:solidFill>
              <a:latin typeface="造字工房悦黑（非商用）常规体" pitchFamily="50" charset="-122"/>
              <a:ea typeface="造字工房悦黑（非商用）常规体" pitchFamily="50" charset="-122"/>
            </a:endParaRPr>
          </a:p>
        </p:txBody>
      </p:sp>
      <p:sp>
        <p:nvSpPr>
          <p:cNvPr id="6" name="矩形 5"/>
          <p:cNvSpPr/>
          <p:nvPr userDrawn="1"/>
        </p:nvSpPr>
        <p:spPr>
          <a:xfrm>
            <a:off x="542437" y="670559"/>
            <a:ext cx="88152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</a:rPr>
              <a:t>Click add this section keywords detailed description of the contents of this paragraph</a:t>
            </a:r>
            <a:endParaRPr lang="zh-CN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任意多边形 15"/>
          <p:cNvSpPr/>
          <p:nvPr userDrawn="1"/>
        </p:nvSpPr>
        <p:spPr>
          <a:xfrm rot="5400000" flipH="1">
            <a:off x="-1141847" y="1603363"/>
            <a:ext cx="6411556" cy="4127863"/>
          </a:xfrm>
          <a:custGeom>
            <a:avLst/>
            <a:gdLst>
              <a:gd name="connsiteX0" fmla="*/ 6411556 w 6411556"/>
              <a:gd name="connsiteY0" fmla="*/ 4127863 h 4127863"/>
              <a:gd name="connsiteX1" fmla="*/ 5566497 w 6411556"/>
              <a:gd name="connsiteY1" fmla="*/ 0 h 4127863"/>
              <a:gd name="connsiteX2" fmla="*/ 0 w 6411556"/>
              <a:gd name="connsiteY2" fmla="*/ 2741263 h 4127863"/>
              <a:gd name="connsiteX3" fmla="*/ 0 w 6411556"/>
              <a:gd name="connsiteY3" fmla="*/ 4127863 h 4127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11556" h="4127863">
                <a:moveTo>
                  <a:pt x="6411556" y="4127863"/>
                </a:moveTo>
                <a:lnTo>
                  <a:pt x="5566497" y="0"/>
                </a:lnTo>
                <a:lnTo>
                  <a:pt x="0" y="2741263"/>
                </a:lnTo>
                <a:lnTo>
                  <a:pt x="0" y="4127863"/>
                </a:lnTo>
                <a:close/>
              </a:path>
            </a:pathLst>
          </a:custGeom>
          <a:solidFill>
            <a:srgbClr val="E7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 userDrawn="1"/>
        </p:nvCxnSpPr>
        <p:spPr>
          <a:xfrm flipV="1">
            <a:off x="1729048" y="1"/>
            <a:ext cx="3374967" cy="685799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 userDrawn="1"/>
        </p:nvCxnSpPr>
        <p:spPr>
          <a:xfrm>
            <a:off x="-1" y="195510"/>
            <a:ext cx="12192001" cy="246456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任意多边形 14"/>
          <p:cNvSpPr/>
          <p:nvPr userDrawn="1"/>
        </p:nvSpPr>
        <p:spPr>
          <a:xfrm rot="5400000" flipV="1">
            <a:off x="10073293" y="-1229246"/>
            <a:ext cx="926783" cy="3310632"/>
          </a:xfrm>
          <a:custGeom>
            <a:avLst/>
            <a:gdLst>
              <a:gd name="connsiteX0" fmla="*/ 0 w 926783"/>
              <a:gd name="connsiteY0" fmla="*/ 122636 h 3310632"/>
              <a:gd name="connsiteX1" fmla="*/ 0 w 926783"/>
              <a:gd name="connsiteY1" fmla="*/ 3310632 h 3310632"/>
              <a:gd name="connsiteX2" fmla="*/ 926783 w 926783"/>
              <a:gd name="connsiteY2" fmla="*/ 3310632 h 3310632"/>
              <a:gd name="connsiteX3" fmla="*/ 249028 w 926783"/>
              <a:gd name="connsiteY3" fmla="*/ 0 h 3310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6783" h="3310632">
                <a:moveTo>
                  <a:pt x="0" y="122636"/>
                </a:moveTo>
                <a:lnTo>
                  <a:pt x="0" y="3310632"/>
                </a:lnTo>
                <a:lnTo>
                  <a:pt x="926783" y="3310632"/>
                </a:lnTo>
                <a:lnTo>
                  <a:pt x="249028" y="0"/>
                </a:lnTo>
                <a:close/>
              </a:path>
            </a:pathLst>
          </a:custGeom>
          <a:solidFill>
            <a:srgbClr val="E7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image" Target="../media/image2.jpeg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3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-8467" y="0"/>
            <a:ext cx="12200467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656590" y="3448050"/>
            <a:ext cx="7738110" cy="1938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3600" b="1" dirty="0">
                <a:gradFill>
                  <a:gsLst>
                    <a:gs pos="0">
                      <a:srgbClr val="EE7751"/>
                    </a:gs>
                    <a:gs pos="100000">
                      <a:srgbClr val="D30E19"/>
                    </a:gs>
                  </a:gsLst>
                  <a:lin ang="5400000" scaled="1"/>
                </a:gradFill>
                <a:latin typeface="Microsoft YaHei" panose="020B0503020204020204" charset="-122"/>
                <a:ea typeface="Microsoft YaHei" panose="020B0503020204020204" charset="-122"/>
                <a:sym typeface="+mn-ea"/>
              </a:rPr>
              <a:t>Mini Hackathon</a:t>
            </a:r>
            <a:r>
              <a:rPr lang="en-GB" altLang="zh-CN" sz="3600" b="1" dirty="0">
                <a:gradFill>
                  <a:gsLst>
                    <a:gs pos="0">
                      <a:srgbClr val="EE7751"/>
                    </a:gs>
                    <a:gs pos="100000">
                      <a:srgbClr val="D30E19"/>
                    </a:gs>
                  </a:gsLst>
                  <a:lin ang="5400000" scaled="1"/>
                </a:gradFill>
                <a:latin typeface="Microsoft YaHei" panose="020B0503020204020204" charset="-122"/>
                <a:ea typeface="Microsoft YaHei" panose="020B0503020204020204" charset="-122"/>
                <a:sym typeface="+mn-ea"/>
              </a:rPr>
              <a:t> - Time Series</a:t>
            </a:r>
            <a:endParaRPr lang="en-US" altLang="zh-CN" sz="3600" b="1" dirty="0">
              <a:gradFill>
                <a:gsLst>
                  <a:gs pos="0">
                    <a:srgbClr val="EE7751"/>
                  </a:gs>
                  <a:gs pos="100000">
                    <a:srgbClr val="D30E19"/>
                  </a:gs>
                </a:gsLst>
                <a:lin ang="5400000" scaled="1"/>
              </a:gradFill>
              <a:latin typeface="Microsoft YaHei" panose="020B0503020204020204" charset="-122"/>
              <a:ea typeface="Microsoft YaHei" panose="020B0503020204020204" charset="-122"/>
            </a:endParaRPr>
          </a:p>
          <a:p>
            <a:pPr algn="l">
              <a:lnSpc>
                <a:spcPct val="150000"/>
              </a:lnSpc>
            </a:pPr>
            <a:r>
              <a:rPr lang="en-GB" altLang="en-US" sz="4400" b="1" dirty="0">
                <a:solidFill>
                  <a:schemeClr val="bg1">
                    <a:lumMod val="65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</a:rPr>
              <a:t>JetRail Traffic Forecasting</a:t>
            </a:r>
            <a:endParaRPr lang="en-GB" altLang="en-US" sz="4400" b="1" dirty="0">
              <a:solidFill>
                <a:schemeClr val="bg1">
                  <a:lumMod val="65000"/>
                </a:schemeClr>
              </a:solidFill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318457" y="5572484"/>
            <a:ext cx="485648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altLang="zh-CN" sz="1600" dirty="0">
                <a:gradFill>
                  <a:gsLst>
                    <a:gs pos="0">
                      <a:srgbClr val="EE7751"/>
                    </a:gs>
                    <a:gs pos="100000">
                      <a:srgbClr val="D30E19"/>
                    </a:gs>
                  </a:gsLst>
                  <a:lin ang="5400000" scaled="1"/>
                </a:gradFill>
                <a:latin typeface="Microsoft YaHei" panose="020B0503020204020204" charset="-122"/>
                <a:ea typeface="Microsoft YaHei" panose="020B0503020204020204" charset="-122"/>
              </a:rPr>
              <a:t>Prepar</a:t>
            </a:r>
            <a:r>
              <a:rPr lang="zh-CN" altLang="en-US" sz="1600" dirty="0">
                <a:gradFill>
                  <a:gsLst>
                    <a:gs pos="0">
                      <a:srgbClr val="EE7751"/>
                    </a:gs>
                    <a:gs pos="100000">
                      <a:srgbClr val="D30E19"/>
                    </a:gs>
                  </a:gsLst>
                  <a:lin ang="5400000" scaled="1"/>
                </a:gradFill>
                <a:latin typeface="Microsoft YaHei" panose="020B0503020204020204" charset="-122"/>
                <a:ea typeface="Microsoft YaHei" panose="020B0503020204020204" charset="-122"/>
              </a:rPr>
              <a:t>er</a:t>
            </a:r>
            <a:r>
              <a:rPr lang="zh-CN" altLang="en-US" sz="1600" dirty="0" smtClean="0">
                <a:gradFill>
                  <a:gsLst>
                    <a:gs pos="0">
                      <a:srgbClr val="EE7751"/>
                    </a:gs>
                    <a:gs pos="100000">
                      <a:srgbClr val="D30E19"/>
                    </a:gs>
                  </a:gsLst>
                  <a:lin ang="5400000" scaled="1"/>
                </a:gradFill>
                <a:latin typeface="Microsoft YaHei" panose="020B0503020204020204" charset="-122"/>
                <a:ea typeface="Microsoft YaHei" panose="020B0503020204020204" charset="-122"/>
              </a:rPr>
              <a:t>:</a:t>
            </a:r>
            <a:r>
              <a:rPr lang="en-GB" altLang="zh-CN" sz="1600" dirty="0" smtClean="0">
                <a:gradFill>
                  <a:gsLst>
                    <a:gs pos="0">
                      <a:srgbClr val="EE7751"/>
                    </a:gs>
                    <a:gs pos="100000">
                      <a:srgbClr val="D30E19"/>
                    </a:gs>
                  </a:gsLst>
                  <a:lin ang="5400000" scaled="1"/>
                </a:gradFill>
                <a:latin typeface="Microsoft YaHei" panose="020B0503020204020204" charset="-122"/>
                <a:ea typeface="Microsoft YaHei" panose="020B0503020204020204" charset="-122"/>
              </a:rPr>
              <a:t>Mohamed Ziauddin</a:t>
            </a:r>
            <a:r>
              <a:rPr lang="en-US" altLang="zh-CN" sz="1600" dirty="0" smtClean="0">
                <a:gradFill>
                  <a:gsLst>
                    <a:gs pos="0">
                      <a:srgbClr val="EE7751"/>
                    </a:gs>
                    <a:gs pos="100000">
                      <a:srgbClr val="D30E19"/>
                    </a:gs>
                  </a:gsLst>
                  <a:lin ang="5400000" scaled="1"/>
                </a:gradFill>
                <a:latin typeface="Microsoft YaHei" panose="020B0503020204020204" charset="-122"/>
                <a:ea typeface="Microsoft YaHei" panose="020B0503020204020204" charset="-122"/>
              </a:rPr>
              <a:t>      D</a:t>
            </a:r>
            <a:r>
              <a:rPr lang="zh-CN" altLang="en-US" sz="1600" dirty="0" smtClean="0">
                <a:gradFill>
                  <a:gsLst>
                    <a:gs pos="0">
                      <a:srgbClr val="EE7751"/>
                    </a:gs>
                    <a:gs pos="100000">
                      <a:srgbClr val="D30E19"/>
                    </a:gs>
                  </a:gsLst>
                  <a:lin ang="5400000" scaled="1"/>
                </a:gradFill>
                <a:latin typeface="Microsoft YaHei" panose="020B0503020204020204" charset="-122"/>
                <a:ea typeface="Microsoft YaHei" panose="020B0503020204020204" charset="-122"/>
              </a:rPr>
              <a:t>ate</a:t>
            </a:r>
            <a:r>
              <a:rPr lang="zh-CN" altLang="en-US" sz="1600" dirty="0">
                <a:gradFill>
                  <a:gsLst>
                    <a:gs pos="0">
                      <a:srgbClr val="EE7751"/>
                    </a:gs>
                    <a:gs pos="100000">
                      <a:srgbClr val="D30E19"/>
                    </a:gs>
                  </a:gsLst>
                  <a:lin ang="5400000" scaled="1"/>
                </a:gradFill>
                <a:latin typeface="Microsoft YaHei" panose="020B0503020204020204" charset="-122"/>
                <a:ea typeface="Microsoft YaHei" panose="020B0503020204020204" charset="-122"/>
              </a:rPr>
              <a:t>:</a:t>
            </a:r>
            <a:r>
              <a:rPr lang="en-GB" altLang="zh-CN" sz="1600" dirty="0">
                <a:gradFill>
                  <a:gsLst>
                    <a:gs pos="0">
                      <a:srgbClr val="EE7751"/>
                    </a:gs>
                    <a:gs pos="100000">
                      <a:srgbClr val="D30E19"/>
                    </a:gs>
                  </a:gsLst>
                  <a:lin ang="5400000" scaled="1"/>
                </a:gradFill>
                <a:latin typeface="Microsoft YaHei" panose="020B0503020204020204" charset="-122"/>
                <a:ea typeface="Microsoft YaHei" panose="020B0503020204020204" charset="-122"/>
              </a:rPr>
              <a:t>18-Sep-21</a:t>
            </a:r>
            <a:endParaRPr lang="en-GB" altLang="zh-CN" sz="1600" dirty="0">
              <a:gradFill>
                <a:gsLst>
                  <a:gs pos="0">
                    <a:srgbClr val="EE7751"/>
                  </a:gs>
                  <a:gs pos="100000">
                    <a:srgbClr val="D30E19"/>
                  </a:gs>
                </a:gsLst>
                <a:lin ang="5400000" scaled="1"/>
              </a:gradFill>
              <a:latin typeface="Microsoft YaHei" panose="020B0503020204020204" charset="-122"/>
              <a:ea typeface="Microsoft YaHei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rgbClr val="F9F9F9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11685588" y="114300"/>
            <a:ext cx="506412" cy="365125"/>
          </a:xfrm>
          <a:prstGeom prst="rect">
            <a:avLst/>
          </a:prstGeom>
        </p:spPr>
        <p:txBody>
          <a:bodyPr/>
          <a:lstStyle/>
          <a:p>
            <a:fld id="{584F500A-20A7-471A-86E3-34823246EEC6}" type="slidenum">
              <a:rPr lang="zh-CN" altLang="en-US" smtClean="0"/>
            </a:fld>
            <a:endParaRPr lang="zh-CN" altLang="en-US"/>
          </a:p>
        </p:txBody>
      </p:sp>
      <p:sp>
        <p:nvSpPr>
          <p:cNvPr id="7" name="Rectangles 6"/>
          <p:cNvSpPr/>
          <p:nvPr/>
        </p:nvSpPr>
        <p:spPr>
          <a:xfrm>
            <a:off x="538480" y="114300"/>
            <a:ext cx="9022715" cy="981075"/>
          </a:xfrm>
          <a:prstGeom prst="rect">
            <a:avLst/>
          </a:prstGeom>
          <a:solidFill>
            <a:srgbClr val="F9F9F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538480" y="114300"/>
            <a:ext cx="9312910" cy="812165"/>
          </a:xfrm>
          <a:gradFill flip="none" rotWithShape="1">
            <a:gsLst>
              <a:gs pos="61000">
                <a:schemeClr val="accent1">
                  <a:alpha val="37000"/>
                </a:schemeClr>
              </a:gs>
              <a:gs pos="100000">
                <a:schemeClr val="accent2"/>
              </a:gs>
            </a:gsLst>
            <a:lin ang="2700000" scaled="0"/>
          </a:gradFill>
        </p:spPr>
        <p:txBody>
          <a:bodyPr/>
          <a:p>
            <a:r>
              <a:rPr lang="en-GB" altLang="en-US">
                <a:sym typeface="+mn-ea"/>
              </a:rPr>
              <a:t>Using Tableau (Summary)</a:t>
            </a:r>
            <a:endParaRPr lang="en-GB" altLang="en-US"/>
          </a:p>
        </p:txBody>
      </p:sp>
      <p:sp>
        <p:nvSpPr>
          <p:cNvPr id="2" name="Content Placeholder 1"/>
          <p:cNvSpPr/>
          <p:nvPr>
            <p:ph idx="1"/>
          </p:nvPr>
        </p:nvSpPr>
        <p:spPr>
          <a:xfrm>
            <a:off x="609600" y="1174750"/>
            <a:ext cx="10993755" cy="5121910"/>
          </a:xfrm>
        </p:spPr>
        <p:txBody>
          <a:bodyPr/>
          <a:p>
            <a:r>
              <a:rPr lang="en-GB" altLang="en-US" sz="1600"/>
              <a:t>Options Used to Create Forecasts</a:t>
            </a:r>
            <a:endParaRPr lang="en-GB" altLang="en-US" sz="1600"/>
          </a:p>
          <a:p>
            <a:endParaRPr lang="en-GB" altLang="en-US" sz="1600"/>
          </a:p>
          <a:p>
            <a:r>
              <a:rPr lang="en-GB" altLang="en-US" sz="1600"/>
              <a:t>Time series		:  Month of Datetime</a:t>
            </a:r>
            <a:endParaRPr lang="en-GB" altLang="en-US" sz="1600"/>
          </a:p>
          <a:p>
            <a:r>
              <a:rPr lang="en-GB" altLang="en-US" sz="1600"/>
              <a:t>Measures		:  Count of Volume</a:t>
            </a:r>
            <a:endParaRPr lang="en-GB" altLang="en-US" sz="1600"/>
          </a:p>
          <a:p>
            <a:r>
              <a:rPr lang="en-GB" altLang="en-US" sz="1600"/>
              <a:t>Forecast forward	:  7 months (October 2014 - April 2015)</a:t>
            </a:r>
            <a:endParaRPr lang="en-GB" altLang="en-US" sz="1600"/>
          </a:p>
          <a:p>
            <a:r>
              <a:rPr lang="en-GB" altLang="en-US" sz="1600"/>
              <a:t>Forecast based on	:  August 2012 - September 2014</a:t>
            </a:r>
            <a:endParaRPr lang="en-GB" altLang="en-US" sz="1600"/>
          </a:p>
          <a:p>
            <a:r>
              <a:rPr lang="en-GB" altLang="en-US" sz="1600"/>
              <a:t>Ignore last		:  No periods ignored</a:t>
            </a:r>
            <a:endParaRPr lang="en-GB" altLang="en-US" sz="1600"/>
          </a:p>
          <a:p>
            <a:r>
              <a:rPr lang="en-GB" altLang="en-US" sz="1600"/>
              <a:t>Seasonal pattern	:  12 month cycle</a:t>
            </a:r>
            <a:endParaRPr lang="en-GB" altLang="en-US" sz="1600"/>
          </a:p>
          <a:p>
            <a:endParaRPr lang="en-GB" altLang="en-US" sz="1600"/>
          </a:p>
          <a:p>
            <a:r>
              <a:rPr lang="en-GB" altLang="en-US" sz="1600" b="1"/>
              <a:t>Count of Volume</a:t>
            </a:r>
            <a:endParaRPr lang="en-GB" altLang="en-US" sz="1600"/>
          </a:p>
          <a:p>
            <a:r>
              <a:rPr lang="en-GB" altLang="en-US" sz="1600" b="1"/>
              <a:t>Initial		Change From Initial		Seasonal Effect		         Contribution</a:t>
            </a:r>
            <a:endParaRPr lang="en-GB" altLang="en-US" sz="1600" b="1"/>
          </a:p>
          <a:p>
            <a:pPr algn="l"/>
            <a:r>
              <a:rPr lang="en-GB" altLang="en-US" sz="1600" i="1"/>
              <a:t>October 2014	October 2014 - April 2015	High		Low		Trend	Season	Quality</a:t>
            </a:r>
            <a:endParaRPr lang="en-GB" altLang="en-US" sz="1600" i="1"/>
          </a:p>
          <a:p>
            <a:r>
              <a:rPr lang="en-GB" altLang="en-US" sz="1600"/>
              <a:t>753 ± 202		-24		May 2014	38	August 2014   -250	0.0%	100.0%	Poor</a:t>
            </a:r>
            <a:endParaRPr lang="en-GB" altLang="en-US" sz="1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rgbClr val="F9F9F9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11685588" y="114300"/>
            <a:ext cx="506412" cy="365125"/>
          </a:xfrm>
          <a:prstGeom prst="rect">
            <a:avLst/>
          </a:prstGeom>
        </p:spPr>
        <p:txBody>
          <a:bodyPr/>
          <a:lstStyle/>
          <a:p>
            <a:fld id="{584F500A-20A7-471A-86E3-34823246EEC6}" type="slidenum">
              <a:rPr lang="zh-CN" altLang="en-US" smtClean="0"/>
            </a:fld>
            <a:endParaRPr lang="zh-CN" altLang="en-US"/>
          </a:p>
        </p:txBody>
      </p:sp>
      <p:sp>
        <p:nvSpPr>
          <p:cNvPr id="7" name="Rectangles 6"/>
          <p:cNvSpPr/>
          <p:nvPr/>
        </p:nvSpPr>
        <p:spPr>
          <a:xfrm>
            <a:off x="538480" y="114300"/>
            <a:ext cx="9022715" cy="981075"/>
          </a:xfrm>
          <a:prstGeom prst="rect">
            <a:avLst/>
          </a:prstGeom>
          <a:solidFill>
            <a:srgbClr val="F9F9F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538480" y="114300"/>
            <a:ext cx="9312910" cy="812165"/>
          </a:xfrm>
          <a:gradFill flip="none" rotWithShape="1">
            <a:gsLst>
              <a:gs pos="61000">
                <a:schemeClr val="accent1">
                  <a:alpha val="37000"/>
                </a:schemeClr>
              </a:gs>
              <a:gs pos="100000">
                <a:schemeClr val="accent2"/>
              </a:gs>
            </a:gsLst>
            <a:lin ang="2700000" scaled="0"/>
          </a:gradFill>
        </p:spPr>
        <p:txBody>
          <a:bodyPr/>
          <a:p>
            <a:r>
              <a:rPr lang="en-GB" altLang="en-US">
                <a:sym typeface="+mn-ea"/>
              </a:rPr>
              <a:t>Using Tableau (Summary)</a:t>
            </a:r>
            <a:endParaRPr lang="en-GB" altLang="en-US"/>
          </a:p>
        </p:txBody>
      </p:sp>
      <p:sp>
        <p:nvSpPr>
          <p:cNvPr id="2" name="Content Placeholder 1"/>
          <p:cNvSpPr/>
          <p:nvPr>
            <p:ph idx="1"/>
          </p:nvPr>
        </p:nvSpPr>
        <p:spPr>
          <a:xfrm>
            <a:off x="609600" y="1174750"/>
            <a:ext cx="10993755" cy="5121910"/>
          </a:xfrm>
        </p:spPr>
        <p:txBody>
          <a:bodyPr/>
          <a:p>
            <a:r>
              <a:rPr lang="en-GB" altLang="en-US" sz="2000" b="1"/>
              <a:t>All forecasts were computed using exponential smoothing</a:t>
            </a:r>
            <a:r>
              <a:rPr lang="en-GB" altLang="en-US" sz="1600"/>
              <a:t>.</a:t>
            </a:r>
            <a:endParaRPr lang="en-GB" altLang="en-US" sz="1600"/>
          </a:p>
          <a:p>
            <a:endParaRPr lang="en-GB" altLang="en-US" sz="1600"/>
          </a:p>
          <a:p>
            <a:pPr marL="457200" lvl="1" indent="0">
              <a:buNone/>
            </a:pPr>
            <a:r>
              <a:rPr lang="en-GB" altLang="en-US" sz="1400"/>
              <a:t>	</a:t>
            </a:r>
            <a:r>
              <a:rPr lang="en-GB" altLang="en-US" sz="1600" b="1"/>
              <a:t>Model				Quality Metrics			     Smoothing Coefficients</a:t>
            </a:r>
            <a:endParaRPr lang="en-GB" altLang="en-US" sz="1600" b="1"/>
          </a:p>
          <a:p>
            <a:r>
              <a:rPr lang="en-GB" altLang="en-US" sz="1600" i="1"/>
              <a:t>Level	   Trend	Season		RMSE	MAE	MASE	MAPE	AIC	Alpha	Beta	Gamma</a:t>
            </a:r>
            <a:endParaRPr lang="en-GB" altLang="en-US" sz="1600" i="1"/>
          </a:p>
          <a:p>
            <a:r>
              <a:rPr lang="en-GB" altLang="en-US" sz="1600"/>
              <a:t>Additive None	Additive		103	51	1.03	11.8%	271	0.062	0.000	0.000</a:t>
            </a:r>
            <a:endParaRPr lang="en-GB" altLang="en-US" sz="1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" name="矩形 11"/>
          <p:cNvSpPr/>
          <p:nvPr/>
        </p:nvSpPr>
        <p:spPr>
          <a:xfrm>
            <a:off x="1380490" y="3272790"/>
            <a:ext cx="7738110" cy="92202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algn="ctr">
              <a:lnSpc>
                <a:spcPct val="150000"/>
              </a:lnSpc>
            </a:pPr>
            <a:r>
              <a:rPr lang="en-GB" sz="3600" b="1" dirty="0">
                <a:gradFill>
                  <a:gsLst>
                    <a:gs pos="0">
                      <a:srgbClr val="EE7751"/>
                    </a:gs>
                    <a:gs pos="100000">
                      <a:srgbClr val="D30E19"/>
                    </a:gs>
                  </a:gsLst>
                  <a:lin ang="5400000" scaled="1"/>
                </a:gradFill>
                <a:latin typeface="Microsoft YaHei" panose="020B0503020204020204" charset="-122"/>
                <a:ea typeface="Microsoft YaHei" panose="020B0503020204020204" charset="-122"/>
                <a:sym typeface="+mn-ea"/>
              </a:rPr>
              <a:t>Thank You</a:t>
            </a:r>
            <a:endParaRPr lang="en-GB" sz="4400" b="1" dirty="0">
              <a:solidFill>
                <a:schemeClr val="bg1">
                  <a:lumMod val="65000"/>
                </a:schemeClr>
              </a:solidFill>
              <a:latin typeface="Microsoft YaHei" panose="020B0503020204020204" charset="-122"/>
              <a:ea typeface="Microsoft YaHei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rgbClr val="F9F9F9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11685588" y="114300"/>
            <a:ext cx="506412" cy="365125"/>
          </a:xfrm>
          <a:prstGeom prst="rect">
            <a:avLst/>
          </a:prstGeom>
        </p:spPr>
        <p:txBody>
          <a:bodyPr/>
          <a:lstStyle/>
          <a:p>
            <a:fld id="{584F500A-20A7-471A-86E3-34823246EEC6}" type="slidenum">
              <a:rPr lang="zh-CN" altLang="en-US" smtClean="0"/>
            </a:fld>
            <a:endParaRPr lang="zh-CN" altLang="en-US"/>
          </a:p>
        </p:txBody>
      </p:sp>
      <p:sp>
        <p:nvSpPr>
          <p:cNvPr id="7" name="Rectangles 6"/>
          <p:cNvSpPr/>
          <p:nvPr/>
        </p:nvSpPr>
        <p:spPr>
          <a:xfrm>
            <a:off x="538480" y="114300"/>
            <a:ext cx="9022715" cy="981075"/>
          </a:xfrm>
          <a:prstGeom prst="rect">
            <a:avLst/>
          </a:prstGeom>
          <a:solidFill>
            <a:srgbClr val="F9F9F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538480" y="114300"/>
            <a:ext cx="9312910" cy="981075"/>
          </a:xfrm>
          <a:gradFill flip="none" rotWithShape="1">
            <a:gsLst>
              <a:gs pos="61000">
                <a:schemeClr val="accent1">
                  <a:alpha val="37000"/>
                </a:schemeClr>
              </a:gs>
              <a:gs pos="100000">
                <a:schemeClr val="accent2"/>
              </a:gs>
            </a:gsLst>
            <a:lin ang="2700000" scaled="0"/>
          </a:gradFill>
        </p:spPr>
        <p:txBody>
          <a:bodyPr/>
          <a:p>
            <a:r>
              <a:rPr lang="en-GB" altLang="en-US">
                <a:sym typeface="+mn-ea"/>
              </a:rPr>
              <a:t>Problem Overview</a:t>
            </a:r>
            <a:endParaRPr lang="en-GB" altLang="en-US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69265" y="1304290"/>
            <a:ext cx="10972800" cy="4953000"/>
          </a:xfrm>
        </p:spPr>
        <p:txBody>
          <a:bodyPr/>
          <a:p>
            <a:pPr algn="just"/>
            <a:r>
              <a:rPr lang="en-GB" altLang="en-US" sz="2800">
                <a:sym typeface="+mn-ea"/>
              </a:rPr>
              <a:t>Problem Statement</a:t>
            </a:r>
            <a:endParaRPr lang="en-GB" altLang="en-US" sz="2800">
              <a:sym typeface="+mn-ea"/>
            </a:endParaRPr>
          </a:p>
          <a:p>
            <a:pPr marL="0" indent="0" algn="just">
              <a:buNone/>
            </a:pPr>
            <a:endParaRPr lang="en-GB" altLang="en-US" sz="2800"/>
          </a:p>
          <a:p>
            <a:pPr marL="457200" lvl="1" indent="0" algn="just">
              <a:buNone/>
            </a:pPr>
            <a:r>
              <a:rPr lang="en-GB" altLang="en-US" sz="2000">
                <a:sym typeface="+mn-ea"/>
              </a:rPr>
              <a:t>Task is to forecast the passenger traffic with the provided time series data. </a:t>
            </a:r>
            <a:endParaRPr lang="en-GB" altLang="en-US" sz="2000"/>
          </a:p>
          <a:p>
            <a:pPr marL="457200" lvl="1" indent="0" algn="just">
              <a:buNone/>
            </a:pPr>
            <a:r>
              <a:rPr lang="en-GB" altLang="en-US" sz="2000">
                <a:sym typeface="+mn-ea"/>
              </a:rPr>
              <a:t> </a:t>
            </a:r>
            <a:endParaRPr lang="en-GB" altLang="en-US" sz="2000">
              <a:sym typeface="+mn-ea"/>
            </a:endParaRPr>
          </a:p>
          <a:p>
            <a:pPr marL="0" indent="0" algn="just">
              <a:buNone/>
            </a:pPr>
            <a:endParaRPr lang="en-GB" altLang="en-US" sz="2800"/>
          </a:p>
          <a:p>
            <a:pPr algn="just"/>
            <a:r>
              <a:rPr lang="en-GB" altLang="en-US" sz="2800">
                <a:sym typeface="+mn-ea"/>
              </a:rPr>
              <a:t>Data set provided</a:t>
            </a:r>
            <a:endParaRPr lang="en-GB" altLang="en-US" sz="2800">
              <a:sym typeface="+mn-ea"/>
            </a:endParaRPr>
          </a:p>
          <a:p>
            <a:pPr marL="0" indent="0" algn="just">
              <a:buNone/>
            </a:pPr>
            <a:endParaRPr lang="en-GB" altLang="en-US" sz="2800"/>
          </a:p>
          <a:p>
            <a:pPr marL="457200" lvl="1" indent="0" algn="just">
              <a:buNone/>
            </a:pPr>
            <a:r>
              <a:rPr lang="en-GB" altLang="en-US" sz="2000">
                <a:sym typeface="+mn-ea"/>
              </a:rPr>
              <a:t>train.csv - 18288 records with 3 columns </a:t>
            </a:r>
            <a:endParaRPr lang="en-GB" altLang="en-US" sz="2000">
              <a:sym typeface="+mn-ea"/>
            </a:endParaRPr>
          </a:p>
          <a:p>
            <a:pPr marL="457200" lvl="1" indent="0" algn="just">
              <a:buNone/>
            </a:pPr>
            <a:r>
              <a:rPr lang="en-GB" altLang="en-US" sz="2000">
                <a:sym typeface="+mn-ea"/>
              </a:rPr>
              <a:t>test.csv  -   5112 records with 2 columns</a:t>
            </a:r>
            <a:endParaRPr lang="en-GB" altLang="en-US" sz="2000"/>
          </a:p>
          <a:p>
            <a:pPr algn="just"/>
            <a:endParaRPr lang="en-GB" altLang="en-US" sz="2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rgbClr val="F9F9F9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11685588" y="114300"/>
            <a:ext cx="506412" cy="365125"/>
          </a:xfrm>
          <a:prstGeom prst="rect">
            <a:avLst/>
          </a:prstGeom>
        </p:spPr>
        <p:txBody>
          <a:bodyPr/>
          <a:lstStyle/>
          <a:p>
            <a:fld id="{584F500A-20A7-471A-86E3-34823246EEC6}" type="slidenum">
              <a:rPr lang="zh-CN" altLang="en-US" smtClean="0"/>
            </a:fld>
            <a:endParaRPr lang="zh-CN" altLang="en-US"/>
          </a:p>
        </p:txBody>
      </p:sp>
      <p:sp>
        <p:nvSpPr>
          <p:cNvPr id="7" name="Rectangles 6"/>
          <p:cNvSpPr/>
          <p:nvPr/>
        </p:nvSpPr>
        <p:spPr>
          <a:xfrm>
            <a:off x="538480" y="114300"/>
            <a:ext cx="9022715" cy="981075"/>
          </a:xfrm>
          <a:prstGeom prst="rect">
            <a:avLst/>
          </a:prstGeom>
          <a:solidFill>
            <a:srgbClr val="F9F9F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538480" y="114300"/>
            <a:ext cx="9312910" cy="981075"/>
          </a:xfrm>
          <a:gradFill flip="none" rotWithShape="1">
            <a:gsLst>
              <a:gs pos="61000">
                <a:schemeClr val="accent1">
                  <a:alpha val="37000"/>
                </a:schemeClr>
              </a:gs>
              <a:gs pos="100000">
                <a:schemeClr val="accent2"/>
              </a:gs>
            </a:gsLst>
            <a:lin ang="2700000" scaled="0"/>
          </a:gradFill>
        </p:spPr>
        <p:txBody>
          <a:bodyPr/>
          <a:p>
            <a:r>
              <a:rPr lang="en-GB" altLang="en-US">
                <a:sym typeface="+mn-ea"/>
              </a:rPr>
              <a:t>Observations</a:t>
            </a:r>
            <a:endParaRPr lang="en-GB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8480" y="1250315"/>
            <a:ext cx="10972800" cy="4953000"/>
          </a:xfrm>
        </p:spPr>
        <p:txBody>
          <a:bodyPr/>
          <a:p>
            <a:pPr algn="just"/>
            <a:endParaRPr lang="en-GB" altLang="en-US" sz="2000"/>
          </a:p>
          <a:p>
            <a:pPr algn="just"/>
            <a:r>
              <a:rPr lang="en-GB" altLang="en-US" sz="2000"/>
              <a:t>No duplicates were found in the Train and Test dataset</a:t>
            </a:r>
            <a:endParaRPr lang="en-GB" altLang="en-US" sz="2000"/>
          </a:p>
          <a:p>
            <a:pPr algn="just"/>
            <a:endParaRPr lang="en-GB" altLang="en-US" sz="2000"/>
          </a:p>
          <a:p>
            <a:pPr algn="just"/>
            <a:r>
              <a:rPr lang="en-GB" altLang="en-US" sz="2000"/>
              <a:t>No Null values were found </a:t>
            </a:r>
            <a:r>
              <a:rPr lang="en-GB" altLang="en-US" sz="2000">
                <a:sym typeface="+mn-ea"/>
              </a:rPr>
              <a:t>in the Train and Test dataset</a:t>
            </a:r>
            <a:endParaRPr lang="en-GB" altLang="en-US" sz="2000">
              <a:sym typeface="+mn-ea"/>
            </a:endParaRPr>
          </a:p>
          <a:p>
            <a:pPr algn="just"/>
            <a:endParaRPr lang="en-GB" altLang="en-US" sz="2000">
              <a:sym typeface="+mn-ea"/>
            </a:endParaRPr>
          </a:p>
          <a:p>
            <a:pPr algn="just"/>
            <a:r>
              <a:rPr lang="en-GB" altLang="en-US" sz="2000">
                <a:sym typeface="+mn-ea"/>
              </a:rPr>
              <a:t>Date was found in the range (25-Aug-2012 to 25-Sep-2014) on an hourly basis in the Train dateset</a:t>
            </a:r>
            <a:endParaRPr lang="en-GB" altLang="en-US" sz="2000">
              <a:sym typeface="+mn-ea"/>
            </a:endParaRPr>
          </a:p>
          <a:p>
            <a:pPr algn="just"/>
            <a:endParaRPr lang="en-GB" altLang="en-US" sz="2000">
              <a:sym typeface="+mn-ea"/>
            </a:endParaRPr>
          </a:p>
          <a:p>
            <a:pPr algn="just"/>
            <a:r>
              <a:rPr lang="en-GB" altLang="en-US" sz="2000">
                <a:sym typeface="+mn-ea"/>
              </a:rPr>
              <a:t>Minimum of 2 and maximum of 1244 passengers has travelled in a single trip in the Train dataset</a:t>
            </a:r>
            <a:endParaRPr lang="en-GB" altLang="en-US" sz="2000">
              <a:sym typeface="+mn-ea"/>
            </a:endParaRPr>
          </a:p>
          <a:p>
            <a:pPr algn="just"/>
            <a:endParaRPr lang="en-GB" altLang="en-US" sz="2000"/>
          </a:p>
          <a:p>
            <a:pPr algn="just"/>
            <a:r>
              <a:rPr lang="en-GB" altLang="en-US" sz="2000"/>
              <a:t>Expected Forecast for the date range (26-Sep-2014 to 26-Apr-2015) in the Test dataset</a:t>
            </a:r>
            <a:endParaRPr lang="en-GB" altLang="en-US" sz="2000"/>
          </a:p>
          <a:p>
            <a:pPr algn="just"/>
            <a:endParaRPr lang="en-GB" altLang="en-US" sz="2000"/>
          </a:p>
          <a:p>
            <a:pPr marL="0" indent="0" algn="just">
              <a:buNone/>
            </a:pPr>
            <a:endParaRPr lang="en-GB" altLang="en-US" sz="2000"/>
          </a:p>
          <a:p>
            <a:pPr marL="0" indent="0">
              <a:buNone/>
            </a:pPr>
            <a:endParaRPr lang="en-GB" altLang="en-US" sz="2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rgbClr val="F9F9F9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11685588" y="114300"/>
            <a:ext cx="506412" cy="365125"/>
          </a:xfrm>
          <a:prstGeom prst="rect">
            <a:avLst/>
          </a:prstGeom>
        </p:spPr>
        <p:txBody>
          <a:bodyPr/>
          <a:lstStyle/>
          <a:p>
            <a:fld id="{584F500A-20A7-471A-86E3-34823246EEC6}" type="slidenum">
              <a:rPr lang="zh-CN" altLang="en-US" smtClean="0"/>
            </a:fld>
            <a:endParaRPr lang="zh-CN" altLang="en-US"/>
          </a:p>
        </p:txBody>
      </p:sp>
      <p:sp>
        <p:nvSpPr>
          <p:cNvPr id="7" name="Rectangles 6"/>
          <p:cNvSpPr/>
          <p:nvPr/>
        </p:nvSpPr>
        <p:spPr>
          <a:xfrm>
            <a:off x="538480" y="114300"/>
            <a:ext cx="9022715" cy="981075"/>
          </a:xfrm>
          <a:prstGeom prst="rect">
            <a:avLst/>
          </a:prstGeom>
          <a:solidFill>
            <a:srgbClr val="F9F9F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538480" y="114300"/>
            <a:ext cx="9312910" cy="981075"/>
          </a:xfrm>
          <a:gradFill flip="none" rotWithShape="1">
            <a:gsLst>
              <a:gs pos="61000">
                <a:schemeClr val="accent1">
                  <a:alpha val="37000"/>
                </a:schemeClr>
              </a:gs>
              <a:gs pos="100000">
                <a:schemeClr val="accent2"/>
              </a:gs>
            </a:gsLst>
            <a:lin ang="2700000" scaled="0"/>
          </a:gradFill>
        </p:spPr>
        <p:txBody>
          <a:bodyPr/>
          <a:p>
            <a:r>
              <a:rPr lang="en-GB" altLang="en-US">
                <a:sym typeface="+mn-ea"/>
              </a:rPr>
              <a:t>Data Analysis</a:t>
            </a:r>
            <a:endParaRPr lang="en-GB" altLang="en-US"/>
          </a:p>
        </p:txBody>
      </p:sp>
      <p:pic>
        <p:nvPicPr>
          <p:cNvPr id="2" name="Content Placeholder 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38480" y="918845"/>
            <a:ext cx="11043920" cy="56749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rgbClr val="F9F9F9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11685588" y="114300"/>
            <a:ext cx="506412" cy="365125"/>
          </a:xfrm>
          <a:prstGeom prst="rect">
            <a:avLst/>
          </a:prstGeom>
        </p:spPr>
        <p:txBody>
          <a:bodyPr/>
          <a:lstStyle/>
          <a:p>
            <a:fld id="{584F500A-20A7-471A-86E3-34823246EEC6}" type="slidenum">
              <a:rPr lang="zh-CN" altLang="en-US" smtClean="0"/>
            </a:fld>
            <a:endParaRPr lang="zh-CN" altLang="en-US"/>
          </a:p>
        </p:txBody>
      </p:sp>
      <p:sp>
        <p:nvSpPr>
          <p:cNvPr id="7" name="Rectangles 6"/>
          <p:cNvSpPr/>
          <p:nvPr/>
        </p:nvSpPr>
        <p:spPr>
          <a:xfrm>
            <a:off x="538480" y="114300"/>
            <a:ext cx="9022715" cy="981075"/>
          </a:xfrm>
          <a:prstGeom prst="rect">
            <a:avLst/>
          </a:prstGeom>
          <a:solidFill>
            <a:srgbClr val="F9F9F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538480" y="114300"/>
            <a:ext cx="9312910" cy="981075"/>
          </a:xfrm>
          <a:gradFill flip="none" rotWithShape="1">
            <a:gsLst>
              <a:gs pos="61000">
                <a:schemeClr val="accent1">
                  <a:alpha val="37000"/>
                </a:schemeClr>
              </a:gs>
              <a:gs pos="100000">
                <a:schemeClr val="accent2"/>
              </a:gs>
            </a:gsLst>
            <a:lin ang="2700000" scaled="0"/>
          </a:gradFill>
        </p:spPr>
        <p:txBody>
          <a:bodyPr/>
          <a:p>
            <a:r>
              <a:rPr lang="en-GB" altLang="en-US">
                <a:sym typeface="+mn-ea"/>
              </a:rPr>
              <a:t>Data Preperation</a:t>
            </a:r>
            <a:endParaRPr lang="en-GB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5280"/>
            <a:ext cx="10972800" cy="4522470"/>
          </a:xfrm>
        </p:spPr>
        <p:txBody>
          <a:bodyPr/>
          <a:p>
            <a:pPr algn="just"/>
            <a:endParaRPr lang="en-GB" altLang="en-US" sz="2400">
              <a:solidFill>
                <a:schemeClr val="tx1"/>
              </a:solidFill>
            </a:endParaRPr>
          </a:p>
          <a:p>
            <a:pPr algn="just"/>
            <a:r>
              <a:rPr lang="en-GB" altLang="en-US" sz="2400">
                <a:solidFill>
                  <a:schemeClr val="tx1"/>
                </a:solidFill>
              </a:rPr>
              <a:t>For using Regression, date was brokendown into Years, Months, Days, Quarter, etc</a:t>
            </a:r>
            <a:endParaRPr lang="en-GB" altLang="en-US" sz="2400">
              <a:solidFill>
                <a:schemeClr val="tx1"/>
              </a:solidFill>
            </a:endParaRPr>
          </a:p>
          <a:p>
            <a:pPr algn="just"/>
            <a:endParaRPr lang="en-GB" altLang="en-US" sz="2400">
              <a:solidFill>
                <a:schemeClr val="tx1"/>
              </a:solidFill>
            </a:endParaRPr>
          </a:p>
          <a:p>
            <a:pPr algn="just"/>
            <a:r>
              <a:rPr lang="en-GB" altLang="en-US" sz="2400">
                <a:solidFill>
                  <a:schemeClr val="tx1"/>
                </a:solidFill>
              </a:rPr>
              <a:t>To standardize the values, scaling techniques(Standard/Min Max/Robust) were applied and all resulted the same</a:t>
            </a:r>
            <a:endParaRPr lang="en-GB" altLang="en-US" sz="2400">
              <a:solidFill>
                <a:schemeClr val="tx1"/>
              </a:solidFill>
            </a:endParaRPr>
          </a:p>
          <a:p>
            <a:pPr algn="just"/>
            <a:endParaRPr lang="en-GB" altLang="en-US" sz="2400">
              <a:solidFill>
                <a:schemeClr val="tx1"/>
              </a:solidFill>
            </a:endParaRPr>
          </a:p>
          <a:p>
            <a:pPr algn="just"/>
            <a:r>
              <a:rPr lang="en-GB" altLang="en-US" sz="2400">
                <a:solidFill>
                  <a:schemeClr val="tx1"/>
                </a:solidFill>
              </a:rPr>
              <a:t>Encoding was used to categorize the date values</a:t>
            </a:r>
            <a:endParaRPr lang="en-GB" altLang="en-US" sz="2400">
              <a:solidFill>
                <a:schemeClr val="tx1"/>
              </a:solidFill>
            </a:endParaRPr>
          </a:p>
          <a:p>
            <a:pPr algn="just"/>
            <a:endParaRPr lang="en-GB" altLang="en-US" sz="24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rgbClr val="F9F9F9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11685588" y="114300"/>
            <a:ext cx="506412" cy="365125"/>
          </a:xfrm>
          <a:prstGeom prst="rect">
            <a:avLst/>
          </a:prstGeom>
        </p:spPr>
        <p:txBody>
          <a:bodyPr/>
          <a:lstStyle/>
          <a:p>
            <a:fld id="{584F500A-20A7-471A-86E3-34823246EEC6}" type="slidenum">
              <a:rPr lang="zh-CN" altLang="en-US" smtClean="0"/>
            </a:fld>
            <a:endParaRPr lang="zh-CN" altLang="en-US"/>
          </a:p>
        </p:txBody>
      </p:sp>
      <p:sp>
        <p:nvSpPr>
          <p:cNvPr id="7" name="Rectangles 6"/>
          <p:cNvSpPr/>
          <p:nvPr/>
        </p:nvSpPr>
        <p:spPr>
          <a:xfrm>
            <a:off x="538480" y="114300"/>
            <a:ext cx="9022715" cy="981075"/>
          </a:xfrm>
          <a:prstGeom prst="rect">
            <a:avLst/>
          </a:prstGeom>
          <a:solidFill>
            <a:srgbClr val="F9F9F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538480" y="114300"/>
            <a:ext cx="9312910" cy="981075"/>
          </a:xfrm>
          <a:gradFill flip="none" rotWithShape="1">
            <a:gsLst>
              <a:gs pos="61000">
                <a:schemeClr val="accent1">
                  <a:alpha val="37000"/>
                </a:schemeClr>
              </a:gs>
              <a:gs pos="100000">
                <a:schemeClr val="accent2"/>
              </a:gs>
            </a:gsLst>
            <a:lin ang="2700000" scaled="0"/>
          </a:gradFill>
        </p:spPr>
        <p:txBody>
          <a:bodyPr/>
          <a:p>
            <a:r>
              <a:rPr lang="en-GB" altLang="en-US">
                <a:sym typeface="+mn-ea"/>
              </a:rPr>
              <a:t>Model Analysis</a:t>
            </a:r>
            <a:endParaRPr lang="en-GB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115" y="1356995"/>
            <a:ext cx="11043920" cy="4958715"/>
          </a:xfrm>
        </p:spPr>
        <p:txBody>
          <a:bodyPr/>
          <a:p>
            <a:r>
              <a:rPr lang="en-GB" altLang="en-US" sz="2800"/>
              <a:t>Applied the following models and the best scores obtained</a:t>
            </a:r>
            <a:endParaRPr lang="en-GB" altLang="en-US" sz="2800"/>
          </a:p>
        </p:txBody>
      </p:sp>
      <p:graphicFrame>
        <p:nvGraphicFramePr>
          <p:cNvPr id="2" name="Table 1"/>
          <p:cNvGraphicFramePr/>
          <p:nvPr/>
        </p:nvGraphicFramePr>
        <p:xfrm>
          <a:off x="984885" y="2127250"/>
          <a:ext cx="7623175" cy="28676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2150"/>
                <a:gridCol w="1932305"/>
                <a:gridCol w="2458720"/>
              </a:tblGrid>
              <a:tr h="70739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1">
                          <a:solidFill>
                            <a:schemeClr val="tx1"/>
                          </a:solidFill>
                          <a:uFillTx/>
                          <a:latin typeface="Calibri" panose="020F0502020204030204" charset="-122"/>
                        </a:rPr>
                        <a:t>Model</a:t>
                      </a:r>
                      <a:endParaRPr lang="en-US" altLang="en-US" sz="2000" b="1">
                        <a:solidFill>
                          <a:schemeClr val="tx1"/>
                        </a:solidFill>
                        <a:uFillTx/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7D3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GB" altLang="en-US" sz="2000" b="1">
                          <a:solidFill>
                            <a:schemeClr val="tx1"/>
                          </a:solidFill>
                          <a:uFillTx/>
                          <a:latin typeface="Calibri" panose="020F0502020204030204" charset="-122"/>
                        </a:rPr>
                        <a:t>RMSE </a:t>
                      </a:r>
                      <a:r>
                        <a:rPr lang="en-GB" altLang="en-US" sz="2000" b="0">
                          <a:solidFill>
                            <a:schemeClr val="tx1"/>
                          </a:solidFill>
                          <a:uFillTx/>
                          <a:latin typeface="Calibri" panose="020F0502020204030204" charset="-122"/>
                        </a:rPr>
                        <a:t>Score</a:t>
                      </a:r>
                      <a:endParaRPr lang="en-GB" altLang="en-US" sz="2000" b="0">
                        <a:solidFill>
                          <a:schemeClr val="tx1"/>
                        </a:solidFill>
                        <a:uFillTx/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7D3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GB" altLang="en-US" sz="2000" b="1">
                          <a:solidFill>
                            <a:schemeClr val="tx1"/>
                          </a:solidFill>
                          <a:uFillTx/>
                          <a:latin typeface="Calibri" panose="020F0502020204030204" charset="-122"/>
                        </a:rPr>
                        <a:t>Accuracy Score</a:t>
                      </a:r>
                      <a:endParaRPr lang="en-GB" altLang="en-US" sz="2000" b="1">
                        <a:solidFill>
                          <a:schemeClr val="tx1"/>
                        </a:solidFill>
                        <a:uFillTx/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7D31"/>
                    </a:solidFill>
                  </a:tcPr>
                </a:tc>
              </a:tr>
              <a:tr h="7112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GB" altLang="en-US" sz="2000" b="0">
                          <a:solidFill>
                            <a:schemeClr val="tx1"/>
                          </a:solidFill>
                          <a:uFillTx/>
                          <a:latin typeface="Calibri" panose="020F0502020204030204" charset="-122"/>
                        </a:rPr>
                        <a:t>LinearRegression</a:t>
                      </a:r>
                      <a:endParaRPr lang="en-GB" altLang="en-US" sz="2000" b="0">
                        <a:solidFill>
                          <a:schemeClr val="tx1"/>
                        </a:solidFill>
                        <a:uFillTx/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r">
                        <a:buClrTx/>
                        <a:buSzTx/>
                        <a:buFontTx/>
                        <a:buNone/>
                      </a:pPr>
                      <a:r>
                        <a:rPr lang="en-GB" altLang="en-US" sz="2000" b="0">
                          <a:solidFill>
                            <a:schemeClr val="tx1"/>
                          </a:solidFill>
                          <a:uFillTx/>
                          <a:latin typeface="Calibri" panose="020F0502020204030204" charset="-122"/>
                        </a:rPr>
                        <a:t>72.504 </a:t>
                      </a:r>
                      <a:endParaRPr lang="en-GB" altLang="en-US" sz="2000" b="0">
                        <a:solidFill>
                          <a:schemeClr val="tx1"/>
                        </a:solidFill>
                        <a:uFillTx/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r">
                        <a:buClrTx/>
                        <a:buSzTx/>
                        <a:buFontTx/>
                        <a:buNone/>
                      </a:pPr>
                      <a:r>
                        <a:rPr lang="en-GB" altLang="en-US" sz="2000" b="0">
                          <a:solidFill>
                            <a:schemeClr val="tx1"/>
                          </a:solidFill>
                          <a:uFillTx/>
                          <a:latin typeface="Calibri" panose="020F0502020204030204" charset="-122"/>
                        </a:rPr>
                        <a:t>0.77678 </a:t>
                      </a:r>
                      <a:endParaRPr lang="en-GB" altLang="en-US" sz="2000" b="0">
                        <a:solidFill>
                          <a:schemeClr val="tx1"/>
                        </a:solidFill>
                        <a:uFillTx/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3914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GB" altLang="en-US" sz="2000">
                          <a:solidFill>
                            <a:schemeClr val="tx1"/>
                          </a:solidFill>
                          <a:uFillTx/>
                          <a:latin typeface="Calibri" panose="020F0502020204030204" charset="-122"/>
                          <a:sym typeface="+mn-ea"/>
                        </a:rPr>
                        <a:t>LinearRegression-TR/SI/LI</a:t>
                      </a:r>
                      <a:endParaRPr lang="en-GB" altLang="en-US" sz="2000" b="0">
                        <a:solidFill>
                          <a:srgbClr val="FF0000"/>
                        </a:solidFill>
                        <a:uFillTx/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r">
                        <a:buClrTx/>
                        <a:buSzTx/>
                        <a:buFontTx/>
                        <a:buNone/>
                      </a:pPr>
                      <a:r>
                        <a:rPr lang="en-GB" altLang="en-US" sz="2000" b="0">
                          <a:solidFill>
                            <a:schemeClr val="tx1"/>
                          </a:solidFill>
                          <a:uFillTx/>
                          <a:latin typeface="Calibri" panose="020F0502020204030204" charset="-122"/>
                        </a:rPr>
                        <a:t>258.929 </a:t>
                      </a:r>
                      <a:endParaRPr lang="en-GB" altLang="en-US" sz="2000" b="0">
                        <a:solidFill>
                          <a:schemeClr val="tx1"/>
                        </a:solidFill>
                        <a:uFillTx/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r">
                        <a:buClrTx/>
                        <a:buSzTx/>
                        <a:buFontTx/>
                        <a:buNone/>
                      </a:pPr>
                      <a:r>
                        <a:rPr lang="en-GB" altLang="en-US" sz="2000" b="0">
                          <a:solidFill>
                            <a:schemeClr val="tx1"/>
                          </a:solidFill>
                          <a:uFillTx/>
                          <a:latin typeface="Calibri" panose="020F0502020204030204" charset="-122"/>
                        </a:rPr>
                        <a:t>0.29425 </a:t>
                      </a:r>
                      <a:endParaRPr lang="en-GB" altLang="en-US" sz="2000" b="0">
                        <a:solidFill>
                          <a:schemeClr val="tx1"/>
                        </a:solidFill>
                        <a:uFillTx/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993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GB" altLang="en-US" sz="2000" b="0">
                          <a:solidFill>
                            <a:schemeClr val="tx1"/>
                          </a:solidFill>
                          <a:uFillTx/>
                          <a:latin typeface="Calibri" panose="020F0502020204030204" charset="-122"/>
                        </a:rPr>
                        <a:t>FBProphet</a:t>
                      </a:r>
                      <a:endParaRPr lang="en-GB" altLang="en-US" sz="2000" b="0">
                        <a:solidFill>
                          <a:schemeClr val="tx1"/>
                        </a:solidFill>
                        <a:uFillTx/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r">
                        <a:buClrTx/>
                        <a:buSzTx/>
                        <a:buFontTx/>
                        <a:buNone/>
                      </a:pPr>
                      <a:endParaRPr lang="en-GB" altLang="en-US" sz="2000" b="0">
                        <a:solidFill>
                          <a:schemeClr val="tx1"/>
                        </a:solidFill>
                        <a:uFillTx/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r">
                        <a:buClrTx/>
                        <a:buSzTx/>
                        <a:buFontTx/>
                        <a:buNone/>
                      </a:pPr>
                      <a:endParaRPr lang="en-GB" altLang="en-US" sz="2000" b="0">
                        <a:solidFill>
                          <a:schemeClr val="tx1"/>
                        </a:solidFill>
                        <a:uFillTx/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rgbClr val="F9F9F9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11685588" y="114300"/>
            <a:ext cx="506412" cy="365125"/>
          </a:xfrm>
          <a:prstGeom prst="rect">
            <a:avLst/>
          </a:prstGeom>
        </p:spPr>
        <p:txBody>
          <a:bodyPr/>
          <a:lstStyle/>
          <a:p>
            <a:fld id="{584F500A-20A7-471A-86E3-34823246EEC6}" type="slidenum">
              <a:rPr lang="zh-CN" altLang="en-US" smtClean="0"/>
            </a:fld>
            <a:endParaRPr lang="zh-CN" altLang="en-US"/>
          </a:p>
        </p:txBody>
      </p:sp>
      <p:sp>
        <p:nvSpPr>
          <p:cNvPr id="7" name="Rectangles 6"/>
          <p:cNvSpPr/>
          <p:nvPr/>
        </p:nvSpPr>
        <p:spPr>
          <a:xfrm>
            <a:off x="538480" y="114300"/>
            <a:ext cx="9022715" cy="981075"/>
          </a:xfrm>
          <a:prstGeom prst="rect">
            <a:avLst/>
          </a:prstGeom>
          <a:solidFill>
            <a:srgbClr val="F9F9F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538480" y="114300"/>
            <a:ext cx="9312910" cy="981075"/>
          </a:xfrm>
          <a:gradFill flip="none" rotWithShape="1">
            <a:gsLst>
              <a:gs pos="61000">
                <a:schemeClr val="accent1">
                  <a:alpha val="37000"/>
                </a:schemeClr>
              </a:gs>
              <a:gs pos="100000">
                <a:schemeClr val="accent2"/>
              </a:gs>
            </a:gsLst>
            <a:lin ang="2700000" scaled="0"/>
          </a:gradFill>
        </p:spPr>
        <p:txBody>
          <a:bodyPr/>
          <a:p>
            <a:r>
              <a:rPr lang="en-GB" altLang="en-US">
                <a:sym typeface="+mn-ea"/>
              </a:rPr>
              <a:t>Prediction Success Rate</a:t>
            </a:r>
            <a:endParaRPr lang="en-GB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10187305" cy="4953000"/>
          </a:xfrm>
        </p:spPr>
        <p:txBody>
          <a:bodyPr/>
          <a:p>
            <a:endParaRPr lang="en-GB" altLang="en-US"/>
          </a:p>
          <a:p>
            <a:r>
              <a:rPr lang="en-GB" altLang="en-US" sz="2400"/>
              <a:t>Results of predicted output submitted as Target column in Test data </a:t>
            </a:r>
            <a:endParaRPr lang="en-GB" altLang="en-US" sz="2400"/>
          </a:p>
          <a:p>
            <a:pPr marL="0" indent="0">
              <a:buNone/>
            </a:pPr>
            <a:endParaRPr lang="en-GB" altLang="en-US"/>
          </a:p>
          <a:p>
            <a:pPr marL="0" indent="0">
              <a:buNone/>
            </a:pPr>
            <a:endParaRPr lang="en-GB" altLang="en-US"/>
          </a:p>
        </p:txBody>
      </p:sp>
      <p:graphicFrame>
        <p:nvGraphicFramePr>
          <p:cNvPr id="5" name="Content Placeholder 4"/>
          <p:cNvGraphicFramePr/>
          <p:nvPr>
            <p:ph sz="half" idx="2"/>
          </p:nvPr>
        </p:nvGraphicFramePr>
        <p:xfrm>
          <a:off x="1125220" y="2515235"/>
          <a:ext cx="5394325" cy="24110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2265"/>
                <a:gridCol w="2512060"/>
              </a:tblGrid>
              <a:tr h="77533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uFillTx/>
                          <a:latin typeface="Calibri" panose="020F0502020204030204" charset="-122"/>
                        </a:rPr>
                        <a:t>Model</a:t>
                      </a:r>
                      <a:endParaRPr lang="en-US" altLang="en-US" sz="2000" b="1">
                        <a:solidFill>
                          <a:srgbClr val="000000"/>
                        </a:solidFill>
                        <a:uFillTx/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7D3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GB" altLang="en-US" sz="2000" b="1">
                          <a:solidFill>
                            <a:srgbClr val="000000"/>
                          </a:solidFill>
                          <a:uFillTx/>
                          <a:latin typeface="Calibri" panose="020F0502020204030204" charset="-122"/>
                        </a:rPr>
                        <a:t>Score</a:t>
                      </a:r>
                      <a:endParaRPr lang="en-US" altLang="en-US" sz="2000" b="1">
                        <a:solidFill>
                          <a:srgbClr val="000000"/>
                        </a:solidFill>
                        <a:uFillTx/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7D31"/>
                    </a:solidFill>
                  </a:tcPr>
                </a:tc>
              </a:tr>
              <a:tr h="47625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GB" altLang="en-US" sz="2000" b="0">
                          <a:solidFill>
                            <a:schemeClr val="tx1"/>
                          </a:solidFill>
                          <a:uFillTx/>
                          <a:latin typeface="Calibri" panose="020F0502020204030204" charset="-122"/>
                        </a:rPr>
                        <a:t>LinearRegression</a:t>
                      </a:r>
                      <a:endParaRPr lang="en-GB" altLang="en-US" sz="2000" b="0">
                        <a:solidFill>
                          <a:schemeClr val="tx1"/>
                        </a:solidFill>
                        <a:uFillTx/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GB" altLang="en-US" sz="2000">
                          <a:solidFill>
                            <a:schemeClr val="tx1"/>
                          </a:solidFill>
                          <a:uFillTx/>
                          <a:latin typeface="Calibri" panose="020F0502020204030204" charset="-122"/>
                          <a:sym typeface="+mn-ea"/>
                        </a:rPr>
                        <a:t>317.592</a:t>
                      </a:r>
                      <a:endParaRPr lang="en-GB" altLang="en-US" sz="2000" b="0">
                        <a:solidFill>
                          <a:schemeClr val="tx1"/>
                        </a:solidFill>
                        <a:uFillTx/>
                        <a:latin typeface="Calibri" panose="020F0502020204030204" charset="-122"/>
                        <a:sym typeface="+mn-ea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326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GB" altLang="en-US" sz="2000">
                          <a:solidFill>
                            <a:schemeClr val="tx1"/>
                          </a:solidFill>
                          <a:uFillTx/>
                          <a:latin typeface="Calibri" panose="020F0502020204030204" charset="-122"/>
                          <a:sym typeface="+mn-ea"/>
                        </a:rPr>
                        <a:t>LinearRegression-TR/SI/LI</a:t>
                      </a:r>
                      <a:endParaRPr lang="en-GB" altLang="en-US" sz="2000" b="0">
                        <a:solidFill>
                          <a:srgbClr val="FF0000"/>
                        </a:solidFill>
                        <a:uFillTx/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GB" sz="2000" b="0">
                          <a:solidFill>
                            <a:schemeClr val="tx1"/>
                          </a:solidFill>
                          <a:uFillTx/>
                          <a:latin typeface="Calibri" panose="020F0502020204030204" charset="-122"/>
                        </a:rPr>
                        <a:t>295.390</a:t>
                      </a:r>
                      <a:endParaRPr lang="en-GB" sz="2000" b="0">
                        <a:solidFill>
                          <a:schemeClr val="tx1"/>
                        </a:solidFill>
                        <a:uFillTx/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625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GB" altLang="en-US" sz="2000" b="0">
                          <a:solidFill>
                            <a:srgbClr val="000000"/>
                          </a:solidFill>
                          <a:uFillTx/>
                          <a:latin typeface="Calibri" panose="020F0502020204030204" charset="-122"/>
                        </a:rPr>
                        <a:t>FBProphet</a:t>
                      </a:r>
                      <a:endParaRPr lang="en-GB" altLang="en-US" sz="2000" b="0">
                        <a:solidFill>
                          <a:srgbClr val="000000"/>
                        </a:solidFill>
                        <a:uFillTx/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GB" altLang="en-US" sz="2000">
                          <a:solidFill>
                            <a:schemeClr val="tx1"/>
                          </a:solidFill>
                          <a:uFillTx/>
                          <a:latin typeface="Calibri" panose="020F0502020204030204" charset="-122"/>
                          <a:sym typeface="+mn-ea"/>
                        </a:rPr>
                        <a:t>228.317</a:t>
                      </a:r>
                      <a:endParaRPr lang="en-GB" altLang="en-US" sz="2000" b="0">
                        <a:solidFill>
                          <a:schemeClr val="tx1"/>
                        </a:solidFill>
                        <a:uFillTx/>
                        <a:latin typeface="Calibri" panose="020F0502020204030204" charset="-122"/>
                        <a:sym typeface="+mn-ea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rgbClr val="F9F9F9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11685588" y="114300"/>
            <a:ext cx="506412" cy="365125"/>
          </a:xfrm>
          <a:prstGeom prst="rect">
            <a:avLst/>
          </a:prstGeom>
        </p:spPr>
        <p:txBody>
          <a:bodyPr/>
          <a:lstStyle/>
          <a:p>
            <a:fld id="{584F500A-20A7-471A-86E3-34823246EEC6}" type="slidenum">
              <a:rPr lang="zh-CN" altLang="en-US" smtClean="0"/>
            </a:fld>
            <a:endParaRPr lang="zh-CN" altLang="en-US"/>
          </a:p>
        </p:txBody>
      </p:sp>
      <p:sp>
        <p:nvSpPr>
          <p:cNvPr id="7" name="Rectangles 6"/>
          <p:cNvSpPr/>
          <p:nvPr/>
        </p:nvSpPr>
        <p:spPr>
          <a:xfrm>
            <a:off x="538480" y="114300"/>
            <a:ext cx="9022715" cy="981075"/>
          </a:xfrm>
          <a:prstGeom prst="rect">
            <a:avLst/>
          </a:prstGeom>
          <a:solidFill>
            <a:srgbClr val="F9F9F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538480" y="114300"/>
            <a:ext cx="9312910" cy="981075"/>
          </a:xfrm>
          <a:gradFill flip="none" rotWithShape="1">
            <a:gsLst>
              <a:gs pos="61000">
                <a:schemeClr val="accent1">
                  <a:alpha val="37000"/>
                </a:schemeClr>
              </a:gs>
              <a:gs pos="100000">
                <a:schemeClr val="accent2"/>
              </a:gs>
            </a:gsLst>
            <a:lin ang="2700000" scaled="0"/>
          </a:gradFill>
        </p:spPr>
        <p:txBody>
          <a:bodyPr/>
          <a:p>
            <a:r>
              <a:rPr lang="en-GB" altLang="en-US">
                <a:sym typeface="+mn-ea"/>
              </a:rPr>
              <a:t>Conclusion</a:t>
            </a:r>
            <a:endParaRPr lang="en-GB" altLang="en-US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69265" y="1896110"/>
            <a:ext cx="10972800" cy="4361180"/>
          </a:xfrm>
        </p:spPr>
        <p:txBody>
          <a:bodyPr/>
          <a:p>
            <a:pPr algn="just"/>
            <a:r>
              <a:rPr lang="en-GB" altLang="en-US" sz="2800">
                <a:solidFill>
                  <a:schemeClr val="tx1"/>
                </a:solidFill>
                <a:sym typeface="+mn-ea"/>
              </a:rPr>
              <a:t>Out of the two models considered there were difference in the Regression compared with the FBprophet</a:t>
            </a:r>
            <a:r>
              <a:rPr lang="en-GB" altLang="en-US" sz="2800">
                <a:solidFill>
                  <a:srgbClr val="FF0000"/>
                </a:solidFill>
                <a:sym typeface="+mn-ea"/>
              </a:rPr>
              <a:t>. </a:t>
            </a:r>
            <a:endParaRPr lang="en-GB" altLang="en-US" sz="2800">
              <a:solidFill>
                <a:srgbClr val="FF0000"/>
              </a:solidFill>
              <a:sym typeface="+mn-ea"/>
            </a:endParaRPr>
          </a:p>
          <a:p>
            <a:pPr algn="just"/>
            <a:endParaRPr lang="en-GB" altLang="en-US" sz="2800">
              <a:solidFill>
                <a:srgbClr val="FF0000"/>
              </a:solidFill>
              <a:sym typeface="+mn-ea"/>
            </a:endParaRPr>
          </a:p>
          <a:p>
            <a:pPr algn="just"/>
            <a:r>
              <a:rPr lang="en-GB" altLang="en-US" sz="2800">
                <a:solidFill>
                  <a:schemeClr val="tx1"/>
                </a:solidFill>
                <a:sym typeface="+mn-ea"/>
              </a:rPr>
              <a:t>The model recommended is </a:t>
            </a:r>
            <a:r>
              <a:rPr lang="en-GB" altLang="en-US" sz="2800" u="sng">
                <a:solidFill>
                  <a:schemeClr val="tx1"/>
                </a:solidFill>
                <a:sym typeface="+mn-ea"/>
              </a:rPr>
              <a:t>FBProphet</a:t>
            </a:r>
            <a:r>
              <a:rPr lang="en-GB" altLang="en-US" sz="2800">
                <a:solidFill>
                  <a:schemeClr val="tx1"/>
                </a:solidFill>
                <a:sym typeface="+mn-ea"/>
              </a:rPr>
              <a:t> </a:t>
            </a:r>
            <a:r>
              <a:rPr lang="en-GB" altLang="en-US" sz="2800">
                <a:solidFill>
                  <a:schemeClr val="tx1"/>
                </a:solidFill>
                <a:sym typeface="+mn-ea"/>
              </a:rPr>
              <a:t>for forecasting the passenger traffic </a:t>
            </a:r>
            <a:endParaRPr lang="en-GB" altLang="en-US" sz="2800">
              <a:solidFill>
                <a:schemeClr val="tx1"/>
              </a:solidFill>
            </a:endParaRPr>
          </a:p>
          <a:p>
            <a:pPr algn="just"/>
            <a:endParaRPr lang="en-GB" altLang="en-US" sz="280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rgbClr val="F9F9F9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11685588" y="114300"/>
            <a:ext cx="506412" cy="365125"/>
          </a:xfrm>
          <a:prstGeom prst="rect">
            <a:avLst/>
          </a:prstGeom>
        </p:spPr>
        <p:txBody>
          <a:bodyPr/>
          <a:lstStyle/>
          <a:p>
            <a:fld id="{584F500A-20A7-471A-86E3-34823246EEC6}" type="slidenum">
              <a:rPr lang="zh-CN" altLang="en-US" smtClean="0"/>
            </a:fld>
            <a:endParaRPr lang="zh-CN" altLang="en-US"/>
          </a:p>
        </p:txBody>
      </p:sp>
      <p:sp>
        <p:nvSpPr>
          <p:cNvPr id="7" name="Rectangles 6"/>
          <p:cNvSpPr/>
          <p:nvPr/>
        </p:nvSpPr>
        <p:spPr>
          <a:xfrm>
            <a:off x="538480" y="114300"/>
            <a:ext cx="9022715" cy="981075"/>
          </a:xfrm>
          <a:prstGeom prst="rect">
            <a:avLst/>
          </a:prstGeom>
          <a:solidFill>
            <a:srgbClr val="F9F9F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538480" y="114300"/>
            <a:ext cx="9312910" cy="981075"/>
          </a:xfrm>
          <a:gradFill flip="none" rotWithShape="1">
            <a:gsLst>
              <a:gs pos="61000">
                <a:schemeClr val="accent1">
                  <a:alpha val="37000"/>
                </a:schemeClr>
              </a:gs>
              <a:gs pos="100000">
                <a:schemeClr val="accent2"/>
              </a:gs>
            </a:gsLst>
            <a:lin ang="2700000" scaled="0"/>
          </a:gradFill>
        </p:spPr>
        <p:txBody>
          <a:bodyPr/>
          <a:p>
            <a:r>
              <a:rPr lang="en-GB" altLang="en-US">
                <a:sym typeface="+mn-ea"/>
              </a:rPr>
              <a:t>Forecasting Using Tableau</a:t>
            </a:r>
            <a:endParaRPr lang="en-GB" altLang="en-US"/>
          </a:p>
        </p:txBody>
      </p:sp>
      <p:pic>
        <p:nvPicPr>
          <p:cNvPr id="12" name="Content Placeholder 1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38480" y="773430"/>
            <a:ext cx="11043920" cy="60852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Gear Drives">
  <a:themeElements>
    <a:clrScheme name="Gear Dri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5F5F5F"/>
      </a:accent1>
      <a:accent2>
        <a:srgbClr val="969696"/>
      </a:accent2>
      <a:accent3>
        <a:srgbClr val="FFFFFF"/>
      </a:accent3>
      <a:accent4>
        <a:srgbClr val="000000"/>
      </a:accent4>
      <a:accent5>
        <a:srgbClr val="B6B6B6"/>
      </a:accent5>
      <a:accent6>
        <a:srgbClr val="878787"/>
      </a:accent6>
      <a:hlink>
        <a:srgbClr val="CC3300"/>
      </a:hlink>
      <a:folHlink>
        <a:srgbClr val="996600"/>
      </a:folHlink>
    </a:clrScheme>
    <a:fontScheme name="Gear Dri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Gear Dri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5F5F5F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B6B6B6"/>
        </a:accent5>
        <a:accent6>
          <a:srgbClr val="87878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2322</Words>
  <Application>WPS Presentation</Application>
  <PresentationFormat>Widescreen</PresentationFormat>
  <Paragraphs>145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5" baseType="lpstr">
      <vt:lpstr>Arial</vt:lpstr>
      <vt:lpstr>SimSun</vt:lpstr>
      <vt:lpstr>Wingdings</vt:lpstr>
      <vt:lpstr>Calibri</vt:lpstr>
      <vt:lpstr>Courier New</vt:lpstr>
      <vt:lpstr>Microsoft YaHei</vt:lpstr>
      <vt:lpstr>Arial Unicode MS</vt:lpstr>
      <vt:lpstr>造字工房悦黑（非商用）常规体</vt:lpstr>
      <vt:lpstr>Verdana</vt:lpstr>
      <vt:lpstr>Adobe Gothic Std B</vt:lpstr>
      <vt:lpstr>Yu Gothic UI Semibold</vt:lpstr>
      <vt:lpstr>Microsoft YaHei UI</vt:lpstr>
      <vt:lpstr>Gear Drives</vt:lpstr>
      <vt:lpstr>PowerPoint 演示文稿</vt:lpstr>
      <vt:lpstr>Problem Overview</vt:lpstr>
      <vt:lpstr>Problem Overview</vt:lpstr>
      <vt:lpstr>Data Analysis</vt:lpstr>
      <vt:lpstr>Problem Overview</vt:lpstr>
      <vt:lpstr>Explorotary Data Analysis</vt:lpstr>
      <vt:lpstr>Model Analysis</vt:lpstr>
      <vt:lpstr>Prediction Success Rate</vt:lpstr>
      <vt:lpstr>Data Analysis</vt:lpstr>
      <vt:lpstr>Forecasting Using Tableau</vt:lpstr>
      <vt:lpstr>Using Tableau (Summary)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 Hackathon</dc:title>
  <dc:creator/>
  <cp:lastModifiedBy>WPS_1629027698</cp:lastModifiedBy>
  <cp:revision>35</cp:revision>
  <dcterms:created xsi:type="dcterms:W3CDTF">2021-02-07T02:59:00Z</dcterms:created>
  <dcterms:modified xsi:type="dcterms:W3CDTF">2021-09-17T15:08:23Z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2057-11.2.0.10258</vt:lpwstr>
  </property>
  <property fmtid="{D5CDD505-2E9C-101B-9397-08002B2CF9AE}" pid="3" name="ICV">
    <vt:lpwstr>600AA63934874CF89D3A61F6D30C029A</vt:lpwstr>
  </property>
</Properties>
</file>