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79" r:id="rId3"/>
    <p:sldId id="280" r:id="rId4"/>
    <p:sldId id="281" r:id="rId5"/>
    <p:sldId id="287" r:id="rId6"/>
    <p:sldId id="288" r:id="rId7"/>
    <p:sldId id="289" r:id="rId8"/>
    <p:sldId id="290" r:id="rId9"/>
    <p:sldId id="291" r:id="rId10"/>
    <p:sldId id="292" r:id="rId11"/>
    <p:sldId id="29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2C8D6"/>
    <a:srgbClr val="72C8D5"/>
    <a:srgbClr val="4ACE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9" Type="http://schemas.openxmlformats.org/officeDocument/2006/relationships/image" Target="../media/image9.wmf"/><Relationship Id="rId8" Type="http://schemas.openxmlformats.org/officeDocument/2006/relationships/image" Target="../media/image8.wmf"/><Relationship Id="rId7" Type="http://schemas.openxmlformats.org/officeDocument/2006/relationships/image" Target="../media/image7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0" Type="http://schemas.openxmlformats.org/officeDocument/2006/relationships/image" Target="../media/image10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auto"/>
            <a:r>
              <a:rPr lang="zh-CN" altLang="en-US" strike="noStrike" noProof="1" smtClean="0"/>
              <a:t>Click to edit Master title style</a:t>
            </a:r>
            <a:endParaRPr lang="zh-CN" altLang="en-US" strike="noStrike" noProof="1" smtClean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auto"/>
            <a:r>
              <a:rPr lang="zh-CN" altLang="en-US" strike="noStrike" noProof="1" smtClean="0"/>
              <a:t>Click to edit Master title style</a:t>
            </a:r>
            <a:endParaRPr lang="zh-CN" altLang="en-US" strike="noStrike" noProof="1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A0935D4-5410-44DF-AB2C-6F6773712A6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 indent="-228600"/>
            <a:r>
              <a:rPr lang="zh-CN" altLang="en-US" dirty="0"/>
              <a:t>Click to edit Master text style</a:t>
            </a:r>
            <a:endParaRPr lang="zh-CN" altLang="en-US" dirty="0"/>
          </a:p>
          <a:p>
            <a:pPr lvl="1" indent="-228600"/>
            <a:r>
              <a:rPr lang="zh-CN" altLang="en-US" dirty="0"/>
              <a:t>Second level</a:t>
            </a:r>
            <a:endParaRPr lang="zh-CN" altLang="en-US" dirty="0"/>
          </a:p>
          <a:p>
            <a:pPr lvl="2" indent="-228600"/>
            <a:r>
              <a:rPr lang="zh-CN" altLang="en-US" dirty="0"/>
              <a:t>Third level</a:t>
            </a:r>
            <a:endParaRPr lang="zh-CN" altLang="en-US" dirty="0"/>
          </a:p>
          <a:p>
            <a:pPr lvl="3" indent="-228600"/>
            <a:r>
              <a:rPr lang="zh-CN" altLang="en-US" dirty="0"/>
              <a:t>Fourth level</a:t>
            </a:r>
            <a:endParaRPr lang="zh-CN" altLang="en-US" dirty="0"/>
          </a:p>
          <a:p>
            <a:pPr lvl="4" indent="-228600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A0935D4-5410-44DF-AB2C-6F6773712A6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.bin"/><Relationship Id="rId8" Type="http://schemas.openxmlformats.org/officeDocument/2006/relationships/image" Target="../media/image4.wmf"/><Relationship Id="rId7" Type="http://schemas.openxmlformats.org/officeDocument/2006/relationships/oleObject" Target="../embeddings/oleObject4.bin"/><Relationship Id="rId6" Type="http://schemas.openxmlformats.org/officeDocument/2006/relationships/image" Target="../media/image3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wmf"/><Relationship Id="rId3" Type="http://schemas.openxmlformats.org/officeDocument/2006/relationships/oleObject" Target="../embeddings/oleObject2.bin"/><Relationship Id="rId22" Type="http://schemas.openxmlformats.org/officeDocument/2006/relationships/vmlDrawing" Target="../drawings/vmlDrawing1.vml"/><Relationship Id="rId21" Type="http://schemas.openxmlformats.org/officeDocument/2006/relationships/slideLayout" Target="../slideLayouts/slideLayout1.xml"/><Relationship Id="rId20" Type="http://schemas.openxmlformats.org/officeDocument/2006/relationships/image" Target="../media/image10.wmf"/><Relationship Id="rId2" Type="http://schemas.openxmlformats.org/officeDocument/2006/relationships/image" Target="../media/image1.wmf"/><Relationship Id="rId19" Type="http://schemas.openxmlformats.org/officeDocument/2006/relationships/oleObject" Target="../embeddings/oleObject10.bin"/><Relationship Id="rId18" Type="http://schemas.openxmlformats.org/officeDocument/2006/relationships/image" Target="../media/image9.wmf"/><Relationship Id="rId17" Type="http://schemas.openxmlformats.org/officeDocument/2006/relationships/oleObject" Target="../embeddings/oleObject9.bin"/><Relationship Id="rId16" Type="http://schemas.openxmlformats.org/officeDocument/2006/relationships/image" Target="../media/image8.wmf"/><Relationship Id="rId15" Type="http://schemas.openxmlformats.org/officeDocument/2006/relationships/oleObject" Target="../embeddings/oleObject8.bin"/><Relationship Id="rId14" Type="http://schemas.openxmlformats.org/officeDocument/2006/relationships/image" Target="../media/image7.wmf"/><Relationship Id="rId13" Type="http://schemas.openxmlformats.org/officeDocument/2006/relationships/oleObject" Target="../embeddings/oleObject7.bin"/><Relationship Id="rId12" Type="http://schemas.openxmlformats.org/officeDocument/2006/relationships/image" Target="../media/image6.wmf"/><Relationship Id="rId11" Type="http://schemas.openxmlformats.org/officeDocument/2006/relationships/oleObject" Target="../embeddings/oleObject6.bin"/><Relationship Id="rId10" Type="http://schemas.openxmlformats.org/officeDocument/2006/relationships/image" Target="../media/image5.wmf"/><Relationship Id="rId1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wmf"/><Relationship Id="rId3" Type="http://schemas.openxmlformats.org/officeDocument/2006/relationships/oleObject" Target="../embeddings/oleObject12.bin"/><Relationship Id="rId2" Type="http://schemas.openxmlformats.org/officeDocument/2006/relationships/image" Target="../media/image11.wmf"/><Relationship Id="rId1" Type="http://schemas.openxmlformats.org/officeDocument/2006/relationships/oleObject" Target="../embeddings/oleObject11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矩形 5"/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72C8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433050" y="6313488"/>
            <a:ext cx="1427163" cy="174625"/>
          </a:xfrm>
          <a:prstGeom prst="rect">
            <a:avLst/>
          </a:prstGeom>
          <a:solidFill>
            <a:srgbClr val="AEDD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860213" y="6572250"/>
            <a:ext cx="198438" cy="200025"/>
          </a:xfrm>
          <a:prstGeom prst="rect">
            <a:avLst/>
          </a:prstGeom>
          <a:solidFill>
            <a:srgbClr val="E4F3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矩形 3"/>
          <p:cNvSpPr/>
          <p:nvPr/>
        </p:nvSpPr>
        <p:spPr>
          <a:xfrm rot="2672520">
            <a:off x="352425" y="411163"/>
            <a:ext cx="390525" cy="390525"/>
          </a:xfrm>
          <a:prstGeom prst="rect">
            <a:avLst/>
          </a:prstGeom>
          <a:solidFill>
            <a:srgbClr val="72C8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5" name="矩形 24"/>
          <p:cNvSpPr/>
          <p:nvPr/>
        </p:nvSpPr>
        <p:spPr>
          <a:xfrm rot="2672520">
            <a:off x="682625" y="411163"/>
            <a:ext cx="390525" cy="39052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GB" altLang="en-US" dirty="0"/>
              <a:t>Mini Hackathon-1</a:t>
            </a:r>
            <a:endParaRPr lang="en-GB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GB" altLang="en-US"/>
              <a:t>Employee Attrition Rate Prediction</a:t>
            </a:r>
            <a:endParaRPr lang="en-GB" altLang="en-US"/>
          </a:p>
        </p:txBody>
      </p:sp>
      <p:sp>
        <p:nvSpPr>
          <p:cNvPr id="5" name="Subtitle 2"/>
          <p:cNvSpPr>
            <a:spLocks noGrp="1"/>
          </p:cNvSpPr>
          <p:nvPr/>
        </p:nvSpPr>
        <p:spPr>
          <a:xfrm>
            <a:off x="95250" y="6385560"/>
            <a:ext cx="9144000" cy="386715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altLang="en-US"/>
              <a:t>Prepared by : Mohamed Ziauddin on 15-Aug-2021</a:t>
            </a:r>
            <a:endParaRPr lang="en-GB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矩形 5"/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72C8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433050" y="6313488"/>
            <a:ext cx="1427163" cy="174625"/>
          </a:xfrm>
          <a:prstGeom prst="rect">
            <a:avLst/>
          </a:prstGeom>
          <a:solidFill>
            <a:srgbClr val="AEDD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860213" y="6572250"/>
            <a:ext cx="198438" cy="200025"/>
          </a:xfrm>
          <a:prstGeom prst="rect">
            <a:avLst/>
          </a:prstGeom>
          <a:solidFill>
            <a:srgbClr val="E4F3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矩形 3"/>
          <p:cNvSpPr/>
          <p:nvPr/>
        </p:nvSpPr>
        <p:spPr>
          <a:xfrm rot="2672520">
            <a:off x="352425" y="411163"/>
            <a:ext cx="390525" cy="390525"/>
          </a:xfrm>
          <a:prstGeom prst="rect">
            <a:avLst/>
          </a:prstGeom>
          <a:solidFill>
            <a:srgbClr val="72C8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5" name="矩形 24"/>
          <p:cNvSpPr/>
          <p:nvPr/>
        </p:nvSpPr>
        <p:spPr>
          <a:xfrm rot="2672520">
            <a:off x="682625" y="411163"/>
            <a:ext cx="390525" cy="39052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330200"/>
            <a:ext cx="9144000" cy="840740"/>
          </a:xfrm>
        </p:spPr>
        <p:txBody>
          <a:bodyPr/>
          <a:p>
            <a:r>
              <a:rPr lang="en-GB" altLang="en-US"/>
              <a:t>Conclusion</a:t>
            </a:r>
            <a:endParaRPr lang="en-GB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766570"/>
            <a:ext cx="9531350" cy="2715895"/>
          </a:xfrm>
        </p:spPr>
        <p:txBody>
          <a:bodyPr/>
          <a:p>
            <a:pPr algn="just"/>
            <a:r>
              <a:rPr lang="en-GB" altLang="en-US">
                <a:sym typeface="+mn-ea"/>
              </a:rPr>
              <a:t>Out of the five classification models(including Regularizer) considered,  there were little difference in the Logistic/Lasso/Ridge/ElasticNet compared other than KNN. </a:t>
            </a:r>
            <a:endParaRPr lang="en-GB" altLang="en-US">
              <a:sym typeface="+mn-ea"/>
            </a:endParaRPr>
          </a:p>
          <a:p>
            <a:pPr algn="just"/>
            <a:endParaRPr lang="en-GB" altLang="en-US">
              <a:sym typeface="+mn-ea"/>
            </a:endParaRPr>
          </a:p>
          <a:p>
            <a:pPr algn="just"/>
            <a:r>
              <a:rPr lang="en-GB" altLang="en-US">
                <a:sym typeface="+mn-ea"/>
              </a:rPr>
              <a:t>The model recommended is </a:t>
            </a:r>
            <a:r>
              <a:rPr lang="en-GB" altLang="en-US"/>
              <a:t>LogisticRegression for predicting the employee attrition rate of the organization</a:t>
            </a:r>
            <a:endParaRPr lang="en-GB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矩形 5"/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72C8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433050" y="6313488"/>
            <a:ext cx="1427163" cy="174625"/>
          </a:xfrm>
          <a:prstGeom prst="rect">
            <a:avLst/>
          </a:prstGeom>
          <a:solidFill>
            <a:srgbClr val="AEDD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860213" y="6572250"/>
            <a:ext cx="198438" cy="200025"/>
          </a:xfrm>
          <a:prstGeom prst="rect">
            <a:avLst/>
          </a:prstGeom>
          <a:solidFill>
            <a:srgbClr val="E4F3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矩形 3"/>
          <p:cNvSpPr/>
          <p:nvPr/>
        </p:nvSpPr>
        <p:spPr>
          <a:xfrm rot="2672520">
            <a:off x="352425" y="411163"/>
            <a:ext cx="390525" cy="390525"/>
          </a:xfrm>
          <a:prstGeom prst="rect">
            <a:avLst/>
          </a:prstGeom>
          <a:solidFill>
            <a:srgbClr val="72C8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5" name="矩形 24"/>
          <p:cNvSpPr/>
          <p:nvPr/>
        </p:nvSpPr>
        <p:spPr>
          <a:xfrm rot="2672520">
            <a:off x="682625" y="411163"/>
            <a:ext cx="390525" cy="39052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524000" y="519430"/>
            <a:ext cx="9144000" cy="706120"/>
          </a:xfrm>
        </p:spPr>
        <p:txBody>
          <a:bodyPr/>
          <a:p>
            <a:r>
              <a:rPr lang="en-GB" altLang="en-US">
                <a:sym typeface="+mn-ea"/>
              </a:rPr>
              <a:t>Problem Overview</a:t>
            </a:r>
            <a:endParaRPr lang="en-GB" altLang="en-US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1588770" y="1947545"/>
            <a:ext cx="9144000" cy="3434080"/>
          </a:xfrm>
        </p:spPr>
        <p:txBody>
          <a:bodyPr/>
          <a:p>
            <a:pPr algn="just"/>
            <a:r>
              <a:rPr lang="en-GB" altLang="en-US" sz="2800">
                <a:sym typeface="+mn-ea"/>
              </a:rPr>
              <a:t>Problem Statement</a:t>
            </a:r>
            <a:endParaRPr lang="en-GB" altLang="en-US" sz="2800">
              <a:sym typeface="+mn-ea"/>
            </a:endParaRPr>
          </a:p>
          <a:p>
            <a:pPr marL="0" indent="0" algn="just">
              <a:buNone/>
            </a:pPr>
            <a:endParaRPr lang="en-GB" altLang="en-US" sz="2800"/>
          </a:p>
          <a:p>
            <a:pPr marL="457200" lvl="1" indent="0" algn="just">
              <a:buNone/>
            </a:pPr>
            <a:r>
              <a:rPr lang="en-GB" altLang="en-US" sz="2400">
                <a:sym typeface="+mn-ea"/>
              </a:rPr>
              <a:t>Task is to identify the attrition rate of employees of an organization. </a:t>
            </a:r>
            <a:endParaRPr lang="en-GB" altLang="en-US" sz="2400"/>
          </a:p>
          <a:p>
            <a:pPr marL="457200" lvl="1" indent="0" algn="just">
              <a:buNone/>
            </a:pPr>
            <a:r>
              <a:rPr lang="en-GB" altLang="en-US" sz="2000">
                <a:sym typeface="+mn-ea"/>
              </a:rPr>
              <a:t> </a:t>
            </a:r>
            <a:endParaRPr lang="en-GB" altLang="en-US" sz="2000">
              <a:sym typeface="+mn-ea"/>
            </a:endParaRPr>
          </a:p>
          <a:p>
            <a:pPr marL="0" indent="0" algn="just">
              <a:buNone/>
            </a:pPr>
            <a:r>
              <a:rPr lang="en-GB" altLang="en-US">
                <a:sym typeface="+mn-ea"/>
              </a:rPr>
              <a:t> Data set provided</a:t>
            </a:r>
            <a:endParaRPr lang="en-GB" altLang="en-US">
              <a:sym typeface="+mn-ea"/>
            </a:endParaRPr>
          </a:p>
          <a:p>
            <a:pPr marL="0" indent="0" algn="just">
              <a:buNone/>
            </a:pPr>
            <a:endParaRPr lang="en-GB" altLang="en-US" sz="2800"/>
          </a:p>
          <a:p>
            <a:pPr marL="457200" lvl="1" indent="0" algn="just">
              <a:buNone/>
            </a:pPr>
            <a:r>
              <a:rPr lang="en-GB" altLang="en-US" sz="2400">
                <a:sym typeface="+mn-ea"/>
              </a:rPr>
              <a:t>train.csv - 7000 records with 24 columns </a:t>
            </a:r>
            <a:endParaRPr lang="en-GB" altLang="en-US" sz="2400">
              <a:sym typeface="+mn-ea"/>
            </a:endParaRPr>
          </a:p>
          <a:p>
            <a:pPr marL="457200" lvl="1" indent="0" algn="just">
              <a:buNone/>
            </a:pPr>
            <a:r>
              <a:rPr lang="en-GB" altLang="en-US" sz="2400">
                <a:sym typeface="+mn-ea"/>
              </a:rPr>
              <a:t>test.csv - 3000 records with 23 columns</a:t>
            </a:r>
            <a:endParaRPr lang="en-GB" altLang="en-US" sz="2400"/>
          </a:p>
          <a:p>
            <a:pPr algn="just"/>
            <a:endParaRPr lang="en-GB" altLang="en-US"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矩形 5"/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72C8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433050" y="6313488"/>
            <a:ext cx="1427163" cy="174625"/>
          </a:xfrm>
          <a:prstGeom prst="rect">
            <a:avLst/>
          </a:prstGeom>
          <a:solidFill>
            <a:srgbClr val="AEDD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860213" y="6572250"/>
            <a:ext cx="198438" cy="200025"/>
          </a:xfrm>
          <a:prstGeom prst="rect">
            <a:avLst/>
          </a:prstGeom>
          <a:solidFill>
            <a:srgbClr val="E4F3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矩形 3"/>
          <p:cNvSpPr/>
          <p:nvPr/>
        </p:nvSpPr>
        <p:spPr>
          <a:xfrm rot="2672520">
            <a:off x="352425" y="411163"/>
            <a:ext cx="390525" cy="390525"/>
          </a:xfrm>
          <a:prstGeom prst="rect">
            <a:avLst/>
          </a:prstGeom>
          <a:solidFill>
            <a:srgbClr val="72C8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5" name="矩形 24"/>
          <p:cNvSpPr/>
          <p:nvPr/>
        </p:nvSpPr>
        <p:spPr>
          <a:xfrm rot="2672520">
            <a:off x="682625" y="411163"/>
            <a:ext cx="390525" cy="39052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1621155" y="330200"/>
            <a:ext cx="9144000" cy="803910"/>
          </a:xfrm>
        </p:spPr>
        <p:txBody>
          <a:bodyPr/>
          <a:p>
            <a:r>
              <a:rPr lang="en-GB" altLang="en-US">
                <a:sym typeface="+mn-ea"/>
              </a:rPr>
              <a:t>Observations</a:t>
            </a:r>
            <a:endParaRPr lang="en-GB" altLang="en-US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1621155" y="1289685"/>
            <a:ext cx="9144000" cy="4516755"/>
          </a:xfrm>
        </p:spPr>
        <p:txBody>
          <a:bodyPr/>
          <a:p>
            <a:pPr algn="just"/>
            <a:r>
              <a:rPr lang="en-GB" altLang="en-US"/>
              <a:t>No duplicates were found in the Train and Test dataset</a:t>
            </a:r>
            <a:endParaRPr lang="en-GB" altLang="en-US"/>
          </a:p>
          <a:p>
            <a:pPr algn="just"/>
            <a:endParaRPr lang="en-GB" altLang="en-US"/>
          </a:p>
          <a:p>
            <a:pPr algn="just"/>
            <a:r>
              <a:rPr lang="en-GB" altLang="en-US"/>
              <a:t>Features VAR2, VAR4 and Age had the most Null values compared with other features</a:t>
            </a:r>
            <a:endParaRPr lang="en-GB" altLang="en-US"/>
          </a:p>
          <a:p>
            <a:pPr algn="just"/>
            <a:endParaRPr lang="en-GB" altLang="en-US"/>
          </a:p>
          <a:p>
            <a:pPr algn="just"/>
            <a:r>
              <a:rPr lang="en-GB" altLang="en-US"/>
              <a:t>Train dataset has imbalanced Attrition rate classification at 0.5 threshold </a:t>
            </a:r>
            <a:endParaRPr lang="en-GB" altLang="en-US"/>
          </a:p>
          <a:p>
            <a:pPr algn="just"/>
            <a:endParaRPr lang="en-GB" altLang="en-US"/>
          </a:p>
          <a:p>
            <a:pPr algn="just"/>
            <a:r>
              <a:rPr lang="en-GB" altLang="en-US"/>
              <a:t>Train and Test Data had 10 features as ratings</a:t>
            </a:r>
            <a:endParaRPr lang="en-GB" altLang="en-US"/>
          </a:p>
          <a:p>
            <a:pPr marL="0" indent="0" algn="just">
              <a:buNone/>
            </a:pPr>
            <a:endParaRPr lang="en-GB" altLang="en-US"/>
          </a:p>
          <a:p>
            <a:pPr algn="just"/>
            <a:r>
              <a:rPr lang="en-GB" altLang="en-US"/>
              <a:t>Age and Time_of_Serive Features are highly corelated among predictors</a:t>
            </a:r>
            <a:endParaRPr lang="en-GB" altLang="en-US"/>
          </a:p>
          <a:p>
            <a:endParaRPr lang="en-GB" altLang="en-US" sz="2000"/>
          </a:p>
          <a:p>
            <a:pPr marL="0" indent="0">
              <a:buNone/>
            </a:pPr>
            <a:endParaRPr lang="en-GB" altLang="en-US"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矩形 5"/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72C8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433050" y="6313488"/>
            <a:ext cx="1427163" cy="174625"/>
          </a:xfrm>
          <a:prstGeom prst="rect">
            <a:avLst/>
          </a:prstGeom>
          <a:solidFill>
            <a:srgbClr val="AEDD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860213" y="6572250"/>
            <a:ext cx="198438" cy="200025"/>
          </a:xfrm>
          <a:prstGeom prst="rect">
            <a:avLst/>
          </a:prstGeom>
          <a:solidFill>
            <a:srgbClr val="E4F3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矩形 3"/>
          <p:cNvSpPr/>
          <p:nvPr/>
        </p:nvSpPr>
        <p:spPr>
          <a:xfrm rot="2672520">
            <a:off x="352425" y="411163"/>
            <a:ext cx="390525" cy="390525"/>
          </a:xfrm>
          <a:prstGeom prst="rect">
            <a:avLst/>
          </a:prstGeom>
          <a:solidFill>
            <a:srgbClr val="72C8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5" name="矩形 24"/>
          <p:cNvSpPr/>
          <p:nvPr/>
        </p:nvSpPr>
        <p:spPr>
          <a:xfrm rot="2672520">
            <a:off x="682625" y="411163"/>
            <a:ext cx="390525" cy="39052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250" y="414020"/>
            <a:ext cx="9144000" cy="620395"/>
          </a:xfrm>
        </p:spPr>
        <p:txBody>
          <a:bodyPr/>
          <a:p>
            <a:r>
              <a:rPr lang="en-GB" altLang="en-US">
                <a:sym typeface="+mn-ea"/>
              </a:rPr>
              <a:t>Observations</a:t>
            </a:r>
            <a:endParaRPr lang="en-GB" altLang="en-US"/>
          </a:p>
        </p:txBody>
      </p:sp>
      <p:graphicFrame>
        <p:nvGraphicFramePr>
          <p:cNvPr id="3" name="Content Placeholder 2"/>
          <p:cNvGraphicFramePr/>
          <p:nvPr>
            <p:ph sz="half" idx="2"/>
          </p:nvPr>
        </p:nvGraphicFramePr>
        <p:xfrm>
          <a:off x="3653155" y="959485"/>
          <a:ext cx="4885055" cy="5021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85055"/>
              </a:tblGrid>
              <a:tr h="36322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uFillTx/>
                          <a:latin typeface="Calibri" panose="020F0502020204030204" charset="-122"/>
                        </a:rPr>
                        <a:t>Total Nulls ( % wise) --&gt; Features</a:t>
                      </a:r>
                      <a:endParaRPr lang="en-US" sz="2000" b="1">
                        <a:solidFill>
                          <a:srgbClr val="000000"/>
                        </a:solidFill>
                        <a:uFillTx/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2C8D5"/>
                    </a:solidFill>
                  </a:tcPr>
                </a:tc>
              </a:tr>
              <a:tr h="33274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Train dataset</a:t>
                      </a:r>
                      <a:endParaRPr lang="en-US" altLang="en-US" sz="18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2C8D5">
                        <a:alpha val="49000"/>
                      </a:srgbClr>
                    </a:solidFill>
                  </a:tcPr>
                </a:tc>
              </a:tr>
              <a:tr h="33274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ourier New" panose="02070309020205020404" charset="-122"/>
                        </a:rPr>
                        <a:t>412 ( 5.89 %)--&gt; Age</a:t>
                      </a:r>
                      <a:endParaRPr lang="en-US" sz="1800" b="0">
                        <a:solidFill>
                          <a:srgbClr val="000000"/>
                        </a:solidFill>
                        <a:latin typeface="Courier New" panose="0207030902020502040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274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ourier New" panose="02070309020205020404" charset="-122"/>
                        </a:rPr>
                        <a:t>144 ( 2.06 %)--&gt; Time_of_service</a:t>
                      </a:r>
                      <a:endParaRPr lang="en-US" sz="1800" b="0">
                        <a:solidFill>
                          <a:srgbClr val="000000"/>
                        </a:solidFill>
                        <a:latin typeface="Courier New" panose="0207030902020502040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274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GB" altLang="en-US" sz="1800" b="0">
                          <a:solidFill>
                            <a:srgbClr val="000000"/>
                          </a:solidFill>
                          <a:latin typeface="Courier New" panose="02070309020205020404" charset="-122"/>
                        </a:rPr>
                        <a:t>  </a:t>
                      </a:r>
                      <a:r>
                        <a:rPr lang="en-US" sz="1800" b="0">
                          <a:solidFill>
                            <a:srgbClr val="000000"/>
                          </a:solidFill>
                          <a:latin typeface="Courier New" panose="02070309020205020404" charset="-122"/>
                        </a:rPr>
                        <a:t>9 ( 0.13 %)--&gt; Pay_Scale</a:t>
                      </a:r>
                      <a:endParaRPr lang="en-US" sz="1800" b="0">
                        <a:solidFill>
                          <a:srgbClr val="000000"/>
                        </a:solidFill>
                        <a:latin typeface="Courier New" panose="0207030902020502040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274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GB" altLang="en-US" sz="1800" b="0">
                          <a:solidFill>
                            <a:srgbClr val="000000"/>
                          </a:solidFill>
                          <a:latin typeface="Courier New" panose="02070309020205020404" charset="-122"/>
                        </a:rPr>
                        <a:t> </a:t>
                      </a:r>
                      <a:r>
                        <a:rPr lang="en-US" sz="1800" b="0">
                          <a:solidFill>
                            <a:srgbClr val="000000"/>
                          </a:solidFill>
                          <a:latin typeface="Courier New" panose="02070309020205020404" charset="-122"/>
                        </a:rPr>
                        <a:t>11 ( 0.16 %)--&gt; Work_Life_balance</a:t>
                      </a:r>
                      <a:endParaRPr lang="en-US" sz="1800" b="0">
                        <a:solidFill>
                          <a:srgbClr val="000000"/>
                        </a:solidFill>
                        <a:latin typeface="Courier New" panose="0207030902020502040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274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ourier New" panose="02070309020205020404" charset="-122"/>
                        </a:rPr>
                        <a:t>577 ( 8.24 %)--&gt; VAR2</a:t>
                      </a:r>
                      <a:endParaRPr lang="en-US" sz="1800" b="0">
                        <a:solidFill>
                          <a:srgbClr val="000000"/>
                        </a:solidFill>
                        <a:latin typeface="Courier New" panose="0207030902020502040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274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ourier New" panose="02070309020205020404" charset="-122"/>
                        </a:rPr>
                        <a:t>656 ( 9.37 %)--&gt; VAR4</a:t>
                      </a:r>
                      <a:endParaRPr lang="en-US" sz="1800" b="0">
                        <a:solidFill>
                          <a:srgbClr val="000000"/>
                        </a:solidFill>
                        <a:latin typeface="Courier New" panose="0207030902020502040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274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Test dataset</a:t>
                      </a:r>
                      <a:endParaRPr lang="en-US" altLang="en-US" sz="18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2C8D5">
                        <a:alpha val="49000"/>
                      </a:srgbClr>
                    </a:solidFill>
                  </a:tcPr>
                </a:tc>
              </a:tr>
              <a:tr h="33274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ourier New" panose="02070309020205020404" charset="-122"/>
                        </a:rPr>
                        <a:t>161 ( 5.37 %)--&gt; Age</a:t>
                      </a:r>
                      <a:endParaRPr lang="en-US" sz="1800" b="0">
                        <a:solidFill>
                          <a:srgbClr val="000000"/>
                        </a:solidFill>
                        <a:latin typeface="Courier New" panose="0207030902020502040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274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GB" altLang="en-US" sz="1800" b="0">
                          <a:solidFill>
                            <a:srgbClr val="000000"/>
                          </a:solidFill>
                          <a:latin typeface="Courier New" panose="02070309020205020404" charset="-122"/>
                        </a:rPr>
                        <a:t> </a:t>
                      </a:r>
                      <a:r>
                        <a:rPr lang="en-US" sz="1800" b="0">
                          <a:solidFill>
                            <a:srgbClr val="000000"/>
                          </a:solidFill>
                          <a:latin typeface="Courier New" panose="02070309020205020404" charset="-122"/>
                        </a:rPr>
                        <a:t>52 ( 1.73 %)--&gt; Time_of_service</a:t>
                      </a:r>
                      <a:endParaRPr lang="en-US" sz="1800" b="0">
                        <a:solidFill>
                          <a:srgbClr val="000000"/>
                        </a:solidFill>
                        <a:latin typeface="Courier New" panose="0207030902020502040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274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GB" altLang="en-US" sz="1800" b="0">
                          <a:solidFill>
                            <a:srgbClr val="000000"/>
                          </a:solidFill>
                          <a:latin typeface="Courier New" panose="02070309020205020404" charset="-122"/>
                        </a:rPr>
                        <a:t>  </a:t>
                      </a:r>
                      <a:r>
                        <a:rPr lang="en-US" sz="1800" b="0">
                          <a:solidFill>
                            <a:srgbClr val="000000"/>
                          </a:solidFill>
                          <a:latin typeface="Courier New" panose="02070309020205020404" charset="-122"/>
                        </a:rPr>
                        <a:t>3 ( 0.1</a:t>
                      </a:r>
                      <a:r>
                        <a:rPr lang="en-GB" altLang="en-US" sz="1800" b="0">
                          <a:solidFill>
                            <a:srgbClr val="000000"/>
                          </a:solidFill>
                          <a:latin typeface="Courier New" panose="02070309020205020404" charset="-122"/>
                        </a:rPr>
                        <a:t>0</a:t>
                      </a:r>
                      <a:r>
                        <a:rPr lang="en-US" sz="1800" b="0">
                          <a:solidFill>
                            <a:srgbClr val="000000"/>
                          </a:solidFill>
                          <a:latin typeface="Courier New" panose="02070309020205020404" charset="-122"/>
                        </a:rPr>
                        <a:t> %)--&gt; Pay_Scale</a:t>
                      </a:r>
                      <a:endParaRPr lang="en-US" sz="1800" b="0">
                        <a:solidFill>
                          <a:srgbClr val="000000"/>
                        </a:solidFill>
                        <a:latin typeface="Courier New" panose="0207030902020502040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274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GB" altLang="en-US" sz="1800" b="0">
                          <a:solidFill>
                            <a:srgbClr val="000000"/>
                          </a:solidFill>
                          <a:latin typeface="Courier New" panose="02070309020205020404" charset="-122"/>
                        </a:rPr>
                        <a:t>  </a:t>
                      </a:r>
                      <a:r>
                        <a:rPr lang="en-US" sz="1800" b="0">
                          <a:solidFill>
                            <a:srgbClr val="000000"/>
                          </a:solidFill>
                          <a:latin typeface="Courier New" panose="02070309020205020404" charset="-122"/>
                        </a:rPr>
                        <a:t>5 ( 0.17 %)--&gt; Work_Life_balance</a:t>
                      </a:r>
                      <a:endParaRPr lang="en-US" sz="1800" b="0">
                        <a:solidFill>
                          <a:srgbClr val="000000"/>
                        </a:solidFill>
                        <a:latin typeface="Courier New" panose="0207030902020502040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274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en-US" sz="1800" b="0">
                          <a:solidFill>
                            <a:srgbClr val="000000"/>
                          </a:solidFill>
                          <a:latin typeface="Courier New" panose="02070309020205020404" charset="-122"/>
                        </a:rPr>
                        <a:t>217 ( 7.23 %)--&gt; VAR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Courier New" panose="0207030902020502040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274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Courier New" panose="02070309020205020404" charset="-122"/>
                        </a:rPr>
                        <a:t>298 ( 9.93 %)--&gt; VAR4</a:t>
                      </a:r>
                      <a:endParaRPr lang="en-US" sz="1800" b="0">
                        <a:solidFill>
                          <a:srgbClr val="000000"/>
                        </a:solidFill>
                        <a:latin typeface="Courier New" panose="0207030902020502040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矩形 5"/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72C8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433050" y="6313488"/>
            <a:ext cx="1427163" cy="174625"/>
          </a:xfrm>
          <a:prstGeom prst="rect">
            <a:avLst/>
          </a:prstGeom>
          <a:solidFill>
            <a:srgbClr val="AEDD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860213" y="6572250"/>
            <a:ext cx="198438" cy="200025"/>
          </a:xfrm>
          <a:prstGeom prst="rect">
            <a:avLst/>
          </a:prstGeom>
          <a:solidFill>
            <a:srgbClr val="E4F3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矩形 3"/>
          <p:cNvSpPr/>
          <p:nvPr/>
        </p:nvSpPr>
        <p:spPr>
          <a:xfrm rot="2672520">
            <a:off x="352425" y="411163"/>
            <a:ext cx="390525" cy="390525"/>
          </a:xfrm>
          <a:prstGeom prst="rect">
            <a:avLst/>
          </a:prstGeom>
          <a:solidFill>
            <a:srgbClr val="72C8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5" name="矩形 24"/>
          <p:cNvSpPr/>
          <p:nvPr/>
        </p:nvSpPr>
        <p:spPr>
          <a:xfrm rot="2672520">
            <a:off x="682625" y="411163"/>
            <a:ext cx="390525" cy="39052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87630"/>
            <a:ext cx="10972800" cy="499110"/>
          </a:xfrm>
        </p:spPr>
        <p:txBody>
          <a:bodyPr/>
          <a:p>
            <a:r>
              <a:rPr lang="en-GB" altLang="en-US" sz="3200"/>
              <a:t>Data Analysis (with the target variable)</a:t>
            </a:r>
            <a:endParaRPr lang="en-GB" altLang="en-US" sz="3200"/>
          </a:p>
        </p:txBody>
      </p:sp>
      <p:graphicFrame>
        <p:nvGraphicFramePr>
          <p:cNvPr id="10" name="Object 9"/>
          <p:cNvGraphicFramePr/>
          <p:nvPr/>
        </p:nvGraphicFramePr>
        <p:xfrm>
          <a:off x="59055" y="608330"/>
          <a:ext cx="2312035" cy="21418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1" imgW="2089150" imgH="2044700" progId="Paint.Picture">
                  <p:embed/>
                </p:oleObj>
              </mc:Choice>
              <mc:Fallback>
                <p:oleObj name="" r:id="rId1" imgW="2089150" imgH="2044700" progId="Paint.Picture">
                  <p:embed/>
                  <p:pic>
                    <p:nvPicPr>
                      <p:cNvPr id="0" name="Picture 1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9055" y="608330"/>
                        <a:ext cx="2312035" cy="21418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/>
          <p:nvPr/>
        </p:nvGraphicFramePr>
        <p:xfrm>
          <a:off x="2371090" y="687705"/>
          <a:ext cx="2014855" cy="19824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" name="" r:id="rId3" imgW="2012950" imgH="1981200" progId="Paint.Picture">
                  <p:embed/>
                </p:oleObj>
              </mc:Choice>
              <mc:Fallback>
                <p:oleObj name="" r:id="rId3" imgW="2012950" imgH="1981200" progId="Paint.Picture">
                  <p:embed/>
                  <p:pic>
                    <p:nvPicPr>
                      <p:cNvPr id="0" name="Picture 1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71090" y="687705"/>
                        <a:ext cx="2014855" cy="19824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/>
          <p:nvPr/>
        </p:nvGraphicFramePr>
        <p:xfrm>
          <a:off x="4459605" y="661670"/>
          <a:ext cx="3997325" cy="20085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" name="" r:id="rId5" imgW="3994150" imgH="2006600" progId="Paint.Picture">
                  <p:embed/>
                </p:oleObj>
              </mc:Choice>
              <mc:Fallback>
                <p:oleObj name="" r:id="rId5" imgW="3994150" imgH="2006600" progId="Paint.Picture">
                  <p:embed/>
                  <p:pic>
                    <p:nvPicPr>
                      <p:cNvPr id="0" name="Picture 1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459605" y="661670"/>
                        <a:ext cx="3997325" cy="20085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/>
          <p:nvPr/>
        </p:nvGraphicFramePr>
        <p:xfrm>
          <a:off x="8456930" y="687705"/>
          <a:ext cx="2059305" cy="20275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" name="" r:id="rId7" imgW="2057400" imgH="2025650" progId="Paint.Picture">
                  <p:embed/>
                </p:oleObj>
              </mc:Choice>
              <mc:Fallback>
                <p:oleObj name="" r:id="rId7" imgW="2057400" imgH="2025650" progId="Paint.Picture">
                  <p:embed/>
                  <p:pic>
                    <p:nvPicPr>
                      <p:cNvPr id="0" name="Picture 1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456930" y="687705"/>
                        <a:ext cx="2059305" cy="20275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/>
          <p:cNvGraphicFramePr/>
          <p:nvPr/>
        </p:nvGraphicFramePr>
        <p:xfrm>
          <a:off x="10487025" y="661670"/>
          <a:ext cx="1645920" cy="19888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" name="" r:id="rId9" imgW="1962150" imgH="1987550" progId="Paint.Picture">
                  <p:embed/>
                </p:oleObj>
              </mc:Choice>
              <mc:Fallback>
                <p:oleObj name="" r:id="rId9" imgW="1962150" imgH="1987550" progId="Paint.Picture">
                  <p:embed/>
                  <p:pic>
                    <p:nvPicPr>
                      <p:cNvPr id="0" name="Picture 1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0487025" y="661670"/>
                        <a:ext cx="1645920" cy="19888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/>
          <p:cNvGraphicFramePr/>
          <p:nvPr/>
        </p:nvGraphicFramePr>
        <p:xfrm>
          <a:off x="175260" y="2719070"/>
          <a:ext cx="3997325" cy="20148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" name="" r:id="rId11" imgW="3994150" imgH="2012950" progId="Paint.Picture">
                  <p:embed/>
                </p:oleObj>
              </mc:Choice>
              <mc:Fallback>
                <p:oleObj name="" r:id="rId11" imgW="3994150" imgH="2012950" progId="Paint.Picture">
                  <p:embed/>
                  <p:pic>
                    <p:nvPicPr>
                      <p:cNvPr id="0" name="Picture 20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75260" y="2719070"/>
                        <a:ext cx="3997325" cy="20148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1"/>
          <p:cNvGraphicFramePr/>
          <p:nvPr/>
        </p:nvGraphicFramePr>
        <p:xfrm>
          <a:off x="4172585" y="2693035"/>
          <a:ext cx="6024880" cy="20275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" name="" r:id="rId13" imgW="6019800" imgH="2025650" progId="Paint.Picture">
                  <p:embed/>
                </p:oleObj>
              </mc:Choice>
              <mc:Fallback>
                <p:oleObj name="" r:id="rId13" imgW="6019800" imgH="2025650" progId="Paint.Picture">
                  <p:embed/>
                  <p:pic>
                    <p:nvPicPr>
                      <p:cNvPr id="0" name="Picture 22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172585" y="2693035"/>
                        <a:ext cx="6024880" cy="20275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3"/>
          <p:cNvGraphicFramePr/>
          <p:nvPr/>
        </p:nvGraphicFramePr>
        <p:xfrm>
          <a:off x="10152380" y="2705735"/>
          <a:ext cx="1988820" cy="19958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" name="" r:id="rId15" imgW="1987550" imgH="1993900" progId="Paint.Picture">
                  <p:embed/>
                </p:oleObj>
              </mc:Choice>
              <mc:Fallback>
                <p:oleObj name="" r:id="rId15" imgW="1987550" imgH="1993900" progId="Paint.Picture">
                  <p:embed/>
                  <p:pic>
                    <p:nvPicPr>
                      <p:cNvPr id="0" name="Picture 25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0152380" y="2705735"/>
                        <a:ext cx="1988820" cy="19958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6"/>
          <p:cNvGraphicFramePr/>
          <p:nvPr/>
        </p:nvGraphicFramePr>
        <p:xfrm>
          <a:off x="271780" y="4701540"/>
          <a:ext cx="6081395" cy="20148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" name="" r:id="rId17" imgW="6076950" imgH="2012950" progId="Paint.Picture">
                  <p:embed/>
                </p:oleObj>
              </mc:Choice>
              <mc:Fallback>
                <p:oleObj name="" r:id="rId17" imgW="6076950" imgH="2012950" progId="Paint.Picture">
                  <p:embed/>
                  <p:pic>
                    <p:nvPicPr>
                      <p:cNvPr id="0" name="Picture 27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71780" y="4701540"/>
                        <a:ext cx="6081395" cy="20148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28"/>
          <p:cNvGraphicFramePr/>
          <p:nvPr/>
        </p:nvGraphicFramePr>
        <p:xfrm>
          <a:off x="6353175" y="4706620"/>
          <a:ext cx="5839460" cy="19958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" name="" r:id="rId19" imgW="6045200" imgH="1993900" progId="Paint.Picture">
                  <p:embed/>
                </p:oleObj>
              </mc:Choice>
              <mc:Fallback>
                <p:oleObj name="" r:id="rId19" imgW="6045200" imgH="1993900" progId="Paint.Picture">
                  <p:embed/>
                  <p:pic>
                    <p:nvPicPr>
                      <p:cNvPr id="0" name="Picture 29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6353175" y="4706620"/>
                        <a:ext cx="5839460" cy="19958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矩形 5"/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72C8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433050" y="6313488"/>
            <a:ext cx="1427163" cy="174625"/>
          </a:xfrm>
          <a:prstGeom prst="rect">
            <a:avLst/>
          </a:prstGeom>
          <a:solidFill>
            <a:srgbClr val="AEDD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860213" y="6572250"/>
            <a:ext cx="198438" cy="200025"/>
          </a:xfrm>
          <a:prstGeom prst="rect">
            <a:avLst/>
          </a:prstGeom>
          <a:solidFill>
            <a:srgbClr val="E4F3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矩形 3"/>
          <p:cNvSpPr/>
          <p:nvPr/>
        </p:nvSpPr>
        <p:spPr>
          <a:xfrm rot="2672520">
            <a:off x="352425" y="411163"/>
            <a:ext cx="390525" cy="390525"/>
          </a:xfrm>
          <a:prstGeom prst="rect">
            <a:avLst/>
          </a:prstGeom>
          <a:solidFill>
            <a:srgbClr val="72C8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5" name="矩形 24"/>
          <p:cNvSpPr/>
          <p:nvPr/>
        </p:nvSpPr>
        <p:spPr>
          <a:xfrm rot="2672520">
            <a:off x="682625" y="411163"/>
            <a:ext cx="390525" cy="39052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2" name="Object 1"/>
          <p:cNvGraphicFramePr/>
          <p:nvPr/>
        </p:nvGraphicFramePr>
        <p:xfrm>
          <a:off x="0" y="724535"/>
          <a:ext cx="11903710" cy="28314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1" imgW="10242550" imgH="1333500" progId="Paint.Picture">
                  <p:embed/>
                </p:oleObj>
              </mc:Choice>
              <mc:Fallback>
                <p:oleObj name="" r:id="rId1" imgW="10242550" imgH="1333500" progId="Paint.Picture">
                  <p:embed/>
                  <p:pic>
                    <p:nvPicPr>
                      <p:cNvPr id="0" name="Picture 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0" y="724535"/>
                        <a:ext cx="11903710" cy="28314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/>
          <p:nvPr/>
        </p:nvGraphicFramePr>
        <p:xfrm>
          <a:off x="144145" y="3640455"/>
          <a:ext cx="11838940" cy="25895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3" imgW="8858250" imgH="1308100" progId="Paint.Picture">
                  <p:embed/>
                </p:oleObj>
              </mc:Choice>
              <mc:Fallback>
                <p:oleObj name="" r:id="rId3" imgW="8858250" imgH="1308100" progId="Paint.Picture">
                  <p:embed/>
                  <p:pic>
                    <p:nvPicPr>
                      <p:cNvPr id="0" name="Picture 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4145" y="3640455"/>
                        <a:ext cx="11838940" cy="25895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609600" y="87630"/>
            <a:ext cx="10972800" cy="499110"/>
          </a:xfrm>
        </p:spPr>
        <p:txBody>
          <a:bodyPr/>
          <a:p>
            <a:r>
              <a:rPr lang="en-GB" altLang="en-US" sz="3200"/>
              <a:t>Data Analysis (Pairplot with the target variable)</a:t>
            </a:r>
            <a:endParaRPr lang="en-GB" altLang="en-US" sz="3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矩形 5"/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72C8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433050" y="6313488"/>
            <a:ext cx="1427163" cy="174625"/>
          </a:xfrm>
          <a:prstGeom prst="rect">
            <a:avLst/>
          </a:prstGeom>
          <a:solidFill>
            <a:srgbClr val="AEDD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860213" y="6572250"/>
            <a:ext cx="198438" cy="200025"/>
          </a:xfrm>
          <a:prstGeom prst="rect">
            <a:avLst/>
          </a:prstGeom>
          <a:solidFill>
            <a:srgbClr val="E4F3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矩形 3"/>
          <p:cNvSpPr/>
          <p:nvPr/>
        </p:nvSpPr>
        <p:spPr>
          <a:xfrm rot="2672520">
            <a:off x="352425" y="411163"/>
            <a:ext cx="390525" cy="390525"/>
          </a:xfrm>
          <a:prstGeom prst="rect">
            <a:avLst/>
          </a:prstGeom>
          <a:solidFill>
            <a:srgbClr val="72C8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5" name="矩形 24"/>
          <p:cNvSpPr/>
          <p:nvPr/>
        </p:nvSpPr>
        <p:spPr>
          <a:xfrm rot="2672520">
            <a:off x="682625" y="411163"/>
            <a:ext cx="390525" cy="39052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489585"/>
            <a:ext cx="9144000" cy="798830"/>
          </a:xfrm>
        </p:spPr>
        <p:txBody>
          <a:bodyPr/>
          <a:p>
            <a:r>
              <a:rPr lang="en-GB" altLang="en-US"/>
              <a:t>Data Preparation</a:t>
            </a:r>
            <a:endParaRPr lang="en-GB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288098"/>
            <a:ext cx="9144000" cy="1655762"/>
          </a:xfrm>
        </p:spPr>
        <p:txBody>
          <a:bodyPr/>
          <a:p>
            <a:pPr algn="just"/>
            <a:r>
              <a:rPr lang="en-GB" altLang="en-US" sz="2400"/>
              <a:t>To mitigate the null values, the mean, median and mode were used to fill the missing ones</a:t>
            </a:r>
            <a:endParaRPr lang="en-GB" altLang="en-US" sz="2400"/>
          </a:p>
          <a:p>
            <a:pPr algn="just"/>
            <a:endParaRPr lang="en-GB" altLang="en-US" sz="2400"/>
          </a:p>
          <a:p>
            <a:pPr algn="just"/>
            <a:r>
              <a:rPr lang="en-GB" altLang="en-US" sz="2400"/>
              <a:t>To standardize the values, scaling(Min Max) was applied</a:t>
            </a:r>
            <a:endParaRPr lang="en-GB" altLang="en-US" sz="2400"/>
          </a:p>
          <a:p>
            <a:pPr marL="0" indent="0" algn="just">
              <a:buNone/>
            </a:pPr>
            <a:endParaRPr lang="en-GB" altLang="en-US" sz="2400"/>
          </a:p>
          <a:p>
            <a:pPr algn="just"/>
            <a:r>
              <a:rPr lang="en-GB" altLang="en-US" sz="2400"/>
              <a:t>For Regularization, the alpha range [1000, 100, 10, 1, .1, .01, .001, .0001] were tried</a:t>
            </a:r>
            <a:endParaRPr lang="en-GB" altLang="en-US" sz="2400"/>
          </a:p>
          <a:p>
            <a:pPr algn="just"/>
            <a:endParaRPr lang="en-GB" altLang="en-US" sz="2400"/>
          </a:p>
          <a:p>
            <a:pPr algn="just"/>
            <a:r>
              <a:rPr lang="en-GB" altLang="en-US" sz="2400"/>
              <a:t>In ElasticNet, L1_ratio was used in the range [0.1 to 1]</a:t>
            </a:r>
            <a:endParaRPr lang="en-GB" altLang="en-US" sz="2400"/>
          </a:p>
          <a:p>
            <a:pPr algn="just"/>
            <a:endParaRPr lang="en-GB" altLang="en-US" sz="2400"/>
          </a:p>
          <a:p>
            <a:pPr algn="just"/>
            <a:r>
              <a:rPr lang="en-GB" altLang="en-US" sz="2400"/>
              <a:t>For KNN, the neighbors were tried in the range [1 to 10]</a:t>
            </a:r>
            <a:endParaRPr lang="en-GB" altLang="en-US"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矩形 5"/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72C8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433050" y="6313488"/>
            <a:ext cx="1427163" cy="174625"/>
          </a:xfrm>
          <a:prstGeom prst="rect">
            <a:avLst/>
          </a:prstGeom>
          <a:solidFill>
            <a:srgbClr val="AEDD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860213" y="6572250"/>
            <a:ext cx="198438" cy="200025"/>
          </a:xfrm>
          <a:prstGeom prst="rect">
            <a:avLst/>
          </a:prstGeom>
          <a:solidFill>
            <a:srgbClr val="E4F3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矩形 3"/>
          <p:cNvSpPr/>
          <p:nvPr/>
        </p:nvSpPr>
        <p:spPr>
          <a:xfrm rot="2672520">
            <a:off x="352425" y="411163"/>
            <a:ext cx="390525" cy="390525"/>
          </a:xfrm>
          <a:prstGeom prst="rect">
            <a:avLst/>
          </a:prstGeom>
          <a:solidFill>
            <a:srgbClr val="72C8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5" name="矩形 24"/>
          <p:cNvSpPr/>
          <p:nvPr/>
        </p:nvSpPr>
        <p:spPr>
          <a:xfrm rot="2672520">
            <a:off x="682625" y="411163"/>
            <a:ext cx="390525" cy="39052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524000" y="330835"/>
            <a:ext cx="9144000" cy="756920"/>
          </a:xfrm>
        </p:spPr>
        <p:txBody>
          <a:bodyPr/>
          <a:p>
            <a:r>
              <a:rPr lang="en-GB" altLang="en-US"/>
              <a:t>Classification Analysis</a:t>
            </a:r>
            <a:endParaRPr lang="en-GB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10973435" cy="5140960"/>
          </a:xfrm>
        </p:spPr>
        <p:txBody>
          <a:bodyPr/>
          <a:p>
            <a:r>
              <a:rPr lang="en-GB" altLang="en-US" sz="2800"/>
              <a:t>Applied the following models and the best scores obtained</a:t>
            </a:r>
            <a:endParaRPr lang="en-GB" altLang="en-US" sz="2800"/>
          </a:p>
        </p:txBody>
      </p:sp>
      <p:graphicFrame>
        <p:nvGraphicFramePr>
          <p:cNvPr id="12" name="Table 11"/>
          <p:cNvGraphicFramePr/>
          <p:nvPr/>
        </p:nvGraphicFramePr>
        <p:xfrm>
          <a:off x="498475" y="2105660"/>
          <a:ext cx="11243945" cy="39204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1850"/>
                <a:gridCol w="1772920"/>
                <a:gridCol w="1614170"/>
                <a:gridCol w="1740535"/>
                <a:gridCol w="4014470"/>
              </a:tblGrid>
              <a:tr h="62547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uFillTx/>
                          <a:latin typeface="Calibri" panose="020F0502020204030204" charset="-122"/>
                        </a:rPr>
                        <a:t>Model</a:t>
                      </a:r>
                      <a:endParaRPr lang="en-US" altLang="en-US" sz="2000" b="1">
                        <a:solidFill>
                          <a:srgbClr val="000000"/>
                        </a:solidFill>
                        <a:uFillTx/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2C8D5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GB" altLang="en-US" sz="2000" b="1">
                          <a:solidFill>
                            <a:srgbClr val="000000"/>
                          </a:solidFill>
                          <a:uFillTx/>
                          <a:latin typeface="Calibri" panose="020F0502020204030204" charset="-122"/>
                        </a:rPr>
                        <a:t>Accuracy Score</a:t>
                      </a:r>
                      <a:endParaRPr lang="en-GB" altLang="en-US" sz="2000" b="1">
                        <a:solidFill>
                          <a:srgbClr val="000000"/>
                        </a:solidFill>
                        <a:uFillTx/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2C8D5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GB" altLang="en-US" sz="2000" b="1">
                          <a:solidFill>
                            <a:srgbClr val="000000"/>
                          </a:solidFill>
                          <a:uFillTx/>
                          <a:latin typeface="Calibri" panose="020F0502020204030204" charset="-122"/>
                        </a:rPr>
                        <a:t>Recall </a:t>
                      </a:r>
                      <a:r>
                        <a:rPr lang="en-GB" altLang="en-US" sz="2000" b="1">
                          <a:solidFill>
                            <a:srgbClr val="000000"/>
                          </a:solidFill>
                          <a:uFillTx/>
                          <a:latin typeface="Calibri" panose="020F0502020204030204" charset="-122"/>
                        </a:rPr>
                        <a:t>Score</a:t>
                      </a:r>
                      <a:endParaRPr lang="en-GB" altLang="en-US" sz="2000" b="1">
                        <a:solidFill>
                          <a:srgbClr val="000000"/>
                        </a:solidFill>
                        <a:uFillTx/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2C8D5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GB" altLang="en-US" sz="2000" b="1">
                          <a:solidFill>
                            <a:srgbClr val="000000"/>
                          </a:solidFill>
                          <a:uFillTx/>
                          <a:latin typeface="Calibri" panose="020F0502020204030204" charset="-122"/>
                        </a:rPr>
                        <a:t>Precision Score</a:t>
                      </a:r>
                      <a:endParaRPr lang="en-GB" altLang="en-US" sz="2000" b="1">
                        <a:solidFill>
                          <a:srgbClr val="000000"/>
                        </a:solidFill>
                        <a:uFillTx/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2C8D5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GB" altLang="en-US" sz="2000" b="1">
                          <a:solidFill>
                            <a:srgbClr val="000000"/>
                          </a:solidFill>
                          <a:uFillTx/>
                          <a:latin typeface="Calibri" panose="020F0502020204030204" charset="-122"/>
                        </a:rPr>
                        <a:t>HyperParameter Tuning</a:t>
                      </a:r>
                      <a:endParaRPr lang="en-GB" altLang="en-US" sz="2000" b="1">
                        <a:solidFill>
                          <a:srgbClr val="000000"/>
                        </a:solidFill>
                        <a:uFillTx/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2C8D5"/>
                    </a:solidFill>
                  </a:tcPr>
                </a:tc>
              </a:tr>
              <a:tr h="65849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GB" altLang="en-US" sz="2000" b="0">
                          <a:solidFill>
                            <a:srgbClr val="000000"/>
                          </a:solidFill>
                          <a:uFillTx/>
                          <a:latin typeface="Calibri" panose="020F0502020204030204" charset="-122"/>
                        </a:rPr>
                        <a:t>LogisticRegression</a:t>
                      </a:r>
                      <a:endParaRPr lang="en-GB" altLang="en-US" sz="2000" b="0">
                        <a:solidFill>
                          <a:srgbClr val="000000"/>
                        </a:solidFill>
                        <a:uFillTx/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r">
                        <a:buClrTx/>
                        <a:buSzTx/>
                        <a:buFontTx/>
                        <a:buNone/>
                      </a:pPr>
                      <a:r>
                        <a:rPr lang="en-GB" altLang="en-US" sz="2000" b="0">
                          <a:solidFill>
                            <a:srgbClr val="000000"/>
                          </a:solidFill>
                          <a:uFillTx/>
                          <a:latin typeface="Calibri" panose="020F0502020204030204" charset="-122"/>
                        </a:rPr>
                        <a:t>0.572857143</a:t>
                      </a:r>
                      <a:endParaRPr lang="en-GB" altLang="en-US" sz="2000" b="0">
                        <a:solidFill>
                          <a:srgbClr val="000000"/>
                        </a:solidFill>
                        <a:uFillTx/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r">
                        <a:buClrTx/>
                        <a:buSzTx/>
                        <a:buFontTx/>
                        <a:buNone/>
                      </a:pPr>
                      <a:r>
                        <a:rPr lang="en-GB" altLang="en-US" sz="2000" b="0">
                          <a:solidFill>
                            <a:srgbClr val="000000"/>
                          </a:solidFill>
                          <a:uFillTx/>
                          <a:latin typeface="Calibri" panose="020F0502020204030204" charset="-122"/>
                        </a:rPr>
                        <a:t>0.543554007</a:t>
                      </a:r>
                      <a:endParaRPr lang="en-GB" altLang="en-US" sz="2000" b="0">
                        <a:solidFill>
                          <a:srgbClr val="000000"/>
                        </a:solidFill>
                        <a:uFillTx/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r">
                        <a:buClrTx/>
                        <a:buSzTx/>
                        <a:buFontTx/>
                        <a:buNone/>
                      </a:pPr>
                      <a:r>
                        <a:rPr lang="en-GB" altLang="en-US" sz="2000" b="0">
                          <a:solidFill>
                            <a:srgbClr val="000000"/>
                          </a:solidFill>
                          <a:uFillTx/>
                          <a:latin typeface="Calibri" panose="020F0502020204030204" charset="-122"/>
                        </a:rPr>
                        <a:t>0.102631579</a:t>
                      </a:r>
                      <a:endParaRPr lang="en-GB" altLang="en-US" sz="2000" b="0">
                        <a:solidFill>
                          <a:srgbClr val="000000"/>
                        </a:solidFill>
                        <a:uFillTx/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GB" altLang="en-US" sz="2000" b="0">
                          <a:solidFill>
                            <a:srgbClr val="000000"/>
                          </a:solidFill>
                          <a:uFillTx/>
                          <a:latin typeface="Calibri" panose="020F0502020204030204" charset="-122"/>
                        </a:rPr>
                        <a:t> LinearRegression()</a:t>
                      </a:r>
                      <a:endParaRPr lang="en-GB" altLang="en-US" sz="2000" b="0">
                        <a:solidFill>
                          <a:srgbClr val="000000"/>
                        </a:solidFill>
                        <a:uFillTx/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913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GB" altLang="en-US" sz="2000" b="0">
                          <a:solidFill>
                            <a:srgbClr val="000000"/>
                          </a:solidFill>
                          <a:uFillTx/>
                          <a:latin typeface="Calibri" panose="020F0502020204030204" charset="-122"/>
                        </a:rPr>
                        <a:t>RidgeClassifier</a:t>
                      </a:r>
                      <a:endParaRPr lang="en-GB" altLang="en-US" sz="2000" b="0">
                        <a:solidFill>
                          <a:srgbClr val="000000"/>
                        </a:solidFill>
                        <a:uFillTx/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r">
                        <a:buClrTx/>
                        <a:buSzTx/>
                        <a:buFontTx/>
                        <a:buNone/>
                      </a:pPr>
                      <a:r>
                        <a:rPr lang="en-GB" altLang="en-US" sz="2000" b="0">
                          <a:solidFill>
                            <a:srgbClr val="000000"/>
                          </a:solidFill>
                          <a:uFillTx/>
                          <a:latin typeface="Calibri" panose="020F0502020204030204" charset="-122"/>
                        </a:rPr>
                        <a:t>0.594076655</a:t>
                      </a:r>
                      <a:endParaRPr lang="en-GB" altLang="en-US" sz="2000" b="0">
                        <a:solidFill>
                          <a:srgbClr val="000000"/>
                        </a:solidFill>
                        <a:uFillTx/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r">
                        <a:buClrTx/>
                        <a:buSzTx/>
                        <a:buFontTx/>
                        <a:buNone/>
                      </a:pPr>
                      <a:r>
                        <a:rPr lang="en-GB" altLang="en-US" sz="2000" b="0">
                          <a:solidFill>
                            <a:srgbClr val="000000"/>
                          </a:solidFill>
                          <a:uFillTx/>
                          <a:latin typeface="Calibri" panose="020F0502020204030204" charset="-122"/>
                        </a:rPr>
                        <a:t>0.573170732</a:t>
                      </a:r>
                      <a:endParaRPr lang="en-GB" altLang="en-US" sz="2000" b="0">
                        <a:solidFill>
                          <a:srgbClr val="000000"/>
                        </a:solidFill>
                        <a:uFillTx/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r">
                        <a:buClrTx/>
                        <a:buSzTx/>
                        <a:buFontTx/>
                        <a:buNone/>
                      </a:pPr>
                      <a:r>
                        <a:rPr lang="en-GB" altLang="en-US" sz="2000" b="0">
                          <a:solidFill>
                            <a:srgbClr val="000000"/>
                          </a:solidFill>
                          <a:uFillTx/>
                          <a:latin typeface="Calibri" panose="020F0502020204030204" charset="-122"/>
                        </a:rPr>
                        <a:t>0.598181818</a:t>
                      </a:r>
                      <a:endParaRPr lang="en-GB" altLang="en-US" sz="2000" b="0">
                        <a:solidFill>
                          <a:srgbClr val="000000"/>
                        </a:solidFill>
                        <a:uFillTx/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GB" altLang="en-US" sz="2000" b="0">
                          <a:solidFill>
                            <a:srgbClr val="000000"/>
                          </a:solidFill>
                          <a:uFillTx/>
                          <a:latin typeface="Calibri" panose="020F0502020204030204" charset="-122"/>
                        </a:rPr>
                        <a:t> Ridge(alpha=0.0001)</a:t>
                      </a:r>
                      <a:endParaRPr lang="en-GB" altLang="en-US" sz="2000" b="0">
                        <a:solidFill>
                          <a:srgbClr val="000000"/>
                        </a:solidFill>
                        <a:uFillTx/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913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GB" altLang="en-US" sz="2000" b="0">
                          <a:solidFill>
                            <a:srgbClr val="000000"/>
                          </a:solidFill>
                          <a:uFillTx/>
                          <a:latin typeface="Calibri" panose="020F0502020204030204" charset="-122"/>
                        </a:rPr>
                        <a:t>Lasso</a:t>
                      </a:r>
                      <a:endParaRPr lang="en-GB" altLang="en-US" sz="2000" b="0">
                        <a:solidFill>
                          <a:srgbClr val="000000"/>
                        </a:solidFill>
                        <a:uFillTx/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r">
                        <a:buClrTx/>
                        <a:buSzTx/>
                        <a:buFontTx/>
                        <a:buNone/>
                      </a:pPr>
                      <a:r>
                        <a:rPr lang="en-GB" altLang="en-US" sz="2000" b="0">
                          <a:solidFill>
                            <a:srgbClr val="000000"/>
                          </a:solidFill>
                          <a:uFillTx/>
                          <a:latin typeface="Calibri" panose="020F0502020204030204" charset="-122"/>
                        </a:rPr>
                        <a:t>0.592334495</a:t>
                      </a:r>
                      <a:endParaRPr lang="en-GB" altLang="en-US" sz="2000" b="0">
                        <a:solidFill>
                          <a:srgbClr val="000000"/>
                        </a:solidFill>
                        <a:uFillTx/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r">
                        <a:buClrTx/>
                        <a:buSzTx/>
                        <a:buFontTx/>
                        <a:buNone/>
                      </a:pPr>
                      <a:r>
                        <a:rPr lang="en-GB" altLang="en-US" sz="2000" b="0">
                          <a:solidFill>
                            <a:srgbClr val="000000"/>
                          </a:solidFill>
                          <a:uFillTx/>
                          <a:latin typeface="Calibri" panose="020F0502020204030204" charset="-122"/>
                        </a:rPr>
                        <a:t>0.581881533</a:t>
                      </a:r>
                      <a:endParaRPr lang="en-GB" altLang="en-US" sz="2000" b="0">
                        <a:solidFill>
                          <a:srgbClr val="000000"/>
                        </a:solidFill>
                        <a:uFillTx/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r">
                        <a:buClrTx/>
                        <a:buSzTx/>
                        <a:buFontTx/>
                        <a:buNone/>
                      </a:pPr>
                      <a:r>
                        <a:rPr lang="en-GB" altLang="en-US" sz="2000" b="0">
                          <a:solidFill>
                            <a:srgbClr val="000000"/>
                          </a:solidFill>
                          <a:uFillTx/>
                          <a:latin typeface="Calibri" panose="020F0502020204030204" charset="-122"/>
                        </a:rPr>
                        <a:t>0.594306050</a:t>
                      </a:r>
                      <a:endParaRPr lang="en-GB" altLang="en-US" sz="2000" b="0">
                        <a:solidFill>
                          <a:srgbClr val="000000"/>
                        </a:solidFill>
                        <a:uFillTx/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GB" altLang="en-US" sz="2000" b="0">
                          <a:solidFill>
                            <a:srgbClr val="000000"/>
                          </a:solidFill>
                          <a:uFillTx/>
                          <a:latin typeface="Calibri" panose="020F0502020204030204" charset="-122"/>
                        </a:rPr>
                        <a:t> Lasso()</a:t>
                      </a:r>
                      <a:endParaRPr lang="en-GB" altLang="en-US" sz="2000" b="0">
                        <a:solidFill>
                          <a:srgbClr val="000000"/>
                        </a:solidFill>
                        <a:uFillTx/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913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GB" altLang="en-US" sz="2000" b="0">
                          <a:solidFill>
                            <a:srgbClr val="000000"/>
                          </a:solidFill>
                          <a:uFillTx/>
                          <a:latin typeface="Calibri" panose="020F0502020204030204" charset="-122"/>
                        </a:rPr>
                        <a:t>ElasticNet</a:t>
                      </a:r>
                      <a:endParaRPr lang="en-GB" altLang="en-US" sz="2000" b="0">
                        <a:solidFill>
                          <a:srgbClr val="000000"/>
                        </a:solidFill>
                        <a:uFillTx/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r">
                        <a:buClrTx/>
                        <a:buSzTx/>
                        <a:buFontTx/>
                        <a:buNone/>
                      </a:pPr>
                      <a:r>
                        <a:rPr lang="en-GB" altLang="en-US" sz="2000" b="0">
                          <a:solidFill>
                            <a:srgbClr val="000000"/>
                          </a:solidFill>
                          <a:uFillTx/>
                          <a:latin typeface="Calibri" panose="020F0502020204030204" charset="-122"/>
                        </a:rPr>
                        <a:t>0.593205575</a:t>
                      </a:r>
                      <a:endParaRPr lang="en-GB" altLang="en-US" sz="2000" b="0">
                        <a:solidFill>
                          <a:srgbClr val="000000"/>
                        </a:solidFill>
                        <a:uFillTx/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r">
                        <a:buClrTx/>
                        <a:buSzTx/>
                        <a:buFontTx/>
                        <a:buNone/>
                      </a:pPr>
                      <a:r>
                        <a:rPr lang="en-GB" altLang="en-US" sz="2000" b="0">
                          <a:solidFill>
                            <a:srgbClr val="000000"/>
                          </a:solidFill>
                          <a:uFillTx/>
                          <a:latin typeface="Calibri" panose="020F0502020204030204" charset="-122"/>
                        </a:rPr>
                        <a:t>0.581881533</a:t>
                      </a:r>
                      <a:endParaRPr lang="en-GB" altLang="en-US" sz="2000" b="0">
                        <a:solidFill>
                          <a:srgbClr val="000000"/>
                        </a:solidFill>
                        <a:uFillTx/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r">
                        <a:buClrTx/>
                        <a:buSzTx/>
                        <a:buFontTx/>
                        <a:buNone/>
                      </a:pPr>
                      <a:r>
                        <a:rPr lang="en-GB" altLang="en-US" sz="2000" b="0">
                          <a:solidFill>
                            <a:srgbClr val="000000"/>
                          </a:solidFill>
                          <a:uFillTx/>
                          <a:latin typeface="Calibri" panose="020F0502020204030204" charset="-122"/>
                        </a:rPr>
                        <a:t>0.595365419</a:t>
                      </a:r>
                      <a:endParaRPr lang="en-GB" altLang="en-US" sz="2000" b="0">
                        <a:solidFill>
                          <a:srgbClr val="000000"/>
                        </a:solidFill>
                        <a:uFillTx/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GB" altLang="en-US" sz="2000" b="0">
                          <a:solidFill>
                            <a:srgbClr val="000000"/>
                          </a:solidFill>
                          <a:uFillTx/>
                          <a:latin typeface="Calibri" panose="020F0502020204030204" charset="-122"/>
                        </a:rPr>
                        <a:t> ElasticNet(l1_ratio=0.3)</a:t>
                      </a:r>
                      <a:endParaRPr lang="en-GB" altLang="en-US" sz="2000" b="0">
                        <a:solidFill>
                          <a:srgbClr val="000000"/>
                        </a:solidFill>
                        <a:uFillTx/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913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GB" altLang="en-US" sz="2000" b="0">
                          <a:solidFill>
                            <a:srgbClr val="000000"/>
                          </a:solidFill>
                          <a:uFillTx/>
                          <a:latin typeface="Calibri" panose="020F0502020204030204" charset="-122"/>
                        </a:rPr>
                        <a:t>KNearestNeighbor</a:t>
                      </a:r>
                      <a:endParaRPr lang="en-GB" altLang="en-US" sz="2000" b="0">
                        <a:solidFill>
                          <a:srgbClr val="000000"/>
                        </a:solidFill>
                        <a:uFillTx/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r">
                        <a:buClrTx/>
                        <a:buSzTx/>
                        <a:buFontTx/>
                        <a:buNone/>
                      </a:pPr>
                      <a:r>
                        <a:rPr lang="en-GB" altLang="en-US" sz="2000" b="0">
                          <a:solidFill>
                            <a:srgbClr val="000000"/>
                          </a:solidFill>
                          <a:uFillTx/>
                          <a:latin typeface="Calibri" panose="020F0502020204030204" charset="-122"/>
                        </a:rPr>
                        <a:t>0.923428571</a:t>
                      </a:r>
                      <a:endParaRPr lang="en-GB" altLang="en-US" sz="2000" b="0">
                        <a:solidFill>
                          <a:srgbClr val="000000"/>
                        </a:solidFill>
                        <a:uFillTx/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r">
                        <a:buClrTx/>
                        <a:buSzTx/>
                        <a:buFontTx/>
                        <a:buNone/>
                      </a:pPr>
                      <a:r>
                        <a:rPr lang="en-GB" altLang="en-US" sz="2000" b="0">
                          <a:solidFill>
                            <a:srgbClr val="000000"/>
                          </a:solidFill>
                          <a:uFillTx/>
                          <a:latin typeface="Calibri" panose="020F0502020204030204" charset="-122"/>
                        </a:rPr>
                        <a:t>0.137630662</a:t>
                      </a:r>
                      <a:endParaRPr lang="en-GB" altLang="en-US" sz="2000" b="0">
                        <a:solidFill>
                          <a:srgbClr val="000000"/>
                        </a:solidFill>
                        <a:uFillTx/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r">
                        <a:buClrTx/>
                        <a:buSzTx/>
                        <a:buFontTx/>
                        <a:buNone/>
                      </a:pPr>
                      <a:r>
                        <a:rPr lang="en-GB" altLang="en-US" sz="2000" b="0">
                          <a:solidFill>
                            <a:srgbClr val="000000"/>
                          </a:solidFill>
                          <a:uFillTx/>
                          <a:latin typeface="Calibri" panose="020F0502020204030204" charset="-122"/>
                        </a:rPr>
                        <a:t>0.658333333</a:t>
                      </a:r>
                      <a:endParaRPr lang="en-GB" altLang="en-US" sz="2000" b="0">
                        <a:solidFill>
                          <a:srgbClr val="000000"/>
                        </a:solidFill>
                        <a:uFillTx/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GB" altLang="en-US" sz="2000" b="0">
                          <a:solidFill>
                            <a:srgbClr val="000000"/>
                          </a:solidFill>
                          <a:uFillTx/>
                          <a:latin typeface="Calibri" panose="020F0502020204030204" charset="-122"/>
                        </a:rPr>
                        <a:t> KNeighborsRegressor(n_neighbors=3)</a:t>
                      </a:r>
                      <a:endParaRPr lang="en-GB" altLang="en-US" sz="2000" b="0">
                        <a:solidFill>
                          <a:srgbClr val="000000"/>
                        </a:solidFill>
                        <a:uFillTx/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矩形 5"/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72C8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433050" y="6313488"/>
            <a:ext cx="1427163" cy="174625"/>
          </a:xfrm>
          <a:prstGeom prst="rect">
            <a:avLst/>
          </a:prstGeom>
          <a:solidFill>
            <a:srgbClr val="AEDD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860213" y="6572250"/>
            <a:ext cx="198438" cy="200025"/>
          </a:xfrm>
          <a:prstGeom prst="rect">
            <a:avLst/>
          </a:prstGeom>
          <a:solidFill>
            <a:srgbClr val="E4F3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矩形 3"/>
          <p:cNvSpPr/>
          <p:nvPr/>
        </p:nvSpPr>
        <p:spPr>
          <a:xfrm rot="2672520">
            <a:off x="352425" y="411163"/>
            <a:ext cx="390525" cy="390525"/>
          </a:xfrm>
          <a:prstGeom prst="rect">
            <a:avLst/>
          </a:prstGeom>
          <a:solidFill>
            <a:srgbClr val="72C8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5" name="矩形 24"/>
          <p:cNvSpPr/>
          <p:nvPr/>
        </p:nvSpPr>
        <p:spPr>
          <a:xfrm rot="2672520">
            <a:off x="682625" y="411163"/>
            <a:ext cx="390525" cy="39052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524000" y="330200"/>
            <a:ext cx="9144000" cy="682625"/>
          </a:xfrm>
        </p:spPr>
        <p:txBody>
          <a:bodyPr/>
          <a:p>
            <a:r>
              <a:rPr lang="en-GB" altLang="en-US"/>
              <a:t>Prediction Success rate</a:t>
            </a:r>
            <a:endParaRPr lang="en-GB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>
          <a:xfrm>
            <a:off x="609600" y="1217295"/>
            <a:ext cx="10187305" cy="4910455"/>
          </a:xfrm>
        </p:spPr>
        <p:txBody>
          <a:bodyPr/>
          <a:p>
            <a:endParaRPr lang="en-GB" altLang="en-US"/>
          </a:p>
          <a:p>
            <a:r>
              <a:rPr lang="en-GB" altLang="en-US" sz="2400"/>
              <a:t>Results of predicted output submitted as Target column in Test data </a:t>
            </a:r>
            <a:endParaRPr lang="en-GB" altLang="en-US" sz="2400"/>
          </a:p>
          <a:p>
            <a:pPr marL="0" indent="0">
              <a:buNone/>
            </a:pPr>
            <a:endParaRPr lang="en-GB" altLang="en-US"/>
          </a:p>
          <a:p>
            <a:pPr marL="0" indent="0">
              <a:buNone/>
            </a:pPr>
            <a:endParaRPr lang="en-GB" altLang="en-US"/>
          </a:p>
        </p:txBody>
      </p:sp>
      <p:graphicFrame>
        <p:nvGraphicFramePr>
          <p:cNvPr id="10" name="Content Placeholder 9"/>
          <p:cNvGraphicFramePr/>
          <p:nvPr>
            <p:ph sz="half" idx="2"/>
          </p:nvPr>
        </p:nvGraphicFramePr>
        <p:xfrm>
          <a:off x="2892425" y="2494280"/>
          <a:ext cx="5076825" cy="2603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2085"/>
                <a:gridCol w="2364740"/>
              </a:tblGrid>
              <a:tr h="63944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uFillTx/>
                          <a:latin typeface="Calibri" panose="020F0502020204030204" charset="-122"/>
                        </a:rPr>
                        <a:t>Model</a:t>
                      </a:r>
                      <a:endParaRPr lang="en-US" altLang="en-US" sz="2000" b="1">
                        <a:solidFill>
                          <a:srgbClr val="000000"/>
                        </a:solidFill>
                        <a:uFillTx/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2C8D6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GB" altLang="en-US" sz="2000" b="1">
                          <a:solidFill>
                            <a:srgbClr val="000000"/>
                          </a:solidFill>
                          <a:uFillTx/>
                          <a:latin typeface="Calibri" panose="020F0502020204030204" charset="-122"/>
                        </a:rPr>
                        <a:t>Score</a:t>
                      </a:r>
                      <a:endParaRPr lang="en-US" altLang="en-US" sz="2000" b="1">
                        <a:solidFill>
                          <a:srgbClr val="000000"/>
                        </a:solidFill>
                        <a:uFillTx/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2C8D6"/>
                    </a:solidFill>
                  </a:tcPr>
                </a:tc>
              </a:tr>
              <a:tr h="39243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GB" altLang="en-US" sz="2000" b="0">
                          <a:solidFill>
                            <a:srgbClr val="000000"/>
                          </a:solidFill>
                          <a:uFillTx/>
                          <a:latin typeface="Calibri" panose="020F0502020204030204" charset="-122"/>
                        </a:rPr>
                        <a:t>LogisticRegression</a:t>
                      </a:r>
                      <a:endParaRPr lang="en-GB" altLang="en-US" sz="2000" b="0">
                        <a:solidFill>
                          <a:srgbClr val="000000"/>
                        </a:solidFill>
                        <a:uFillTx/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sz="2000" b="0">
                          <a:solidFill>
                            <a:srgbClr val="000000"/>
                          </a:solidFill>
                          <a:uFillTx/>
                          <a:latin typeface="Calibri" panose="020F0502020204030204" charset="-122"/>
                        </a:rPr>
                        <a:t>15.7</a:t>
                      </a:r>
                      <a:r>
                        <a:rPr lang="en-GB" sz="2000" b="0">
                          <a:solidFill>
                            <a:srgbClr val="000000"/>
                          </a:solidFill>
                          <a:uFillTx/>
                          <a:latin typeface="Calibri" panose="020F0502020204030204" charset="-122"/>
                        </a:rPr>
                        <a:t>2</a:t>
                      </a:r>
                      <a:endParaRPr lang="en-GB" sz="2000" b="0">
                        <a:solidFill>
                          <a:srgbClr val="000000"/>
                        </a:solidFill>
                        <a:uFillTx/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243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GB" altLang="en-US" sz="2000" b="0">
                          <a:solidFill>
                            <a:srgbClr val="000000"/>
                          </a:solidFill>
                          <a:uFillTx/>
                          <a:latin typeface="Calibri" panose="020F0502020204030204" charset="-122"/>
                        </a:rPr>
                        <a:t>RidgeClassifier</a:t>
                      </a:r>
                      <a:endParaRPr lang="en-GB" altLang="en-US" sz="2000" b="0">
                        <a:solidFill>
                          <a:srgbClr val="000000"/>
                        </a:solidFill>
                        <a:uFillTx/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GB" altLang="en-US" sz="2000" b="0">
                          <a:solidFill>
                            <a:srgbClr val="000000"/>
                          </a:solidFill>
                          <a:uFillTx/>
                          <a:latin typeface="Calibri" panose="020F0502020204030204" charset="-122"/>
                        </a:rPr>
                        <a:t>15</a:t>
                      </a:r>
                      <a:r>
                        <a:rPr lang="en-US" sz="2000" b="0">
                          <a:solidFill>
                            <a:srgbClr val="000000"/>
                          </a:solidFill>
                          <a:uFillTx/>
                          <a:latin typeface="Calibri" panose="020F0502020204030204" charset="-122"/>
                        </a:rPr>
                        <a:t>.05</a:t>
                      </a:r>
                      <a:endParaRPr lang="en-US" altLang="en-US" sz="2000" b="0">
                        <a:solidFill>
                          <a:srgbClr val="000000"/>
                        </a:solidFill>
                        <a:uFillTx/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306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GB" altLang="en-US" sz="2000" b="0">
                          <a:solidFill>
                            <a:srgbClr val="000000"/>
                          </a:solidFill>
                          <a:uFillTx/>
                          <a:latin typeface="Calibri" panose="020F0502020204030204" charset="-122"/>
                        </a:rPr>
                        <a:t>Lasso</a:t>
                      </a:r>
                      <a:endParaRPr lang="en-GB" altLang="en-US" sz="2000" b="0">
                        <a:solidFill>
                          <a:srgbClr val="000000"/>
                        </a:solidFill>
                        <a:uFillTx/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GB" altLang="en-US" sz="2000" b="0">
                          <a:solidFill>
                            <a:srgbClr val="000000"/>
                          </a:solidFill>
                          <a:uFillTx/>
                          <a:latin typeface="Calibri" panose="020F0502020204030204" charset="-122"/>
                        </a:rPr>
                        <a:t>15</a:t>
                      </a:r>
                      <a:r>
                        <a:rPr lang="en-US" sz="2000" b="0">
                          <a:solidFill>
                            <a:srgbClr val="000000"/>
                          </a:solidFill>
                          <a:uFillTx/>
                          <a:latin typeface="Calibri" panose="020F0502020204030204" charset="-122"/>
                        </a:rPr>
                        <a:t>.48</a:t>
                      </a:r>
                      <a:endParaRPr lang="en-US" altLang="en-US" sz="2000" b="0">
                        <a:solidFill>
                          <a:srgbClr val="000000"/>
                        </a:solidFill>
                        <a:uFillTx/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306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GB" altLang="en-US" sz="2000" b="0">
                          <a:solidFill>
                            <a:srgbClr val="000000"/>
                          </a:solidFill>
                          <a:uFillTx/>
                          <a:latin typeface="Calibri" panose="020F0502020204030204" charset="-122"/>
                        </a:rPr>
                        <a:t>ElasticNet</a:t>
                      </a:r>
                      <a:endParaRPr lang="en-GB" altLang="en-US" sz="2000" b="0">
                        <a:solidFill>
                          <a:srgbClr val="000000"/>
                        </a:solidFill>
                        <a:uFillTx/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GB" altLang="en-US" sz="2000">
                          <a:solidFill>
                            <a:srgbClr val="000000"/>
                          </a:solidFill>
                          <a:uFillTx/>
                          <a:latin typeface="Calibri" panose="020F0502020204030204" charset="-122"/>
                          <a:sym typeface="+mn-ea"/>
                        </a:rPr>
                        <a:t>15</a:t>
                      </a:r>
                      <a:r>
                        <a:rPr lang="en-US" sz="2000">
                          <a:solidFill>
                            <a:srgbClr val="000000"/>
                          </a:solidFill>
                          <a:uFillTx/>
                          <a:latin typeface="Calibri" panose="020F0502020204030204" charset="-122"/>
                          <a:sym typeface="+mn-ea"/>
                        </a:rPr>
                        <a:t>.05</a:t>
                      </a:r>
                      <a:endParaRPr lang="en-US" altLang="en-US" sz="2000" b="0">
                        <a:solidFill>
                          <a:srgbClr val="000000"/>
                        </a:solidFill>
                        <a:uFillTx/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306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GB" altLang="en-US" sz="2000" b="0">
                          <a:solidFill>
                            <a:srgbClr val="000000"/>
                          </a:solidFill>
                          <a:uFillTx/>
                          <a:latin typeface="Calibri" panose="020F0502020204030204" charset="-122"/>
                        </a:rPr>
                        <a:t>KNearestNeighbor</a:t>
                      </a:r>
                      <a:endParaRPr lang="en-GB" altLang="en-US" sz="2000" b="0">
                        <a:solidFill>
                          <a:srgbClr val="000000"/>
                        </a:solidFill>
                        <a:uFillTx/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GB" altLang="en-US" sz="2000" b="0">
                          <a:solidFill>
                            <a:srgbClr val="000000"/>
                          </a:solidFill>
                          <a:uFillTx/>
                          <a:latin typeface="Calibri" panose="020F0502020204030204" charset="-122"/>
                        </a:rPr>
                        <a:t>14.69</a:t>
                      </a:r>
                      <a:endParaRPr lang="en-GB" altLang="en-US" sz="2000" b="0">
                        <a:solidFill>
                          <a:srgbClr val="000000"/>
                        </a:solidFill>
                        <a:uFillTx/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2420</Words>
  <Application>WPS Presentation</Application>
  <PresentationFormat>Widescreen</PresentationFormat>
  <Paragraphs>180</Paragraphs>
  <Slides>10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12</vt:i4>
      </vt:variant>
      <vt:variant>
        <vt:lpstr>幻灯片标题</vt:lpstr>
      </vt:variant>
      <vt:variant>
        <vt:i4>10</vt:i4>
      </vt:variant>
    </vt:vector>
  </HeadingPairs>
  <TitlesOfParts>
    <vt:vector size="32" baseType="lpstr">
      <vt:lpstr>Arial</vt:lpstr>
      <vt:lpstr>SimSun</vt:lpstr>
      <vt:lpstr>Wingdings</vt:lpstr>
      <vt:lpstr>Calibri</vt:lpstr>
      <vt:lpstr>Courier New</vt:lpstr>
      <vt:lpstr>Microsoft YaHei</vt:lpstr>
      <vt:lpstr>Arial Unicode MS</vt:lpstr>
      <vt:lpstr>Calibri</vt:lpstr>
      <vt:lpstr>Calibri Light</vt:lpstr>
      <vt:lpstr>Office 主题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Hackathon</vt:lpstr>
      <vt:lpstr>Problem Overview</vt:lpstr>
      <vt:lpstr>Observations</vt:lpstr>
      <vt:lpstr>Observations</vt:lpstr>
      <vt:lpstr>Data Analysis (Correlation with the target variable</vt:lpstr>
      <vt:lpstr>Data Analysis (with the target variable)</vt:lpstr>
      <vt:lpstr>Data Preparation</vt:lpstr>
      <vt:lpstr>Classification Analysis</vt:lpstr>
      <vt:lpstr>Prediction Success rate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 Hackathon</dc:title>
  <dc:creator/>
  <cp:lastModifiedBy>WPS_1629027698</cp:lastModifiedBy>
  <cp:revision>28</cp:revision>
  <dcterms:created xsi:type="dcterms:W3CDTF">2021-02-07T02:59:00Z</dcterms:created>
  <dcterms:modified xsi:type="dcterms:W3CDTF">2021-08-15T15:27:57Z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2057-11.2.0.10258</vt:lpwstr>
  </property>
  <property fmtid="{D5CDD505-2E9C-101B-9397-08002B2CF9AE}" pid="3" name="ICV">
    <vt:lpwstr>600AA63934874CF89D3A61F6D30C029A</vt:lpwstr>
  </property>
</Properties>
</file>