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9" r:id="rId4"/>
    <p:sldId id="260" r:id="rId5"/>
    <p:sldId id="257" r:id="rId6"/>
    <p:sldId id="261" r:id="rId7"/>
    <p:sldId id="262" r:id="rId8"/>
    <p:sldId id="268" r:id="rId9"/>
    <p:sldId id="263" r:id="rId10"/>
    <p:sldId id="264" r:id="rId11"/>
    <p:sldId id="265" r:id="rId12"/>
    <p:sldId id="269" r:id="rId13"/>
    <p:sldId id="267" r:id="rId14"/>
    <p:sldId id="270"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0EA741-2CEC-4AC4-8A6F-2557ABD76382}">
          <p14:sldIdLst>
            <p14:sldId id="256"/>
            <p14:sldId id="258"/>
            <p14:sldId id="259"/>
            <p14:sldId id="260"/>
            <p14:sldId id="257"/>
            <p14:sldId id="261"/>
            <p14:sldId id="262"/>
            <p14:sldId id="268"/>
            <p14:sldId id="263"/>
            <p14:sldId id="264"/>
            <p14:sldId id="265"/>
            <p14:sldId id="269"/>
            <p14:sldId id="267"/>
            <p14:sldId id="270"/>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ECC"/>
    <a:srgbClr val="1818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3384" y="-14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023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276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332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92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770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02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1D8BD707-D9CF-40AE-B4C6-C98DA3205C09}" type="datetimeFigureOut">
              <a:rPr lang="en-US" smtClean="0"/>
              <a:pPr/>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335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1D8BD707-D9CF-40AE-B4C6-C98DA3205C09}" type="datetimeFigureOut">
              <a:rPr lang="en-US" smtClean="0"/>
              <a:pPr/>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736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225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636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567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6078021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pic>
        <p:nvPicPr>
          <p:cNvPr id="2050" name="Picture 2" descr="C:\Users\User\Desktop\Books WebSite Jan Kustra, Szymon Kuc\img\logo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2514600"/>
            <a:ext cx="6562725" cy="9622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90800" y="3343273"/>
            <a:ext cx="4267200" cy="461665"/>
          </a:xfrm>
          <a:prstGeom prst="rect">
            <a:avLst/>
          </a:prstGeom>
          <a:noFill/>
        </p:spPr>
        <p:txBody>
          <a:bodyPr wrap="square" rtlCol="0">
            <a:spAutoFit/>
          </a:bodyPr>
          <a:lstStyle/>
          <a:p>
            <a:r>
              <a:rPr lang="pl-PL" sz="2400" dirty="0" smtClean="0">
                <a:solidFill>
                  <a:srgbClr val="1A8ECC"/>
                </a:solidFill>
              </a:rPr>
              <a:t>By Jan Kustra &amp; Szymon Kuc</a:t>
            </a:r>
            <a:endParaRPr lang="de-DE" sz="2400" dirty="0">
              <a:solidFill>
                <a:srgbClr val="1A8ECC"/>
              </a:solidFill>
            </a:endParaRPr>
          </a:p>
        </p:txBody>
      </p:sp>
    </p:spTree>
    <p:extLst>
      <p:ext uri="{BB962C8B-B14F-4D97-AF65-F5344CB8AC3E}">
        <p14:creationId xmlns:p14="http://schemas.microsoft.com/office/powerpoint/2010/main" val="57906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1524000" y="293406"/>
            <a:ext cx="6553199" cy="830997"/>
          </a:xfrm>
          <a:prstGeom prst="rect">
            <a:avLst/>
          </a:prstGeom>
          <a:noFill/>
        </p:spPr>
        <p:txBody>
          <a:bodyPr wrap="square" rtlCol="0">
            <a:spAutoFit/>
          </a:bodyPr>
          <a:lstStyle/>
          <a:p>
            <a:r>
              <a:rPr lang="pl-PL" sz="4800" b="1" dirty="0" smtClean="0">
                <a:solidFill>
                  <a:srgbClr val="1A8ECC"/>
                </a:solidFill>
              </a:rPr>
              <a:t>Subpage of one book</a:t>
            </a:r>
            <a:endParaRPr lang="de-DE" sz="4800" b="1" dirty="0">
              <a:solidFill>
                <a:srgbClr val="1A8ECC"/>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57770"/>
            <a:ext cx="8097232"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2286000"/>
            <a:ext cx="41910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a:xfrm>
            <a:off x="6629400" y="2286000"/>
            <a:ext cx="1219200" cy="4871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p:cNvSpPr/>
          <p:nvPr/>
        </p:nvSpPr>
        <p:spPr>
          <a:xfrm>
            <a:off x="6751178" y="3355649"/>
            <a:ext cx="1219200" cy="5633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Down Arrow 11"/>
          <p:cNvSpPr/>
          <p:nvPr/>
        </p:nvSpPr>
        <p:spPr>
          <a:xfrm rot="589957">
            <a:off x="7733805" y="1241409"/>
            <a:ext cx="304800" cy="2244886"/>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tangle 9"/>
          <p:cNvSpPr/>
          <p:nvPr/>
        </p:nvSpPr>
        <p:spPr>
          <a:xfrm>
            <a:off x="7049855" y="309198"/>
            <a:ext cx="2133227" cy="1200329"/>
          </a:xfrm>
          <a:prstGeom prst="rect">
            <a:avLst/>
          </a:prstGeom>
        </p:spPr>
        <p:txBody>
          <a:bodyPr wrap="square">
            <a:spAutoFit/>
          </a:bodyPr>
          <a:lstStyle/>
          <a:p>
            <a:r>
              <a:rPr lang="pl-PL" dirty="0" smtClean="0">
                <a:solidFill>
                  <a:schemeClr val="bg1"/>
                </a:solidFill>
              </a:rPr>
              <a:t>You can just click on one of the stars from 1-5 and rate this book.</a:t>
            </a:r>
            <a:endParaRPr lang="de-DE" dirty="0">
              <a:solidFill>
                <a:schemeClr val="bg1"/>
              </a:solidFill>
            </a:endParaRPr>
          </a:p>
        </p:txBody>
      </p:sp>
    </p:spTree>
    <p:extLst>
      <p:ext uri="{BB962C8B-B14F-4D97-AF65-F5344CB8AC3E}">
        <p14:creationId xmlns:p14="http://schemas.microsoft.com/office/powerpoint/2010/main" val="304713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990600" y="228599"/>
            <a:ext cx="8001000" cy="1569660"/>
          </a:xfrm>
          <a:prstGeom prst="rect">
            <a:avLst/>
          </a:prstGeom>
          <a:noFill/>
        </p:spPr>
        <p:txBody>
          <a:bodyPr wrap="square" rtlCol="0">
            <a:spAutoFit/>
          </a:bodyPr>
          <a:lstStyle/>
          <a:p>
            <a:r>
              <a:rPr lang="pl-PL" sz="4800" b="1" dirty="0">
                <a:solidFill>
                  <a:srgbClr val="1A8ECC"/>
                </a:solidFill>
              </a:rPr>
              <a:t>Subpage of one book</a:t>
            </a:r>
            <a:endParaRPr lang="de-DE" sz="4800" b="1" dirty="0">
              <a:solidFill>
                <a:srgbClr val="1A8ECC"/>
              </a:solidFill>
            </a:endParaRPr>
          </a:p>
          <a:p>
            <a:endParaRPr lang="de-DE" sz="4800" b="1" dirty="0">
              <a:solidFill>
                <a:srgbClr val="1A8ECC"/>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153401" cy="4155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3454" y="2380004"/>
            <a:ext cx="7467600" cy="1219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Down Arrow 5"/>
          <p:cNvSpPr/>
          <p:nvPr/>
        </p:nvSpPr>
        <p:spPr>
          <a:xfrm rot="2583755">
            <a:off x="6485894" y="1642074"/>
            <a:ext cx="304800" cy="1039107"/>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6638294" y="592184"/>
            <a:ext cx="2743200" cy="1200329"/>
          </a:xfrm>
          <a:prstGeom prst="rect">
            <a:avLst/>
          </a:prstGeom>
        </p:spPr>
        <p:txBody>
          <a:bodyPr wrap="square">
            <a:spAutoFit/>
          </a:bodyPr>
          <a:lstStyle/>
          <a:p>
            <a:r>
              <a:rPr lang="pl-PL" dirty="0" smtClean="0">
                <a:solidFill>
                  <a:schemeClr val="bg1"/>
                </a:solidFill>
              </a:rPr>
              <a:t>You can compare prices from different shops and check whether it’s available.</a:t>
            </a:r>
            <a:endParaRPr lang="de-DE" dirty="0"/>
          </a:p>
        </p:txBody>
      </p:sp>
      <p:sp>
        <p:nvSpPr>
          <p:cNvPr id="8" name="Rectangle 7"/>
          <p:cNvSpPr/>
          <p:nvPr/>
        </p:nvSpPr>
        <p:spPr>
          <a:xfrm>
            <a:off x="723900" y="3982982"/>
            <a:ext cx="7467600" cy="21130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a:xfrm>
            <a:off x="990600" y="6211669"/>
            <a:ext cx="6934200" cy="369332"/>
          </a:xfrm>
          <a:prstGeom prst="rect">
            <a:avLst/>
          </a:prstGeom>
        </p:spPr>
        <p:txBody>
          <a:bodyPr wrap="square">
            <a:spAutoFit/>
          </a:bodyPr>
          <a:lstStyle/>
          <a:p>
            <a:r>
              <a:rPr lang="pl-PL" dirty="0" smtClean="0">
                <a:solidFill>
                  <a:schemeClr val="bg1"/>
                </a:solidFill>
              </a:rPr>
              <a:t>There you can leave your comment and see comments from other users.</a:t>
            </a:r>
            <a:endParaRPr lang="de-DE" dirty="0"/>
          </a:p>
        </p:txBody>
      </p:sp>
    </p:spTree>
    <p:extLst>
      <p:ext uri="{BB962C8B-B14F-4D97-AF65-F5344CB8AC3E}">
        <p14:creationId xmlns:p14="http://schemas.microsoft.com/office/powerpoint/2010/main" val="3192825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2955581" y="228599"/>
            <a:ext cx="3276600" cy="830997"/>
          </a:xfrm>
          <a:prstGeom prst="rect">
            <a:avLst/>
          </a:prstGeom>
          <a:noFill/>
        </p:spPr>
        <p:txBody>
          <a:bodyPr wrap="square" rtlCol="0">
            <a:spAutoFit/>
          </a:bodyPr>
          <a:lstStyle/>
          <a:p>
            <a:r>
              <a:rPr lang="pl-PL" sz="4800" b="1" dirty="0" smtClean="0">
                <a:solidFill>
                  <a:srgbClr val="1A8ECC"/>
                </a:solidFill>
              </a:rPr>
              <a:t>Contact Us</a:t>
            </a:r>
            <a:endParaRPr lang="de-DE" sz="4800" b="1" dirty="0">
              <a:solidFill>
                <a:srgbClr val="1A8ECC"/>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76" y="1752598"/>
            <a:ext cx="8295009" cy="4212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60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2955581" y="228599"/>
            <a:ext cx="3276600" cy="830997"/>
          </a:xfrm>
          <a:prstGeom prst="rect">
            <a:avLst/>
          </a:prstGeom>
          <a:noFill/>
        </p:spPr>
        <p:txBody>
          <a:bodyPr wrap="square" rtlCol="0">
            <a:spAutoFit/>
          </a:bodyPr>
          <a:lstStyle/>
          <a:p>
            <a:r>
              <a:rPr lang="pl-PL" sz="4800" b="1" dirty="0" smtClean="0">
                <a:solidFill>
                  <a:srgbClr val="1A8ECC"/>
                </a:solidFill>
              </a:rPr>
              <a:t>About Us</a:t>
            </a:r>
            <a:endParaRPr lang="de-DE" sz="4800" b="1" dirty="0">
              <a:solidFill>
                <a:srgbClr val="1A8ECC"/>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62" y="1615284"/>
            <a:ext cx="8185838" cy="417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672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3124200" y="266698"/>
            <a:ext cx="3276600" cy="830997"/>
          </a:xfrm>
          <a:prstGeom prst="rect">
            <a:avLst/>
          </a:prstGeom>
          <a:noFill/>
        </p:spPr>
        <p:txBody>
          <a:bodyPr wrap="square" rtlCol="0">
            <a:spAutoFit/>
          </a:bodyPr>
          <a:lstStyle/>
          <a:p>
            <a:r>
              <a:rPr lang="pl-PL" sz="4800" b="1" dirty="0" smtClean="0">
                <a:solidFill>
                  <a:srgbClr val="1A8ECC"/>
                </a:solidFill>
              </a:rPr>
              <a:t>Feedback</a:t>
            </a:r>
            <a:endParaRPr lang="de-DE" sz="4800" b="1" dirty="0">
              <a:solidFill>
                <a:srgbClr val="1A8ECC"/>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79" y="1981200"/>
            <a:ext cx="8315404"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982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1981200" y="1752600"/>
            <a:ext cx="5029200" cy="2492990"/>
          </a:xfrm>
          <a:prstGeom prst="rect">
            <a:avLst/>
          </a:prstGeom>
          <a:noFill/>
        </p:spPr>
        <p:txBody>
          <a:bodyPr wrap="square" rtlCol="0">
            <a:spAutoFit/>
          </a:bodyPr>
          <a:lstStyle/>
          <a:p>
            <a:pPr algn="ctr"/>
            <a:r>
              <a:rPr lang="pl-PL" sz="8000" b="1" dirty="0" smtClean="0">
                <a:solidFill>
                  <a:srgbClr val="1A8ECC"/>
                </a:solidFill>
              </a:rPr>
              <a:t>THE END</a:t>
            </a:r>
          </a:p>
          <a:p>
            <a:endParaRPr lang="pl-PL" sz="4800" b="1" dirty="0">
              <a:solidFill>
                <a:srgbClr val="1A8ECC"/>
              </a:solidFill>
            </a:endParaRPr>
          </a:p>
          <a:p>
            <a:pPr algn="ctr"/>
            <a:r>
              <a:rPr lang="pl-PL" sz="2800" b="1" dirty="0" smtClean="0">
                <a:solidFill>
                  <a:srgbClr val="1A8ECC"/>
                </a:solidFill>
              </a:rPr>
              <a:t>Thank you for attention!</a:t>
            </a:r>
            <a:endParaRPr lang="de-DE" sz="2800" b="1" dirty="0">
              <a:solidFill>
                <a:srgbClr val="1A8ECC"/>
              </a:solidFill>
            </a:endParaRPr>
          </a:p>
        </p:txBody>
      </p:sp>
    </p:spTree>
    <p:extLst>
      <p:ext uri="{BB962C8B-B14F-4D97-AF65-F5344CB8AC3E}">
        <p14:creationId xmlns:p14="http://schemas.microsoft.com/office/powerpoint/2010/main" val="136906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5" name="TextBox 4"/>
          <p:cNvSpPr txBox="1"/>
          <p:nvPr/>
        </p:nvSpPr>
        <p:spPr>
          <a:xfrm>
            <a:off x="2590800" y="457199"/>
            <a:ext cx="4267200" cy="769441"/>
          </a:xfrm>
          <a:prstGeom prst="rect">
            <a:avLst/>
          </a:prstGeom>
          <a:noFill/>
        </p:spPr>
        <p:txBody>
          <a:bodyPr wrap="square" rtlCol="0">
            <a:spAutoFit/>
          </a:bodyPr>
          <a:lstStyle/>
          <a:p>
            <a:r>
              <a:rPr lang="pl-PL" sz="4400" dirty="0" smtClean="0">
                <a:solidFill>
                  <a:srgbClr val="1A8ECC"/>
                </a:solidFill>
              </a:rPr>
              <a:t>Who are we?</a:t>
            </a:r>
            <a:endParaRPr lang="de-DE" sz="4400" dirty="0">
              <a:solidFill>
                <a:srgbClr val="1A8ECC"/>
              </a:solidFill>
            </a:endParaRPr>
          </a:p>
        </p:txBody>
      </p:sp>
      <p:sp>
        <p:nvSpPr>
          <p:cNvPr id="2" name="TextBox 1"/>
          <p:cNvSpPr txBox="1"/>
          <p:nvPr/>
        </p:nvSpPr>
        <p:spPr>
          <a:xfrm>
            <a:off x="1066800" y="1676400"/>
            <a:ext cx="7086600" cy="646331"/>
          </a:xfrm>
          <a:prstGeom prst="rect">
            <a:avLst/>
          </a:prstGeom>
          <a:noFill/>
        </p:spPr>
        <p:txBody>
          <a:bodyPr wrap="square" rtlCol="0">
            <a:spAutoFit/>
          </a:bodyPr>
          <a:lstStyle/>
          <a:p>
            <a:r>
              <a:rPr lang="pl-PL" dirty="0" smtClean="0">
                <a:solidFill>
                  <a:srgbClr val="1A8ECC"/>
                </a:solidFill>
              </a:rPr>
              <a:t>We are students from ZSTI high school. We are interested in coding, writing websites and, of course, reading books.</a:t>
            </a:r>
            <a:endParaRPr lang="de-DE" dirty="0">
              <a:solidFill>
                <a:srgbClr val="1A8ECC"/>
              </a:solidFill>
            </a:endParaRPr>
          </a:p>
        </p:txBody>
      </p:sp>
      <p:sp>
        <p:nvSpPr>
          <p:cNvPr id="6" name="TextBox 5"/>
          <p:cNvSpPr txBox="1"/>
          <p:nvPr/>
        </p:nvSpPr>
        <p:spPr>
          <a:xfrm>
            <a:off x="723900" y="2971800"/>
            <a:ext cx="7772400" cy="769441"/>
          </a:xfrm>
          <a:prstGeom prst="rect">
            <a:avLst/>
          </a:prstGeom>
          <a:noFill/>
        </p:spPr>
        <p:txBody>
          <a:bodyPr wrap="square" rtlCol="0">
            <a:spAutoFit/>
          </a:bodyPr>
          <a:lstStyle/>
          <a:p>
            <a:r>
              <a:rPr lang="pl-PL" sz="4400" dirty="0" smtClean="0">
                <a:solidFill>
                  <a:srgbClr val="1A8ECC"/>
                </a:solidFill>
              </a:rPr>
              <a:t>What is the goal of this website?</a:t>
            </a:r>
            <a:endParaRPr lang="de-DE" sz="4400" dirty="0">
              <a:solidFill>
                <a:srgbClr val="1A8ECC"/>
              </a:solidFill>
            </a:endParaRPr>
          </a:p>
        </p:txBody>
      </p:sp>
      <p:sp>
        <p:nvSpPr>
          <p:cNvPr id="7" name="TextBox 6"/>
          <p:cNvSpPr txBox="1"/>
          <p:nvPr/>
        </p:nvSpPr>
        <p:spPr>
          <a:xfrm>
            <a:off x="1038225" y="4267200"/>
            <a:ext cx="7086600" cy="923330"/>
          </a:xfrm>
          <a:prstGeom prst="rect">
            <a:avLst/>
          </a:prstGeom>
          <a:noFill/>
        </p:spPr>
        <p:txBody>
          <a:bodyPr wrap="square" rtlCol="0">
            <a:spAutoFit/>
          </a:bodyPr>
          <a:lstStyle/>
          <a:p>
            <a:pPr lvl="0"/>
            <a:r>
              <a:rPr lang="en-CA" dirty="0" smtClean="0">
                <a:solidFill>
                  <a:srgbClr val="1A8ECC"/>
                </a:solidFill>
              </a:rPr>
              <a:t>The main </a:t>
            </a:r>
            <a:r>
              <a:rPr lang="pl-PL" dirty="0" smtClean="0">
                <a:solidFill>
                  <a:srgbClr val="1A8ECC"/>
                </a:solidFill>
              </a:rPr>
              <a:t>g</a:t>
            </a:r>
            <a:r>
              <a:rPr lang="en-CA" dirty="0" err="1" smtClean="0">
                <a:solidFill>
                  <a:srgbClr val="1A8ECC"/>
                </a:solidFill>
              </a:rPr>
              <a:t>oal</a:t>
            </a:r>
            <a:r>
              <a:rPr lang="en-CA" dirty="0" smtClean="0">
                <a:solidFill>
                  <a:srgbClr val="1A8ECC"/>
                </a:solidFill>
              </a:rPr>
              <a:t> of the </a:t>
            </a:r>
            <a:r>
              <a:rPr lang="pl-PL" dirty="0" smtClean="0">
                <a:solidFill>
                  <a:srgbClr val="1A8ECC"/>
                </a:solidFill>
              </a:rPr>
              <a:t>w</a:t>
            </a:r>
            <a:r>
              <a:rPr lang="en-CA" dirty="0" err="1" smtClean="0">
                <a:solidFill>
                  <a:srgbClr val="1A8ECC"/>
                </a:solidFill>
              </a:rPr>
              <a:t>ebsite</a:t>
            </a:r>
            <a:r>
              <a:rPr lang="en-CA" dirty="0" smtClean="0">
                <a:solidFill>
                  <a:srgbClr val="1A8ECC"/>
                </a:solidFill>
              </a:rPr>
              <a:t> is to find out about interesting books online, view their reviews and check the lowest prices of them.</a:t>
            </a:r>
            <a:endParaRPr lang="de-DE" dirty="0" smtClean="0">
              <a:solidFill>
                <a:srgbClr val="1A8ECC"/>
              </a:solidFill>
            </a:endParaRPr>
          </a:p>
          <a:p>
            <a:endParaRPr lang="de-DE" dirty="0">
              <a:solidFill>
                <a:srgbClr val="1A8ECC"/>
              </a:solidFill>
            </a:endParaRPr>
          </a:p>
        </p:txBody>
      </p:sp>
    </p:spTree>
    <p:extLst>
      <p:ext uri="{BB962C8B-B14F-4D97-AF65-F5344CB8AC3E}">
        <p14:creationId xmlns:p14="http://schemas.microsoft.com/office/powerpoint/2010/main" val="3856521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5" name="TextBox 4"/>
          <p:cNvSpPr txBox="1"/>
          <p:nvPr/>
        </p:nvSpPr>
        <p:spPr>
          <a:xfrm>
            <a:off x="152400" y="781049"/>
            <a:ext cx="9525000" cy="769441"/>
          </a:xfrm>
          <a:prstGeom prst="rect">
            <a:avLst/>
          </a:prstGeom>
          <a:noFill/>
        </p:spPr>
        <p:txBody>
          <a:bodyPr wrap="square" rtlCol="0">
            <a:spAutoFit/>
          </a:bodyPr>
          <a:lstStyle/>
          <a:p>
            <a:r>
              <a:rPr lang="pl-PL" sz="4400" dirty="0" smtClean="0">
                <a:solidFill>
                  <a:srgbClr val="1A8ECC"/>
                </a:solidFill>
              </a:rPr>
              <a:t>Who are the audience of this website?</a:t>
            </a:r>
            <a:endParaRPr lang="de-DE" sz="4400" dirty="0">
              <a:solidFill>
                <a:srgbClr val="1A8ECC"/>
              </a:solidFill>
            </a:endParaRPr>
          </a:p>
        </p:txBody>
      </p:sp>
      <p:sp>
        <p:nvSpPr>
          <p:cNvPr id="2" name="TextBox 1"/>
          <p:cNvSpPr txBox="1"/>
          <p:nvPr/>
        </p:nvSpPr>
        <p:spPr>
          <a:xfrm>
            <a:off x="457200" y="1981200"/>
            <a:ext cx="8001000" cy="1200329"/>
          </a:xfrm>
          <a:prstGeom prst="rect">
            <a:avLst/>
          </a:prstGeom>
          <a:noFill/>
        </p:spPr>
        <p:txBody>
          <a:bodyPr wrap="square" rtlCol="0">
            <a:spAutoFit/>
          </a:bodyPr>
          <a:lstStyle/>
          <a:p>
            <a:r>
              <a:rPr lang="en-CA" dirty="0">
                <a:solidFill>
                  <a:srgbClr val="1A8ECC"/>
                </a:solidFill>
              </a:rPr>
              <a:t>The targeted </a:t>
            </a:r>
            <a:r>
              <a:rPr lang="en-CA" dirty="0" smtClean="0">
                <a:solidFill>
                  <a:srgbClr val="1A8ECC"/>
                </a:solidFill>
              </a:rPr>
              <a:t>customers </a:t>
            </a:r>
            <a:r>
              <a:rPr lang="pl-PL" dirty="0" smtClean="0">
                <a:solidFill>
                  <a:srgbClr val="1A8ECC"/>
                </a:solidFill>
              </a:rPr>
              <a:t>are</a:t>
            </a:r>
            <a:r>
              <a:rPr lang="en-CA" dirty="0" smtClean="0">
                <a:solidFill>
                  <a:srgbClr val="1A8ECC"/>
                </a:solidFill>
              </a:rPr>
              <a:t> </a:t>
            </a:r>
            <a:r>
              <a:rPr lang="en-CA" dirty="0">
                <a:solidFill>
                  <a:srgbClr val="1A8ECC"/>
                </a:solidFill>
              </a:rPr>
              <a:t>everyone who </a:t>
            </a:r>
            <a:r>
              <a:rPr lang="en-CA" dirty="0" smtClean="0">
                <a:solidFill>
                  <a:srgbClr val="1A8ECC"/>
                </a:solidFill>
              </a:rPr>
              <a:t>love </a:t>
            </a:r>
            <a:r>
              <a:rPr lang="en-CA" dirty="0">
                <a:solidFill>
                  <a:srgbClr val="1A8ECC"/>
                </a:solidFill>
              </a:rPr>
              <a:t>reading or </a:t>
            </a:r>
            <a:r>
              <a:rPr lang="pl-PL" dirty="0" smtClean="0">
                <a:solidFill>
                  <a:srgbClr val="1A8ECC"/>
                </a:solidFill>
              </a:rPr>
              <a:t>are</a:t>
            </a:r>
            <a:r>
              <a:rPr lang="en-CA" dirty="0" smtClean="0">
                <a:solidFill>
                  <a:srgbClr val="1A8ECC"/>
                </a:solidFill>
              </a:rPr>
              <a:t> beginner</a:t>
            </a:r>
            <a:r>
              <a:rPr lang="pl-PL" dirty="0" smtClean="0">
                <a:solidFill>
                  <a:srgbClr val="1A8ECC"/>
                </a:solidFill>
              </a:rPr>
              <a:t>s</a:t>
            </a:r>
            <a:r>
              <a:rPr lang="en-CA" dirty="0" smtClean="0">
                <a:solidFill>
                  <a:srgbClr val="1A8ECC"/>
                </a:solidFill>
              </a:rPr>
              <a:t> </a:t>
            </a:r>
            <a:r>
              <a:rPr lang="en-CA" dirty="0">
                <a:solidFill>
                  <a:srgbClr val="1A8ECC"/>
                </a:solidFill>
              </a:rPr>
              <a:t>in it, we love everybody who’s interested. Though lots of books are great for teenagers and adolescents. </a:t>
            </a:r>
            <a:endParaRPr lang="de-DE" dirty="0">
              <a:solidFill>
                <a:srgbClr val="1A8ECC"/>
              </a:solidFill>
            </a:endParaRPr>
          </a:p>
          <a:p>
            <a:endParaRPr lang="de-DE" dirty="0">
              <a:solidFill>
                <a:srgbClr val="1A8ECC"/>
              </a:solidFill>
            </a:endParaRPr>
          </a:p>
        </p:txBody>
      </p:sp>
      <p:sp>
        <p:nvSpPr>
          <p:cNvPr id="8" name="TextBox 7"/>
          <p:cNvSpPr txBox="1"/>
          <p:nvPr/>
        </p:nvSpPr>
        <p:spPr>
          <a:xfrm>
            <a:off x="381000" y="3181529"/>
            <a:ext cx="9525000" cy="769441"/>
          </a:xfrm>
          <a:prstGeom prst="rect">
            <a:avLst/>
          </a:prstGeom>
          <a:noFill/>
        </p:spPr>
        <p:txBody>
          <a:bodyPr wrap="square" rtlCol="0">
            <a:spAutoFit/>
          </a:bodyPr>
          <a:lstStyle/>
          <a:p>
            <a:r>
              <a:rPr lang="pl-PL" sz="4400" dirty="0" smtClean="0">
                <a:solidFill>
                  <a:srgbClr val="1A8ECC"/>
                </a:solidFill>
              </a:rPr>
              <a:t>What users can do on our website?</a:t>
            </a:r>
            <a:endParaRPr lang="de-DE" sz="4400" dirty="0">
              <a:solidFill>
                <a:srgbClr val="1A8ECC"/>
              </a:solidFill>
            </a:endParaRPr>
          </a:p>
        </p:txBody>
      </p:sp>
      <p:sp>
        <p:nvSpPr>
          <p:cNvPr id="9" name="TextBox 8"/>
          <p:cNvSpPr txBox="1"/>
          <p:nvPr/>
        </p:nvSpPr>
        <p:spPr>
          <a:xfrm>
            <a:off x="609600" y="4343400"/>
            <a:ext cx="8001000" cy="1477328"/>
          </a:xfrm>
          <a:prstGeom prst="rect">
            <a:avLst/>
          </a:prstGeom>
          <a:noFill/>
        </p:spPr>
        <p:txBody>
          <a:bodyPr wrap="square" rtlCol="0">
            <a:spAutoFit/>
          </a:bodyPr>
          <a:lstStyle/>
          <a:p>
            <a:pPr lvl="0"/>
            <a:r>
              <a:rPr lang="en-CA" dirty="0">
                <a:solidFill>
                  <a:srgbClr val="1A8ECC"/>
                </a:solidFill>
              </a:rPr>
              <a:t>Users </a:t>
            </a:r>
            <a:r>
              <a:rPr lang="pl-PL" dirty="0" smtClean="0">
                <a:solidFill>
                  <a:srgbClr val="1A8ECC"/>
                </a:solidFill>
              </a:rPr>
              <a:t>can</a:t>
            </a:r>
            <a:r>
              <a:rPr lang="en-CA" dirty="0" smtClean="0">
                <a:solidFill>
                  <a:srgbClr val="1A8ECC"/>
                </a:solidFill>
              </a:rPr>
              <a:t> </a:t>
            </a:r>
            <a:r>
              <a:rPr lang="pl-PL" dirty="0" smtClean="0">
                <a:solidFill>
                  <a:srgbClr val="1A8ECC"/>
                </a:solidFill>
              </a:rPr>
              <a:t>read the description and review of the chosen book, they can also check and find the cheapest price. There’s an option to leave </a:t>
            </a:r>
            <a:r>
              <a:rPr lang="en-CA" dirty="0" smtClean="0">
                <a:solidFill>
                  <a:srgbClr val="1A8ECC"/>
                </a:solidFill>
              </a:rPr>
              <a:t>comment</a:t>
            </a:r>
            <a:r>
              <a:rPr lang="pl-PL" dirty="0" smtClean="0">
                <a:solidFill>
                  <a:srgbClr val="1A8ECC"/>
                </a:solidFill>
              </a:rPr>
              <a:t>s</a:t>
            </a:r>
            <a:r>
              <a:rPr lang="en-CA" dirty="0" smtClean="0">
                <a:solidFill>
                  <a:srgbClr val="1A8ECC"/>
                </a:solidFill>
              </a:rPr>
              <a:t> </a:t>
            </a:r>
            <a:r>
              <a:rPr lang="en-CA" dirty="0">
                <a:solidFill>
                  <a:srgbClr val="1A8ECC"/>
                </a:solidFill>
              </a:rPr>
              <a:t>on this </a:t>
            </a:r>
            <a:r>
              <a:rPr lang="en-CA" dirty="0" err="1" smtClean="0">
                <a:solidFill>
                  <a:srgbClr val="1A8ECC"/>
                </a:solidFill>
              </a:rPr>
              <a:t>websit</a:t>
            </a:r>
            <a:r>
              <a:rPr lang="pl-PL" dirty="0" smtClean="0">
                <a:solidFill>
                  <a:srgbClr val="1A8ECC"/>
                </a:solidFill>
              </a:rPr>
              <a:t>e</a:t>
            </a:r>
            <a:r>
              <a:rPr lang="pl-PL" dirty="0">
                <a:solidFill>
                  <a:srgbClr val="1A8ECC"/>
                </a:solidFill>
              </a:rPr>
              <a:t>, </a:t>
            </a:r>
            <a:r>
              <a:rPr lang="pl-PL" dirty="0" smtClean="0">
                <a:solidFill>
                  <a:srgbClr val="1A8ECC"/>
                </a:solidFill>
              </a:rPr>
              <a:t>as well as feedback. On the contact us page users can find a way to communicate with us.</a:t>
            </a:r>
            <a:endParaRPr lang="de-DE" dirty="0"/>
          </a:p>
          <a:p>
            <a:endParaRPr lang="de-DE" dirty="0">
              <a:solidFill>
                <a:srgbClr val="1A8ECC"/>
              </a:solidFill>
            </a:endParaRPr>
          </a:p>
        </p:txBody>
      </p:sp>
    </p:spTree>
    <p:extLst>
      <p:ext uri="{BB962C8B-B14F-4D97-AF65-F5344CB8AC3E}">
        <p14:creationId xmlns:p14="http://schemas.microsoft.com/office/powerpoint/2010/main" val="633445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3429000" y="256654"/>
            <a:ext cx="2028826" cy="830997"/>
          </a:xfrm>
          <a:prstGeom prst="rect">
            <a:avLst/>
          </a:prstGeom>
          <a:noFill/>
        </p:spPr>
        <p:txBody>
          <a:bodyPr wrap="square" rtlCol="0">
            <a:spAutoFit/>
          </a:bodyPr>
          <a:lstStyle/>
          <a:p>
            <a:r>
              <a:rPr lang="pl-PL" sz="4800" b="1" dirty="0" smtClean="0">
                <a:solidFill>
                  <a:srgbClr val="1A8ECC"/>
                </a:solidFill>
              </a:rPr>
              <a:t>Design</a:t>
            </a:r>
            <a:endParaRPr lang="de-DE" sz="4800" b="1" dirty="0">
              <a:solidFill>
                <a:srgbClr val="1A8ECC"/>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458199" cy="4297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399" y="1134961"/>
            <a:ext cx="8001000" cy="1200329"/>
          </a:xfrm>
          <a:prstGeom prst="rect">
            <a:avLst/>
          </a:prstGeom>
          <a:noFill/>
        </p:spPr>
        <p:txBody>
          <a:bodyPr wrap="square" rtlCol="0">
            <a:spAutoFit/>
          </a:bodyPr>
          <a:lstStyle/>
          <a:p>
            <a:r>
              <a:rPr lang="pl-PL" dirty="0">
                <a:solidFill>
                  <a:srgbClr val="1A8ECC"/>
                </a:solidFill>
              </a:rPr>
              <a:t>T</a:t>
            </a:r>
            <a:r>
              <a:rPr lang="en-CA" dirty="0" smtClean="0">
                <a:solidFill>
                  <a:srgbClr val="1A8ECC"/>
                </a:solidFill>
              </a:rPr>
              <a:t>he </a:t>
            </a:r>
            <a:r>
              <a:rPr lang="en-CA" dirty="0">
                <a:solidFill>
                  <a:srgbClr val="1A8ECC"/>
                </a:solidFill>
              </a:rPr>
              <a:t>whole website is mainly in blue, white, gray and some dark colors. This color-coding will help the user find the information quicker by not being distracted. The dark design of our color palette helps the visitor to protect his eyes from the bright and </a:t>
            </a:r>
            <a:r>
              <a:rPr lang="en-CA" dirty="0" err="1">
                <a:solidFill>
                  <a:srgbClr val="1A8ECC"/>
                </a:solidFill>
              </a:rPr>
              <a:t>striky</a:t>
            </a:r>
            <a:r>
              <a:rPr lang="en-CA" dirty="0">
                <a:solidFill>
                  <a:srgbClr val="1A8ECC"/>
                </a:solidFill>
              </a:rPr>
              <a:t> colors. The site is clear and simply to </a:t>
            </a:r>
            <a:r>
              <a:rPr lang="en-CA" dirty="0" smtClean="0">
                <a:solidFill>
                  <a:srgbClr val="1A8ECC"/>
                </a:solidFill>
              </a:rPr>
              <a:t>use</a:t>
            </a:r>
            <a:r>
              <a:rPr lang="pl-PL" dirty="0" smtClean="0">
                <a:solidFill>
                  <a:srgbClr val="1A8ECC"/>
                </a:solidFill>
              </a:rPr>
              <a:t>.</a:t>
            </a:r>
            <a:endParaRPr lang="de-DE" dirty="0">
              <a:solidFill>
                <a:srgbClr val="1A8ECC"/>
              </a:solidFill>
            </a:endParaRPr>
          </a:p>
        </p:txBody>
      </p:sp>
    </p:spTree>
    <p:extLst>
      <p:ext uri="{BB962C8B-B14F-4D97-AF65-F5344CB8AC3E}">
        <p14:creationId xmlns:p14="http://schemas.microsoft.com/office/powerpoint/2010/main" val="344991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3124200" y="228599"/>
            <a:ext cx="2762250" cy="830997"/>
          </a:xfrm>
          <a:prstGeom prst="rect">
            <a:avLst/>
          </a:prstGeom>
          <a:noFill/>
        </p:spPr>
        <p:txBody>
          <a:bodyPr wrap="square" rtlCol="0">
            <a:spAutoFit/>
          </a:bodyPr>
          <a:lstStyle/>
          <a:p>
            <a:r>
              <a:rPr lang="pl-PL" sz="4800" b="1" dirty="0" smtClean="0">
                <a:solidFill>
                  <a:srgbClr val="1A8ECC"/>
                </a:solidFill>
              </a:rPr>
              <a:t>Site Map</a:t>
            </a:r>
            <a:endParaRPr lang="de-DE" sz="4800" b="1" dirty="0">
              <a:solidFill>
                <a:srgbClr val="1A8ECC"/>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598"/>
            <a:ext cx="8153400" cy="4554533"/>
          </a:xfrm>
          <a:prstGeom prst="rect">
            <a:avLst/>
          </a:prstGeom>
        </p:spPr>
      </p:pic>
    </p:spTree>
    <p:extLst>
      <p:ext uri="{BB962C8B-B14F-4D97-AF65-F5344CB8AC3E}">
        <p14:creationId xmlns:p14="http://schemas.microsoft.com/office/powerpoint/2010/main" val="129859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05" y="2395439"/>
            <a:ext cx="809768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p:nvPr/>
        </p:nvSpPr>
        <p:spPr>
          <a:xfrm>
            <a:off x="857665" y="1953479"/>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Down Arrow 7"/>
          <p:cNvSpPr/>
          <p:nvPr/>
        </p:nvSpPr>
        <p:spPr>
          <a:xfrm>
            <a:off x="1368205" y="1953479"/>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Down Arrow 8"/>
          <p:cNvSpPr/>
          <p:nvPr/>
        </p:nvSpPr>
        <p:spPr>
          <a:xfrm>
            <a:off x="6626005" y="1938239"/>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Down Arrow 9"/>
          <p:cNvSpPr/>
          <p:nvPr/>
        </p:nvSpPr>
        <p:spPr>
          <a:xfrm>
            <a:off x="7235605" y="1938239"/>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Down Arrow 10"/>
          <p:cNvSpPr/>
          <p:nvPr/>
        </p:nvSpPr>
        <p:spPr>
          <a:xfrm>
            <a:off x="7921405" y="1953479"/>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758605" y="1176239"/>
            <a:ext cx="7772400" cy="685800"/>
          </a:xfrm>
          <a:prstGeom prst="rect">
            <a:avLst/>
          </a:prstGeom>
          <a:solidFill>
            <a:srgbClr val="18181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There are buttons for navigating on our website</a:t>
            </a:r>
            <a:endParaRPr lang="de-DE" dirty="0"/>
          </a:p>
        </p:txBody>
      </p:sp>
      <p:sp>
        <p:nvSpPr>
          <p:cNvPr id="6" name="Rectangle 5"/>
          <p:cNvSpPr/>
          <p:nvPr/>
        </p:nvSpPr>
        <p:spPr>
          <a:xfrm>
            <a:off x="705265" y="3043139"/>
            <a:ext cx="7772400" cy="304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Down Arrow 13"/>
          <p:cNvSpPr/>
          <p:nvPr/>
        </p:nvSpPr>
        <p:spPr>
          <a:xfrm rot="18034755">
            <a:off x="552865" y="3175973"/>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rot="18328995">
            <a:off x="-216480" y="1862242"/>
            <a:ext cx="1322798" cy="369332"/>
          </a:xfrm>
          <a:prstGeom prst="rect">
            <a:avLst/>
          </a:prstGeom>
        </p:spPr>
        <p:txBody>
          <a:bodyPr wrap="none">
            <a:spAutoFit/>
          </a:bodyPr>
          <a:lstStyle/>
          <a:p>
            <a:r>
              <a:rPr lang="pl-PL" dirty="0" smtClean="0">
                <a:solidFill>
                  <a:schemeClr val="bg1"/>
                </a:solidFill>
              </a:rPr>
              <a:t>This is slider</a:t>
            </a:r>
            <a:endParaRPr lang="de-DE" dirty="0">
              <a:solidFill>
                <a:schemeClr val="bg1"/>
              </a:solidFill>
            </a:endParaRPr>
          </a:p>
        </p:txBody>
      </p:sp>
      <p:sp>
        <p:nvSpPr>
          <p:cNvPr id="16" name="Down Arrow 15"/>
          <p:cNvSpPr/>
          <p:nvPr/>
        </p:nvSpPr>
        <p:spPr>
          <a:xfrm rot="18034755">
            <a:off x="4102469" y="5348562"/>
            <a:ext cx="217667" cy="457485"/>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tangle 16"/>
          <p:cNvSpPr/>
          <p:nvPr/>
        </p:nvSpPr>
        <p:spPr>
          <a:xfrm>
            <a:off x="606205" y="5188406"/>
            <a:ext cx="3506037" cy="369332"/>
          </a:xfrm>
          <a:prstGeom prst="rect">
            <a:avLst/>
          </a:prstGeom>
        </p:spPr>
        <p:txBody>
          <a:bodyPr wrap="square">
            <a:spAutoFit/>
          </a:bodyPr>
          <a:lstStyle/>
          <a:p>
            <a:r>
              <a:rPr lang="pl-PL" dirty="0" smtClean="0">
                <a:solidFill>
                  <a:schemeClr val="bg1"/>
                </a:solidFill>
              </a:rPr>
              <a:t>You can use this to go to other slide</a:t>
            </a:r>
            <a:endParaRPr lang="de-DE" dirty="0">
              <a:solidFill>
                <a:schemeClr val="bg1"/>
              </a:solidFill>
            </a:endParaRPr>
          </a:p>
        </p:txBody>
      </p:sp>
      <p:sp>
        <p:nvSpPr>
          <p:cNvPr id="19" name="Down Arrow 18"/>
          <p:cNvSpPr/>
          <p:nvPr/>
        </p:nvSpPr>
        <p:spPr>
          <a:xfrm rot="1994852">
            <a:off x="5307196" y="5370684"/>
            <a:ext cx="229894" cy="561492"/>
          </a:xfrm>
          <a:prstGeom prst="downArrow">
            <a:avLst>
              <a:gd name="adj1" fmla="val 50000"/>
              <a:gd name="adj2" fmla="val 49928"/>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tangle 17"/>
          <p:cNvSpPr/>
          <p:nvPr/>
        </p:nvSpPr>
        <p:spPr>
          <a:xfrm>
            <a:off x="5505082" y="4865240"/>
            <a:ext cx="3174928" cy="923330"/>
          </a:xfrm>
          <a:prstGeom prst="rect">
            <a:avLst/>
          </a:prstGeom>
        </p:spPr>
        <p:txBody>
          <a:bodyPr wrap="square">
            <a:spAutoFit/>
          </a:bodyPr>
          <a:lstStyle/>
          <a:p>
            <a:r>
              <a:rPr lang="pl-PL" dirty="0" smtClean="0">
                <a:solidFill>
                  <a:schemeClr val="bg1"/>
                </a:solidFill>
              </a:rPr>
              <a:t>There are quotes from books, which are changing automatically. </a:t>
            </a:r>
            <a:endParaRPr lang="de-DE" dirty="0">
              <a:solidFill>
                <a:schemeClr val="bg1"/>
              </a:solidFill>
            </a:endParaRPr>
          </a:p>
        </p:txBody>
      </p:sp>
      <p:sp>
        <p:nvSpPr>
          <p:cNvPr id="21" name="TextBox 20"/>
          <p:cNvSpPr txBox="1"/>
          <p:nvPr/>
        </p:nvSpPr>
        <p:spPr>
          <a:xfrm>
            <a:off x="2961298" y="152399"/>
            <a:ext cx="3664707" cy="830997"/>
          </a:xfrm>
          <a:prstGeom prst="rect">
            <a:avLst/>
          </a:prstGeom>
          <a:noFill/>
        </p:spPr>
        <p:txBody>
          <a:bodyPr wrap="square" rtlCol="0">
            <a:spAutoFit/>
          </a:bodyPr>
          <a:lstStyle/>
          <a:p>
            <a:r>
              <a:rPr lang="pl-PL" sz="4800" b="1" dirty="0" smtClean="0">
                <a:solidFill>
                  <a:srgbClr val="1A8ECC"/>
                </a:solidFill>
              </a:rPr>
              <a:t>Home page</a:t>
            </a:r>
          </a:p>
        </p:txBody>
      </p:sp>
    </p:spTree>
    <p:extLst>
      <p:ext uri="{BB962C8B-B14F-4D97-AF65-F5344CB8AC3E}">
        <p14:creationId xmlns:p14="http://schemas.microsoft.com/office/powerpoint/2010/main" val="2105759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5" name="TextBox 4"/>
          <p:cNvSpPr txBox="1"/>
          <p:nvPr/>
        </p:nvSpPr>
        <p:spPr>
          <a:xfrm>
            <a:off x="2961298" y="152399"/>
            <a:ext cx="3664707" cy="830997"/>
          </a:xfrm>
          <a:prstGeom prst="rect">
            <a:avLst/>
          </a:prstGeom>
          <a:noFill/>
        </p:spPr>
        <p:txBody>
          <a:bodyPr wrap="square" rtlCol="0">
            <a:spAutoFit/>
          </a:bodyPr>
          <a:lstStyle/>
          <a:p>
            <a:r>
              <a:rPr lang="pl-PL" sz="4800" b="1" dirty="0" smtClean="0">
                <a:solidFill>
                  <a:srgbClr val="1A8ECC"/>
                </a:solidFill>
              </a:rPr>
              <a:t>Home page</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799"/>
            <a:ext cx="8229600" cy="419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a:xfrm rot="3033475">
            <a:off x="5278987" y="863046"/>
            <a:ext cx="304800" cy="1558588"/>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6053757" y="304800"/>
            <a:ext cx="2599168" cy="923330"/>
          </a:xfrm>
          <a:prstGeom prst="rect">
            <a:avLst/>
          </a:prstGeom>
        </p:spPr>
        <p:txBody>
          <a:bodyPr wrap="square">
            <a:spAutoFit/>
          </a:bodyPr>
          <a:lstStyle/>
          <a:p>
            <a:r>
              <a:rPr lang="pl-PL" dirty="0" smtClean="0">
                <a:solidFill>
                  <a:schemeClr val="bg1"/>
                </a:solidFill>
              </a:rPr>
              <a:t>There you can find the most popular book of the week.</a:t>
            </a:r>
            <a:endParaRPr lang="de-DE" dirty="0"/>
          </a:p>
        </p:txBody>
      </p:sp>
      <p:sp>
        <p:nvSpPr>
          <p:cNvPr id="11" name="Down Arrow 10"/>
          <p:cNvSpPr/>
          <p:nvPr/>
        </p:nvSpPr>
        <p:spPr>
          <a:xfrm>
            <a:off x="2057400"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Down Arrow 11"/>
          <p:cNvSpPr/>
          <p:nvPr/>
        </p:nvSpPr>
        <p:spPr>
          <a:xfrm>
            <a:off x="3276600"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Down Arrow 12"/>
          <p:cNvSpPr/>
          <p:nvPr/>
        </p:nvSpPr>
        <p:spPr>
          <a:xfrm>
            <a:off x="3886200"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Down Arrow 13"/>
          <p:cNvSpPr/>
          <p:nvPr/>
        </p:nvSpPr>
        <p:spPr>
          <a:xfrm>
            <a:off x="4580344"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Down Arrow 14"/>
          <p:cNvSpPr/>
          <p:nvPr/>
        </p:nvSpPr>
        <p:spPr>
          <a:xfrm>
            <a:off x="5278987"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Down Arrow 15"/>
          <p:cNvSpPr/>
          <p:nvPr/>
        </p:nvSpPr>
        <p:spPr>
          <a:xfrm>
            <a:off x="5901357"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Down Arrow 16"/>
          <p:cNvSpPr/>
          <p:nvPr/>
        </p:nvSpPr>
        <p:spPr>
          <a:xfrm>
            <a:off x="6576142"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Down Arrow 17"/>
          <p:cNvSpPr/>
          <p:nvPr/>
        </p:nvSpPr>
        <p:spPr>
          <a:xfrm>
            <a:off x="2626018" y="5644894"/>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p:cNvSpPr/>
          <p:nvPr/>
        </p:nvSpPr>
        <p:spPr>
          <a:xfrm>
            <a:off x="2775010" y="6332220"/>
            <a:ext cx="3610668" cy="369332"/>
          </a:xfrm>
          <a:prstGeom prst="rect">
            <a:avLst/>
          </a:prstGeom>
        </p:spPr>
        <p:txBody>
          <a:bodyPr wrap="none">
            <a:spAutoFit/>
          </a:bodyPr>
          <a:lstStyle/>
          <a:p>
            <a:r>
              <a:rPr lang="pl-PL" dirty="0" smtClean="0">
                <a:solidFill>
                  <a:schemeClr val="bg1"/>
                </a:solidFill>
              </a:rPr>
              <a:t>There are few more updates bellow.</a:t>
            </a:r>
            <a:endParaRPr lang="de-DE" dirty="0"/>
          </a:p>
        </p:txBody>
      </p:sp>
      <p:sp>
        <p:nvSpPr>
          <p:cNvPr id="20" name="Down Arrow 19"/>
          <p:cNvSpPr/>
          <p:nvPr/>
        </p:nvSpPr>
        <p:spPr>
          <a:xfrm rot="3033475">
            <a:off x="7016706" y="2484355"/>
            <a:ext cx="304800" cy="811286"/>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a:xfrm>
            <a:off x="7467601" y="2133600"/>
            <a:ext cx="1676400" cy="2031325"/>
          </a:xfrm>
          <a:prstGeom prst="rect">
            <a:avLst/>
          </a:prstGeom>
        </p:spPr>
        <p:txBody>
          <a:bodyPr wrap="square">
            <a:spAutoFit/>
          </a:bodyPr>
          <a:lstStyle/>
          <a:p>
            <a:r>
              <a:rPr lang="pl-PL" dirty="0" smtClean="0">
                <a:solidFill>
                  <a:schemeClr val="bg1"/>
                </a:solidFill>
              </a:rPr>
              <a:t>You can click on this box and go to subpage, witch contains description, review and more.</a:t>
            </a:r>
            <a:endParaRPr lang="de-DE" dirty="0">
              <a:solidFill>
                <a:schemeClr val="bg1"/>
              </a:solidFill>
            </a:endParaRPr>
          </a:p>
        </p:txBody>
      </p:sp>
    </p:spTree>
    <p:extLst>
      <p:ext uri="{BB962C8B-B14F-4D97-AF65-F5344CB8AC3E}">
        <p14:creationId xmlns:p14="http://schemas.microsoft.com/office/powerpoint/2010/main" val="240101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5" name="TextBox 4"/>
          <p:cNvSpPr txBox="1"/>
          <p:nvPr/>
        </p:nvSpPr>
        <p:spPr>
          <a:xfrm>
            <a:off x="3505200" y="168065"/>
            <a:ext cx="3664707" cy="830997"/>
          </a:xfrm>
          <a:prstGeom prst="rect">
            <a:avLst/>
          </a:prstGeom>
          <a:noFill/>
        </p:spPr>
        <p:txBody>
          <a:bodyPr wrap="square" rtlCol="0">
            <a:spAutoFit/>
          </a:bodyPr>
          <a:lstStyle/>
          <a:p>
            <a:r>
              <a:rPr lang="pl-PL" sz="4800" b="1" dirty="0" smtClean="0">
                <a:solidFill>
                  <a:srgbClr val="1A8ECC"/>
                </a:solidFill>
              </a:rPr>
              <a:t>Footer</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9" y="1447799"/>
            <a:ext cx="88799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434736" y="3886199"/>
            <a:ext cx="8480663" cy="22049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8528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1E"/>
        </a:solidFill>
        <a:effectLst/>
      </p:bgPr>
    </p:bg>
    <p:spTree>
      <p:nvGrpSpPr>
        <p:cNvPr id="1" name=""/>
        <p:cNvGrpSpPr/>
        <p:nvPr/>
      </p:nvGrpSpPr>
      <p:grpSpPr>
        <a:xfrm>
          <a:off x="0" y="0"/>
          <a:ext cx="0" cy="0"/>
          <a:chOff x="0" y="0"/>
          <a:chExt cx="0" cy="0"/>
        </a:xfrm>
      </p:grpSpPr>
      <p:sp>
        <p:nvSpPr>
          <p:cNvPr id="4" name="TextBox 3"/>
          <p:cNvSpPr txBox="1"/>
          <p:nvPr/>
        </p:nvSpPr>
        <p:spPr>
          <a:xfrm>
            <a:off x="2819400" y="255660"/>
            <a:ext cx="3362236" cy="830997"/>
          </a:xfrm>
          <a:prstGeom prst="rect">
            <a:avLst/>
          </a:prstGeom>
          <a:noFill/>
        </p:spPr>
        <p:txBody>
          <a:bodyPr wrap="square" rtlCol="0">
            <a:spAutoFit/>
          </a:bodyPr>
          <a:lstStyle/>
          <a:p>
            <a:r>
              <a:rPr lang="pl-PL" sz="4800" b="1" dirty="0" smtClean="0">
                <a:solidFill>
                  <a:srgbClr val="1A8ECC"/>
                </a:solidFill>
              </a:rPr>
              <a:t>Categories</a:t>
            </a:r>
            <a:endParaRPr lang="de-DE" sz="4800" b="1" dirty="0">
              <a:solidFill>
                <a:srgbClr val="1A8ECC"/>
              </a:solidFill>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295400"/>
            <a:ext cx="867572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a:xfrm>
            <a:off x="2110658"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Down Arrow 7"/>
          <p:cNvSpPr/>
          <p:nvPr/>
        </p:nvSpPr>
        <p:spPr>
          <a:xfrm>
            <a:off x="3329858"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Down Arrow 8"/>
          <p:cNvSpPr/>
          <p:nvPr/>
        </p:nvSpPr>
        <p:spPr>
          <a:xfrm>
            <a:off x="3939458"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Down Arrow 9"/>
          <p:cNvSpPr/>
          <p:nvPr/>
        </p:nvSpPr>
        <p:spPr>
          <a:xfrm>
            <a:off x="4633602"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Down Arrow 10"/>
          <p:cNvSpPr/>
          <p:nvPr/>
        </p:nvSpPr>
        <p:spPr>
          <a:xfrm>
            <a:off x="5332245"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Down Arrow 11"/>
          <p:cNvSpPr/>
          <p:nvPr/>
        </p:nvSpPr>
        <p:spPr>
          <a:xfrm>
            <a:off x="5954615"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Down Arrow 12"/>
          <p:cNvSpPr/>
          <p:nvPr/>
        </p:nvSpPr>
        <p:spPr>
          <a:xfrm>
            <a:off x="6629400"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Down Arrow 13"/>
          <p:cNvSpPr/>
          <p:nvPr/>
        </p:nvSpPr>
        <p:spPr>
          <a:xfrm>
            <a:off x="2679276" y="5410200"/>
            <a:ext cx="304800" cy="609600"/>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76200" y="6079093"/>
            <a:ext cx="9067800" cy="646331"/>
          </a:xfrm>
          <a:prstGeom prst="rect">
            <a:avLst/>
          </a:prstGeom>
        </p:spPr>
        <p:txBody>
          <a:bodyPr wrap="square">
            <a:spAutoFit/>
          </a:bodyPr>
          <a:lstStyle/>
          <a:p>
            <a:r>
              <a:rPr lang="pl-PL" dirty="0">
                <a:solidFill>
                  <a:schemeClr val="bg1"/>
                </a:solidFill>
              </a:rPr>
              <a:t>There </a:t>
            </a:r>
            <a:r>
              <a:rPr lang="pl-PL" dirty="0" smtClean="0">
                <a:solidFill>
                  <a:schemeClr val="bg1"/>
                </a:solidFill>
              </a:rPr>
              <a:t>are more categories bellow (Science-Fiction, Fantasy, Thriller, Horror, Comedy, Self-help, Philosophy).</a:t>
            </a:r>
            <a:endParaRPr lang="de-DE" dirty="0"/>
          </a:p>
        </p:txBody>
      </p:sp>
      <p:sp>
        <p:nvSpPr>
          <p:cNvPr id="16" name="Down Arrow 15"/>
          <p:cNvSpPr/>
          <p:nvPr/>
        </p:nvSpPr>
        <p:spPr>
          <a:xfrm rot="3033475">
            <a:off x="7363333" y="3246355"/>
            <a:ext cx="304800" cy="811286"/>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7821974" y="2289624"/>
            <a:ext cx="1398226" cy="1477328"/>
          </a:xfrm>
          <a:prstGeom prst="rect">
            <a:avLst/>
          </a:prstGeom>
        </p:spPr>
        <p:txBody>
          <a:bodyPr wrap="square">
            <a:spAutoFit/>
          </a:bodyPr>
          <a:lstStyle/>
          <a:p>
            <a:r>
              <a:rPr lang="pl-PL" dirty="0">
                <a:solidFill>
                  <a:schemeClr val="bg1"/>
                </a:solidFill>
              </a:rPr>
              <a:t>You can click </a:t>
            </a:r>
            <a:r>
              <a:rPr lang="pl-PL" dirty="0" smtClean="0">
                <a:solidFill>
                  <a:schemeClr val="bg1"/>
                </a:solidFill>
              </a:rPr>
              <a:t>those books </a:t>
            </a:r>
            <a:r>
              <a:rPr lang="pl-PL" dirty="0">
                <a:solidFill>
                  <a:schemeClr val="bg1"/>
                </a:solidFill>
              </a:rPr>
              <a:t>and go </a:t>
            </a:r>
            <a:r>
              <a:rPr lang="pl-PL" dirty="0" smtClean="0">
                <a:solidFill>
                  <a:schemeClr val="bg1"/>
                </a:solidFill>
              </a:rPr>
              <a:t>to the description. </a:t>
            </a:r>
            <a:endParaRPr lang="de-DE" dirty="0"/>
          </a:p>
        </p:txBody>
      </p:sp>
      <p:sp>
        <p:nvSpPr>
          <p:cNvPr id="18" name="Down Arrow 17"/>
          <p:cNvSpPr/>
          <p:nvPr/>
        </p:nvSpPr>
        <p:spPr>
          <a:xfrm rot="4935269">
            <a:off x="5091210" y="189131"/>
            <a:ext cx="253896" cy="5409915"/>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own Arrow 18"/>
          <p:cNvSpPr/>
          <p:nvPr/>
        </p:nvSpPr>
        <p:spPr>
          <a:xfrm rot="4826086">
            <a:off x="5701829" y="1155587"/>
            <a:ext cx="253896" cy="3999812"/>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own Arrow 19"/>
          <p:cNvSpPr/>
          <p:nvPr/>
        </p:nvSpPr>
        <p:spPr>
          <a:xfrm rot="4557403">
            <a:off x="6719875" y="2292608"/>
            <a:ext cx="253896" cy="2183655"/>
          </a:xfrm>
          <a:prstGeom prst="downArrow">
            <a:avLst/>
          </a:prstGeom>
          <a:solidFill>
            <a:srgbClr val="1A8E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55115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405</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2006-08-16T00:00:00Z</dcterms:created>
  <dcterms:modified xsi:type="dcterms:W3CDTF">2018-07-20T08:34:32Z</dcterms:modified>
</cp:coreProperties>
</file>