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6"/>
  </p:notesMasterIdLst>
  <p:sldIdLst>
    <p:sldId id="256" r:id="rId5"/>
    <p:sldId id="386" r:id="rId6"/>
    <p:sldId id="387" r:id="rId7"/>
    <p:sldId id="388" r:id="rId8"/>
    <p:sldId id="389" r:id="rId9"/>
    <p:sldId id="390" r:id="rId10"/>
    <p:sldId id="394" r:id="rId11"/>
    <p:sldId id="395" r:id="rId12"/>
    <p:sldId id="396" r:id="rId13"/>
    <p:sldId id="397" r:id="rId14"/>
    <p:sldId id="402" r:id="rId15"/>
    <p:sldId id="407" r:id="rId17"/>
    <p:sldId id="408" r:id="rId18"/>
    <p:sldId id="409" r:id="rId19"/>
    <p:sldId id="410" r:id="rId20"/>
    <p:sldId id="411" r:id="rId21"/>
    <p:sldId id="413" r:id="rId22"/>
    <p:sldId id="414" r:id="rId23"/>
    <p:sldId id="437" r:id="rId24"/>
    <p:sldId id="415" r:id="rId25"/>
    <p:sldId id="416" r:id="rId26"/>
    <p:sldId id="417" r:id="rId27"/>
    <p:sldId id="438" r:id="rId28"/>
    <p:sldId id="439" r:id="rId29"/>
    <p:sldId id="440" r:id="rId30"/>
    <p:sldId id="418" r:id="rId31"/>
    <p:sldId id="419" r:id="rId32"/>
    <p:sldId id="420" r:id="rId33"/>
    <p:sldId id="421" r:id="rId34"/>
    <p:sldId id="44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42" r:id="rId45"/>
    <p:sldId id="431" r:id="rId46"/>
    <p:sldId id="432" r:id="rId47"/>
    <p:sldId id="433" r:id="rId48"/>
    <p:sldId id="434" r:id="rId49"/>
    <p:sldId id="435" r:id="rId50"/>
    <p:sldId id="436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E0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1" autoAdjust="0"/>
  </p:normalViewPr>
  <p:slideViewPr>
    <p:cSldViewPr>
      <p:cViewPr varScale="1">
        <p:scale>
          <a:sx n="97" d="100"/>
          <a:sy n="97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16B3B-8E01-433C-9CB5-4367E03BCA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B4E8-3BC3-46CB-852A-DB258995B6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B4E8-3BC3-46CB-852A-DB258995B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9945E2-B3CB-4C36-A060-FAF3AB08B712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9F5E95-2B96-40BF-9D77-521051F56DDF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9214A3-D516-4210-AD2E-3B5CE63F1B32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E601FB-6FFA-4DFE-AE4C-3BB15D7EA084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422C9D4-D56D-47AA-9FAE-74DE015F860D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/>
              <a:t>2100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928388-97CF-49C8-A2BD-4239741D0252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/>
              <a:t>2100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E99337-B4F8-462D-8CB1-5DFE1DB99730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/>
              <a:t>2100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6FF1C8-73A0-49F2-909C-700DDD428AEE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95B201-54D0-418D-95B4-8C673BCA5192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F9A12B-DB76-4A35-8299-153F97E3C0F4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AE5A52-276E-4B2F-A167-B15E9D308B9F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C926-70AD-4050-B52A-220FF1D395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952-8159-424C-901A-497927013C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8D08-4E6C-4BD5-97AA-559BD254EF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D48C7-3D29-4E47-A480-0141C715B80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9D05D-6C5C-495B-8693-BB25A026C60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5AAA5-AD0C-45BA-98DD-173DF82E61F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057F0-74BC-47C1-9317-2EC0056E4A6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5A88A-309E-4764-B6AC-6DF03B03665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AD45F-C0E4-4FA8-A170-CABE09BE325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FC7AA-9654-4A82-A7FC-4DDADF186CA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EF80B-60B2-4CB7-B5CF-7818C872E73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8A73-657C-4492-8F4A-A20B24F1A9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1DDD9-E0E3-46B0-85B6-6312AA50270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1DF3F-F9B2-4BC9-9893-E13844B36D80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DC360-47D8-4346-A2A6-DD22A33AE2C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D48C7-3D29-4E47-A480-0141C715B80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9D05D-6C5C-495B-8693-BB25A026C60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5AAA5-AD0C-45BA-98DD-173DF82E61F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057F0-74BC-47C1-9317-2EC0056E4A6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5A88A-309E-4764-B6AC-6DF03B03665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AD45F-C0E4-4FA8-A170-CABE09BE325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FC7AA-9654-4A82-A7FC-4DDADF186CA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C15-90E5-4941-A0F4-100290B4AE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EF80B-60B2-4CB7-B5CF-7818C872E73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1DDD9-E0E3-46B0-85B6-6312AA50270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1DF3F-F9B2-4BC9-9893-E13844B36D80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第3章 集成逻辑门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DC360-47D8-4346-A2A6-DD22A33AE2C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886C-778F-4E9D-90CF-BE902D95EAF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0D8-708A-4C2F-9AAA-1227810A56C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F31D-29BA-4E3C-A5BC-657CE4A001F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CB8B-24A1-4A86-B6D0-43E1D24C9A9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CAD-AEAF-48EB-B35B-039AEB103B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C1BD-02ED-43F0-9C56-9DBA99D786F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4B2A-7926-43BE-87F7-56775450B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第3章 集成逻辑门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FB60EF-8A4C-4306-AF7D-7031E36F5D85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第3章 集成逻辑门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FB60EF-8A4C-4306-AF7D-7031E36F5D85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4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9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0.png"/><Relationship Id="rId2" Type="http://schemas.openxmlformats.org/officeDocument/2006/relationships/image" Target="../media/image39.w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6.png"/><Relationship Id="rId2" Type="http://schemas.openxmlformats.org/officeDocument/2006/relationships/image" Target="../media/image45.wmf"/><Relationship Id="rId1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52.png"/><Relationship Id="rId2" Type="http://schemas.openxmlformats.org/officeDocument/2006/relationships/image" Target="../media/image51.wmf"/><Relationship Id="rId1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9.xml"/><Relationship Id="rId7" Type="http://schemas.openxmlformats.org/officeDocument/2006/relationships/image" Target="../media/image64.png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61.wmf"/><Relationship Id="rId10" Type="http://schemas.openxmlformats.org/officeDocument/2006/relationships/notesSlide" Target="../notesSlides/notesSlide10.xml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650" y="700088"/>
            <a:ext cx="7920038" cy="830997"/>
          </a:xfrm>
          <a:prstGeom prst="rect">
            <a:avLst/>
          </a:prstGeom>
          <a:noFill/>
          <a:ln w="76200" cmpd="tri">
            <a:solidFill>
              <a:srgbClr val="9933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4400" i="1" dirty="0">
                <a:solidFill>
                  <a:srgbClr val="3333FF"/>
                </a:solidFill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4800" i="1" dirty="0" smtClean="0">
                <a:solidFill>
                  <a:srgbClr val="3333FF"/>
                </a:solidFill>
                <a:ea typeface="华文中宋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4800" i="1" dirty="0" smtClean="0">
                <a:solidFill>
                  <a:srgbClr val="3333FF"/>
                </a:solidFill>
                <a:ea typeface="华文中宋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800" i="1" dirty="0" smtClean="0">
                <a:solidFill>
                  <a:srgbClr val="3333FF"/>
                </a:solidFill>
                <a:ea typeface="华文中宋" pitchFamily="2" charset="-122"/>
                <a:cs typeface="Times New Roman" panose="02020603050405020304" pitchFamily="18" charset="0"/>
              </a:rPr>
              <a:t>章   逻辑门电路</a:t>
            </a:r>
            <a:r>
              <a:rPr lang="zh-CN" altLang="en-US" sz="4400" i="1" dirty="0" smtClean="0">
                <a:solidFill>
                  <a:srgbClr val="3333FF"/>
                </a:solidFill>
                <a:ea typeface="华文中宋" pitchFamily="2" charset="-122"/>
                <a:cs typeface="Times New Roman" panose="02020603050405020304" pitchFamily="18" charset="0"/>
              </a:rPr>
              <a:t>   </a:t>
            </a:r>
            <a:endParaRPr lang="zh-CN" altLang="en-US" sz="4400" i="1" dirty="0">
              <a:solidFill>
                <a:srgbClr val="3333FF"/>
              </a:solidFill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47800" y="4343400"/>
            <a:ext cx="6553200" cy="6858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集成门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447800" y="3200400"/>
            <a:ext cx="6553200" cy="6858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集成逻辑门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447800" y="2057400"/>
            <a:ext cx="6629400" cy="6858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基本逻辑门电路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8" name="AutoShape 26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08163" y="95250"/>
            <a:ext cx="5202237" cy="6858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2.1  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基本逻辑门电路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96" y="985340"/>
            <a:ext cx="4506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2.1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二极管与门和或门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2878"/>
            <a:ext cx="5767387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24744"/>
            <a:ext cx="25003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8" name="Text Box 128"/>
          <p:cNvSpPr txBox="1">
            <a:spLocks noChangeArrowheads="1"/>
          </p:cNvSpPr>
          <p:nvPr/>
        </p:nvSpPr>
        <p:spPr bwMode="auto">
          <a:xfrm>
            <a:off x="2374900" y="938213"/>
            <a:ext cx="67691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zh-CN" altLang="en-US" sz="2800" b="1" smtClean="0">
                <a:solidFill>
                  <a:srgbClr val="CC0066"/>
                </a:solidFill>
                <a:ea typeface="楷体_GB2312" pitchFamily="49" charset="-122"/>
              </a:rPr>
              <a:t>功能：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完成输出电压与输入电压的反相。</a:t>
            </a:r>
            <a:endParaRPr kumimoji="1"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63970" name="Text Box 130"/>
          <p:cNvSpPr txBox="1">
            <a:spLocks noChangeArrowheads="1"/>
          </p:cNvSpPr>
          <p:nvPr/>
        </p:nvSpPr>
        <p:spPr bwMode="auto">
          <a:xfrm>
            <a:off x="2803525" y="1447800"/>
            <a:ext cx="6340475" cy="21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CC0066"/>
                </a:solidFill>
                <a:ea typeface="楷体_GB2312" pitchFamily="49" charset="-122"/>
              </a:rPr>
              <a:t>工作原理：</a:t>
            </a:r>
            <a:endParaRPr kumimoji="1" lang="zh-CN" altLang="en-US" sz="2800" b="1" dirty="0" smtClean="0">
              <a:solidFill>
                <a:srgbClr val="CC0066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当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L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时，并满足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BE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0时，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-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400" b="1" dirty="0" smtClean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err="1" smtClean="0">
                <a:solidFill>
                  <a:srgbClr val="000000"/>
                </a:solidFill>
                <a:ea typeface="楷体_GB2312" pitchFamily="49" charset="-122"/>
              </a:rPr>
              <a:t>o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err="1" smtClean="0">
                <a:solidFill>
                  <a:srgbClr val="000000"/>
                </a:solidFill>
                <a:ea typeface="楷体_GB2312" pitchFamily="49" charset="-122"/>
              </a:rPr>
              <a:t>oH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CC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zh-CN" altLang="en-US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当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H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时，并满足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BS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时，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++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400" b="1" dirty="0" smtClean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err="1" smtClean="0">
                <a:solidFill>
                  <a:srgbClr val="000000"/>
                </a:solidFill>
                <a:ea typeface="楷体_GB2312" pitchFamily="49" charset="-122"/>
              </a:rPr>
              <a:t>o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err="1" smtClean="0">
                <a:solidFill>
                  <a:srgbClr val="000000"/>
                </a:solidFill>
                <a:ea typeface="楷体_GB2312" pitchFamily="49" charset="-122"/>
              </a:rPr>
              <a:t>oL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ea typeface="楷体_GB2312" pitchFamily="49" charset="-122"/>
              </a:rPr>
              <a:t>CES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= 0.3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63990" name="Rectangle 150"/>
          <p:cNvSpPr>
            <a:spLocks noChangeArrowheads="1"/>
          </p:cNvSpPr>
          <p:nvPr/>
        </p:nvSpPr>
        <p:spPr bwMode="auto">
          <a:xfrm>
            <a:off x="0" y="3821113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smtClean="0">
                <a:solidFill>
                  <a:srgbClr val="CC0066"/>
                </a:solidFill>
                <a:ea typeface="楷体_GB2312" pitchFamily="49" charset="-122"/>
              </a:rPr>
              <a:t> 逻辑符号:</a:t>
            </a:r>
            <a:endParaRPr kumimoji="1" lang="zh-CN" altLang="en-US" sz="2800" b="1" smtClean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79070" y="188640"/>
            <a:ext cx="4608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2.1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.2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晶体三极管反相器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41387"/>
            <a:ext cx="2944813" cy="27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275" y="3936082"/>
            <a:ext cx="948055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61" y="3657600"/>
            <a:ext cx="2195513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22" y="3181350"/>
            <a:ext cx="26098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F76-4FCA-4E91-9686-68E7DF993AF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9154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TTL  </a:t>
            </a:r>
            <a:r>
              <a:rPr kumimoji="1" lang="en-US" altLang="zh-CN" sz="3200" b="1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kumimoji="1" lang="en-US" altLang="zh-CN" sz="3200" b="1" i="1" smtClean="0">
                <a:solidFill>
                  <a:srgbClr val="000000"/>
                </a:solidFill>
                <a:ea typeface="楷体_GB2312" pitchFamily="49" charset="-122"/>
              </a:rPr>
              <a:t>ransistor </a:t>
            </a:r>
            <a:r>
              <a:rPr kumimoji="1" lang="en-US" altLang="zh-CN" sz="3200" b="1" smtClean="0">
                <a:solidFill>
                  <a:srgbClr val="000000"/>
                </a:solidFill>
                <a:ea typeface="楷体_GB2312" pitchFamily="49" charset="-122"/>
              </a:rPr>
              <a:t>- 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kumimoji="1" lang="en-US" altLang="zh-CN" sz="3200" b="1" i="1" smtClean="0">
                <a:solidFill>
                  <a:srgbClr val="000000"/>
                </a:solidFill>
                <a:ea typeface="楷体_GB2312" pitchFamily="49" charset="-122"/>
              </a:rPr>
              <a:t>ransistor</a:t>
            </a:r>
            <a:r>
              <a:rPr kumimoji="1" lang="en-US" altLang="zh-CN" sz="3200" b="1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L</a:t>
            </a:r>
            <a:r>
              <a:rPr kumimoji="1" lang="en-US" altLang="zh-CN" sz="3200" b="1" i="1" smtClean="0">
                <a:solidFill>
                  <a:srgbClr val="000000"/>
                </a:solidFill>
                <a:ea typeface="楷体_GB2312" pitchFamily="49" charset="-122"/>
              </a:rPr>
              <a:t>ogic</a:t>
            </a:r>
            <a:r>
              <a:rPr kumimoji="1" lang="en-US" altLang="zh-CN" sz="3200" b="1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kumimoji="1" lang="en-US" altLang="zh-CN" sz="32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66"/>
                </a:solidFill>
                <a:ea typeface="楷体_GB2312" pitchFamily="49" charset="-122"/>
              </a:rPr>
              <a:t>                                               晶体管－晶体管逻辑电路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0" y="48006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54</a:t>
            </a: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系列(军用)：</a:t>
            </a:r>
            <a:r>
              <a:rPr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电源电压 (5±0.5)</a:t>
            </a:r>
            <a:r>
              <a:rPr lang="en-US" altLang="zh-CN" sz="2000" b="1" i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000" b="1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使用环境温度范围－55℃～＋125 ℃</a:t>
            </a:r>
            <a:endParaRPr lang="zh-CN" altLang="en-US" sz="20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74</a:t>
            </a: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系列(民用)：</a:t>
            </a:r>
            <a:r>
              <a:rPr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电源电压  (5±0.25)</a:t>
            </a:r>
            <a:r>
              <a:rPr lang="en-US" altLang="zh-CN" sz="2000" b="1" i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000" b="1" smtClean="0">
                <a:solidFill>
                  <a:srgbClr val="000000"/>
                </a:solidFill>
                <a:ea typeface="楷体_GB2312" pitchFamily="49" charset="-122"/>
              </a:rPr>
              <a:t>， </a:t>
            </a:r>
            <a:r>
              <a:rPr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使用环境温度范围 0℃～＋70 ℃</a:t>
            </a:r>
            <a:endParaRPr lang="zh-CN" altLang="en-US" sz="20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2316163" y="2376488"/>
            <a:ext cx="5075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常见的</a:t>
            </a:r>
            <a:r>
              <a:rPr kumimoji="1" lang="en-US" altLang="zh-CN" sz="2800" b="1" smtClean="0">
                <a:solidFill>
                  <a:srgbClr val="3333CC"/>
                </a:solidFill>
                <a:ea typeface="楷体_GB2312" pitchFamily="49" charset="-122"/>
              </a:rPr>
              <a:t>TTL</a:t>
            </a: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门电路系列有：</a:t>
            </a:r>
            <a:endParaRPr kumimoji="1" lang="zh-CN" altLang="en-US" sz="2800" b="1" smtClean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6200" y="2971800"/>
            <a:ext cx="815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v"/>
            </a:pPr>
            <a:r>
              <a:rPr kumimoji="1" lang="zh-CN" altLang="en-US" sz="2800" b="1" smtClean="0">
                <a:solidFill>
                  <a:srgbClr val="CC0066"/>
                </a:solidFill>
                <a:ea typeface="楷体_GB2312" pitchFamily="49" charset="-122"/>
              </a:rPr>
              <a:t> 标准通用系列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CT54/74××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系列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76200" y="33528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zh-CN" altLang="en-US" sz="2800" b="1" dirty="0" smtClean="0">
                <a:solidFill>
                  <a:srgbClr val="CC0066"/>
                </a:solidFill>
                <a:ea typeface="楷体_GB2312" pitchFamily="49" charset="-122"/>
              </a:rPr>
              <a:t> 高速系列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                </a:t>
            </a:r>
            <a:r>
              <a:rPr kumimoji="1"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CT54H/74H××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系列</a:t>
            </a:r>
            <a:endParaRPr kumimoji="1" lang="zh-CN" altLang="en-US" sz="28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76200" y="38100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zh-CN" altLang="en-US" sz="2800" b="1" smtClean="0">
                <a:solidFill>
                  <a:srgbClr val="CC0066"/>
                </a:solidFill>
                <a:ea typeface="楷体_GB2312" pitchFamily="49" charset="-122"/>
              </a:rPr>
              <a:t> 肖特基系列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            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CT54S/74S××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系列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76200" y="4205288"/>
            <a:ext cx="838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zh-CN" altLang="en-US" sz="2800" b="1" smtClean="0">
                <a:solidFill>
                  <a:srgbClr val="CC0066"/>
                </a:solidFill>
                <a:ea typeface="楷体_GB2312" pitchFamily="49" charset="-122"/>
              </a:rPr>
              <a:t> 低耗肖特基系列    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CT54LS/74LS××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系列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4523" name="AutoShape 1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08163" y="95250"/>
            <a:ext cx="5202237" cy="685800"/>
          </a:xfrm>
          <a:prstGeom prst="actionButtonBlank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2.2</a:t>
            </a:r>
            <a:r>
              <a:rPr kumimoji="1" lang="zh-CN" altLang="en-US" sz="3600" b="1" smtClean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  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TTL</a:t>
            </a: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集成逻辑门</a:t>
            </a:r>
            <a:endParaRPr kumimoji="1" lang="zh-CN" altLang="en-US" sz="36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83D-19C1-4E61-99D8-9255F38D58F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97904" y="76200"/>
            <a:ext cx="6228284" cy="5334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2.2.1 晶体管－晶体管逻辑门电路</a:t>
            </a:r>
            <a:endParaRPr lang="zh-CN" altLang="en-US" sz="3200" b="1" i="1" dirty="0">
              <a:solidFill>
                <a:srgbClr val="0000FF"/>
              </a:solidFill>
              <a:ea typeface="华文中宋" pitchFamily="2" charset="-122"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60400"/>
            <a:ext cx="9126537" cy="554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B574-9514-4798-841C-60AB00C56FB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6465" name="Text Box 97"/>
          <p:cNvSpPr txBox="1">
            <a:spLocks noChangeArrowheads="1"/>
          </p:cNvSpPr>
          <p:nvPr/>
        </p:nvSpPr>
        <p:spPr bwMode="auto">
          <a:xfrm>
            <a:off x="152400" y="623888"/>
            <a:ext cx="861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3333CC"/>
                </a:solidFill>
                <a:ea typeface="楷体_GB2312" pitchFamily="49" charset="-122"/>
              </a:rPr>
              <a:t>1、A、B、C</a:t>
            </a: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中至少有一个为低电平0.3</a:t>
            </a:r>
            <a:r>
              <a:rPr kumimoji="1" lang="en-US" altLang="zh-CN" sz="2800" b="1" i="1" smtClean="0">
                <a:solidFill>
                  <a:srgbClr val="3333CC"/>
                </a:solidFill>
                <a:ea typeface="楷体_GB2312" pitchFamily="49" charset="-122"/>
              </a:rPr>
              <a:t>V </a:t>
            </a: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时：</a:t>
            </a:r>
            <a:endParaRPr kumimoji="1" lang="zh-CN" altLang="en-US" sz="2800" b="1" smtClean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86558" name="Text Box 190"/>
          <p:cNvSpPr txBox="1">
            <a:spLocks noChangeArrowheads="1"/>
          </p:cNvSpPr>
          <p:nvPr/>
        </p:nvSpPr>
        <p:spPr bwMode="auto">
          <a:xfrm>
            <a:off x="4495800" y="1143000"/>
            <a:ext cx="48006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3333CC"/>
                </a:solidFill>
                <a:ea typeface="华文中宋" pitchFamily="2" charset="-122"/>
              </a:rPr>
              <a:t>I 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= 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3333CC"/>
                </a:solidFill>
                <a:ea typeface="华文中宋" pitchFamily="2" charset="-122"/>
              </a:rPr>
              <a:t>IL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=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0.3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B1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=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 </a:t>
            </a:r>
            <a:endParaRPr kumimoji="1" lang="en-US" altLang="zh-CN" sz="2400" b="1" i="1" smtClean="0">
              <a:solidFill>
                <a:srgbClr val="000000"/>
              </a:solidFill>
              <a:ea typeface="华文中宋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T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深饱和 </a:t>
            </a:r>
            <a:r>
              <a:rPr kumimoji="1" lang="zh-CN" altLang="en-US" sz="2400" b="1" smtClean="0">
                <a:solidFill>
                  <a:srgbClr val="FF0000"/>
                </a:solidFill>
                <a:ea typeface="华文中宋" pitchFamily="2" charset="-122"/>
              </a:rPr>
              <a:t> </a:t>
            </a:r>
            <a:endParaRPr kumimoji="1" lang="zh-CN" altLang="en-US" sz="2400" b="1" smtClean="0">
              <a:solidFill>
                <a:srgbClr val="FF0000"/>
              </a:solidFill>
              <a:ea typeface="华文中宋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CES1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≈ 0.1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C1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=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0.4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 </a:t>
            </a:r>
            <a:endParaRPr kumimoji="1" lang="en-US" altLang="zh-CN" sz="2400" b="1" i="1" smtClean="0">
              <a:solidFill>
                <a:srgbClr val="000000"/>
              </a:solidFill>
              <a:ea typeface="华文中宋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T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截止 </a:t>
            </a:r>
            <a:r>
              <a:rPr kumimoji="1" lang="zh-CN" altLang="en-US" sz="2400" b="1" smtClean="0">
                <a:solidFill>
                  <a:srgbClr val="FF0000"/>
                </a:solidFill>
                <a:ea typeface="华文中宋" pitchFamily="2" charset="-122"/>
              </a:rPr>
              <a:t>→ </a:t>
            </a:r>
            <a:r>
              <a:rPr kumimoji="1" lang="en-US" altLang="zh-CN" sz="2400" b="1" i="1" smtClean="0">
                <a:solidFill>
                  <a:srgbClr val="CC0066"/>
                </a:solidFill>
                <a:ea typeface="华文中宋" pitchFamily="2" charset="-122"/>
              </a:rPr>
              <a:t>T</a:t>
            </a:r>
            <a:r>
              <a:rPr kumimoji="1" lang="en-US" altLang="zh-CN" sz="2400" b="1" baseline="-20000" smtClean="0">
                <a:solidFill>
                  <a:srgbClr val="CC0066"/>
                </a:solidFill>
                <a:ea typeface="华文中宋" pitchFamily="2" charset="-122"/>
              </a:rPr>
              <a:t>4</a:t>
            </a:r>
            <a:r>
              <a:rPr kumimoji="1" lang="en-US" altLang="zh-CN" sz="2400" b="1" i="1" smtClean="0">
                <a:solidFill>
                  <a:srgbClr val="CC0066"/>
                </a:solidFill>
                <a:ea typeface="华文中宋" pitchFamily="2" charset="-122"/>
              </a:rPr>
              <a:t> </a:t>
            </a:r>
            <a:r>
              <a:rPr kumimoji="1" lang="zh-CN" altLang="en-US" sz="2400" b="1" smtClean="0">
                <a:solidFill>
                  <a:srgbClr val="CC0066"/>
                </a:solidFill>
                <a:ea typeface="楷体_GB2312" pitchFamily="49" charset="-122"/>
              </a:rPr>
              <a:t>截止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T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、D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导通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zh-CN" altLang="en-US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3333CC"/>
                </a:solidFill>
                <a:ea typeface="华文中宋" pitchFamily="2" charset="-122"/>
              </a:rPr>
              <a:t>o</a:t>
            </a:r>
            <a:r>
              <a:rPr kumimoji="1" lang="en-US" altLang="zh-CN" sz="2400" b="1" smtClean="0">
                <a:solidFill>
                  <a:srgbClr val="CC0066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CC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－i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B3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·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R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－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BE3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－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D4</a:t>
            </a:r>
            <a:endParaRPr kumimoji="1" lang="en-US" altLang="zh-CN" sz="2400" b="1" baseline="-20000" smtClean="0">
              <a:solidFill>
                <a:srgbClr val="000000"/>
              </a:solidFill>
              <a:ea typeface="华文中宋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            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≈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5－0－0.7－0.7</a:t>
            </a:r>
            <a:endParaRPr kumimoji="1" lang="en-US" altLang="zh-CN" sz="2400" b="1" smtClean="0">
              <a:solidFill>
                <a:srgbClr val="000000"/>
              </a:solidFill>
              <a:ea typeface="华文中宋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        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= 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3333CC"/>
                </a:solidFill>
                <a:ea typeface="华文中宋" pitchFamily="2" charset="-122"/>
              </a:rPr>
              <a:t>OH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= 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3.6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6559" name="Rectangle 191"/>
          <p:cNvSpPr>
            <a:spLocks noChangeArrowheads="1"/>
          </p:cNvSpPr>
          <p:nvPr/>
        </p:nvSpPr>
        <p:spPr bwMode="auto">
          <a:xfrm>
            <a:off x="2667000" y="4633913"/>
            <a:ext cx="5791200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实现了与非门的逻辑功能的之一：</a:t>
            </a:r>
            <a:endParaRPr kumimoji="1" lang="zh-CN" altLang="en-US" sz="2800" b="1" smtClean="0">
              <a:solidFill>
                <a:srgbClr val="00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楷体_GB2312" pitchFamily="49" charset="-122"/>
              </a:rPr>
              <a:t>输入有低电平时，输出为高电平</a:t>
            </a:r>
            <a:r>
              <a:rPr kumimoji="1"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。</a:t>
            </a:r>
            <a:endParaRPr kumimoji="1" lang="zh-CN" altLang="en-US" sz="2800" b="1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773613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68E-C1D1-414C-AF2D-5691C3938E4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7491" name="Text Box 99"/>
          <p:cNvSpPr txBox="1">
            <a:spLocks noChangeArrowheads="1"/>
          </p:cNvSpPr>
          <p:nvPr/>
        </p:nvSpPr>
        <p:spPr bwMode="auto">
          <a:xfrm>
            <a:off x="304800" y="106363"/>
            <a:ext cx="861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3333CC"/>
                </a:solidFill>
                <a:ea typeface="楷体_GB2312" pitchFamily="49" charset="-122"/>
              </a:rPr>
              <a:t>2、A、B、C</a:t>
            </a: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全部为高电平3.6</a:t>
            </a:r>
            <a:r>
              <a:rPr kumimoji="1" lang="en-US" altLang="zh-CN" sz="2800" b="1" i="1" smtClean="0">
                <a:solidFill>
                  <a:srgbClr val="3333CC"/>
                </a:solidFill>
                <a:ea typeface="楷体_GB2312" pitchFamily="49" charset="-122"/>
              </a:rPr>
              <a:t>V </a:t>
            </a: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时：</a:t>
            </a:r>
            <a:endParaRPr kumimoji="1" lang="zh-CN" altLang="en-US" sz="2800" b="1" smtClean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87495" name="Rectangle 103"/>
          <p:cNvSpPr>
            <a:spLocks noChangeArrowheads="1"/>
          </p:cNvSpPr>
          <p:nvPr/>
        </p:nvSpPr>
        <p:spPr bwMode="auto">
          <a:xfrm>
            <a:off x="0" y="4343400"/>
            <a:ext cx="91440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实现了与非门的逻辑功能的之二</a:t>
            </a:r>
            <a:r>
              <a:rPr kumimoji="1"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kumimoji="1"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楷体_GB2312" pitchFamily="49" charset="-122"/>
              </a:rPr>
              <a:t>                输入全为高电平时，输出为低电平</a:t>
            </a:r>
            <a:r>
              <a:rPr kumimoji="1"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。</a:t>
            </a:r>
            <a:endParaRPr kumimoji="1" lang="zh-CN" altLang="en-US" sz="2800" b="1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187587" name="Text Box 195"/>
          <p:cNvSpPr txBox="1">
            <a:spLocks noChangeArrowheads="1"/>
          </p:cNvSpPr>
          <p:nvPr/>
        </p:nvSpPr>
        <p:spPr bwMode="auto">
          <a:xfrm>
            <a:off x="4419600" y="609600"/>
            <a:ext cx="472440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1" smtClean="0">
                <a:solidFill>
                  <a:srgbClr val="CC0066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3333CC"/>
                </a:solidFill>
                <a:ea typeface="华文中宋" pitchFamily="2" charset="-122"/>
              </a:rPr>
              <a:t>I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=V</a:t>
            </a:r>
            <a:r>
              <a:rPr kumimoji="1" lang="en-US" altLang="zh-CN" sz="2400" b="1" baseline="-20000" smtClean="0">
                <a:solidFill>
                  <a:srgbClr val="3333CC"/>
                </a:solidFill>
                <a:ea typeface="华文中宋" pitchFamily="2" charset="-122"/>
              </a:rPr>
              <a:t>OH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=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3.6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endParaRPr kumimoji="1" lang="en-US" altLang="zh-CN" sz="2400" b="1" i="1" smtClean="0">
              <a:solidFill>
                <a:srgbClr val="000000"/>
              </a:solidFill>
              <a:ea typeface="华文中宋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B1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=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2.1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 </a:t>
            </a: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T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倒置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C1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B2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=1.4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                </a:t>
            </a:r>
            <a:endParaRPr kumimoji="1" lang="en-US" altLang="zh-CN" sz="2400" b="1" smtClean="0">
              <a:solidFill>
                <a:srgbClr val="000000"/>
              </a:solidFill>
              <a:ea typeface="华文中宋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T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饱和 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E2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≈ 0.7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,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CES2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≈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0.3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endParaRPr kumimoji="1"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C2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=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0.7＋0.3=1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endParaRPr kumimoji="1" lang="en-US" altLang="zh-CN" sz="2400" b="1" i="1" smtClean="0">
              <a:solidFill>
                <a:srgbClr val="000000"/>
              </a:solidFill>
              <a:ea typeface="华文中宋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T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、D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截止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华文中宋" pitchFamily="2" charset="-122"/>
              </a:rPr>
              <a:t> →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B4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= 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E2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≈ 0.7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  <a:ea typeface="华文中宋" pitchFamily="2" charset="-122"/>
              </a:rPr>
              <a:t>→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T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4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饱和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华文中宋" pitchFamily="2" charset="-122"/>
              </a:rPr>
              <a:t>→</a:t>
            </a:r>
            <a:r>
              <a:rPr kumimoji="1" lang="zh-CN" altLang="en-US" sz="2400" b="1" i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baseline="-20000" smtClean="0">
                <a:solidFill>
                  <a:srgbClr val="3333CC"/>
                </a:solidFill>
                <a:ea typeface="华文中宋" pitchFamily="2" charset="-122"/>
              </a:rPr>
              <a:t>o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华文中宋" pitchFamily="2" charset="-122"/>
              </a:rPr>
              <a:t>= v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华文中宋" pitchFamily="2" charset="-122"/>
              </a:rPr>
              <a:t>CES4 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≈</a:t>
            </a:r>
            <a:r>
              <a:rPr kumimoji="1" lang="en-US" altLang="zh-CN" sz="2400" b="1" baseline="-20000" smtClean="0">
                <a:solidFill>
                  <a:srgbClr val="3333CC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 0.3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V</a:t>
            </a:r>
            <a:r>
              <a:rPr kumimoji="1" lang="en-US" altLang="zh-CN" sz="2400" b="1" smtClean="0">
                <a:solidFill>
                  <a:srgbClr val="3333CC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3333CC"/>
                </a:solidFill>
                <a:ea typeface="华文中宋" pitchFamily="2" charset="-122"/>
              </a:rPr>
              <a:t>=V</a:t>
            </a:r>
            <a:r>
              <a:rPr kumimoji="1" lang="en-US" altLang="zh-CN" sz="2400" b="1" baseline="-20000" smtClean="0">
                <a:solidFill>
                  <a:srgbClr val="3333CC"/>
                </a:solidFill>
                <a:ea typeface="华文中宋" pitchFamily="2" charset="-122"/>
              </a:rPr>
              <a:t>OL</a:t>
            </a:r>
            <a:endParaRPr kumimoji="1" lang="zh-CN" altLang="en-US" sz="2400" b="1" baseline="-20000" smtClean="0">
              <a:solidFill>
                <a:srgbClr val="3333CC"/>
              </a:solidFill>
              <a:ea typeface="华文中宋" pitchFamily="2" charset="-122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9" y="597967"/>
            <a:ext cx="4773613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75FC-A0AE-4A3C-B900-16CE31907B9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6190" name="Rectangle 62"/>
          <p:cNvSpPr>
            <a:spLocks noChangeArrowheads="1"/>
          </p:cNvSpPr>
          <p:nvPr/>
        </p:nvSpPr>
        <p:spPr bwMode="auto">
          <a:xfrm>
            <a:off x="377286" y="944563"/>
            <a:ext cx="419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3200" b="1" dirty="0" smtClean="0">
                <a:solidFill>
                  <a:srgbClr val="CC0066"/>
                </a:solidFill>
                <a:ea typeface="楷体_GB2312" pitchFamily="49" charset="-122"/>
              </a:rPr>
              <a:t> 真值表:</a:t>
            </a:r>
            <a:endParaRPr kumimoji="1" lang="zh-CN" altLang="en-US" sz="3200" b="1" dirty="0" smtClean="0">
              <a:solidFill>
                <a:srgbClr val="CC0066"/>
              </a:solidFill>
              <a:ea typeface="楷体_GB2312" pitchFamily="49" charset="-122"/>
            </a:endParaRPr>
          </a:p>
        </p:txBody>
      </p:sp>
      <p:grpSp>
        <p:nvGrpSpPr>
          <p:cNvPr id="176204" name="Group 76"/>
          <p:cNvGrpSpPr/>
          <p:nvPr/>
        </p:nvGrpSpPr>
        <p:grpSpPr bwMode="auto">
          <a:xfrm>
            <a:off x="381000" y="1706563"/>
            <a:ext cx="4622800" cy="579437"/>
            <a:chOff x="240" y="787"/>
            <a:chExt cx="2912" cy="365"/>
          </a:xfrm>
        </p:grpSpPr>
        <p:graphicFrame>
          <p:nvGraphicFramePr>
            <p:cNvPr id="176205" name="Object 77"/>
            <p:cNvGraphicFramePr>
              <a:graphicFrameLocks noChangeAspect="1"/>
            </p:cNvGraphicFramePr>
            <p:nvPr/>
          </p:nvGraphicFramePr>
          <p:xfrm>
            <a:off x="1896" y="828"/>
            <a:ext cx="12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0" name="Equation" r:id="rId1" imgW="1993900" imgH="431800" progId="Equation.3">
                    <p:embed/>
                  </p:oleObj>
                </mc:Choice>
                <mc:Fallback>
                  <p:oleObj name="Equation" r:id="rId1" imgW="1993900" imgH="431800" progId="Equation.3">
                    <p:embed/>
                    <p:pic>
                      <p:nvPicPr>
                        <p:cNvPr id="0" name="图片 56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828"/>
                          <a:ext cx="12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206" name="Rectangle 78"/>
            <p:cNvSpPr>
              <a:spLocks noChangeArrowheads="1"/>
            </p:cNvSpPr>
            <p:nvPr/>
          </p:nvSpPr>
          <p:spPr bwMode="auto">
            <a:xfrm>
              <a:off x="240" y="787"/>
              <a:ext cx="26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0066"/>
                </a:buClr>
                <a:buFont typeface="Wingdings" panose="05000000000000000000" pitchFamily="2" charset="2"/>
                <a:buChar char="Ø"/>
              </a:pPr>
              <a:r>
                <a:rPr kumimoji="1" lang="zh-CN" altLang="en-US" sz="3200" b="1" smtClean="0">
                  <a:solidFill>
                    <a:srgbClr val="CC0066"/>
                  </a:solidFill>
                  <a:ea typeface="楷体_GB2312" pitchFamily="49" charset="-122"/>
                </a:rPr>
                <a:t> 逻辑功能:</a:t>
              </a:r>
              <a:endPara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endParaRPr>
            </a:p>
          </p:txBody>
        </p:sp>
      </p:grpSp>
      <p:sp>
        <p:nvSpPr>
          <p:cNvPr id="176216" name="Rectangle 88"/>
          <p:cNvSpPr>
            <a:spLocks noChangeArrowheads="1"/>
          </p:cNvSpPr>
          <p:nvPr/>
        </p:nvSpPr>
        <p:spPr bwMode="auto">
          <a:xfrm>
            <a:off x="381000" y="2544763"/>
            <a:ext cx="419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 逻辑符号:</a:t>
            </a:r>
            <a:endParaRPr kumimoji="1" lang="zh-CN" altLang="en-US" sz="3200" b="1" smtClean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176217" name="Text Box 89"/>
          <p:cNvSpPr txBox="1">
            <a:spLocks noChangeArrowheads="1"/>
          </p:cNvSpPr>
          <p:nvPr/>
        </p:nvSpPr>
        <p:spPr bwMode="auto">
          <a:xfrm>
            <a:off x="76200" y="166688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i="1" dirty="0" smtClean="0">
                <a:solidFill>
                  <a:srgbClr val="FF0000"/>
                </a:solidFill>
                <a:ea typeface="华文中宋" pitchFamily="2" charset="-122"/>
              </a:rPr>
              <a:t>三、</a:t>
            </a:r>
            <a:r>
              <a:rPr kumimoji="1" lang="en-US" altLang="zh-CN" sz="2800" b="1" i="1" dirty="0" smtClean="0">
                <a:solidFill>
                  <a:srgbClr val="FF0000"/>
                </a:solidFill>
                <a:ea typeface="华文中宋" pitchFamily="2" charset="-122"/>
              </a:rPr>
              <a:t>TTL</a:t>
            </a:r>
            <a:r>
              <a:rPr kumimoji="1" lang="zh-CN" altLang="en-US" sz="2800" b="1" i="1" dirty="0" smtClean="0">
                <a:solidFill>
                  <a:srgbClr val="FF0000"/>
                </a:solidFill>
                <a:ea typeface="华文中宋" pitchFamily="2" charset="-122"/>
              </a:rPr>
              <a:t>与非门  </a:t>
            </a:r>
            <a:r>
              <a:rPr kumimoji="1" lang="en-US" altLang="zh-CN" sz="2800" b="1" dirty="0" smtClean="0">
                <a:solidFill>
                  <a:srgbClr val="000000"/>
                </a:solidFill>
                <a:ea typeface="华文中宋" pitchFamily="2" charset="-122"/>
              </a:rPr>
              <a:t>7410 </a:t>
            </a:r>
            <a:r>
              <a:rPr kumimoji="1" lang="zh-CN" altLang="en-US" sz="2800" b="1" i="1" dirty="0" smtClean="0">
                <a:solidFill>
                  <a:srgbClr val="FF0000"/>
                </a:solidFill>
                <a:ea typeface="华文中宋" pitchFamily="2" charset="-122"/>
              </a:rPr>
              <a:t>的逻辑功能</a:t>
            </a:r>
            <a:endParaRPr kumimoji="1" lang="zh-CN" altLang="en-US" sz="2800" b="1" i="1" dirty="0" smtClean="0">
              <a:solidFill>
                <a:srgbClr val="FF0000"/>
              </a:solidFill>
              <a:ea typeface="华文中宋" pitchFamily="2" charset="-122"/>
            </a:endParaRP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2468562"/>
            <a:ext cx="2060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41819"/>
            <a:ext cx="228600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7B6A-5DAE-4299-8A4D-4FBC3A73B1C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8847" y="257275"/>
            <a:ext cx="6129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2.2.2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  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TTL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与非门的主要外部特性</a:t>
            </a:r>
            <a:endParaRPr kumimoji="1" lang="zh-CN" altLang="en-US" sz="3200" b="1" dirty="0" smtClean="0">
              <a:solidFill>
                <a:srgbClr val="0000FF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Char char="v"/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电压传输特性：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输入、输出电压之间关系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Char char="v"/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输入特性：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输入电压与输入电流之间关系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Char char="v"/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输出特性：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输出电压与输出电流之间关系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Char char="v"/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电源特性：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平均功耗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Char char="v"/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传输延迟特性：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动态特性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9E7-0FB0-4DDD-8EB5-D434AD35D68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9248" name="Text Box 48"/>
          <p:cNvSpPr txBox="1">
            <a:spLocks noChangeArrowheads="1"/>
          </p:cNvSpPr>
          <p:nvPr/>
        </p:nvSpPr>
        <p:spPr bwMode="auto">
          <a:xfrm>
            <a:off x="152400" y="762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Char char="v"/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电压传输特性： </a:t>
            </a:r>
            <a:r>
              <a:rPr kumimoji="1" lang="en-US" altLang="zh-CN" sz="28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800" b="1" i="1" baseline="-25000" smtClean="0">
                <a:solidFill>
                  <a:srgbClr val="000000"/>
                </a:solidFill>
              </a:rPr>
              <a:t>o</a:t>
            </a:r>
            <a:r>
              <a:rPr kumimoji="1" lang="en-US" altLang="zh-CN" sz="2800" b="1" i="1" smtClean="0">
                <a:solidFill>
                  <a:srgbClr val="000000"/>
                </a:solidFill>
              </a:rPr>
              <a:t>=f（V</a:t>
            </a:r>
            <a:r>
              <a:rPr kumimoji="1" lang="en-US" altLang="zh-CN" sz="2800" b="1" i="1" baseline="-25000" smtClean="0">
                <a:solidFill>
                  <a:srgbClr val="000000"/>
                </a:solidFill>
              </a:rPr>
              <a:t>i</a:t>
            </a:r>
            <a:r>
              <a:rPr kumimoji="1" lang="en-US" altLang="zh-CN" sz="2800" b="1" i="1" smtClean="0">
                <a:solidFill>
                  <a:srgbClr val="000000"/>
                </a:solidFill>
              </a:rPr>
              <a:t>）</a:t>
            </a:r>
            <a:endParaRPr kumimoji="1" lang="zh-CN" altLang="en-US" sz="2800" b="1" i="1" smtClean="0">
              <a:solidFill>
                <a:srgbClr val="000000"/>
              </a:solidFill>
            </a:endParaRPr>
          </a:p>
        </p:txBody>
      </p:sp>
      <p:graphicFrame>
        <p:nvGraphicFramePr>
          <p:cNvPr id="179254" name="Object 54"/>
          <p:cNvGraphicFramePr>
            <a:graphicFrameLocks noChangeAspect="1"/>
          </p:cNvGraphicFramePr>
          <p:nvPr/>
        </p:nvGraphicFramePr>
        <p:xfrm>
          <a:off x="406268" y="1129461"/>
          <a:ext cx="3276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位图图像" r:id="rId1" imgW="1628775" imgH="1219200" progId="Paint.Picture">
                  <p:embed/>
                </p:oleObj>
              </mc:Choice>
              <mc:Fallback>
                <p:oleObj name="位图图像" r:id="rId1" imgW="1628775" imgH="1219200" progId="Paint.Picture">
                  <p:embed/>
                  <p:pic>
                    <p:nvPicPr>
                      <p:cNvPr id="0" name="图片 58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68" y="1129461"/>
                        <a:ext cx="32766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338" name="Group 138"/>
          <p:cNvGrpSpPr/>
          <p:nvPr/>
        </p:nvGrpSpPr>
        <p:grpSpPr bwMode="auto">
          <a:xfrm>
            <a:off x="35496" y="895977"/>
            <a:ext cx="4348163" cy="3740150"/>
            <a:chOff x="768" y="639"/>
            <a:chExt cx="2739" cy="2356"/>
          </a:xfrm>
        </p:grpSpPr>
        <p:sp>
          <p:nvSpPr>
            <p:cNvPr id="179339" name="Rectangle 139"/>
            <p:cNvSpPr>
              <a:spLocks noChangeArrowheads="1"/>
            </p:cNvSpPr>
            <p:nvPr/>
          </p:nvSpPr>
          <p:spPr bwMode="auto">
            <a:xfrm>
              <a:off x="768" y="672"/>
              <a:ext cx="2736" cy="2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79340" name="Text Box 140"/>
            <p:cNvSpPr txBox="1">
              <a:spLocks noChangeArrowheads="1"/>
            </p:cNvSpPr>
            <p:nvPr/>
          </p:nvSpPr>
          <p:spPr bwMode="auto">
            <a:xfrm>
              <a:off x="2291" y="1680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kumimoji="1" lang="en-US" altLang="zh-CN" sz="20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9341" name="Text Box 141"/>
            <p:cNvSpPr txBox="1">
              <a:spLocks noChangeArrowheads="1"/>
            </p:cNvSpPr>
            <p:nvPr/>
          </p:nvSpPr>
          <p:spPr bwMode="auto">
            <a:xfrm>
              <a:off x="1954" y="2266"/>
              <a:ext cx="408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kumimoji="1" lang="en-US" altLang="zh-CN" sz="20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ea typeface="楷体_GB2312" pitchFamily="49" charset="-122"/>
                </a:rPr>
                <a:t>1k</a:t>
              </a:r>
              <a:r>
                <a:rPr kumimoji="1" lang="en-US" altLang="zh-CN" sz="2000" b="1" smtClean="0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W</a:t>
              </a:r>
              <a:endParaRPr kumimoji="1" lang="en-US" altLang="zh-CN" sz="20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baseline="-20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9342" name="Text Box 142"/>
            <p:cNvSpPr txBox="1">
              <a:spLocks noChangeArrowheads="1"/>
            </p:cNvSpPr>
            <p:nvPr/>
          </p:nvSpPr>
          <p:spPr bwMode="auto">
            <a:xfrm>
              <a:off x="3007" y="639"/>
              <a:ext cx="50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CC</a:t>
              </a:r>
              <a:endParaRPr kumimoji="1" lang="en-US" altLang="zh-CN" sz="2000" b="1" i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ea typeface="楷体_GB2312" pitchFamily="49" charset="-122"/>
                </a:rPr>
                <a:t>(+5</a:t>
              </a: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1" lang="en-US" altLang="zh-CN" sz="2000" b="1" smtClean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kumimoji="1" lang="en-US" altLang="zh-CN" sz="20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179343" name="Group 143"/>
            <p:cNvGrpSpPr/>
            <p:nvPr/>
          </p:nvGrpSpPr>
          <p:grpSpPr bwMode="auto">
            <a:xfrm>
              <a:off x="1001" y="781"/>
              <a:ext cx="2036" cy="2035"/>
              <a:chOff x="288" y="720"/>
              <a:chExt cx="3408" cy="2928"/>
            </a:xfrm>
          </p:grpSpPr>
          <p:grpSp>
            <p:nvGrpSpPr>
              <p:cNvPr id="179344" name="Group 144"/>
              <p:cNvGrpSpPr/>
              <p:nvPr/>
            </p:nvGrpSpPr>
            <p:grpSpPr bwMode="auto">
              <a:xfrm flipV="1">
                <a:off x="3168" y="1968"/>
                <a:ext cx="192" cy="192"/>
                <a:chOff x="576" y="384"/>
                <a:chExt cx="192" cy="192"/>
              </a:xfrm>
            </p:grpSpPr>
            <p:sp>
              <p:nvSpPr>
                <p:cNvPr id="179345" name="AutoShape 145"/>
                <p:cNvSpPr>
                  <a:spLocks noChangeArrowheads="1"/>
                </p:cNvSpPr>
                <p:nvPr/>
              </p:nvSpPr>
              <p:spPr bwMode="auto">
                <a:xfrm>
                  <a:off x="576" y="38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46" name="Line 146"/>
                <p:cNvSpPr>
                  <a:spLocks noChangeShapeType="1"/>
                </p:cNvSpPr>
                <p:nvPr/>
              </p:nvSpPr>
              <p:spPr bwMode="auto">
                <a:xfrm>
                  <a:off x="576" y="3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79347" name="Group 147"/>
              <p:cNvGrpSpPr/>
              <p:nvPr/>
            </p:nvGrpSpPr>
            <p:grpSpPr bwMode="auto">
              <a:xfrm>
                <a:off x="1200" y="3024"/>
                <a:ext cx="192" cy="192"/>
                <a:chOff x="576" y="384"/>
                <a:chExt cx="192" cy="192"/>
              </a:xfrm>
            </p:grpSpPr>
            <p:sp>
              <p:nvSpPr>
                <p:cNvPr id="179348" name="AutoShape 148"/>
                <p:cNvSpPr>
                  <a:spLocks noChangeArrowheads="1"/>
                </p:cNvSpPr>
                <p:nvPr/>
              </p:nvSpPr>
              <p:spPr bwMode="auto">
                <a:xfrm>
                  <a:off x="576" y="38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49" name="Line 149"/>
                <p:cNvSpPr>
                  <a:spLocks noChangeShapeType="1"/>
                </p:cNvSpPr>
                <p:nvPr/>
              </p:nvSpPr>
              <p:spPr bwMode="auto">
                <a:xfrm>
                  <a:off x="576" y="3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79350" name="Group 150"/>
              <p:cNvGrpSpPr/>
              <p:nvPr/>
            </p:nvGrpSpPr>
            <p:grpSpPr bwMode="auto">
              <a:xfrm>
                <a:off x="864" y="3024"/>
                <a:ext cx="192" cy="192"/>
                <a:chOff x="576" y="384"/>
                <a:chExt cx="192" cy="192"/>
              </a:xfrm>
            </p:grpSpPr>
            <p:sp>
              <p:nvSpPr>
                <p:cNvPr id="179351" name="AutoShape 151"/>
                <p:cNvSpPr>
                  <a:spLocks noChangeArrowheads="1"/>
                </p:cNvSpPr>
                <p:nvPr/>
              </p:nvSpPr>
              <p:spPr bwMode="auto">
                <a:xfrm>
                  <a:off x="576" y="38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52" name="Line 152"/>
                <p:cNvSpPr>
                  <a:spLocks noChangeShapeType="1"/>
                </p:cNvSpPr>
                <p:nvPr/>
              </p:nvSpPr>
              <p:spPr bwMode="auto">
                <a:xfrm>
                  <a:off x="576" y="3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79353" name="Group 153"/>
              <p:cNvGrpSpPr/>
              <p:nvPr/>
            </p:nvGrpSpPr>
            <p:grpSpPr bwMode="auto">
              <a:xfrm>
                <a:off x="528" y="3024"/>
                <a:ext cx="192" cy="192"/>
                <a:chOff x="576" y="384"/>
                <a:chExt cx="192" cy="192"/>
              </a:xfrm>
            </p:grpSpPr>
            <p:sp>
              <p:nvSpPr>
                <p:cNvPr id="179354" name="AutoShape 154"/>
                <p:cNvSpPr>
                  <a:spLocks noChangeArrowheads="1"/>
                </p:cNvSpPr>
                <p:nvPr/>
              </p:nvSpPr>
              <p:spPr bwMode="auto">
                <a:xfrm>
                  <a:off x="576" y="38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55" name="Line 155"/>
                <p:cNvSpPr>
                  <a:spLocks noChangeShapeType="1"/>
                </p:cNvSpPr>
                <p:nvPr/>
              </p:nvSpPr>
              <p:spPr bwMode="auto">
                <a:xfrm>
                  <a:off x="576" y="3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79356" name="Group 156"/>
              <p:cNvGrpSpPr/>
              <p:nvPr/>
            </p:nvGrpSpPr>
            <p:grpSpPr bwMode="auto">
              <a:xfrm>
                <a:off x="2736" y="1440"/>
                <a:ext cx="528" cy="384"/>
                <a:chOff x="1200" y="2112"/>
                <a:chExt cx="528" cy="384"/>
              </a:xfrm>
            </p:grpSpPr>
            <p:sp>
              <p:nvSpPr>
                <p:cNvPr id="179357" name="Line 157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58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1488" y="2112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59" name="Line 159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60" name="Line 160"/>
                <p:cNvSpPr>
                  <a:spLocks noChangeShapeType="1"/>
                </p:cNvSpPr>
                <p:nvPr/>
              </p:nvSpPr>
              <p:spPr bwMode="auto">
                <a:xfrm>
                  <a:off x="1200" y="230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79361" name="Rectangle 161"/>
              <p:cNvSpPr>
                <a:spLocks noChangeArrowheads="1"/>
              </p:cNvSpPr>
              <p:nvPr/>
            </p:nvSpPr>
            <p:spPr bwMode="auto">
              <a:xfrm>
                <a:off x="3216" y="1008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62" name="Line 162"/>
              <p:cNvSpPr>
                <a:spLocks noChangeShapeType="1"/>
              </p:cNvSpPr>
              <p:nvPr/>
            </p:nvSpPr>
            <p:spPr bwMode="auto">
              <a:xfrm>
                <a:off x="3264" y="76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63" name="Line 163"/>
              <p:cNvSpPr>
                <a:spLocks noChangeShapeType="1"/>
              </p:cNvSpPr>
              <p:nvPr/>
            </p:nvSpPr>
            <p:spPr bwMode="auto">
              <a:xfrm>
                <a:off x="3264" y="129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64" name="Line 164"/>
              <p:cNvSpPr>
                <a:spLocks noChangeShapeType="1"/>
              </p:cNvSpPr>
              <p:nvPr/>
            </p:nvSpPr>
            <p:spPr bwMode="auto">
              <a:xfrm rot="5400000">
                <a:off x="2664" y="242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65" name="Line 165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66" name="Line 166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67" name="Line 167"/>
              <p:cNvSpPr>
                <a:spLocks noChangeShapeType="1"/>
              </p:cNvSpPr>
              <p:nvPr/>
            </p:nvSpPr>
            <p:spPr bwMode="auto">
              <a:xfrm>
                <a:off x="3264" y="2784"/>
                <a:ext cx="0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68" name="Line 168"/>
              <p:cNvSpPr>
                <a:spLocks noChangeShapeType="1"/>
              </p:cNvSpPr>
              <p:nvPr/>
            </p:nvSpPr>
            <p:spPr bwMode="auto">
              <a:xfrm rot="5400000">
                <a:off x="3432" y="2136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69" name="Line 169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70" name="Oval 17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71" name="Oval 171"/>
              <p:cNvSpPr>
                <a:spLocks noChangeArrowheads="1"/>
              </p:cNvSpPr>
              <p:nvPr/>
            </p:nvSpPr>
            <p:spPr bwMode="auto">
              <a:xfrm>
                <a:off x="28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72" name="Oval 172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73" name="Text Box 173"/>
              <p:cNvSpPr txBox="1">
                <a:spLocks noChangeArrowheads="1"/>
              </p:cNvSpPr>
              <p:nvPr/>
            </p:nvSpPr>
            <p:spPr bwMode="auto">
              <a:xfrm>
                <a:off x="881" y="1042"/>
                <a:ext cx="683" cy="8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R</a:t>
                </a:r>
                <a:r>
                  <a:rPr kumimoji="1" lang="en-US" altLang="zh-CN" sz="2000" b="1" baseline="-20000" smtClean="0">
                    <a:solidFill>
                      <a:srgbClr val="000000"/>
                    </a:solidFill>
                    <a:ea typeface="楷体_GB2312" pitchFamily="49" charset="-122"/>
                  </a:rPr>
                  <a:t>1</a:t>
                </a:r>
                <a:endParaRPr kumimoji="1" lang="en-US" altLang="zh-CN" sz="20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000000"/>
                    </a:solidFill>
                    <a:ea typeface="楷体_GB2312" pitchFamily="49" charset="-122"/>
                  </a:rPr>
                  <a:t>4k</a:t>
                </a:r>
                <a:r>
                  <a:rPr kumimoji="1" lang="en-US" altLang="zh-CN" sz="2000" b="1" smtClean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W</a:t>
                </a:r>
                <a:endParaRPr kumimoji="1" lang="en-US" altLang="zh-CN" sz="20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baseline="-200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179374" name="Group 174"/>
              <p:cNvGrpSpPr/>
              <p:nvPr/>
            </p:nvGrpSpPr>
            <p:grpSpPr bwMode="auto">
              <a:xfrm>
                <a:off x="2736" y="2400"/>
                <a:ext cx="528" cy="384"/>
                <a:chOff x="1200" y="2112"/>
                <a:chExt cx="528" cy="384"/>
              </a:xfrm>
            </p:grpSpPr>
            <p:sp>
              <p:nvSpPr>
                <p:cNvPr id="179375" name="Line 175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76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1488" y="2112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77" name="Line 177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78" name="Line 178"/>
                <p:cNvSpPr>
                  <a:spLocks noChangeShapeType="1"/>
                </p:cNvSpPr>
                <p:nvPr/>
              </p:nvSpPr>
              <p:spPr bwMode="auto">
                <a:xfrm>
                  <a:off x="1200" y="230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79379" name="Group 179"/>
              <p:cNvGrpSpPr/>
              <p:nvPr/>
            </p:nvGrpSpPr>
            <p:grpSpPr bwMode="auto">
              <a:xfrm>
                <a:off x="1968" y="1920"/>
                <a:ext cx="528" cy="384"/>
                <a:chOff x="1200" y="2112"/>
                <a:chExt cx="528" cy="384"/>
              </a:xfrm>
            </p:grpSpPr>
            <p:sp>
              <p:nvSpPr>
                <p:cNvPr id="179380" name="Line 180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81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1488" y="2112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82" name="Line 182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383" name="Line 183"/>
                <p:cNvSpPr>
                  <a:spLocks noChangeShapeType="1"/>
                </p:cNvSpPr>
                <p:nvPr/>
              </p:nvSpPr>
              <p:spPr bwMode="auto">
                <a:xfrm>
                  <a:off x="1200" y="230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79384" name="Line 184"/>
              <p:cNvSpPr>
                <a:spLocks noChangeShapeType="1"/>
              </p:cNvSpPr>
              <p:nvPr/>
            </p:nvSpPr>
            <p:spPr bwMode="auto">
              <a:xfrm rot="5400000">
                <a:off x="1319" y="1512"/>
                <a:ext cx="1" cy="71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85" name="Line 185"/>
              <p:cNvSpPr>
                <a:spLocks noChangeShapeType="1"/>
              </p:cNvSpPr>
              <p:nvPr/>
            </p:nvSpPr>
            <p:spPr bwMode="auto">
              <a:xfrm rot="5400000" flipV="1">
                <a:off x="1487" y="1919"/>
                <a:ext cx="24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86" name="Line 186"/>
              <p:cNvSpPr>
                <a:spLocks noChangeShapeType="1"/>
              </p:cNvSpPr>
              <p:nvPr/>
            </p:nvSpPr>
            <p:spPr bwMode="auto">
              <a:xfrm rot="5400000">
                <a:off x="1247" y="1919"/>
                <a:ext cx="24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87" name="Line 187"/>
              <p:cNvSpPr>
                <a:spLocks noChangeShapeType="1"/>
              </p:cNvSpPr>
              <p:nvPr/>
            </p:nvSpPr>
            <p:spPr bwMode="auto">
              <a:xfrm rot="5400000">
                <a:off x="1343" y="1727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88" name="Rectangle 188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89" name="Line 189"/>
              <p:cNvSpPr>
                <a:spLocks noChangeShapeType="1"/>
              </p:cNvSpPr>
              <p:nvPr/>
            </p:nvSpPr>
            <p:spPr bwMode="auto">
              <a:xfrm>
                <a:off x="1488" y="76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0" name="Line 190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1" name="Rectangle 191"/>
              <p:cNvSpPr>
                <a:spLocks noChangeArrowheads="1"/>
              </p:cNvSpPr>
              <p:nvPr/>
            </p:nvSpPr>
            <p:spPr bwMode="auto">
              <a:xfrm>
                <a:off x="2448" y="2976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2" name="Line 192"/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3" name="Line 193"/>
              <p:cNvSpPr>
                <a:spLocks noChangeShapeType="1"/>
              </p:cNvSpPr>
              <p:nvPr/>
            </p:nvSpPr>
            <p:spPr bwMode="auto">
              <a:xfrm>
                <a:off x="2496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4" name="Rectangle 194"/>
              <p:cNvSpPr>
                <a:spLocks noChangeArrowheads="1"/>
              </p:cNvSpPr>
              <p:nvPr/>
            </p:nvSpPr>
            <p:spPr bwMode="auto">
              <a:xfrm>
                <a:off x="2448" y="1056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5" name="Line 195"/>
              <p:cNvSpPr>
                <a:spLocks noChangeShapeType="1"/>
              </p:cNvSpPr>
              <p:nvPr/>
            </p:nvSpPr>
            <p:spPr bwMode="auto">
              <a:xfrm>
                <a:off x="2496" y="76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6" name="Line 196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7" name="Line 197"/>
              <p:cNvSpPr>
                <a:spLocks noChangeShapeType="1"/>
              </p:cNvSpPr>
              <p:nvPr/>
            </p:nvSpPr>
            <p:spPr bwMode="auto">
              <a:xfrm>
                <a:off x="1488" y="768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8" name="Line 198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99" name="Line 199"/>
              <p:cNvSpPr>
                <a:spLocks noChangeShapeType="1"/>
              </p:cNvSpPr>
              <p:nvPr/>
            </p:nvSpPr>
            <p:spPr bwMode="auto">
              <a:xfrm rot="5400000">
                <a:off x="2664" y="146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0" name="Line 200"/>
              <p:cNvSpPr>
                <a:spLocks noChangeShapeType="1"/>
              </p:cNvSpPr>
              <p:nvPr/>
            </p:nvSpPr>
            <p:spPr bwMode="auto">
              <a:xfrm rot="5400000">
                <a:off x="1848" y="19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1" name="Line 201"/>
              <p:cNvSpPr>
                <a:spLocks noChangeShapeType="1"/>
              </p:cNvSpPr>
              <p:nvPr/>
            </p:nvSpPr>
            <p:spPr bwMode="auto">
              <a:xfrm rot="5400000">
                <a:off x="960" y="1920"/>
                <a:ext cx="24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2" name="Line 202"/>
              <p:cNvSpPr>
                <a:spLocks noChangeShapeType="1"/>
              </p:cNvSpPr>
              <p:nvPr/>
            </p:nvSpPr>
            <p:spPr bwMode="auto">
              <a:xfrm rot="5400000">
                <a:off x="1104" y="1920"/>
                <a:ext cx="24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3" name="Line 203"/>
              <p:cNvSpPr>
                <a:spLocks noChangeShapeType="1"/>
              </p:cNvSpPr>
              <p:nvPr/>
            </p:nvSpPr>
            <p:spPr bwMode="auto">
              <a:xfrm>
                <a:off x="624" y="2112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4" name="Line 204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5" name="Line 205"/>
              <p:cNvSpPr>
                <a:spLocks noChangeShapeType="1"/>
              </p:cNvSpPr>
              <p:nvPr/>
            </p:nvSpPr>
            <p:spPr bwMode="auto">
              <a:xfrm rot="5400000">
                <a:off x="696" y="1800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6" name="Line 206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7" name="Line 207"/>
              <p:cNvSpPr>
                <a:spLocks noChangeShapeType="1"/>
              </p:cNvSpPr>
              <p:nvPr/>
            </p:nvSpPr>
            <p:spPr bwMode="auto">
              <a:xfrm rot="5400000">
                <a:off x="768" y="2112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8" name="Line 208"/>
              <p:cNvSpPr>
                <a:spLocks noChangeShapeType="1"/>
              </p:cNvSpPr>
              <p:nvPr/>
            </p:nvSpPr>
            <p:spPr bwMode="auto">
              <a:xfrm rot="5400000">
                <a:off x="840" y="2424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09" name="Oval 209"/>
              <p:cNvSpPr>
                <a:spLocks noChangeArrowheads="1"/>
              </p:cNvSpPr>
              <p:nvPr/>
            </p:nvSpPr>
            <p:spPr bwMode="auto">
              <a:xfrm>
                <a:off x="288" y="244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10" name="Oval 210"/>
              <p:cNvSpPr>
                <a:spLocks noChangeArrowheads="1"/>
              </p:cNvSpPr>
              <p:nvPr/>
            </p:nvSpPr>
            <p:spPr bwMode="auto">
              <a:xfrm>
                <a:off x="288" y="283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9411" name="Text Box 211"/>
            <p:cNvSpPr txBox="1">
              <a:spLocks noChangeArrowheads="1"/>
            </p:cNvSpPr>
            <p:nvPr/>
          </p:nvSpPr>
          <p:spPr bwMode="auto">
            <a:xfrm>
              <a:off x="1859" y="939"/>
              <a:ext cx="52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kumimoji="1" lang="en-US" altLang="zh-CN" sz="20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ea typeface="楷体_GB2312" pitchFamily="49" charset="-122"/>
                </a:rPr>
                <a:t>1.6k</a:t>
              </a:r>
              <a:r>
                <a:rPr kumimoji="1" lang="en-US" altLang="zh-CN" sz="2000" b="1" smtClean="0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W</a:t>
              </a:r>
              <a:endParaRPr kumimoji="1" lang="en-US" altLang="zh-CN" sz="20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179412" name="Text Box 212"/>
            <p:cNvSpPr txBox="1">
              <a:spLocks noChangeArrowheads="1"/>
            </p:cNvSpPr>
            <p:nvPr/>
          </p:nvSpPr>
          <p:spPr bwMode="auto">
            <a:xfrm>
              <a:off x="2725" y="939"/>
              <a:ext cx="47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kumimoji="1" lang="en-US" altLang="zh-CN" sz="20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ea typeface="楷体_GB2312" pitchFamily="49" charset="-122"/>
                </a:rPr>
                <a:t>130</a:t>
              </a:r>
              <a:r>
                <a:rPr kumimoji="1" lang="en-US" altLang="zh-CN" sz="2000" b="1" smtClean="0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W</a:t>
              </a:r>
              <a:endParaRPr kumimoji="1" lang="en-US" altLang="zh-CN" sz="2000" b="1" baseline="-20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9413" name="Text Box 213"/>
            <p:cNvSpPr txBox="1">
              <a:spLocks noChangeArrowheads="1"/>
            </p:cNvSpPr>
            <p:nvPr/>
          </p:nvSpPr>
          <p:spPr bwMode="auto">
            <a:xfrm>
              <a:off x="1605" y="1780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kumimoji="1" lang="en-US" altLang="zh-CN" sz="2000" b="1" baseline="-20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9414" name="Rectangle 214"/>
            <p:cNvSpPr>
              <a:spLocks noChangeArrowheads="1"/>
            </p:cNvSpPr>
            <p:nvPr/>
          </p:nvSpPr>
          <p:spPr bwMode="auto">
            <a:xfrm>
              <a:off x="2741" y="2040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kumimoji="1" lang="en-US" altLang="zh-CN" sz="2000" b="1" baseline="-20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9415" name="Rectangle 215"/>
            <p:cNvSpPr>
              <a:spLocks noChangeArrowheads="1"/>
            </p:cNvSpPr>
            <p:nvPr/>
          </p:nvSpPr>
          <p:spPr bwMode="auto">
            <a:xfrm>
              <a:off x="2741" y="1373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kumimoji="1" lang="en-US" altLang="zh-CN" sz="2000" b="1" baseline="-20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9416" name="Rectangle 216"/>
            <p:cNvSpPr>
              <a:spLocks noChangeArrowheads="1"/>
            </p:cNvSpPr>
            <p:nvPr/>
          </p:nvSpPr>
          <p:spPr bwMode="auto">
            <a:xfrm>
              <a:off x="1080" y="2745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1 </a:t>
              </a: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2 </a:t>
              </a: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kumimoji="1" lang="en-US" altLang="zh-CN" sz="2000" b="1" baseline="-20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9417" name="Rectangle 217"/>
            <p:cNvSpPr>
              <a:spLocks noChangeArrowheads="1"/>
            </p:cNvSpPr>
            <p:nvPr/>
          </p:nvSpPr>
          <p:spPr bwMode="auto">
            <a:xfrm>
              <a:off x="2790" y="1639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r>
                <a:rPr kumimoji="1" lang="en-US" altLang="zh-CN" sz="2000" b="1" baseline="-20000" smtClean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kumimoji="1" lang="en-US" altLang="zh-CN" sz="2000" b="1" baseline="-20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9418" name="Text Box 218"/>
            <p:cNvSpPr txBox="1">
              <a:spLocks noChangeArrowheads="1"/>
            </p:cNvSpPr>
            <p:nvPr/>
          </p:nvSpPr>
          <p:spPr bwMode="auto">
            <a:xfrm>
              <a:off x="800" y="1672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华文中宋" pitchFamily="2" charset="-122"/>
                </a:rPr>
                <a:t>A</a:t>
              </a:r>
              <a:endParaRPr kumimoji="1" lang="en-US" altLang="zh-CN" sz="2000" b="1" i="1" smtClean="0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179419" name="Text Box 219"/>
            <p:cNvSpPr txBox="1">
              <a:spLocks noChangeArrowheads="1"/>
            </p:cNvSpPr>
            <p:nvPr/>
          </p:nvSpPr>
          <p:spPr bwMode="auto">
            <a:xfrm>
              <a:off x="782" y="221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华文中宋" pitchFamily="2" charset="-122"/>
                </a:rPr>
                <a:t>C</a:t>
              </a:r>
              <a:endParaRPr kumimoji="1" lang="en-US" altLang="zh-CN" sz="2000" b="1" i="1" smtClean="0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179420" name="Text Box 220"/>
            <p:cNvSpPr txBox="1">
              <a:spLocks noChangeArrowheads="1"/>
            </p:cNvSpPr>
            <p:nvPr/>
          </p:nvSpPr>
          <p:spPr bwMode="auto">
            <a:xfrm>
              <a:off x="800" y="1945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华文中宋" pitchFamily="2" charset="-122"/>
                </a:rPr>
                <a:t>B</a:t>
              </a:r>
              <a:endParaRPr kumimoji="1" lang="en-US" altLang="zh-CN" sz="2000" b="1" i="1" smtClean="0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179421" name="Text Box 221"/>
            <p:cNvSpPr txBox="1">
              <a:spLocks noChangeArrowheads="1"/>
            </p:cNvSpPr>
            <p:nvPr/>
          </p:nvSpPr>
          <p:spPr bwMode="auto">
            <a:xfrm>
              <a:off x="3016" y="183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ea typeface="华文中宋" pitchFamily="2" charset="-122"/>
                </a:rPr>
                <a:t>Y</a:t>
              </a:r>
              <a:endParaRPr kumimoji="1" lang="en-US" altLang="zh-CN" sz="2000" b="1" i="1" smtClean="0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</p:grp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" y="650875"/>
            <a:ext cx="9248776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C7AA-9654-4A82-A7FC-4DDADF186CAE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6562" name="Picture 2" descr="02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4054822" cy="381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239172"/>
            <a:ext cx="4710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+mn-ea"/>
              </a:rPr>
              <a:t>抗干扰</a:t>
            </a:r>
            <a:r>
              <a:rPr lang="zh-CN" altLang="zh-CN" sz="3200" b="1" dirty="0" smtClean="0">
                <a:latin typeface="+mn-ea"/>
              </a:rPr>
              <a:t>能力</a:t>
            </a:r>
            <a:r>
              <a:rPr lang="en-US" altLang="zh-CN" sz="3200" b="1" dirty="0" smtClean="0">
                <a:latin typeface="+mn-ea"/>
              </a:rPr>
              <a:t>----</a:t>
            </a:r>
            <a:r>
              <a:rPr lang="zh-CN" altLang="zh-CN" sz="3200" b="1" dirty="0" smtClean="0">
                <a:solidFill>
                  <a:srgbClr val="0000FF"/>
                </a:solidFill>
              </a:rPr>
              <a:t>噪声容限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43609" y="2352494"/>
          <a:ext cx="273600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2" imgW="901065" imgH="241300" progId="Equation.DSMT4">
                  <p:embed/>
                </p:oleObj>
              </mc:Choice>
              <mc:Fallback>
                <p:oleObj name="Equation" r:id="rId2" imgW="901065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9" y="2352494"/>
                        <a:ext cx="2736001" cy="7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02212" y="1315874"/>
            <a:ext cx="4879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</a:rPr>
              <a:t>低电平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噪声容限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zh-CN" altLang="zh-CN" sz="2800" b="1" dirty="0" smtClean="0"/>
              <a:t>输入</a:t>
            </a:r>
            <a:r>
              <a:rPr lang="zh-CN" altLang="zh-CN" sz="2800" b="1" dirty="0"/>
              <a:t>低电平时，允许的干扰容限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3553852"/>
            <a:ext cx="487417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高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电平噪声容限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zh-CN" altLang="zh-CN" sz="2800" b="1" dirty="0"/>
              <a:t>输入高电平时，允许的干扰容</a:t>
            </a:r>
            <a:r>
              <a:rPr lang="zh-CN" altLang="zh-CN" sz="2800" b="1" dirty="0" smtClean="0"/>
              <a:t>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99592" y="4653216"/>
          <a:ext cx="291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4" imgW="927100" imgH="228600" progId="Equation.DSMT4">
                  <p:embed/>
                </p:oleObj>
              </mc:Choice>
              <mc:Fallback>
                <p:oleObj name="Equation" r:id="rId4" imgW="9271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53216"/>
                        <a:ext cx="2910000" cy="7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066800"/>
            <a:ext cx="6096000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门</a:t>
            </a:r>
            <a:endParaRPr kumimoji="0"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门电路</a:t>
            </a:r>
            <a:endParaRPr kumimoji="0"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逻辑门电路</a:t>
            </a:r>
            <a:endParaRPr kumimoji="0"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基本逻辑门电路</a:t>
            </a:r>
            <a:endParaRPr kumimoji="0" lang="zh-CN" altLang="en-US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75656" y="1081088"/>
            <a:ext cx="8286750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是用来控制开和关的工具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：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按一定的条件去控制信号的通、断的电路。</a:t>
            </a:r>
            <a:endParaRPr kumimoji="0"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：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用来实现（基本）逻辑关系的门电路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kumimoji="0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：</a:t>
            </a:r>
            <a:r>
              <a:rPr kumimoji="0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与、或、非门。</a:t>
            </a:r>
            <a:endParaRPr kumimoji="0"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1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08163" y="95250"/>
            <a:ext cx="5202237" cy="6858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概 述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3" y="3068960"/>
            <a:ext cx="8047037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3C23-B2F4-4124-96CD-303B48BDB98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6200" y="623888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0000"/>
                </a:solidFill>
                <a:ea typeface="楷体_GB2312" pitchFamily="49" charset="-122"/>
              </a:rPr>
              <a:t>1、输入特性曲线（输入伏安特性）</a:t>
            </a:r>
            <a:endParaRPr kumimoji="1" lang="zh-CN" altLang="en-US" sz="28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609600" y="41148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0000"/>
                </a:solidFill>
                <a:ea typeface="楷体_GB2312" pitchFamily="49" charset="-122"/>
              </a:rPr>
              <a:t>输入短路电流 </a:t>
            </a:r>
            <a:r>
              <a:rPr kumimoji="1" lang="en-US" altLang="zh-CN" sz="2800" b="1" i="1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baseline="-20000" smtClean="0">
                <a:solidFill>
                  <a:srgbClr val="FF0000"/>
                </a:solidFill>
                <a:ea typeface="楷体_GB2312" pitchFamily="49" charset="-122"/>
              </a:rPr>
              <a:t>IS</a:t>
            </a:r>
            <a:endParaRPr kumimoji="1" lang="en-US" altLang="zh-CN" sz="2800" b="1" baseline="-2000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609600" y="4876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输入漏电流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baseline="-20000" smtClean="0">
                <a:solidFill>
                  <a:srgbClr val="000000"/>
                </a:solidFill>
                <a:ea typeface="楷体_GB2312" pitchFamily="49" charset="-122"/>
              </a:rPr>
              <a:t>IH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≈40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endParaRPr kumimoji="1" lang="en-US" altLang="zh-CN" sz="2400" b="1" i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79898" name="Group 26"/>
          <p:cNvGrpSpPr/>
          <p:nvPr/>
        </p:nvGrpSpPr>
        <p:grpSpPr bwMode="auto">
          <a:xfrm>
            <a:off x="5436096" y="2135802"/>
            <a:ext cx="3067050" cy="1905000"/>
            <a:chOff x="3264" y="864"/>
            <a:chExt cx="1932" cy="1200"/>
          </a:xfrm>
        </p:grpSpPr>
        <p:graphicFrame>
          <p:nvGraphicFramePr>
            <p:cNvPr id="79899" name="Object 27"/>
            <p:cNvGraphicFramePr>
              <a:graphicFrameLocks noChangeAspect="1"/>
            </p:cNvGraphicFramePr>
            <p:nvPr/>
          </p:nvGraphicFramePr>
          <p:xfrm>
            <a:off x="3396" y="864"/>
            <a:ext cx="180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2" name="Equation" r:id="rId1" imgW="2857500" imgH="889000" progId="Equation.3">
                    <p:embed/>
                  </p:oleObj>
                </mc:Choice>
                <mc:Fallback>
                  <p:oleObj name="Equation" r:id="rId1" imgW="2857500" imgH="889000" progId="Equation.3">
                    <p:embed/>
                    <p:pic>
                      <p:nvPicPr>
                        <p:cNvPr id="0" name="图片 594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864"/>
                          <a:ext cx="180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3264" y="1392"/>
              <a:ext cx="184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 dirty="0" smtClean="0">
                  <a:solidFill>
                    <a:srgbClr val="000000"/>
                  </a:solidFill>
                  <a:ea typeface="楷体_GB2312" pitchFamily="49" charset="-122"/>
                </a:rPr>
                <a:t>当</a:t>
              </a:r>
              <a:r>
                <a:rPr kumimoji="1" lang="en-US" altLang="zh-CN" sz="3200" b="1" i="1" dirty="0" err="1" smtClean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1" lang="en-US" altLang="zh-CN" sz="3200" b="1" baseline="-20000" dirty="0" err="1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b="1" i="1" dirty="0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3200" b="1" dirty="0" smtClean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3200" b="1" dirty="0" smtClean="0">
                  <a:solidFill>
                    <a:srgbClr val="000000"/>
                  </a:solidFill>
                  <a:ea typeface="楷体_GB2312" pitchFamily="49" charset="-122"/>
                </a:rPr>
                <a:t>时</a:t>
              </a:r>
              <a:endParaRPr kumimoji="1" lang="zh-CN" altLang="en-US" sz="3200" b="1" dirty="0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 i="1" dirty="0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3200" b="1" i="1" dirty="0" err="1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b="1" baseline="-20000" dirty="0" err="1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b="1" baseline="-20000" dirty="0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3200" b="1" i="1" dirty="0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3200" b="1" i="1" dirty="0" smtClean="0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b="1" baseline="-20000" dirty="0" smtClean="0">
                  <a:solidFill>
                    <a:srgbClr val="FF0000"/>
                  </a:solidFill>
                  <a:ea typeface="楷体_GB2312" pitchFamily="49" charset="-122"/>
                </a:rPr>
                <a:t>IS </a:t>
              </a:r>
              <a:r>
                <a:rPr kumimoji="1" lang="en-US" altLang="zh-CN" sz="3200" b="1" dirty="0" smtClean="0">
                  <a:solidFill>
                    <a:srgbClr val="FF0000"/>
                  </a:solidFill>
                  <a:ea typeface="楷体_GB2312" pitchFamily="49" charset="-122"/>
                </a:rPr>
                <a:t>≈1.07</a:t>
              </a:r>
              <a:r>
                <a:rPr kumimoji="1" lang="en-US" altLang="zh-CN" sz="3200" b="1" i="1" dirty="0" smtClean="0">
                  <a:solidFill>
                    <a:srgbClr val="FF0000"/>
                  </a:solidFill>
                  <a:ea typeface="楷体_GB2312" pitchFamily="49" charset="-122"/>
                </a:rPr>
                <a:t>mA</a:t>
              </a:r>
              <a:endPara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228600" y="762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Char char="v"/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输入特性：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=f（V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）</a:t>
            </a:r>
            <a:endParaRPr kumimoji="1" lang="zh-CN" altLang="en-US" sz="2400" b="1" i="1" smtClean="0">
              <a:solidFill>
                <a:srgbClr val="000000"/>
              </a:solidFill>
            </a:endParaRPr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0" y="1066800"/>
            <a:ext cx="4754563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BE5E-B9E1-4859-A99E-4F04FEE69B4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80226" name="Group 2"/>
          <p:cNvGrpSpPr/>
          <p:nvPr/>
        </p:nvGrpSpPr>
        <p:grpSpPr bwMode="auto">
          <a:xfrm>
            <a:off x="152400" y="4495800"/>
            <a:ext cx="5867400" cy="820738"/>
            <a:chOff x="1074" y="3542"/>
            <a:chExt cx="3402" cy="590"/>
          </a:xfrm>
        </p:grpSpPr>
        <p:sp>
          <p:nvSpPr>
            <p:cNvPr id="180227" name="Rectangle 3"/>
            <p:cNvSpPr>
              <a:spLocks noChangeArrowheads="1"/>
            </p:cNvSpPr>
            <p:nvPr/>
          </p:nvSpPr>
          <p:spPr bwMode="auto">
            <a:xfrm>
              <a:off x="1074" y="3542"/>
              <a:ext cx="3402" cy="59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FF3300"/>
                </a:solidFill>
              </a:endParaRPr>
            </a:p>
          </p:txBody>
        </p:sp>
        <p:sp>
          <p:nvSpPr>
            <p:cNvPr id="180228" name="Text Box 4"/>
            <p:cNvSpPr txBox="1">
              <a:spLocks noChangeArrowheads="1"/>
            </p:cNvSpPr>
            <p:nvPr/>
          </p:nvSpPr>
          <p:spPr bwMode="auto">
            <a:xfrm>
              <a:off x="1248" y="3686"/>
              <a:ext cx="3129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FF0000"/>
                  </a:solidFill>
                  <a:ea typeface="楷体_GB2312" pitchFamily="49" charset="-122"/>
                </a:rPr>
                <a:t>可求得:</a:t>
              </a:r>
              <a:r>
                <a:rPr lang="zh-CN" altLang="en-US" sz="28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R</a:t>
              </a:r>
              <a:r>
                <a:rPr lang="en-US" altLang="zh-CN" sz="2800" b="1" baseline="-25000" smtClean="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≥3.2k</a:t>
              </a:r>
              <a:r>
                <a:rPr lang="el-GR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Ω</a:t>
              </a:r>
              <a:r>
                <a:rPr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——</a:t>
              </a:r>
              <a:r>
                <a:rPr lang="zh-CN" altLang="en-US" sz="2800" b="1" smtClean="0">
                  <a:solidFill>
                    <a:srgbClr val="000000"/>
                  </a:solidFill>
                  <a:ea typeface="楷体_GB2312" pitchFamily="49" charset="-122"/>
                </a:rPr>
                <a:t>开门电阻</a:t>
              </a:r>
              <a:endParaRPr lang="zh-CN" altLang="en-US" sz="2800" b="1" smtClean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0268" name="Group 44"/>
          <p:cNvGrpSpPr/>
          <p:nvPr/>
        </p:nvGrpSpPr>
        <p:grpSpPr bwMode="auto">
          <a:xfrm>
            <a:off x="76200" y="596900"/>
            <a:ext cx="6096000" cy="1366838"/>
            <a:chOff x="48" y="376"/>
            <a:chExt cx="3840" cy="861"/>
          </a:xfrm>
        </p:grpSpPr>
        <p:sp>
          <p:nvSpPr>
            <p:cNvPr id="180230" name="Text Box 6"/>
            <p:cNvSpPr txBox="1">
              <a:spLocks noChangeArrowheads="1"/>
            </p:cNvSpPr>
            <p:nvPr/>
          </p:nvSpPr>
          <p:spPr bwMode="auto">
            <a:xfrm>
              <a:off x="48" y="381"/>
              <a:ext cx="3840" cy="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3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要求</a:t>
              </a:r>
              <a:r>
                <a:rPr lang="en-US" altLang="zh-CN" sz="2000" b="1" dirty="0" smtClean="0">
                  <a:solidFill>
                    <a:srgbClr val="000000"/>
                  </a:solidFill>
                  <a:ea typeface="楷体_GB2312" pitchFamily="49" charset="-122"/>
                </a:rPr>
                <a:t>TTL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工作于关态：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楷体_GB2312" pitchFamily="49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楷体_GB2312" pitchFamily="49" charset="-122"/>
                </a:rPr>
                <a:t>O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楷体_GB2312" pitchFamily="49" charset="-122"/>
                </a:rPr>
                <a:t>=====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楷体_GB2312" pitchFamily="49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楷体_GB2312" pitchFamily="49" charset="-122"/>
                </a:rPr>
                <a:t>OH</a:t>
              </a:r>
              <a:endParaRPr lang="en-US" altLang="zh-CN" sz="2400" b="1" baseline="-25000" dirty="0" smtClean="0">
                <a:solidFill>
                  <a:srgbClr val="000000"/>
                </a:solidFill>
                <a:latin typeface="楷体_GB2312" pitchFamily="49" charset="-122"/>
              </a:endParaRPr>
            </a:p>
            <a:p>
              <a:pPr fontAlgn="base">
                <a:lnSpc>
                  <a:spcPct val="13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楷体_GB2312" pitchFamily="49" charset="-122"/>
                </a:rPr>
                <a:t>  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楷体_GB2312" pitchFamily="49" charset="-122"/>
                </a:rPr>
                <a:t>V</a:t>
              </a:r>
              <a:r>
                <a:rPr lang="en-US" altLang="zh-CN" sz="2400" b="1" i="1" baseline="-25000" dirty="0" smtClean="0">
                  <a:solidFill>
                    <a:srgbClr val="000000"/>
                  </a:solidFill>
                  <a:latin typeface="楷体_GB2312" pitchFamily="49" charset="-122"/>
                </a:rPr>
                <a:t>I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楷体_GB2312" pitchFamily="49" charset="-122"/>
                </a:rPr>
                <a:t>= </a:t>
              </a:r>
              <a:r>
                <a:rPr lang="en-US" altLang="zh-CN" sz="2400" b="1" i="1" dirty="0" err="1" smtClean="0">
                  <a:solidFill>
                    <a:srgbClr val="000000"/>
                  </a:solidFill>
                  <a:latin typeface="Cataneo BT" pitchFamily="66" charset="0"/>
                  <a:ea typeface="方正舒体" pitchFamily="2" charset="-122"/>
                </a:rPr>
                <a:t>i</a:t>
              </a:r>
              <a:r>
                <a:rPr lang="en-US" altLang="zh-CN" sz="2400" b="1" i="1" baseline="-25000" dirty="0" err="1" smtClean="0">
                  <a:solidFill>
                    <a:srgbClr val="000000"/>
                  </a:solidFill>
                  <a:latin typeface="Cataneo BT" pitchFamily="66" charset="0"/>
                  <a:ea typeface="方正舒体" pitchFamily="2" charset="-122"/>
                </a:rPr>
                <a:t>I</a:t>
              </a:r>
              <a:r>
                <a:rPr lang="en-US" altLang="zh-CN" sz="2400" b="1" i="1" dirty="0" err="1" smtClean="0">
                  <a:solidFill>
                    <a:srgbClr val="FF3300"/>
                  </a:solidFill>
                  <a:latin typeface="Cataneo BT" pitchFamily="66" charset="0"/>
                  <a:ea typeface="方正舒体" pitchFamily="2" charset="-122"/>
                </a:rPr>
                <a:t>R</a:t>
              </a:r>
              <a:r>
                <a:rPr lang="en-US" altLang="zh-CN" sz="2000" b="1" i="1" baseline="-25000" dirty="0" err="1" smtClean="0">
                  <a:solidFill>
                    <a:srgbClr val="FF3300"/>
                  </a:solidFill>
                  <a:latin typeface="Cataneo BT" pitchFamily="66" charset="0"/>
                </a:rPr>
                <a:t>i</a:t>
              </a:r>
              <a:r>
                <a:rPr lang="en-US" altLang="zh-CN" sz="2000" b="1" i="1" baseline="-25000" dirty="0" smtClean="0">
                  <a:solidFill>
                    <a:srgbClr val="FF3300"/>
                  </a:solidFill>
                  <a:latin typeface="Cataneo BT" pitchFamily="66" charset="0"/>
                </a:rPr>
                <a:t> </a:t>
              </a:r>
              <a:r>
                <a:rPr lang="en-US" altLang="zh-CN" sz="2000" b="1" i="1" dirty="0" smtClean="0">
                  <a:solidFill>
                    <a:srgbClr val="000000"/>
                  </a:solidFill>
                  <a:latin typeface="Cataneo BT" pitchFamily="66" charset="0"/>
                </a:rPr>
                <a:t>=             </a:t>
              </a:r>
              <a:r>
                <a:rPr lang="en-US" altLang="zh-CN" sz="2000" b="1" i="1" dirty="0" err="1" smtClean="0">
                  <a:solidFill>
                    <a:srgbClr val="FF3300"/>
                  </a:solidFill>
                  <a:latin typeface="Cataneo BT" pitchFamily="66" charset="0"/>
                </a:rPr>
                <a:t>R</a:t>
              </a:r>
              <a:r>
                <a:rPr lang="en-US" altLang="zh-CN" sz="2000" b="1" i="1" baseline="-25000" dirty="0" err="1" smtClean="0">
                  <a:solidFill>
                    <a:srgbClr val="FF3300"/>
                  </a:solidFill>
                  <a:latin typeface="Monotype Corsiva" pitchFamily="66" charset="0"/>
                </a:rPr>
                <a:t>i</a:t>
              </a:r>
              <a:r>
                <a:rPr lang="en-US" altLang="zh-CN" sz="2000" b="1" i="1" dirty="0" smtClean="0">
                  <a:solidFill>
                    <a:srgbClr val="000000"/>
                  </a:solidFill>
                  <a:latin typeface="Cataneo BT" pitchFamily="66" charset="0"/>
                </a:rPr>
                <a:t>≤ 0.8V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Cataneo BT" pitchFamily="66" charset="0"/>
                </a:rPr>
                <a:t>           </a:t>
              </a:r>
              <a:endParaRPr lang="zh-CN" altLang="en-US" sz="2000" b="1" dirty="0" smtClean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1855" y="376"/>
              <a:ext cx="5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稳定</a:t>
              </a:r>
              <a:endParaRPr lang="zh-CN" altLang="en-US" sz="20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>
              <a:off x="1111" y="101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0233" name="Text Box 9"/>
            <p:cNvSpPr txBox="1">
              <a:spLocks noChangeArrowheads="1"/>
            </p:cNvSpPr>
            <p:nvPr/>
          </p:nvSpPr>
          <p:spPr bwMode="auto">
            <a:xfrm>
              <a:off x="1156" y="752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楷体_GB2312" pitchFamily="49" charset="-122"/>
                </a:rPr>
                <a:t>V</a:t>
              </a:r>
              <a:r>
                <a:rPr lang="en-US" altLang="zh-CN" sz="2000" b="1" baseline="-25000" dirty="0" smtClean="0">
                  <a:solidFill>
                    <a:srgbClr val="000000"/>
                  </a:solidFill>
                  <a:latin typeface="楷体_GB2312" pitchFamily="49" charset="-122"/>
                </a:rPr>
                <a:t>CC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楷体_GB2312" pitchFamily="49" charset="-122"/>
                </a:rPr>
                <a:t>-V</a:t>
              </a:r>
              <a:r>
                <a:rPr lang="en-US" altLang="zh-CN" sz="2000" b="1" baseline="-25000" dirty="0" smtClean="0">
                  <a:solidFill>
                    <a:srgbClr val="000000"/>
                  </a:solidFill>
                  <a:latin typeface="楷体_GB2312" pitchFamily="49" charset="-122"/>
                </a:rPr>
                <a:t>BE1</a:t>
              </a:r>
              <a:endParaRPr lang="en-US" altLang="zh-CN" sz="2000" b="1" baseline="-25000" dirty="0" smtClean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1156" y="987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FF3300"/>
                  </a:solidFill>
                  <a:latin typeface="宋体" panose="02010600030101010101" pitchFamily="2" charset="-122"/>
                </a:rPr>
                <a:t>R</a:t>
              </a:r>
              <a:r>
                <a:rPr lang="en-US" altLang="zh-CN" sz="2000" b="1" baseline="-25000" smtClean="0">
                  <a:solidFill>
                    <a:srgbClr val="FF3300"/>
                  </a:solidFill>
                  <a:latin typeface="Cataneo BT" pitchFamily="66" charset="0"/>
                </a:rPr>
                <a:t>i</a:t>
              </a:r>
              <a:r>
                <a:rPr lang="en-US" altLang="zh-CN" sz="2000" b="1" smtClean="0">
                  <a:solidFill>
                    <a:srgbClr val="000000"/>
                  </a:solidFill>
                  <a:latin typeface="Cataneo BT" pitchFamily="66" charset="0"/>
                </a:rPr>
                <a:t>+R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Cataneo BT" pitchFamily="66" charset="0"/>
                </a:rPr>
                <a:t>1</a:t>
              </a:r>
              <a:endParaRPr lang="en-US" altLang="zh-CN" sz="2000" b="1" baseline="-25000" smtClean="0">
                <a:solidFill>
                  <a:srgbClr val="000000"/>
                </a:solidFill>
                <a:latin typeface="Cataneo BT" pitchFamily="66" charset="0"/>
              </a:endParaRPr>
            </a:p>
          </p:txBody>
        </p:sp>
      </p:grpSp>
      <p:grpSp>
        <p:nvGrpSpPr>
          <p:cNvPr id="180235" name="Group 11"/>
          <p:cNvGrpSpPr/>
          <p:nvPr/>
        </p:nvGrpSpPr>
        <p:grpSpPr bwMode="auto">
          <a:xfrm>
            <a:off x="76200" y="1981200"/>
            <a:ext cx="5715000" cy="838200"/>
            <a:chOff x="1020" y="1525"/>
            <a:chExt cx="3402" cy="635"/>
          </a:xfrm>
        </p:grpSpPr>
        <p:sp>
          <p:nvSpPr>
            <p:cNvPr id="180236" name="Rectangle 12"/>
            <p:cNvSpPr>
              <a:spLocks noChangeArrowheads="1"/>
            </p:cNvSpPr>
            <p:nvPr/>
          </p:nvSpPr>
          <p:spPr bwMode="auto">
            <a:xfrm>
              <a:off x="1057" y="1525"/>
              <a:ext cx="3357" cy="635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0237" name="Text Box 13"/>
            <p:cNvSpPr txBox="1">
              <a:spLocks noChangeArrowheads="1"/>
            </p:cNvSpPr>
            <p:nvPr/>
          </p:nvSpPr>
          <p:spPr bwMode="auto">
            <a:xfrm>
              <a:off x="1020" y="1707"/>
              <a:ext cx="340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FF3300"/>
                  </a:solidFill>
                  <a:ea typeface="楷体_GB2312" pitchFamily="49" charset="-122"/>
                </a:rPr>
                <a:t>可求得：</a:t>
              </a:r>
              <a:r>
                <a:rPr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R</a:t>
              </a:r>
              <a:r>
                <a:rPr lang="en-US" altLang="zh-CN" sz="2800" b="1" baseline="-25000" smtClean="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≤0.91k</a:t>
              </a:r>
              <a:r>
                <a:rPr lang="el-GR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Ω</a:t>
              </a:r>
              <a:r>
                <a:rPr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——</a:t>
              </a:r>
              <a:r>
                <a:rPr lang="zh-CN" altLang="en-US" sz="2800" b="1" smtClean="0">
                  <a:solidFill>
                    <a:srgbClr val="000000"/>
                  </a:solidFill>
                  <a:ea typeface="楷体_GB2312" pitchFamily="49" charset="-122"/>
                </a:rPr>
                <a:t>关门电阻 </a:t>
              </a:r>
              <a:endParaRPr lang="zh-CN" altLang="en-US" sz="2800" b="1" smtClean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0269" name="Group 45"/>
          <p:cNvGrpSpPr/>
          <p:nvPr/>
        </p:nvGrpSpPr>
        <p:grpSpPr bwMode="auto">
          <a:xfrm>
            <a:off x="114300" y="2757488"/>
            <a:ext cx="5905500" cy="1662112"/>
            <a:chOff x="72" y="1833"/>
            <a:chExt cx="3720" cy="1047"/>
          </a:xfrm>
        </p:grpSpPr>
        <p:sp>
          <p:nvSpPr>
            <p:cNvPr id="180242" name="Text Box 18"/>
            <p:cNvSpPr txBox="1">
              <a:spLocks noChangeArrowheads="1"/>
            </p:cNvSpPr>
            <p:nvPr/>
          </p:nvSpPr>
          <p:spPr bwMode="auto">
            <a:xfrm>
              <a:off x="72" y="1940"/>
              <a:ext cx="3720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要求</a:t>
              </a:r>
              <a:r>
                <a:rPr lang="en-US" altLang="zh-CN" sz="2000" b="1" smtClean="0">
                  <a:solidFill>
                    <a:srgbClr val="000000"/>
                  </a:solidFill>
                  <a:ea typeface="楷体_GB2312" pitchFamily="49" charset="-122"/>
                </a:rPr>
                <a:t>TTL</a:t>
              </a:r>
              <a:r>
                <a:rPr lang="zh-CN" altLang="en-US" sz="20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工作于开态：</a:t>
              </a:r>
              <a:r>
                <a:rPr lang="en-US" altLang="zh-CN" sz="2000" b="1" smtClean="0">
                  <a:solidFill>
                    <a:srgbClr val="000000"/>
                  </a:solidFill>
                </a:rPr>
                <a:t>V</a:t>
              </a:r>
              <a:r>
                <a:rPr lang="en-US" altLang="zh-CN" sz="2000" b="1" baseline="-25000" smtClean="0">
                  <a:solidFill>
                    <a:srgbClr val="000000"/>
                  </a:solidFill>
                </a:rPr>
                <a:t>O</a:t>
              </a:r>
              <a:r>
                <a:rPr lang="en-US" altLang="zh-CN" sz="2000" b="1" smtClean="0">
                  <a:solidFill>
                    <a:srgbClr val="000000"/>
                  </a:solidFill>
                </a:rPr>
                <a:t>=====V</a:t>
              </a:r>
              <a:r>
                <a:rPr lang="en-US" altLang="zh-CN" sz="2000" b="1" baseline="-25000" smtClean="0">
                  <a:solidFill>
                    <a:srgbClr val="000000"/>
                  </a:solidFill>
                </a:rPr>
                <a:t>OL</a:t>
              </a:r>
              <a:endParaRPr lang="en-US" altLang="zh-CN" sz="2000" b="1" baseline="-25000" smtClean="0">
                <a:solidFill>
                  <a:srgbClr val="000000"/>
                </a:solidFill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FF3300"/>
                  </a:solidFill>
                </a:rPr>
                <a:t>       </a:t>
              </a:r>
              <a:r>
                <a:rPr lang="en-US" altLang="zh-CN" sz="2000" b="1" smtClean="0">
                  <a:solidFill>
                    <a:srgbClr val="000000"/>
                  </a:solidFill>
                </a:rPr>
                <a:t>V</a:t>
              </a:r>
              <a:r>
                <a:rPr lang="en-US" altLang="zh-CN" sz="2000" b="1" baseline="-25000" smtClean="0">
                  <a:solidFill>
                    <a:srgbClr val="000000"/>
                  </a:solidFill>
                </a:rPr>
                <a:t>I</a:t>
              </a:r>
              <a:r>
                <a:rPr lang="en-US" altLang="zh-CN" sz="2000" b="1" smtClean="0">
                  <a:solidFill>
                    <a:srgbClr val="000000"/>
                  </a:solidFill>
                </a:rPr>
                <a:t>= </a:t>
              </a:r>
              <a:r>
                <a:rPr lang="en-US" altLang="zh-CN" sz="2400" b="1" smtClean="0">
                  <a:solidFill>
                    <a:srgbClr val="000000"/>
                  </a:solidFill>
                </a:rPr>
                <a:t>i</a:t>
              </a:r>
              <a:r>
                <a:rPr lang="en-US" altLang="zh-CN" sz="2000" b="1" baseline="-25000" smtClean="0">
                  <a:solidFill>
                    <a:srgbClr val="000000"/>
                  </a:solidFill>
                </a:rPr>
                <a:t>I</a:t>
              </a:r>
              <a:r>
                <a:rPr lang="en-US" altLang="zh-CN" sz="2000" b="1" smtClean="0">
                  <a:solidFill>
                    <a:srgbClr val="FF3300"/>
                  </a:solidFill>
                </a:rPr>
                <a:t>Ri</a:t>
              </a:r>
              <a:r>
                <a:rPr lang="en-US" altLang="zh-CN" sz="2000" b="1" smtClean="0">
                  <a:solidFill>
                    <a:srgbClr val="000000"/>
                  </a:solidFill>
                </a:rPr>
                <a:t>≥1.8V</a:t>
              </a:r>
              <a:endParaRPr lang="en-US" altLang="zh-CN" sz="2000" b="1" smtClean="0">
                <a:solidFill>
                  <a:srgbClr val="000000"/>
                </a:solidFill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0000"/>
                  </a:solidFill>
                </a:rPr>
                <a:t>        </a:t>
              </a:r>
              <a:r>
                <a:rPr lang="en-US" altLang="zh-CN" sz="2000" b="1" smtClean="0">
                  <a:solidFill>
                    <a:srgbClr val="FF3300"/>
                  </a:solidFill>
                </a:rPr>
                <a:t>R</a:t>
              </a:r>
              <a:r>
                <a:rPr lang="en-US" altLang="zh-CN" sz="2000" b="1" baseline="-25000" smtClean="0">
                  <a:solidFill>
                    <a:srgbClr val="FF3300"/>
                  </a:solidFill>
                </a:rPr>
                <a:t>i</a:t>
              </a:r>
              <a:r>
                <a:rPr lang="en-US" altLang="zh-CN" sz="2000" b="1" smtClean="0">
                  <a:solidFill>
                    <a:srgbClr val="000000"/>
                  </a:solidFill>
                </a:rPr>
                <a:t>≥1.8V/</a:t>
              </a:r>
              <a:r>
                <a:rPr lang="en-US" altLang="zh-CN" sz="2400" b="1" smtClean="0">
                  <a:solidFill>
                    <a:srgbClr val="000000"/>
                  </a:solidFill>
                </a:rPr>
                <a:t>i</a:t>
              </a:r>
              <a:r>
                <a:rPr lang="en-US" altLang="zh-CN" sz="2000" b="1" baseline="-25000" smtClean="0">
                  <a:solidFill>
                    <a:srgbClr val="000000"/>
                  </a:solidFill>
                </a:rPr>
                <a:t>I</a:t>
              </a:r>
              <a:endParaRPr lang="en-US" altLang="en-US" sz="2000" b="1" baseline="-25000" smtClean="0">
                <a:solidFill>
                  <a:srgbClr val="000000"/>
                </a:solidFill>
              </a:endParaRPr>
            </a:p>
          </p:txBody>
        </p:sp>
        <p:sp>
          <p:nvSpPr>
            <p:cNvPr id="180243" name="Rectangle 19"/>
            <p:cNvSpPr>
              <a:spLocks noChangeArrowheads="1"/>
            </p:cNvSpPr>
            <p:nvPr/>
          </p:nvSpPr>
          <p:spPr bwMode="auto">
            <a:xfrm>
              <a:off x="1926" y="1833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稳定</a:t>
              </a:r>
              <a:endParaRPr lang="zh-CN" altLang="en-US" sz="20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0244" name="Text Box 20"/>
            <p:cNvSpPr txBox="1">
              <a:spLocks noChangeArrowheads="1"/>
            </p:cNvSpPr>
            <p:nvPr/>
          </p:nvSpPr>
          <p:spPr bwMode="auto">
            <a:xfrm>
              <a:off x="1188" y="2568"/>
              <a:ext cx="1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CC"/>
                  </a:solidFill>
                  <a:latin typeface="Cataneo BT" pitchFamily="66" charset="0"/>
                </a:rPr>
                <a:t>( </a:t>
              </a:r>
              <a:r>
                <a:rPr lang="en-US" altLang="zh-CN" sz="2400" b="1" dirty="0" err="1" smtClean="0">
                  <a:solidFill>
                    <a:srgbClr val="0000CC"/>
                  </a:solidFill>
                  <a:latin typeface="Cataneo BT" pitchFamily="66" charset="0"/>
                </a:rPr>
                <a:t>i</a:t>
              </a:r>
              <a:r>
                <a:rPr lang="en-US" altLang="zh-CN" sz="2400" b="1" baseline="-25000" dirty="0" err="1" smtClean="0">
                  <a:solidFill>
                    <a:srgbClr val="0000CC"/>
                  </a:solidFill>
                  <a:latin typeface="Cataneo BT" pitchFamily="66" charset="0"/>
                </a:rPr>
                <a:t>I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Cataneo BT" pitchFamily="66" charset="0"/>
                </a:rPr>
                <a:t> = i</a:t>
              </a:r>
              <a:r>
                <a:rPr lang="en-US" altLang="zh-CN" sz="2400" b="1" baseline="-25000" dirty="0" smtClean="0">
                  <a:solidFill>
                    <a:srgbClr val="0000CC"/>
                  </a:solidFill>
                  <a:latin typeface="Cataneo BT" pitchFamily="66" charset="0"/>
                </a:rPr>
                <a:t>B1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宋体" panose="02010600030101010101" pitchFamily="2" charset="-122"/>
                </a:rPr>
                <a:t>- 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Cataneo BT" pitchFamily="66" charset="0"/>
                </a:rPr>
                <a:t>i</a:t>
              </a:r>
              <a:r>
                <a:rPr lang="en-US" altLang="zh-CN" sz="2400" b="1" baseline="-25000" dirty="0" smtClean="0">
                  <a:solidFill>
                    <a:srgbClr val="0000CC"/>
                  </a:solidFill>
                  <a:latin typeface="Cataneo BT" pitchFamily="66" charset="0"/>
                </a:rPr>
                <a:t>B2 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Cataneo BT" pitchFamily="66" charset="0"/>
                </a:rPr>
                <a:t>)</a:t>
              </a:r>
              <a:endParaRPr lang="en-US" altLang="zh-CN" sz="2400" b="1" dirty="0" smtClean="0">
                <a:solidFill>
                  <a:srgbClr val="0000CC"/>
                </a:solidFill>
                <a:latin typeface="Cataneo BT" pitchFamily="66" charset="0"/>
              </a:endParaRPr>
            </a:p>
          </p:txBody>
        </p:sp>
      </p:grpSp>
      <p:sp>
        <p:nvSpPr>
          <p:cNvPr id="180245" name="Text Box 21"/>
          <p:cNvSpPr txBox="1">
            <a:spLocks noChangeArrowheads="1"/>
          </p:cNvSpPr>
          <p:nvPr/>
        </p:nvSpPr>
        <p:spPr bwMode="auto">
          <a:xfrm>
            <a:off x="152400" y="166688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0000"/>
                </a:solidFill>
                <a:ea typeface="楷体_GB2312" pitchFamily="49" charset="-122"/>
              </a:rPr>
              <a:t>2、输入特性（输入负载特性）</a:t>
            </a:r>
            <a:endParaRPr kumimoji="1" lang="zh-CN" altLang="en-US" sz="28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80267" name="Text Box 43"/>
          <p:cNvSpPr txBox="1">
            <a:spLocks noChangeArrowheads="1"/>
          </p:cNvSpPr>
          <p:nvPr/>
        </p:nvSpPr>
        <p:spPr bwMode="auto">
          <a:xfrm>
            <a:off x="6019800" y="2670175"/>
            <a:ext cx="3124200" cy="3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</a:rPr>
              <a:t>当</a:t>
            </a:r>
            <a:r>
              <a:rPr kumimoji="1" lang="en-US" altLang="zh-CN" sz="2400" b="1" dirty="0" err="1" smtClean="0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kumimoji="1" lang="en-US" altLang="zh-CN" sz="2400" b="1" baseline="-25000" dirty="0" err="1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 3.2 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k</a:t>
            </a: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  <a:sym typeface="Symbol" panose="05050102010706020507" pitchFamily="18" charset="2"/>
              </a:rPr>
              <a:t>时，</a:t>
            </a:r>
            <a:endParaRPr kumimoji="1" lang="zh-CN" altLang="en-US" sz="2400" b="1" dirty="0" smtClean="0">
              <a:solidFill>
                <a:srgbClr val="3333CC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3333CC"/>
                </a:solidFill>
                <a:ea typeface="楷体_GB2312" pitchFamily="49" charset="-122"/>
                <a:sym typeface="Symbol" panose="05050102010706020507" pitchFamily="18" charset="2"/>
              </a:rPr>
              <a:t>    P</a:t>
            </a: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  <a:sym typeface="Symbol" panose="05050102010706020507" pitchFamily="18" charset="2"/>
              </a:rPr>
              <a:t>点输入高电平，</a:t>
            </a:r>
            <a:endParaRPr kumimoji="1" lang="zh-CN" altLang="en-US" sz="2400" b="1" dirty="0" smtClean="0">
              <a:solidFill>
                <a:srgbClr val="3333CC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</a:rPr>
              <a:t>相当于输入逻辑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1</a:t>
            </a:r>
            <a:endParaRPr kumimoji="1" lang="zh-CN" altLang="en-US" sz="2400" b="1" baseline="-250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</a:rPr>
              <a:t>当</a:t>
            </a:r>
            <a:r>
              <a:rPr kumimoji="1" lang="en-US" altLang="zh-CN" sz="2400" b="1" dirty="0" err="1" smtClean="0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kumimoji="1" lang="en-US" altLang="zh-CN" sz="2400" b="1" baseline="-25000" dirty="0" err="1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 0.91 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k</a:t>
            </a: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  <a:sym typeface="Symbol" panose="05050102010706020507" pitchFamily="18" charset="2"/>
              </a:rPr>
              <a:t>时，</a:t>
            </a:r>
            <a:endParaRPr kumimoji="1" lang="zh-CN" altLang="en-US" sz="2400" b="1" dirty="0" smtClean="0">
              <a:solidFill>
                <a:srgbClr val="3333CC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3333CC"/>
                </a:solidFill>
                <a:ea typeface="楷体_GB2312" pitchFamily="49" charset="-122"/>
                <a:sym typeface="Symbol" panose="05050102010706020507" pitchFamily="18" charset="2"/>
              </a:rPr>
              <a:t>   P</a:t>
            </a: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  <a:sym typeface="Symbol" panose="05050102010706020507" pitchFamily="18" charset="2"/>
              </a:rPr>
              <a:t>点输入低电平，</a:t>
            </a:r>
            <a:endParaRPr kumimoji="1" lang="zh-CN" altLang="en-US" sz="2400" b="1" dirty="0" smtClean="0">
              <a:solidFill>
                <a:srgbClr val="3333CC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</a:rPr>
              <a:t>  相当于输入逻辑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0</a:t>
            </a:r>
            <a:endParaRPr kumimoji="1" lang="zh-CN" altLang="en-US" sz="2400" b="1" dirty="0" smtClean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940"/>
            <a:ext cx="2981325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DAC8-647A-4523-BAEB-542E784D44B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0428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66775"/>
            <a:ext cx="8461375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2266-8560-4EE6-BDD5-E8404D04808B}" type="slidenum">
              <a:rPr lang="zh-CN" altLang="en-US"/>
            </a:fld>
            <a:endParaRPr lang="en-US" altLang="zh-CN"/>
          </a:p>
        </p:txBody>
      </p:sp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rgbClr val="CC0066"/>
                </a:solidFill>
                <a:ea typeface="楷体_GB2312" pitchFamily="49" charset="-122"/>
              </a:rPr>
              <a:t> 输出特性：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5450" y="774700"/>
            <a:ext cx="77755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1、输出等效电路</a:t>
            </a:r>
            <a:endParaRPr kumimoji="0"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     </a:t>
            </a:r>
            <a:r>
              <a:rPr kumimoji="0" lang="en-US" altLang="zh-CN" sz="2800" b="1" dirty="0">
                <a:solidFill>
                  <a:srgbClr val="0000CC"/>
                </a:solidFill>
                <a:ea typeface="楷体_GB2312" pitchFamily="49" charset="-122"/>
              </a:rPr>
              <a:t>TTL</a:t>
            </a:r>
            <a:r>
              <a:rPr kumimoji="0"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与非门工作于开态时等效电路:</a:t>
            </a:r>
            <a:endParaRPr kumimoji="0"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1743075"/>
            <a:ext cx="7546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346103"/>
            <a:ext cx="7894637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3EA-F05E-4B25-80AA-31860CCF0B24}" type="slidenum">
              <a:rPr lang="zh-CN" altLang="en-US"/>
            </a:fld>
            <a:endParaRPr lang="en-US" altLang="zh-CN"/>
          </a:p>
        </p:txBody>
      </p:sp>
      <p:sp>
        <p:nvSpPr>
          <p:cNvPr id="85023" name="Text Box 31"/>
          <p:cNvSpPr txBox="1">
            <a:spLocks noChangeArrowheads="1"/>
          </p:cNvSpPr>
          <p:nvPr/>
        </p:nvSpPr>
        <p:spPr bwMode="auto">
          <a:xfrm>
            <a:off x="533400" y="914400"/>
            <a:ext cx="2819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关态时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带拉电流负载能力较弱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6019800" y="457200"/>
            <a:ext cx="2819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开态时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带灌电流负载能力稍强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5025" name="Text Box 33"/>
          <p:cNvSpPr txBox="1">
            <a:spLocks noChangeArrowheads="1"/>
          </p:cNvSpPr>
          <p:nvPr/>
        </p:nvSpPr>
        <p:spPr bwMode="auto">
          <a:xfrm>
            <a:off x="533400" y="3657600"/>
            <a:ext cx="807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     扇出系数</a:t>
            </a:r>
            <a:r>
              <a:rPr lang="en-US" altLang="zh-CN" sz="3200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3200" b="1" baseline="-20000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输出端最多能带同类门的个数，它规定了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TTL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与非门的最大负载容限</a:t>
            </a:r>
            <a:endParaRPr lang="zh-CN" altLang="en-US" sz="2800" b="1" i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85026" name="Object 34"/>
          <p:cNvGraphicFramePr>
            <a:graphicFrameLocks noChangeAspect="1"/>
          </p:cNvGraphicFramePr>
          <p:nvPr/>
        </p:nvGraphicFramePr>
        <p:xfrm>
          <a:off x="3124200" y="4648200"/>
          <a:ext cx="1905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Equation" r:id="rId1" imgW="1905000" imgH="939800" progId="Equation.3">
                  <p:embed/>
                </p:oleObj>
              </mc:Choice>
              <mc:Fallback>
                <p:oleObj name="Equation" r:id="rId1" imgW="1905000" imgH="939800" progId="Equation.3">
                  <p:embed/>
                  <p:pic>
                    <p:nvPicPr>
                      <p:cNvPr id="0" name="图片 102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1905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7" name="Rectangle 45"/>
          <p:cNvSpPr>
            <a:spLocks noChangeArrowheads="1"/>
          </p:cNvSpPr>
          <p:nvPr/>
        </p:nvSpPr>
        <p:spPr bwMode="auto">
          <a:xfrm>
            <a:off x="261938" y="295275"/>
            <a:ext cx="362426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  <a:ea typeface="楷体_GB2312" pitchFamily="49" charset="-122"/>
              </a:rPr>
              <a:t>2、输出特性曲线</a:t>
            </a:r>
            <a:endParaRPr kumimoji="0"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97719"/>
            <a:ext cx="6108700" cy="3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6E8-3540-4655-8D63-9A5819FD5130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6477000" cy="73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kumimoji="1"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TTL</a:t>
            </a:r>
            <a:r>
              <a:rPr kumimoji="1" lang="zh-CN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与非门平均</a:t>
            </a:r>
            <a:r>
              <a:rPr kumimoji="1"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延迟时间 </a:t>
            </a:r>
            <a:r>
              <a:rPr kumimoji="1" lang="en-US" altLang="zh-CN" sz="2800" b="1" i="1" dirty="0" err="1" smtClean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kumimoji="1" lang="en-US" altLang="zh-CN" sz="2800" b="1" baseline="-25000" dirty="0" err="1" smtClean="0">
                <a:solidFill>
                  <a:srgbClr val="FF0000"/>
                </a:solidFill>
                <a:ea typeface="楷体_GB2312" pitchFamily="49" charset="-122"/>
              </a:rPr>
              <a:t>pd</a:t>
            </a:r>
            <a:endParaRPr kumimoji="1" lang="zh-CN" altLang="en-US" sz="2800" b="1" baseline="-25000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2819400" y="4648200"/>
          <a:ext cx="3352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Equation" r:id="rId1" imgW="3035300" imgH="863600" progId="Equation.3">
                  <p:embed/>
                </p:oleObj>
              </mc:Choice>
              <mc:Fallback>
                <p:oleObj name="Equation" r:id="rId1" imgW="3035300" imgH="863600" progId="Equation.3">
                  <p:embed/>
                  <p:pic>
                    <p:nvPicPr>
                      <p:cNvPr id="0" name="图片 103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3352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304800" y="2971800"/>
            <a:ext cx="8610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导通延迟时间</a:t>
            </a:r>
            <a:r>
              <a:rPr kumimoji="1" lang="en-US" altLang="zh-CN" sz="2400" b="1" i="1" smtClean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kumimoji="1" lang="en-US" altLang="zh-CN" sz="2400" b="1" baseline="-25000" smtClean="0">
                <a:solidFill>
                  <a:srgbClr val="FF0000"/>
                </a:solidFill>
                <a:ea typeface="楷体_GB2312" pitchFamily="49" charset="-122"/>
              </a:rPr>
              <a:t>PHL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截止延迟时间</a:t>
            </a:r>
            <a:r>
              <a:rPr kumimoji="1" lang="en-US" altLang="zh-CN" sz="2400" b="1" i="1" smtClean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kumimoji="1" lang="en-US" altLang="zh-CN" sz="2400" b="1" baseline="-25000" smtClean="0">
                <a:solidFill>
                  <a:srgbClr val="FF0000"/>
                </a:solidFill>
                <a:ea typeface="楷体_GB2312" pitchFamily="49" charset="-122"/>
              </a:rPr>
              <a:t>PLH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与非门的平均延迟时间</a:t>
            </a:r>
            <a:r>
              <a:rPr kumimoji="1" lang="en-US" altLang="zh-CN" sz="2400" b="1" i="1" smtClean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kumimoji="1" lang="en-US" altLang="zh-CN" sz="2400" b="1" baseline="-25000" smtClean="0">
                <a:solidFill>
                  <a:srgbClr val="FF0000"/>
                </a:solidFill>
                <a:ea typeface="楷体_GB2312" pitchFamily="49" charset="-122"/>
              </a:rPr>
              <a:t>pd</a:t>
            </a:r>
            <a:r>
              <a:rPr kumimoji="1"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是</a:t>
            </a:r>
            <a:r>
              <a:rPr kumimoji="1" lang="en-US" altLang="zh-CN" sz="2400" b="1" i="1" smtClean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kumimoji="1" lang="en-US" altLang="zh-CN" sz="2400" b="1" baseline="-25000" smtClean="0">
                <a:solidFill>
                  <a:srgbClr val="FF0000"/>
                </a:solidFill>
                <a:ea typeface="楷体_GB2312" pitchFamily="49" charset="-122"/>
              </a:rPr>
              <a:t>PHL</a:t>
            </a:r>
            <a:r>
              <a:rPr kumimoji="1"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和</a:t>
            </a:r>
            <a:r>
              <a:rPr kumimoji="1" lang="en-US" altLang="zh-CN" sz="2400" b="1" i="1" smtClean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kumimoji="1" lang="en-US" altLang="zh-CN" sz="2400" b="1" baseline="-25000" smtClean="0">
                <a:solidFill>
                  <a:srgbClr val="FF0000"/>
                </a:solidFill>
                <a:ea typeface="楷体_GB2312" pitchFamily="49" charset="-122"/>
              </a:rPr>
              <a:t>PLH</a:t>
            </a:r>
            <a:r>
              <a:rPr kumimoji="1"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的平均值。即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6079" name="Rectangle 63"/>
          <p:cNvSpPr>
            <a:spLocks noChangeArrowheads="1"/>
          </p:cNvSpPr>
          <p:nvPr/>
        </p:nvSpPr>
        <p:spPr bwMode="auto">
          <a:xfrm>
            <a:off x="304800" y="55626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  <a:ea typeface="楷体_GB2312" pitchFamily="49" charset="-122"/>
              </a:rPr>
              <a:t>一般</a:t>
            </a:r>
            <a:r>
              <a:rPr kumimoji="1" lang="en-US" altLang="zh-CN" sz="2400" b="1" smtClean="0">
                <a:solidFill>
                  <a:srgbClr val="3333CC"/>
                </a:solidFill>
                <a:ea typeface="楷体_GB2312" pitchFamily="49" charset="-122"/>
              </a:rPr>
              <a:t>TTL</a:t>
            </a:r>
            <a:r>
              <a:rPr kumimoji="1" lang="zh-CN" altLang="en-US" sz="2400" b="1" smtClean="0">
                <a:solidFill>
                  <a:srgbClr val="3333CC"/>
                </a:solidFill>
                <a:ea typeface="楷体_GB2312" pitchFamily="49" charset="-122"/>
              </a:rPr>
              <a:t>与非门传输延迟时间</a:t>
            </a:r>
            <a:r>
              <a:rPr kumimoji="1" lang="en-US" altLang="zh-CN" sz="2400" b="1" smtClean="0">
                <a:solidFill>
                  <a:srgbClr val="3333CC"/>
                </a:solidFill>
                <a:ea typeface="楷体_GB2312" pitchFamily="49" charset="-122"/>
              </a:rPr>
              <a:t>t</a:t>
            </a:r>
            <a:r>
              <a:rPr kumimoji="1" lang="en-US" altLang="zh-CN" sz="2400" b="1" baseline="-25000" smtClean="0">
                <a:solidFill>
                  <a:srgbClr val="3333CC"/>
                </a:solidFill>
                <a:ea typeface="楷体_GB2312" pitchFamily="49" charset="-122"/>
              </a:rPr>
              <a:t>pd</a:t>
            </a:r>
            <a:r>
              <a:rPr kumimoji="1" lang="zh-CN" altLang="en-US" sz="2400" b="1" smtClean="0">
                <a:solidFill>
                  <a:srgbClr val="3333CC"/>
                </a:solidFill>
                <a:ea typeface="楷体_GB2312" pitchFamily="49" charset="-122"/>
              </a:rPr>
              <a:t>的值为几纳秒～十几个纳秒。</a:t>
            </a:r>
            <a:endParaRPr kumimoji="1" lang="zh-CN" altLang="en-US" sz="2400" b="1" baseline="-25000" smtClean="0">
              <a:solidFill>
                <a:srgbClr val="3333CC"/>
              </a:solidFill>
              <a:ea typeface="楷体_GB2312" pitchFamily="49" charset="-122"/>
            </a:endParaRPr>
          </a:p>
        </p:txBody>
      </p:sp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2736"/>
            <a:ext cx="5943600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EB38-C47F-4A85-9123-E78A2DE404E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304800" y="3810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en-US" altLang="zh-CN" sz="3200" b="1" smtClean="0">
                <a:solidFill>
                  <a:srgbClr val="CC0066"/>
                </a:solidFill>
                <a:ea typeface="楷体_GB2312" pitchFamily="49" charset="-122"/>
              </a:rPr>
              <a:t> TTL</a:t>
            </a: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与非门举例——7400</a:t>
            </a:r>
            <a:endParaRPr kumimoji="1" lang="zh-CN" altLang="en-US" sz="3200" b="1" smtClean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04800" y="11430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7400是一种典型的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TTL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与非门器件，内部含有4个2输入端与非门，共有14个引脚。引脚排列图如图所示。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92896"/>
            <a:ext cx="38100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485-2EB3-4F63-8EB9-7A6A625A639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76200" y="106363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2.2.3  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TTL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集成门电路使用注意</a:t>
            </a:r>
            <a:endParaRPr kumimoji="1" lang="zh-CN" altLang="en-US" sz="3200" b="1" dirty="0" smtClean="0">
              <a:solidFill>
                <a:srgbClr val="0000FF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0" y="838200"/>
            <a:ext cx="7696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FF0000"/>
                </a:solidFill>
                <a:ea typeface="楷体_GB2312" pitchFamily="49" charset="-122"/>
              </a:rPr>
              <a:t>1．输出端连接</a:t>
            </a:r>
            <a:endParaRPr kumimoji="1" lang="zh-CN" altLang="en-US" sz="3200" b="1" smtClean="0">
              <a:solidFill>
                <a:srgbClr val="FF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(1)输出端不能直接接地 </a:t>
            </a:r>
            <a:endParaRPr kumimoji="1" lang="zh-CN" altLang="en-US" sz="32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(2)输出端不能直接接电源</a:t>
            </a:r>
            <a:r>
              <a:rPr kumimoji="1" lang="en-US" altLang="zh-CN" sz="3200" b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3200" b="1" baseline="-25000" smtClean="0">
                <a:solidFill>
                  <a:srgbClr val="000000"/>
                </a:solidFill>
                <a:ea typeface="楷体_GB2312" pitchFamily="49" charset="-122"/>
              </a:rPr>
              <a:t>CC</a:t>
            </a:r>
            <a:r>
              <a:rPr kumimoji="1" lang="en-US" altLang="zh-CN" sz="3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en-US" altLang="zh-CN" sz="32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rPr>
              <a:t>(3)输出端不能线与</a:t>
            </a:r>
            <a:endParaRPr kumimoji="1" lang="zh-CN" altLang="en-US" sz="1100" smtClean="0">
              <a:solidFill>
                <a:srgbClr val="000000"/>
              </a:solidFill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3201764"/>
            <a:ext cx="8016875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721-D4AC-4848-A3B1-BB4E7CF8D030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5388" name="Text Box 44"/>
          <p:cNvSpPr txBox="1">
            <a:spLocks noChangeArrowheads="1"/>
          </p:cNvSpPr>
          <p:nvPr/>
        </p:nvSpPr>
        <p:spPr bwMode="auto">
          <a:xfrm>
            <a:off x="381000" y="1084263"/>
            <a:ext cx="67246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（1）接高电平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（2）和有用端并接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（3）该输入端接一个大于3.2 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k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的电阻。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85389" name="Text Box 45"/>
          <p:cNvSpPr txBox="1">
            <a:spLocks noChangeArrowheads="1"/>
          </p:cNvSpPr>
          <p:nvPr/>
        </p:nvSpPr>
        <p:spPr bwMode="auto">
          <a:xfrm>
            <a:off x="381000" y="5334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en-US" altLang="zh-CN" sz="3200" b="1" smtClean="0">
                <a:solidFill>
                  <a:srgbClr val="FF0000"/>
                </a:solidFill>
                <a:ea typeface="楷体_GB2312" pitchFamily="49" charset="-122"/>
              </a:rPr>
              <a:t>  TTL</a:t>
            </a:r>
            <a:r>
              <a:rPr kumimoji="1" lang="zh-CN" altLang="en-US" sz="3200" b="1" smtClean="0">
                <a:solidFill>
                  <a:srgbClr val="FF0000"/>
                </a:solidFill>
                <a:ea typeface="楷体_GB2312" pitchFamily="49" charset="-122"/>
              </a:rPr>
              <a:t>与非门多余输入端的连接：</a:t>
            </a:r>
            <a:endParaRPr kumimoji="1" lang="zh-CN" altLang="en-US" sz="32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85391" name="Text Box 47"/>
          <p:cNvSpPr txBox="1">
            <a:spLocks noChangeArrowheads="1"/>
          </p:cNvSpPr>
          <p:nvPr/>
        </p:nvSpPr>
        <p:spPr bwMode="auto">
          <a:xfrm>
            <a:off x="76200" y="762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FF0000"/>
                </a:solidFill>
                <a:ea typeface="楷体_GB2312" pitchFamily="49" charset="-122"/>
              </a:rPr>
              <a:t>2、 输入端连接</a:t>
            </a:r>
            <a:endParaRPr kumimoji="1" lang="zh-CN" altLang="en-US" sz="32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19725"/>
            <a:ext cx="6681787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67-5833-4120-9E65-84BE181580E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07504" y="476672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TTL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或非门多余输入端的连接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：</a:t>
            </a:r>
            <a:endParaRPr kumimoji="1" lang="zh-CN" altLang="en-US" sz="2800" b="1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57200" y="1192213"/>
            <a:ext cx="69024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（1）接低电平</a:t>
            </a:r>
            <a:endParaRPr kumimoji="1" lang="zh-CN" altLang="en-US" sz="28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（2）和有用端并接</a:t>
            </a:r>
            <a:endParaRPr kumimoji="1" lang="zh-CN" altLang="en-US" sz="28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（3）该输入端接一个小于0.91 </a:t>
            </a:r>
            <a:r>
              <a:rPr kumimoji="1" lang="en-US" altLang="zh-CN" sz="28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k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的电阻。</a:t>
            </a:r>
            <a:endParaRPr kumimoji="1" lang="zh-CN" altLang="en-US" sz="2800" b="1" dirty="0" smtClean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7" y="2780928"/>
            <a:ext cx="8199437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 Box 2"/>
          <p:cNvSpPr txBox="1">
            <a:spLocks noChangeArrowheads="1"/>
          </p:cNvSpPr>
          <p:nvPr/>
        </p:nvSpPr>
        <p:spPr bwMode="auto">
          <a:xfrm>
            <a:off x="93822" y="188640"/>
            <a:ext cx="312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 Box 3"/>
          <p:cNvSpPr txBox="1">
            <a:spLocks noChangeArrowheads="1"/>
          </p:cNvSpPr>
          <p:nvPr/>
        </p:nvSpPr>
        <p:spPr bwMode="auto">
          <a:xfrm>
            <a:off x="266700" y="1052736"/>
            <a:ext cx="8305800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利用掺杂工艺，把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型半导体和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型半导体在原子级上紧密结合，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区与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区的交界面就形成了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结。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6" name="灯片编号占位符 7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77" name="TextBox 776"/>
          <p:cNvSpPr txBox="1"/>
          <p:nvPr/>
        </p:nvSpPr>
        <p:spPr>
          <a:xfrm>
            <a:off x="6737268" y="51882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简介开关元件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321675" cy="401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C7AA-9654-4A82-A7FC-4DDADF186CAE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7504" y="476672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TTL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与或非门多余输入端的连接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：</a:t>
            </a:r>
            <a:endParaRPr kumimoji="1" lang="zh-CN" altLang="en-US" sz="2800" b="1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3616" y="1196752"/>
          <a:ext cx="416694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Equation" r:id="rId1" imgW="1205865" imgH="215900" progId="Equation.DSMT4">
                  <p:embed/>
                </p:oleObj>
              </mc:Choice>
              <mc:Fallback>
                <p:oleObj name="Equation" r:id="rId1" imgW="1205865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616" y="1196752"/>
                        <a:ext cx="4166941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4" y="2060848"/>
            <a:ext cx="568166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6A5C-9E83-4731-8DF9-D64664D9D0F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0" y="685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1、 集电极开路与非门（</a:t>
            </a:r>
            <a:r>
              <a:rPr kumimoji="1" lang="en-US" altLang="zh-CN" sz="3200" b="1" smtClean="0">
                <a:solidFill>
                  <a:srgbClr val="CC0066"/>
                </a:solidFill>
                <a:ea typeface="楷体_GB2312" pitchFamily="49" charset="-122"/>
              </a:rPr>
              <a:t>OC</a:t>
            </a: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门）</a:t>
            </a:r>
            <a:endParaRPr kumimoji="1" lang="zh-CN" altLang="en-US" sz="3200" b="1" smtClean="0">
              <a:solidFill>
                <a:srgbClr val="CC0066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     </a:t>
            </a:r>
            <a:r>
              <a:rPr lang="en-US" altLang="zh-CN" sz="3200" b="1" i="1" smtClean="0">
                <a:solidFill>
                  <a:srgbClr val="FF3300"/>
                </a:solidFill>
                <a:ea typeface="楷体_GB2312" pitchFamily="49" charset="-122"/>
              </a:rPr>
              <a:t>OC — Open   Circuit</a:t>
            </a:r>
            <a:endParaRPr kumimoji="1" lang="zh-CN" altLang="en-US" sz="3200" b="1" smtClean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92252" name="Rectangle 92"/>
          <p:cNvSpPr>
            <a:spLocks noChangeArrowheads="1"/>
          </p:cNvSpPr>
          <p:nvPr/>
        </p:nvSpPr>
        <p:spPr bwMode="auto">
          <a:xfrm>
            <a:off x="0" y="762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2.2.4．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TTL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与非门的改进电路</a:t>
            </a:r>
            <a:r>
              <a:rPr kumimoji="1" lang="zh-CN" altLang="en-US" sz="1100" b="1" dirty="0" smtClean="0">
                <a:solidFill>
                  <a:srgbClr val="0000FF"/>
                </a:solidFill>
              </a:rPr>
              <a:t> </a:t>
            </a:r>
            <a:endParaRPr kumimoji="1" lang="zh-CN" altLang="en-US" sz="2400" dirty="0" smtClean="0">
              <a:solidFill>
                <a:srgbClr val="0000FF"/>
              </a:solidFill>
            </a:endParaRPr>
          </a:p>
        </p:txBody>
      </p:sp>
      <p:grpSp>
        <p:nvGrpSpPr>
          <p:cNvPr id="92255" name="Group 95"/>
          <p:cNvGrpSpPr/>
          <p:nvPr/>
        </p:nvGrpSpPr>
        <p:grpSpPr bwMode="auto">
          <a:xfrm>
            <a:off x="4953000" y="1447800"/>
            <a:ext cx="3459163" cy="2360613"/>
            <a:chOff x="3120" y="912"/>
            <a:chExt cx="2179" cy="1487"/>
          </a:xfrm>
        </p:grpSpPr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3120" y="1488"/>
              <a:ext cx="2179" cy="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Q</a:t>
              </a:r>
              <a:r>
                <a:rPr kumimoji="1" lang="zh-CN" altLang="en-US" sz="36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 </a:t>
              </a:r>
              <a:r>
                <a:rPr kumimoji="1" lang="zh-CN" altLang="en-US" sz="28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楷体_GB2312" pitchFamily="49" charset="-122"/>
                </a:rPr>
                <a:t>：</a:t>
              </a: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线与的定义？</a:t>
              </a: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        线与的作用？</a:t>
              </a: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A:</a:t>
              </a:r>
              <a:endParaRPr kumimoji="1"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92254" name="Rectangle 94"/>
            <p:cNvSpPr>
              <a:spLocks noChangeArrowheads="1"/>
            </p:cNvSpPr>
            <p:nvPr/>
          </p:nvSpPr>
          <p:spPr bwMode="auto">
            <a:xfrm>
              <a:off x="3168" y="912"/>
              <a:ext cx="1174" cy="42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Q and A</a:t>
              </a:r>
              <a:endParaRPr kumimoji="1"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</p:grpSp>
      <p:pic>
        <p:nvPicPr>
          <p:cNvPr id="6247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9" y="1920699"/>
            <a:ext cx="4371975" cy="37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61" y="4352749"/>
            <a:ext cx="254158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4C8D-F0F1-49CD-8FC8-AD2DD6333BC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7400" name="Text Box 120"/>
          <p:cNvSpPr txBox="1">
            <a:spLocks noChangeArrowheads="1"/>
          </p:cNvSpPr>
          <p:nvPr/>
        </p:nvSpPr>
        <p:spPr bwMode="auto">
          <a:xfrm>
            <a:off x="228600" y="685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 smtClean="0">
                <a:solidFill>
                  <a:srgbClr val="FF0000"/>
                </a:solidFill>
                <a:ea typeface="楷体_GB2312" pitchFamily="49" charset="-122"/>
              </a:rPr>
              <a:t> OC</a:t>
            </a:r>
            <a:r>
              <a:rPr kumimoji="1" lang="zh-CN" altLang="en-US" sz="3200" b="1" smtClean="0">
                <a:solidFill>
                  <a:srgbClr val="FF0000"/>
                </a:solidFill>
                <a:ea typeface="楷体_GB2312" pitchFamily="49" charset="-122"/>
              </a:rPr>
              <a:t>门的电路和逻辑符号：</a:t>
            </a:r>
            <a:endParaRPr kumimoji="1" lang="zh-CN" altLang="en-US" sz="32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152400" y="4495800"/>
            <a:ext cx="6400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OC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门使用特点：</a:t>
            </a:r>
            <a:endParaRPr kumimoji="1" lang="zh-CN" altLang="en-US" sz="32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zh-CN" altLang="en-US" sz="3200" b="1" dirty="0" smtClean="0">
                <a:solidFill>
                  <a:srgbClr val="3333CC"/>
                </a:solidFill>
                <a:ea typeface="楷体_GB2312" pitchFamily="49" charset="-122"/>
              </a:rPr>
              <a:t>外接电阻</a:t>
            </a:r>
            <a:r>
              <a:rPr kumimoji="1" lang="en-US" altLang="zh-CN" sz="3200" b="1" dirty="0" smtClean="0">
                <a:solidFill>
                  <a:srgbClr val="3333CC"/>
                </a:solidFill>
                <a:ea typeface="楷体_GB2312" pitchFamily="49" charset="-122"/>
              </a:rPr>
              <a:t>R</a:t>
            </a:r>
            <a:r>
              <a:rPr kumimoji="1" lang="en-US" altLang="zh-CN" sz="3200" b="1" baseline="-25000" dirty="0" smtClean="0">
                <a:solidFill>
                  <a:srgbClr val="3333CC"/>
                </a:solidFill>
                <a:ea typeface="楷体_GB2312" pitchFamily="49" charset="-122"/>
              </a:rPr>
              <a:t>L</a:t>
            </a:r>
            <a:r>
              <a:rPr kumimoji="1" lang="zh-CN" altLang="en-US" sz="3200" b="1" dirty="0" smtClean="0">
                <a:solidFill>
                  <a:srgbClr val="3333CC"/>
                </a:solidFill>
                <a:ea typeface="楷体_GB2312" pitchFamily="49" charset="-122"/>
              </a:rPr>
              <a:t>和外接电源</a:t>
            </a:r>
            <a:r>
              <a:rPr kumimoji="1" lang="en-US" altLang="zh-CN" sz="3200" b="1" dirty="0" smtClean="0">
                <a:solidFill>
                  <a:srgbClr val="3333CC"/>
                </a:solidFill>
                <a:ea typeface="楷体_GB2312" pitchFamily="49" charset="-122"/>
              </a:rPr>
              <a:t>V。</a:t>
            </a:r>
            <a:endParaRPr kumimoji="1" lang="en-US" altLang="zh-CN" sz="3200" b="1" dirty="0" smtClean="0">
              <a:solidFill>
                <a:srgbClr val="3333CC"/>
              </a:solidFill>
              <a:ea typeface="楷体_GB2312" pitchFamily="49" charset="-122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20" y="188640"/>
            <a:ext cx="4987648" cy="510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88674"/>
            <a:ext cx="43529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F17-DEB0-4592-9D79-05312847D27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476250" y="685800"/>
            <a:ext cx="327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1、实现线与。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431800" y="1905000"/>
            <a:ext cx="8178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2、实现电平转换。</a:t>
            </a:r>
            <a:endParaRPr kumimoji="1" lang="zh-CN" altLang="en-US" sz="2800" b="1" smtClean="0">
              <a:solidFill>
                <a:srgbClr val="3333CC"/>
              </a:solidFill>
              <a:ea typeface="楷体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如图示，可使输出高电平变为10</a:t>
            </a:r>
            <a:r>
              <a:rPr kumimoji="1" lang="en-US" altLang="zh-CN" sz="2800" b="1" smtClean="0">
                <a:solidFill>
                  <a:srgbClr val="3333CC"/>
                </a:solidFill>
                <a:ea typeface="楷体_GB2312" pitchFamily="49" charset="-122"/>
              </a:rPr>
              <a:t>V。</a:t>
            </a:r>
            <a:endParaRPr kumimoji="1" lang="en-US" altLang="zh-CN" sz="2800" b="1" smtClean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09600" y="4572000"/>
            <a:ext cx="685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3、用做驱动器。</a:t>
            </a:r>
            <a:endParaRPr kumimoji="1" lang="zh-CN" altLang="en-US" sz="2800" b="1" smtClean="0">
              <a:solidFill>
                <a:srgbClr val="3333CC"/>
              </a:solidFill>
              <a:ea typeface="楷体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99"/>
                </a:solidFill>
                <a:ea typeface="楷体_GB2312" pitchFamily="49" charset="-122"/>
              </a:rPr>
              <a:t>如图是用来驱动发光二极管的电路。</a:t>
            </a:r>
            <a:endParaRPr kumimoji="1" lang="zh-CN" altLang="en-US" sz="2800" b="1" smtClean="0">
              <a:solidFill>
                <a:srgbClr val="CC0099"/>
              </a:solidFill>
              <a:ea typeface="楷体_GB2312" pitchFamily="49" charset="-122"/>
            </a:endParaRPr>
          </a:p>
        </p:txBody>
      </p:sp>
      <p:sp>
        <p:nvSpPr>
          <p:cNvPr id="183356" name="Text Box 60"/>
          <p:cNvSpPr txBox="1">
            <a:spLocks noChangeArrowheads="1"/>
          </p:cNvSpPr>
          <p:nvPr/>
        </p:nvSpPr>
        <p:spPr bwMode="auto">
          <a:xfrm>
            <a:off x="76200" y="762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 smtClean="0">
                <a:solidFill>
                  <a:srgbClr val="FF0000"/>
                </a:solidFill>
                <a:ea typeface="楷体_GB2312" pitchFamily="49" charset="-122"/>
              </a:rPr>
              <a:t> OC</a:t>
            </a:r>
            <a:r>
              <a:rPr kumimoji="1" lang="zh-CN" altLang="en-US" sz="3200" b="1" smtClean="0">
                <a:solidFill>
                  <a:srgbClr val="FF0000"/>
                </a:solidFill>
                <a:ea typeface="楷体_GB2312" pitchFamily="49" charset="-122"/>
              </a:rPr>
              <a:t>门的应用：</a:t>
            </a:r>
            <a:endParaRPr kumimoji="1" lang="zh-CN" altLang="en-US" sz="32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83403" name="Object 107"/>
          <p:cNvGraphicFramePr>
            <a:graphicFrameLocks noChangeAspect="1"/>
          </p:cNvGraphicFramePr>
          <p:nvPr/>
        </p:nvGraphicFramePr>
        <p:xfrm>
          <a:off x="1066800" y="1268413"/>
          <a:ext cx="33893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1" imgW="1511300" imgH="215900" progId="Equation.3">
                  <p:embed/>
                </p:oleObj>
              </mc:Choice>
              <mc:Fallback>
                <p:oleObj name="Equation" r:id="rId1" imgW="1511300" imgH="215900" progId="Equation.3">
                  <p:embed/>
                  <p:pic>
                    <p:nvPicPr>
                      <p:cNvPr id="0" name="图片 63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68413"/>
                        <a:ext cx="33893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513" name="Group 217"/>
          <p:cNvGrpSpPr/>
          <p:nvPr/>
        </p:nvGrpSpPr>
        <p:grpSpPr bwMode="auto">
          <a:xfrm>
            <a:off x="652463" y="2971800"/>
            <a:ext cx="2928937" cy="1423988"/>
            <a:chOff x="483" y="1976"/>
            <a:chExt cx="1845" cy="897"/>
          </a:xfrm>
        </p:grpSpPr>
        <p:sp>
          <p:nvSpPr>
            <p:cNvPr id="183436" name="Line 140"/>
            <p:cNvSpPr>
              <a:spLocks noChangeShapeType="1"/>
            </p:cNvSpPr>
            <p:nvPr/>
          </p:nvSpPr>
          <p:spPr bwMode="auto">
            <a:xfrm>
              <a:off x="1736" y="2050"/>
              <a:ext cx="1" cy="38"/>
            </a:xfrm>
            <a:prstGeom prst="line">
              <a:avLst/>
            </a:prstGeom>
            <a:noFill/>
            <a:ln w="15875">
              <a:solidFill>
                <a:srgbClr val="8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37" name="Oval 141"/>
            <p:cNvSpPr>
              <a:spLocks noChangeArrowheads="1"/>
            </p:cNvSpPr>
            <p:nvPr/>
          </p:nvSpPr>
          <p:spPr bwMode="auto">
            <a:xfrm>
              <a:off x="1707" y="1992"/>
              <a:ext cx="57" cy="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38" name="Rectangle 142"/>
            <p:cNvSpPr>
              <a:spLocks noChangeArrowheads="1"/>
            </p:cNvSpPr>
            <p:nvPr/>
          </p:nvSpPr>
          <p:spPr bwMode="auto">
            <a:xfrm>
              <a:off x="1830" y="1976"/>
              <a:ext cx="2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smtClean="0">
                  <a:solidFill>
                    <a:srgbClr val="000000"/>
                  </a:solidFill>
                  <a:ea typeface="楷体_GB2312" pitchFamily="49" charset="-122"/>
                </a:rPr>
                <a:t>+10</a:t>
              </a:r>
              <a:r>
                <a:rPr kumimoji="1" lang="en-US" altLang="zh-CN" sz="1600" b="1" smtClean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endParaRPr kumimoji="1" lang="en-US" altLang="zh-CN" sz="16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3439" name="Line 143"/>
            <p:cNvSpPr>
              <a:spLocks noChangeShapeType="1"/>
            </p:cNvSpPr>
            <p:nvPr/>
          </p:nvSpPr>
          <p:spPr bwMode="auto">
            <a:xfrm flipV="1">
              <a:off x="1736" y="2374"/>
              <a:ext cx="1" cy="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40" name="Line 144"/>
            <p:cNvSpPr>
              <a:spLocks noChangeShapeType="1"/>
            </p:cNvSpPr>
            <p:nvPr/>
          </p:nvSpPr>
          <p:spPr bwMode="auto">
            <a:xfrm>
              <a:off x="1736" y="2088"/>
              <a:ext cx="1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41" name="Rectangle 145"/>
            <p:cNvSpPr>
              <a:spLocks noChangeArrowheads="1"/>
            </p:cNvSpPr>
            <p:nvPr/>
          </p:nvSpPr>
          <p:spPr bwMode="auto">
            <a:xfrm>
              <a:off x="1707" y="2441"/>
              <a:ext cx="57" cy="5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42" name="Line 146"/>
            <p:cNvSpPr>
              <a:spLocks noChangeShapeType="1"/>
            </p:cNvSpPr>
            <p:nvPr/>
          </p:nvSpPr>
          <p:spPr bwMode="auto">
            <a:xfrm flipH="1">
              <a:off x="1392" y="2613"/>
              <a:ext cx="95" cy="1"/>
            </a:xfrm>
            <a:prstGeom prst="line">
              <a:avLst/>
            </a:prstGeom>
            <a:noFill/>
            <a:ln w="15875">
              <a:solidFill>
                <a:srgbClr val="FF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43" name="Line 147"/>
            <p:cNvSpPr>
              <a:spLocks noChangeShapeType="1"/>
            </p:cNvSpPr>
            <p:nvPr/>
          </p:nvSpPr>
          <p:spPr bwMode="auto">
            <a:xfrm>
              <a:off x="1736" y="2088"/>
              <a:ext cx="1" cy="9"/>
            </a:xfrm>
            <a:prstGeom prst="line">
              <a:avLst/>
            </a:prstGeom>
            <a:noFill/>
            <a:ln w="15875">
              <a:solidFill>
                <a:srgbClr val="FF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44" name="Line 148"/>
            <p:cNvSpPr>
              <a:spLocks noChangeShapeType="1"/>
            </p:cNvSpPr>
            <p:nvPr/>
          </p:nvSpPr>
          <p:spPr bwMode="auto">
            <a:xfrm>
              <a:off x="1736" y="2088"/>
              <a:ext cx="1" cy="29"/>
            </a:xfrm>
            <a:prstGeom prst="line">
              <a:avLst/>
            </a:prstGeom>
            <a:noFill/>
            <a:ln w="15875">
              <a:solidFill>
                <a:srgbClr val="FF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45" name="Line 149"/>
            <p:cNvSpPr>
              <a:spLocks noChangeShapeType="1"/>
            </p:cNvSpPr>
            <p:nvPr/>
          </p:nvSpPr>
          <p:spPr bwMode="auto">
            <a:xfrm>
              <a:off x="1404" y="2613"/>
              <a:ext cx="636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46" name="Line 150"/>
            <p:cNvSpPr>
              <a:spLocks noChangeShapeType="1"/>
            </p:cNvSpPr>
            <p:nvPr/>
          </p:nvSpPr>
          <p:spPr bwMode="auto">
            <a:xfrm>
              <a:off x="1735" y="2051"/>
              <a:ext cx="1" cy="5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47" name="Oval 151"/>
            <p:cNvSpPr>
              <a:spLocks noChangeArrowheads="1"/>
            </p:cNvSpPr>
            <p:nvPr/>
          </p:nvSpPr>
          <p:spPr bwMode="auto">
            <a:xfrm>
              <a:off x="1717" y="2594"/>
              <a:ext cx="38" cy="3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83452" name="Rectangle 156"/>
            <p:cNvSpPr>
              <a:spLocks noChangeArrowheads="1"/>
            </p:cNvSpPr>
            <p:nvPr/>
          </p:nvSpPr>
          <p:spPr bwMode="auto">
            <a:xfrm>
              <a:off x="2108" y="2498"/>
              <a:ext cx="2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ea typeface="楷体_GB2312" pitchFamily="49" charset="-122"/>
                </a:rPr>
                <a:t>Vo</a:t>
              </a:r>
              <a:endParaRPr kumimoji="1" lang="en-US" altLang="zh-CN" sz="20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183457" name="Group 161"/>
            <p:cNvGrpSpPr/>
            <p:nvPr/>
          </p:nvGrpSpPr>
          <p:grpSpPr bwMode="auto">
            <a:xfrm>
              <a:off x="483" y="2322"/>
              <a:ext cx="1052" cy="551"/>
              <a:chOff x="496" y="2306"/>
              <a:chExt cx="1052" cy="551"/>
            </a:xfrm>
          </p:grpSpPr>
          <p:sp>
            <p:nvSpPr>
              <p:cNvPr id="183458" name="Text Box 162"/>
              <p:cNvSpPr txBox="1">
                <a:spLocks noChangeArrowheads="1"/>
              </p:cNvSpPr>
              <p:nvPr/>
            </p:nvSpPr>
            <p:spPr bwMode="auto">
              <a:xfrm>
                <a:off x="522" y="234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CCCFF"/>
                  </a:buClr>
                  <a:buSzPct val="110000"/>
                  <a:buFont typeface="Wingdings" panose="05000000000000000000" pitchFamily="2" charset="2"/>
                  <a:buNone/>
                </a:pPr>
                <a:endPara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3459" name="Text Box 163"/>
              <p:cNvSpPr txBox="1">
                <a:spLocks noChangeArrowheads="1"/>
              </p:cNvSpPr>
              <p:nvPr/>
            </p:nvSpPr>
            <p:spPr bwMode="auto">
              <a:xfrm>
                <a:off x="986" y="2425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CCCFF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kumimoji="1" lang="zh-CN" altLang="en-US" sz="2000" b="1" smtClean="0">
                    <a:solidFill>
                      <a:srgbClr val="000000"/>
                    </a:solidFill>
                    <a:ea typeface="楷体_GB2312" pitchFamily="49" charset="-122"/>
                  </a:rPr>
                  <a:t>&amp;</a:t>
                </a:r>
                <a:endParaRPr kumimoji="1" lang="zh-CN" altLang="en-US" sz="20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3460" name="Rectangle 164"/>
              <p:cNvSpPr>
                <a:spLocks noChangeArrowheads="1"/>
              </p:cNvSpPr>
              <p:nvPr/>
            </p:nvSpPr>
            <p:spPr bwMode="auto">
              <a:xfrm>
                <a:off x="940" y="2341"/>
                <a:ext cx="287" cy="50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461" name="Line 165"/>
              <p:cNvSpPr>
                <a:spLocks noChangeShapeType="1"/>
              </p:cNvSpPr>
              <p:nvPr/>
            </p:nvSpPr>
            <p:spPr bwMode="auto">
              <a:xfrm>
                <a:off x="706" y="2476"/>
                <a:ext cx="2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462" name="Line 166"/>
              <p:cNvSpPr>
                <a:spLocks noChangeShapeType="1"/>
              </p:cNvSpPr>
              <p:nvPr/>
            </p:nvSpPr>
            <p:spPr bwMode="auto">
              <a:xfrm>
                <a:off x="1279" y="2595"/>
                <a:ext cx="1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463" name="Text Box 167"/>
              <p:cNvSpPr txBox="1">
                <a:spLocks noChangeArrowheads="1"/>
              </p:cNvSpPr>
              <p:nvPr/>
            </p:nvSpPr>
            <p:spPr bwMode="auto">
              <a:xfrm>
                <a:off x="496" y="260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CCCFF"/>
                  </a:buClr>
                  <a:buSzPct val="110000"/>
                  <a:buFont typeface="Wingdings" panose="05000000000000000000" pitchFamily="2" charset="2"/>
                  <a:buNone/>
                </a:pPr>
                <a:endPara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3464" name="Oval 168"/>
              <p:cNvSpPr>
                <a:spLocks noChangeArrowheads="1"/>
              </p:cNvSpPr>
              <p:nvPr/>
            </p:nvSpPr>
            <p:spPr bwMode="auto">
              <a:xfrm>
                <a:off x="1227" y="2563"/>
                <a:ext cx="52" cy="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465" name="Line 169"/>
              <p:cNvSpPr>
                <a:spLocks noChangeShapeType="1"/>
              </p:cNvSpPr>
              <p:nvPr/>
            </p:nvSpPr>
            <p:spPr bwMode="auto">
              <a:xfrm>
                <a:off x="706" y="2729"/>
                <a:ext cx="2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466" name="Text Box 170"/>
              <p:cNvSpPr txBox="1">
                <a:spLocks noChangeArrowheads="1"/>
              </p:cNvSpPr>
              <p:nvPr/>
            </p:nvSpPr>
            <p:spPr bwMode="auto">
              <a:xfrm>
                <a:off x="1281" y="2340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CCCFF"/>
                  </a:buClr>
                  <a:buSzPct val="110000"/>
                  <a:buFont typeface="Wingdings" panose="05000000000000000000" pitchFamily="2" charset="2"/>
                  <a:buNone/>
                </a:pPr>
                <a:endParaRPr kumimoji="1" lang="en-US" altLang="zh-CN" sz="2000" b="1" i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3467" name="Rectangle 171"/>
              <p:cNvSpPr>
                <a:spLocks noChangeArrowheads="1"/>
              </p:cNvSpPr>
              <p:nvPr/>
            </p:nvSpPr>
            <p:spPr bwMode="auto">
              <a:xfrm>
                <a:off x="930" y="2306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 smtClean="0">
                    <a:solidFill>
                      <a:srgbClr val="000000"/>
                    </a:solidFill>
                    <a:ea typeface="楷体_GB2312" pitchFamily="49" charset="-122"/>
                  </a:rPr>
                  <a:t>&amp;</a:t>
                </a:r>
                <a:endParaRPr kumimoji="1" lang="zh-CN" altLang="en-US" sz="20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183468" name="Group 172"/>
              <p:cNvGrpSpPr/>
              <p:nvPr/>
            </p:nvGrpSpPr>
            <p:grpSpPr bwMode="auto">
              <a:xfrm>
                <a:off x="1110" y="2535"/>
                <a:ext cx="78" cy="127"/>
                <a:chOff x="1200" y="1344"/>
                <a:chExt cx="144" cy="192"/>
              </a:xfrm>
            </p:grpSpPr>
            <p:sp>
              <p:nvSpPr>
                <p:cNvPr id="183469" name="AutoShape 173"/>
                <p:cNvSpPr>
                  <a:spLocks noChangeArrowheads="1"/>
                </p:cNvSpPr>
                <p:nvPr/>
              </p:nvSpPr>
              <p:spPr bwMode="auto">
                <a:xfrm>
                  <a:off x="1200" y="1344"/>
                  <a:ext cx="144" cy="19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3470" name="Line 174"/>
                <p:cNvSpPr>
                  <a:spLocks noChangeShapeType="1"/>
                </p:cNvSpPr>
                <p:nvPr/>
              </p:nvSpPr>
              <p:spPr bwMode="auto">
                <a:xfrm>
                  <a:off x="1200" y="153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83484" name="Rectangle 188"/>
            <p:cNvSpPr>
              <a:spLocks noChangeArrowheads="1"/>
            </p:cNvSpPr>
            <p:nvPr/>
          </p:nvSpPr>
          <p:spPr bwMode="auto">
            <a:xfrm>
              <a:off x="1695" y="2180"/>
              <a:ext cx="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2" y="260648"/>
            <a:ext cx="3127375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658D-89CB-4B80-AD01-880D765518B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三态输出门( </a:t>
            </a:r>
            <a:r>
              <a:rPr kumimoji="1" lang="en-US" altLang="zh-CN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TSL )</a:t>
            </a:r>
            <a:endParaRPr kumimoji="1" lang="en-US" altLang="zh-CN" sz="3200" b="1" dirty="0" smtClean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666" name="Text Box 98"/>
          <p:cNvSpPr txBox="1">
            <a:spLocks noChangeArrowheads="1"/>
          </p:cNvSpPr>
          <p:nvPr/>
        </p:nvSpPr>
        <p:spPr bwMode="auto">
          <a:xfrm>
            <a:off x="304800" y="609600"/>
            <a:ext cx="464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dirty="0" smtClean="0">
                <a:solidFill>
                  <a:srgbClr val="3333CC"/>
                </a:solidFill>
                <a:ea typeface="楷体_GB2312" pitchFamily="49" charset="-122"/>
              </a:rPr>
              <a:t>三态：</a:t>
            </a:r>
            <a:endParaRPr kumimoji="1" lang="zh-CN" altLang="en-US" sz="3200" b="1" dirty="0" smtClean="0">
              <a:solidFill>
                <a:srgbClr val="3333CC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ea typeface="楷体_GB2312" pitchFamily="49" charset="-122"/>
              </a:rPr>
              <a:t>开态、关态(工作态) </a:t>
            </a:r>
            <a:endParaRPr kumimoji="1" lang="zh-CN" altLang="en-US" sz="32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高阻态</a:t>
            </a:r>
            <a:r>
              <a:rPr kumimoji="1" lang="zh-CN" altLang="en-US" sz="3200" b="1" dirty="0" smtClean="0">
                <a:solidFill>
                  <a:srgbClr val="000000"/>
                </a:solidFill>
                <a:ea typeface="楷体_GB2312" pitchFamily="49" charset="-122"/>
              </a:rPr>
              <a:t> (也称禁止态)</a:t>
            </a:r>
            <a:endParaRPr kumimoji="1" lang="zh-CN" altLang="en-US" sz="32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31" y="-124617"/>
            <a:ext cx="5650949" cy="502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5" y="2142823"/>
            <a:ext cx="3408363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97152"/>
            <a:ext cx="428625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D6C-22D5-4801-91F0-A51123EDE71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696913"/>
            <a:ext cx="307022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ea typeface="楷体_GB2312" pitchFamily="49" charset="-122"/>
              </a:rPr>
              <a:t>1、单向总线结构: </a:t>
            </a:r>
            <a:endParaRPr kumimoji="1" lang="zh-CN" altLang="en-US" sz="2800" b="1" smtClean="0">
              <a:solidFill>
                <a:srgbClr val="3333CC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实现信号（</a:t>
            </a:r>
            <a:r>
              <a:rPr kumimoji="1" lang="zh-CN" altLang="en-US" sz="2400" b="1" smtClean="0">
                <a:solidFill>
                  <a:srgbClr val="3333CC"/>
                </a:solidFill>
                <a:ea typeface="楷体_GB2312" pitchFamily="49" charset="-122"/>
              </a:rPr>
              <a:t>数据</a:t>
            </a:r>
            <a:r>
              <a:rPr kumimoji="1" lang="zh-CN" altLang="en-US" sz="24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）的</a:t>
            </a:r>
            <a:endParaRPr kumimoji="1" lang="zh-CN" altLang="en-US" sz="2400" b="1" smtClean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分时单向传送.</a:t>
            </a:r>
            <a:endParaRPr kumimoji="1" lang="zh-CN" altLang="en-US" sz="2400" b="1" smtClean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850" name="Text Box 82"/>
          <p:cNvSpPr txBox="1">
            <a:spLocks noChangeArrowheads="1"/>
          </p:cNvSpPr>
          <p:nvPr/>
        </p:nvSpPr>
        <p:spPr bwMode="auto">
          <a:xfrm>
            <a:off x="228600" y="1524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3200" b="1" smtClean="0">
                <a:solidFill>
                  <a:srgbClr val="FF0000"/>
                </a:solidFill>
                <a:ea typeface="楷体_GB2312" pitchFamily="49" charset="-122"/>
              </a:rPr>
              <a:t> 三态输出门(</a:t>
            </a:r>
            <a:r>
              <a:rPr kumimoji="1" lang="en-US" altLang="zh-CN" sz="3200" b="1" smtClean="0">
                <a:solidFill>
                  <a:srgbClr val="FF0000"/>
                </a:solidFill>
                <a:ea typeface="楷体_GB2312" pitchFamily="49" charset="-122"/>
              </a:rPr>
              <a:t>TSL)</a:t>
            </a:r>
            <a:r>
              <a:rPr kumimoji="1" lang="zh-CN" altLang="en-US" sz="3200" b="1" smtClean="0">
                <a:solidFill>
                  <a:srgbClr val="FF0000"/>
                </a:solidFill>
                <a:ea typeface="楷体_GB2312" pitchFamily="49" charset="-122"/>
              </a:rPr>
              <a:t>的应用</a:t>
            </a:r>
            <a:endParaRPr kumimoji="1" lang="zh-CN" altLang="en-US" sz="32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2851" name="Rectangle 83"/>
          <p:cNvSpPr>
            <a:spLocks noChangeArrowheads="1"/>
          </p:cNvSpPr>
          <p:nvPr/>
        </p:nvSpPr>
        <p:spPr bwMode="auto">
          <a:xfrm>
            <a:off x="3048000" y="1327150"/>
            <a:ext cx="3505200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CC"/>
                </a:solidFill>
                <a:ea typeface="楷体_GB2312" pitchFamily="49" charset="-122"/>
              </a:rPr>
              <a:t>2、双向总线结构：</a:t>
            </a:r>
            <a:r>
              <a:rPr kumimoji="1" lang="zh-CN" altLang="en-US" sz="24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实现信号（</a:t>
            </a: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</a:rPr>
              <a:t>数据</a:t>
            </a:r>
            <a:r>
              <a:rPr kumimoji="1" lang="zh-CN" altLang="en-US" sz="24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）的分时</a:t>
            </a: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</a:rPr>
              <a:t>双向</a:t>
            </a:r>
            <a:r>
              <a:rPr kumimoji="1" lang="zh-CN" altLang="en-US" sz="24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传送。</a:t>
            </a:r>
            <a:endParaRPr kumimoji="1" lang="zh-CN" altLang="en-US" sz="2400" b="1" dirty="0" smtClean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32881" name="Rectangle 113"/>
          <p:cNvSpPr>
            <a:spLocks noChangeArrowheads="1"/>
          </p:cNvSpPr>
          <p:nvPr/>
        </p:nvSpPr>
        <p:spPr bwMode="auto">
          <a:xfrm>
            <a:off x="2754261" y="3212976"/>
            <a:ext cx="388620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CC"/>
                </a:solidFill>
                <a:ea typeface="楷体_GB2312" pitchFamily="49" charset="-122"/>
              </a:rPr>
              <a:t>3、模拟开关：</a:t>
            </a:r>
            <a:r>
              <a:rPr kumimoji="1" lang="zh-CN" altLang="en-US" sz="24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实现信号（</a:t>
            </a: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</a:rPr>
              <a:t>数据</a:t>
            </a:r>
            <a:r>
              <a:rPr kumimoji="1" lang="zh-CN" altLang="en-US" sz="24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）的分时</a:t>
            </a:r>
            <a:r>
              <a:rPr kumimoji="1" lang="zh-CN" altLang="en-US" sz="2400" b="1" dirty="0" smtClean="0">
                <a:solidFill>
                  <a:srgbClr val="3333CC"/>
                </a:solidFill>
                <a:ea typeface="楷体_GB2312" pitchFamily="49" charset="-122"/>
              </a:rPr>
              <a:t>选择</a:t>
            </a:r>
            <a:r>
              <a:rPr kumimoji="1" lang="zh-CN" altLang="en-US" sz="24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b="1" dirty="0" smtClean="0">
              <a:solidFill>
                <a:srgbClr val="3333CC"/>
              </a:solidFill>
              <a:ea typeface="楷体_GB2312" pitchFamily="49" charset="-122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09775"/>
            <a:ext cx="2236787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7663"/>
            <a:ext cx="3230563" cy="595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D237-A2EA-4254-97BD-43E962722B5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81000" y="1136650"/>
            <a:ext cx="83820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   以</a:t>
            </a:r>
            <a:r>
              <a:rPr kumimoji="1" lang="zh-CN" altLang="en-US" sz="3600" b="1" smtClean="0">
                <a:solidFill>
                  <a:srgbClr val="CC0066"/>
                </a:solidFill>
                <a:ea typeface="楷体_GB2312" pitchFamily="49" charset="-122"/>
              </a:rPr>
              <a:t>金属氧化物半导体</a:t>
            </a: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MOS)</a:t>
            </a:r>
            <a:r>
              <a:rPr kumimoji="1" lang="zh-CN" altLang="en-US" sz="3600" b="1" smtClean="0">
                <a:solidFill>
                  <a:srgbClr val="CC0066"/>
                </a:solidFill>
                <a:ea typeface="楷体_GB2312" pitchFamily="49" charset="-122"/>
              </a:rPr>
              <a:t>场效应晶体管</a:t>
            </a: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FET)</a:t>
            </a: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为基础的数字集成电路就是 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MOS </a:t>
            </a: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逻辑门。 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MOS </a:t>
            </a: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逻辑门是数字集成电路中最常见的一类器件。</a:t>
            </a:r>
            <a:endParaRPr kumimoji="1" lang="zh-CN" altLang="en-US" sz="36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 sz="3600" b="1" smtClean="0">
                <a:solidFill>
                  <a:srgbClr val="0000FF"/>
                </a:solidFill>
                <a:ea typeface="楷体_GB2312" pitchFamily="49" charset="-122"/>
              </a:rPr>
              <a:t>MOS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sz="3600" b="1" smtClean="0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kumimoji="1" lang="en-US" altLang="zh-CN" sz="3600" b="1" i="1" smtClean="0">
                <a:solidFill>
                  <a:srgbClr val="000000"/>
                </a:solidFill>
                <a:ea typeface="楷体_GB2312" pitchFamily="49" charset="-122"/>
              </a:rPr>
              <a:t>etal </a:t>
            </a:r>
            <a:r>
              <a:rPr kumimoji="1" lang="en-US" altLang="zh-CN" sz="3600" b="1" smtClean="0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kumimoji="1" lang="en-US" altLang="zh-CN" sz="3600" b="1" i="1" smtClean="0">
                <a:solidFill>
                  <a:srgbClr val="000000"/>
                </a:solidFill>
                <a:ea typeface="楷体_GB2312" pitchFamily="49" charset="-122"/>
              </a:rPr>
              <a:t>xide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3600" b="1" smtClean="0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kumimoji="1" lang="en-US" altLang="zh-CN" sz="3600" b="1" i="1" smtClean="0">
                <a:solidFill>
                  <a:srgbClr val="000000"/>
                </a:solidFill>
                <a:ea typeface="楷体_GB2312" pitchFamily="49" charset="-122"/>
              </a:rPr>
              <a:t>emiconductor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kumimoji="1" lang="en-US" altLang="zh-CN" sz="36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3333FF"/>
                </a:solidFill>
                <a:ea typeface="楷体_GB2312" pitchFamily="49" charset="-122"/>
              </a:rPr>
              <a:t> FET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sz="3600" b="1" smtClean="0">
                <a:solidFill>
                  <a:srgbClr val="3333FF"/>
                </a:solidFill>
                <a:ea typeface="楷体_GB2312" pitchFamily="49" charset="-122"/>
              </a:rPr>
              <a:t>F</a:t>
            </a:r>
            <a:r>
              <a:rPr kumimoji="1" lang="en-US" altLang="zh-CN" sz="3600" b="1" i="1" smtClean="0">
                <a:solidFill>
                  <a:srgbClr val="000000"/>
                </a:solidFill>
                <a:ea typeface="楷体_GB2312" pitchFamily="49" charset="-122"/>
              </a:rPr>
              <a:t>ield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3600" b="1" smtClean="0">
                <a:solidFill>
                  <a:srgbClr val="3333FF"/>
                </a:solidFill>
                <a:ea typeface="楷体_GB2312" pitchFamily="49" charset="-122"/>
              </a:rPr>
              <a:t>E</a:t>
            </a:r>
            <a:r>
              <a:rPr kumimoji="1" lang="en-US" altLang="zh-CN" sz="3600" b="1" i="1" smtClean="0">
                <a:solidFill>
                  <a:srgbClr val="000000"/>
                </a:solidFill>
                <a:ea typeface="楷体_GB2312" pitchFamily="49" charset="-122"/>
              </a:rPr>
              <a:t>ffect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3600" b="1" smtClean="0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1" lang="en-US" altLang="zh-CN" sz="3600" b="1" i="1" smtClean="0">
                <a:solidFill>
                  <a:srgbClr val="000000"/>
                </a:solidFill>
                <a:ea typeface="楷体_GB2312" pitchFamily="49" charset="-122"/>
              </a:rPr>
              <a:t>ransistor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) </a:t>
            </a:r>
            <a:endParaRPr kumimoji="1" lang="en-US" altLang="zh-CN" sz="36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5716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08163" y="152400"/>
            <a:ext cx="5202237" cy="685800"/>
          </a:xfrm>
          <a:prstGeom prst="actionButtonBlank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2.4  </a:t>
            </a: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MOS</a:t>
            </a: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逻辑门</a:t>
            </a:r>
            <a:endParaRPr kumimoji="1" lang="zh-CN" altLang="en-US" sz="36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17A-7188-4FBC-842B-5EDC553413F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9888"/>
            <a:ext cx="77724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A623-C673-4764-9A64-7B407E12CEE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533400" y="0"/>
            <a:ext cx="769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0000"/>
                </a:solidFill>
                <a:ea typeface="楷体_GB2312" pitchFamily="49" charset="-122"/>
              </a:rPr>
              <a:t>    CMOS</a:t>
            </a:r>
            <a:r>
              <a:rPr kumimoji="1" lang="zh-CN" altLang="en-US" sz="3600" b="1" smtClean="0">
                <a:solidFill>
                  <a:srgbClr val="000000"/>
                </a:solidFill>
                <a:ea typeface="楷体_GB2312" pitchFamily="49" charset="-122"/>
              </a:rPr>
              <a:t>反相器和门电路</a:t>
            </a:r>
            <a:endParaRPr kumimoji="1" lang="zh-CN" altLang="en-US" sz="36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52400" y="533400"/>
            <a:ext cx="8991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en-US" altLang="zh-CN" sz="3200" b="1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FF0000"/>
                </a:solidFill>
                <a:ea typeface="楷体_GB2312" pitchFamily="49" charset="-122"/>
              </a:rPr>
              <a:t>CMOS (Complementary Metal  Oxide Semiconductor)</a:t>
            </a:r>
            <a:r>
              <a:rPr kumimoji="1" lang="en-US" altLang="zh-CN" sz="3200" b="1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输入管和负载管为不同种沟道的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MOS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管，即互补型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MOS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反相器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1906" name="Text Box 50"/>
          <p:cNvSpPr txBox="1">
            <a:spLocks noChangeArrowheads="1"/>
          </p:cNvSpPr>
          <p:nvPr/>
        </p:nvSpPr>
        <p:spPr bwMode="auto">
          <a:xfrm>
            <a:off x="4648200" y="1647825"/>
            <a:ext cx="44196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电路构成：增强型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P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沟道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MOS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管和增强型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沟道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MOS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管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串联互补——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CMOS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反相器；   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并联互补 ——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CMOS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传输门；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" y="1477963"/>
            <a:ext cx="4541837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22" y="3573016"/>
            <a:ext cx="7121525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374-45F9-4D53-96E7-48449A57AAEF}" type="slidenum">
              <a:rPr lang="zh-CN" altLang="en-US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000000"/>
                </a:solidFill>
                <a:ea typeface="楷体_GB2312" pitchFamily="49" charset="-122"/>
              </a:rPr>
              <a:t>CMOS</a:t>
            </a:r>
            <a:r>
              <a:rPr kumimoji="1" lang="zh-CN" altLang="en-US" sz="4000" b="1" smtClean="0">
                <a:solidFill>
                  <a:srgbClr val="000000"/>
                </a:solidFill>
                <a:ea typeface="楷体_GB2312" pitchFamily="49" charset="-122"/>
              </a:rPr>
              <a:t>反相器的主要特性</a:t>
            </a:r>
            <a:endParaRPr kumimoji="1" lang="zh-CN" altLang="en-US" sz="40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769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i="1" smtClean="0">
                <a:solidFill>
                  <a:srgbClr val="FF0000"/>
                </a:solidFill>
                <a:ea typeface="华文中宋" pitchFamily="2" charset="-122"/>
              </a:rPr>
              <a:t>电压传输特性和电流传输特性</a:t>
            </a:r>
            <a:endParaRPr kumimoji="1" lang="zh-CN" altLang="en-US" sz="3600" b="1" i="1" smtClean="0">
              <a:solidFill>
                <a:srgbClr val="FF0000"/>
              </a:solidFill>
              <a:ea typeface="华文中宋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608927" y="356213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阈值电平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131798" y="4085357"/>
          <a:ext cx="1896586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1" imgW="16459200" imgH="9448800" progId="Equation.DSMT4">
                  <p:embed/>
                </p:oleObj>
              </mc:Choice>
              <mc:Fallback>
                <p:oleObj name="Equation" r:id="rId1" imgW="16459200" imgH="944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798" y="4085357"/>
                        <a:ext cx="1896586" cy="10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43706" y="1844824"/>
          <a:ext cx="183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3" imgW="584200" imgH="228600" progId="Equation.DSMT4">
                  <p:embed/>
                </p:oleObj>
              </mc:Choice>
              <mc:Fallback>
                <p:oleObj name="Equation" r:id="rId3" imgW="584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706" y="1844824"/>
                        <a:ext cx="1830000" cy="7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78690" y="2662024"/>
          <a:ext cx="183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5" imgW="584200" imgH="228600" progId="Equation.DSMT4">
                  <p:embed/>
                </p:oleObj>
              </mc:Choice>
              <mc:Fallback>
                <p:oleObj name="Equation" r:id="rId5" imgW="584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690" y="2662024"/>
                        <a:ext cx="1830000" cy="7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75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86103"/>
            <a:ext cx="5187950" cy="547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37" name="Text Box 58"/>
          <p:cNvSpPr txBox="1">
            <a:spLocks noChangeArrowheads="1"/>
          </p:cNvSpPr>
          <p:nvPr/>
        </p:nvSpPr>
        <p:spPr bwMode="auto">
          <a:xfrm>
            <a:off x="185738" y="465779"/>
            <a:ext cx="856272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ˎ̥"/>
                <a:cs typeface="Times New Roman" panose="02020603050405020304" pitchFamily="18" charset="0"/>
              </a:rPr>
              <a:t>PN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ˎ̥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ˎ̥"/>
                <a:cs typeface="Times New Roman" panose="02020603050405020304" pitchFamily="18" charset="0"/>
              </a:rPr>
              <a:t>结</a:t>
            </a:r>
            <a:r>
              <a:rPr lang="zh-CN" altLang="en-US" sz="3200" b="1" dirty="0">
                <a:solidFill>
                  <a:srgbClr val="008000"/>
                </a:solidFill>
                <a:ea typeface="黑体" panose="02010609060101010101" pitchFamily="49" charset="-122"/>
              </a:rPr>
              <a:t>单向导电</a:t>
            </a:r>
            <a:r>
              <a:rPr lang="zh-CN" altLang="en-US" sz="3200" b="1" dirty="0" smtClean="0">
                <a:solidFill>
                  <a:srgbClr val="008000"/>
                </a:solidFill>
                <a:ea typeface="黑体" panose="02010609060101010101" pitchFamily="49" charset="-122"/>
              </a:rPr>
              <a:t>特性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ˎ̥"/>
                <a:cs typeface="Times New Roman" panose="02020603050405020304" pitchFamily="18" charset="0"/>
              </a:rPr>
              <a:t>----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dirty="0" smtClean="0">
                <a:latin typeface="Times New Roman" panose="02020603050405020304" pitchFamily="18" charset="0"/>
                <a:ea typeface="ˎ̥"/>
                <a:cs typeface="Times New Roman" panose="02020603050405020304" pitchFamily="18" charset="0"/>
              </a:rPr>
              <a:t>正向偏置时导通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737268" y="51882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简介开关元件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0681"/>
            <a:ext cx="8308975" cy="555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C7AA-9654-4A82-A7FC-4DDADF186CAE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0350"/>
            <a:ext cx="8534400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705D-9CDA-4975-80F5-D89C54332BD5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5125" y="152400"/>
            <a:ext cx="786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en-US" altLang="zh-CN" sz="3200" b="1" smtClean="0">
                <a:solidFill>
                  <a:srgbClr val="FF0000"/>
                </a:solidFill>
                <a:ea typeface="楷体_GB2312" pitchFamily="49" charset="-122"/>
              </a:rPr>
              <a:t> CMOS</a:t>
            </a:r>
            <a:r>
              <a:rPr kumimoji="1" lang="zh-CN" altLang="en-US" sz="3200" b="1" smtClean="0">
                <a:solidFill>
                  <a:srgbClr val="FF0000"/>
                </a:solidFill>
                <a:ea typeface="楷体_GB2312" pitchFamily="49" charset="-122"/>
              </a:rPr>
              <a:t>门电路的特点：</a:t>
            </a:r>
            <a:endParaRPr kumimoji="1" lang="zh-CN" altLang="en-US" sz="32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04800" y="742950"/>
            <a:ext cx="354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*1.静态功耗极低。</a:t>
            </a:r>
            <a:endParaRPr kumimoji="1" lang="zh-CN" altLang="en-US" sz="3200" b="1" smtClean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11175" y="1905000"/>
            <a:ext cx="375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2.抗干扰能力极强。</a:t>
            </a:r>
            <a:endParaRPr kumimoji="1" lang="zh-CN" altLang="en-US" sz="3200" b="1" smtClean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04825" y="2971800"/>
            <a:ext cx="3344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3.电源利用率高。</a:t>
            </a:r>
            <a:endParaRPr kumimoji="1" lang="zh-CN" altLang="en-US" sz="3200" b="1" smtClean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03225" y="4038600"/>
            <a:ext cx="803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 4.输入阻抗高，扇出系数大,带负载能力强。</a:t>
            </a:r>
            <a:endParaRPr kumimoji="1" lang="zh-CN" altLang="en-US" sz="3200" b="1" smtClean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838200" y="13716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约为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TTL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的千分之一。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" y="235743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阈值高、低电平噪声容限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NH 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NL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均大约为1/2 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DD</a:t>
            </a:r>
            <a:endParaRPr kumimoji="1" lang="zh-CN" altLang="en-US" sz="2800" b="1" baseline="-250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838200" y="340995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OH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DD ，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OL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0，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DD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允许范围为+3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V~+18V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12750" y="4754563"/>
            <a:ext cx="8342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CC0066"/>
                </a:solidFill>
                <a:ea typeface="楷体_GB2312" pitchFamily="49" charset="-122"/>
              </a:rPr>
              <a:t> 5.电路结构简单，适合大规模数字集成电路。</a:t>
            </a:r>
            <a:endParaRPr kumimoji="1" lang="zh-CN" altLang="en-US" sz="3200" b="1" smtClean="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6EB9-1751-40CF-9893-91B73A662CA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563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i="1" smtClean="0">
                <a:solidFill>
                  <a:srgbClr val="FF0000"/>
                </a:solidFill>
                <a:ea typeface="华文中宋" pitchFamily="2" charset="-122"/>
              </a:rPr>
              <a:t>CMOS</a:t>
            </a:r>
            <a:r>
              <a:rPr kumimoji="1" lang="zh-CN" altLang="en-US" sz="4000" b="1" i="1" smtClean="0">
                <a:solidFill>
                  <a:srgbClr val="FF0000"/>
                </a:solidFill>
                <a:ea typeface="华文中宋" pitchFamily="2" charset="-122"/>
              </a:rPr>
              <a:t>器件使用注意</a:t>
            </a:r>
            <a:endParaRPr kumimoji="1" lang="zh-CN" altLang="en-US" sz="36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33400" y="923925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 1.器件存放、拿取、运输、装配、调试时应当采取必要的</a:t>
            </a:r>
            <a:r>
              <a:rPr kumimoji="1" lang="zh-CN" altLang="en-US" sz="2800" b="1" smtClean="0">
                <a:solidFill>
                  <a:srgbClr val="CC0066"/>
                </a:solidFill>
                <a:ea typeface="楷体_GB2312" pitchFamily="49" charset="-122"/>
              </a:rPr>
              <a:t>静电防护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措施，输入端不允许悬空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609600" y="1905000"/>
            <a:ext cx="402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2.电路加必要的过流保护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609600" y="2362200"/>
            <a:ext cx="8178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3.防止锁定效应(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CMOS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制作保护二极管时形成的寄生三极管，构成反馈电路使电流迅速增大到最大值，只能切断电源才能制止，称为锁定效应或可控硅效应)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C98-3E92-4E6E-8735-CD0B3016701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188640"/>
            <a:ext cx="93218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EA6C-E264-4D87-B723-F93FBFD0CCE5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4534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44624"/>
            <a:ext cx="7742237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44FF-D7DE-4AC1-8B89-A56630185E2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5558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-27384"/>
            <a:ext cx="8572500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C257-EF3D-4780-A92C-6C2BE85863B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3962400" cy="1143000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>
                <a:solidFill>
                  <a:srgbClr val="CC0066"/>
                </a:solidFill>
                <a:ea typeface="楷体_GB2312" pitchFamily="49" charset="-122"/>
              </a:rPr>
              <a:t>第2章  小结</a:t>
            </a:r>
            <a:endParaRPr lang="zh-CN" altLang="en-US" sz="36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243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solidFill>
                  <a:srgbClr val="CC0066"/>
                </a:solidFill>
                <a:ea typeface="楷体_GB2312" pitchFamily="49" charset="-122"/>
              </a:rPr>
              <a:t>1、</a:t>
            </a:r>
            <a:r>
              <a:rPr lang="en-US" altLang="zh-CN" sz="3600" b="1" dirty="0">
                <a:solidFill>
                  <a:srgbClr val="CC0066"/>
                </a:solidFill>
                <a:ea typeface="楷体_GB2312" pitchFamily="49" charset="-122"/>
              </a:rPr>
              <a:t>TTL</a:t>
            </a:r>
            <a:r>
              <a:rPr lang="zh-CN" altLang="en-US" sz="3600" b="1" dirty="0">
                <a:solidFill>
                  <a:srgbClr val="CC0066"/>
                </a:solidFill>
                <a:ea typeface="楷体_GB2312" pitchFamily="49" charset="-122"/>
              </a:rPr>
              <a:t>集成逻辑门外部特性</a:t>
            </a:r>
            <a:endParaRPr lang="zh-CN" altLang="en-US" sz="3600" b="1" dirty="0">
              <a:solidFill>
                <a:srgbClr val="CC0066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solidFill>
                  <a:srgbClr val="CC0066"/>
                </a:solidFill>
                <a:ea typeface="楷体_GB2312" pitchFamily="49" charset="-122"/>
              </a:rPr>
              <a:t>2、</a:t>
            </a:r>
            <a:r>
              <a:rPr lang="en-US" altLang="zh-CN" sz="3600" b="1" dirty="0">
                <a:solidFill>
                  <a:srgbClr val="CC0066"/>
                </a:solidFill>
                <a:ea typeface="楷体_GB2312" pitchFamily="49" charset="-122"/>
              </a:rPr>
              <a:t>TTLOC</a:t>
            </a:r>
            <a:r>
              <a:rPr lang="zh-CN" altLang="en-US" sz="3600" b="1" dirty="0">
                <a:solidFill>
                  <a:srgbClr val="CC0066"/>
                </a:solidFill>
                <a:ea typeface="楷体_GB2312" pitchFamily="49" charset="-122"/>
              </a:rPr>
              <a:t>门、三态门的逻辑符号、逻辑特点及应用</a:t>
            </a:r>
            <a:endParaRPr lang="zh-CN" altLang="en-US" sz="3600" b="1" dirty="0">
              <a:solidFill>
                <a:srgbClr val="CC0066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solidFill>
                  <a:srgbClr val="CC0066"/>
                </a:solidFill>
                <a:ea typeface="楷体_GB2312" pitchFamily="49" charset="-122"/>
              </a:rPr>
              <a:t>3、</a:t>
            </a:r>
            <a:r>
              <a:rPr lang="en-US" altLang="zh-CN" sz="3600" b="1" dirty="0">
                <a:solidFill>
                  <a:srgbClr val="CC0066"/>
                </a:solidFill>
                <a:ea typeface="楷体_GB2312" pitchFamily="49" charset="-122"/>
              </a:rPr>
              <a:t>CMOS</a:t>
            </a:r>
            <a:r>
              <a:rPr lang="zh-CN" altLang="en-US" sz="3600" b="1">
                <a:solidFill>
                  <a:srgbClr val="CC0066"/>
                </a:solidFill>
                <a:ea typeface="楷体_GB2312" pitchFamily="49" charset="-122"/>
              </a:rPr>
              <a:t>集成逻辑门外部特性</a:t>
            </a:r>
            <a:endParaRPr lang="zh-CN" altLang="en-US" sz="36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429000" y="4191000"/>
            <a:ext cx="546348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 dirty="0" smtClean="0">
                <a:solidFill>
                  <a:srgbClr val="000000"/>
                </a:solidFill>
              </a:rPr>
              <a:t>作业</a:t>
            </a:r>
            <a:br>
              <a:rPr kumimoji="1" lang="zh-CN" altLang="en-US" sz="4400" b="1" dirty="0" smtClean="0">
                <a:solidFill>
                  <a:srgbClr val="000000"/>
                </a:solidFill>
              </a:rPr>
            </a:br>
            <a:r>
              <a:rPr kumimoji="1" lang="en-US" altLang="zh-CN" sz="4400" b="1" dirty="0" smtClean="0">
                <a:solidFill>
                  <a:srgbClr val="000000"/>
                </a:solidFill>
              </a:rPr>
              <a:t>P62</a:t>
            </a:r>
            <a:r>
              <a:rPr kumimoji="1" lang="zh-CN" altLang="en-US" sz="4400" b="1" dirty="0" smtClean="0">
                <a:solidFill>
                  <a:srgbClr val="000000"/>
                </a:solidFill>
              </a:rPr>
              <a:t>：</a:t>
            </a:r>
            <a:r>
              <a:rPr kumimoji="1" lang="en-US" altLang="zh-CN" sz="4400" b="1" dirty="0" smtClean="0">
                <a:solidFill>
                  <a:srgbClr val="000000"/>
                </a:solidFill>
              </a:rPr>
              <a:t>2、6</a:t>
            </a:r>
            <a:r>
              <a:rPr kumimoji="1" lang="zh-CN" altLang="en-US" sz="4400" b="1" dirty="0" smtClean="0">
                <a:solidFill>
                  <a:srgbClr val="000000"/>
                </a:solidFill>
              </a:rPr>
              <a:t>、</a:t>
            </a:r>
            <a:r>
              <a:rPr kumimoji="1" lang="en-US" altLang="zh-CN" sz="4400" b="1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sz="4400" b="1" dirty="0" smtClean="0">
                <a:solidFill>
                  <a:srgbClr val="000000"/>
                </a:solidFill>
              </a:rPr>
              <a:t>、</a:t>
            </a:r>
            <a:r>
              <a:rPr kumimoji="1" lang="en-US" altLang="zh-CN" sz="4400" b="1" dirty="0" smtClean="0">
                <a:solidFill>
                  <a:srgbClr val="000000"/>
                </a:solidFill>
              </a:rPr>
              <a:t>8</a:t>
            </a:r>
            <a:endParaRPr kumimoji="1" lang="zh-CN" altLang="en-US" sz="4400" b="1" dirty="0" smtClean="0">
              <a:solidFill>
                <a:srgbClr val="000000"/>
              </a:solidFill>
            </a:endParaRPr>
          </a:p>
        </p:txBody>
      </p:sp>
      <p:pic>
        <p:nvPicPr>
          <p:cNvPr id="41989" name="Picture 5" descr="PE07677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2700338" cy="2708275"/>
          </a:xfrm>
          <a:prstGeom prst="rect">
            <a:avLst/>
          </a:prstGeom>
          <a:solidFill>
            <a:schemeClr val="hlink"/>
          </a:solidFill>
          <a:ln w="9525">
            <a:solidFill>
              <a:srgbClr val="3333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88938" y="977584"/>
            <a:ext cx="79295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PN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结加上管壳和引线，就成为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半导体二极管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93821" y="188640"/>
            <a:ext cx="50449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半导体二极管 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37268" y="51882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简介开关元件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65870"/>
            <a:ext cx="88392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0" y="306161"/>
            <a:ext cx="8424936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二极管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的开关特性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9860" y="5724545"/>
            <a:ext cx="78967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的阈值电压（正向开启电压、门限电压）</a:t>
            </a:r>
            <a:endParaRPr lang="en-US" altLang="zh-CN" sz="3200" b="1" dirty="0" smtClean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="1" baseline="-30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=0.7V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（硅管）</a:t>
            </a:r>
            <a:endParaRPr lang="zh-CN" alt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7268" y="51882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简介开关元件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48680"/>
            <a:ext cx="8304213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" y="127000"/>
            <a:ext cx="5462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半导体晶体三极管 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37268" y="51882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简介开关元件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55" name="Picture 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7" t="59289" r="39835" b="21488"/>
          <a:stretch>
            <a:fillRect/>
          </a:stretch>
        </p:blipFill>
        <p:spPr bwMode="auto">
          <a:xfrm>
            <a:off x="141281" y="3717309"/>
            <a:ext cx="8535175" cy="268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8214"/>
            <a:ext cx="4756104" cy="277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4" t="34829" r="50000" b="51572"/>
          <a:stretch>
            <a:fillRect/>
          </a:stretch>
        </p:blipFill>
        <p:spPr bwMode="auto">
          <a:xfrm>
            <a:off x="5868144" y="1031479"/>
            <a:ext cx="280831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37268" y="51882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简介开关元件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60325" y="152400"/>
            <a:ext cx="6340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晶体三极管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的稳态开关特性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4286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1001167"/>
            <a:ext cx="9205913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37268" y="51882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简介开关元件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84150" y="137092"/>
            <a:ext cx="5240338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场效应管</a:t>
            </a:r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0" y="845234"/>
            <a:ext cx="7298832" cy="24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组合 41"/>
          <p:cNvGrpSpPr/>
          <p:nvPr/>
        </p:nvGrpSpPr>
        <p:grpSpPr>
          <a:xfrm>
            <a:off x="95098" y="3501008"/>
            <a:ext cx="8221318" cy="3075793"/>
            <a:chOff x="95098" y="3625276"/>
            <a:chExt cx="8221318" cy="3075793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88" b="37278"/>
            <a:stretch>
              <a:fillRect/>
            </a:stretch>
          </p:blipFill>
          <p:spPr bwMode="auto">
            <a:xfrm>
              <a:off x="4254434" y="3625276"/>
              <a:ext cx="3125878" cy="220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2"/>
            <p:cNvSpPr txBox="1">
              <a:spLocks noChangeArrowheads="1"/>
            </p:cNvSpPr>
            <p:nvPr/>
          </p:nvSpPr>
          <p:spPr>
            <a:xfrm>
              <a:off x="2939678" y="6112217"/>
              <a:ext cx="3174752" cy="588852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 smtClean="0">
                  <a:solidFill>
                    <a:srgbClr val="0000FF"/>
                  </a:solidFill>
                </a:rPr>
                <a:t>增强型场效应管 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  <p:pic>
          <p:nvPicPr>
            <p:cNvPr id="552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126" y="4221088"/>
              <a:ext cx="1344290" cy="2185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946" b="37278"/>
            <a:stretch>
              <a:fillRect/>
            </a:stretch>
          </p:blipFill>
          <p:spPr bwMode="auto">
            <a:xfrm>
              <a:off x="95098" y="3625276"/>
              <a:ext cx="3102745" cy="220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29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678" y="4221088"/>
              <a:ext cx="1272282" cy="2068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3583</Words>
  <Application>WPS 演示</Application>
  <PresentationFormat>全屏显示(4:3)</PresentationFormat>
  <Paragraphs>471</Paragraphs>
  <Slides>46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46</vt:i4>
      </vt:variant>
    </vt:vector>
  </HeadingPairs>
  <TitlesOfParts>
    <vt:vector size="79" baseType="lpstr">
      <vt:lpstr>Arial</vt:lpstr>
      <vt:lpstr>宋体</vt:lpstr>
      <vt:lpstr>Wingdings</vt:lpstr>
      <vt:lpstr>Times New Roman</vt:lpstr>
      <vt:lpstr>楷体_GB2312</vt:lpstr>
      <vt:lpstr>新宋体</vt:lpstr>
      <vt:lpstr>华文中宋</vt:lpstr>
      <vt:lpstr>黑体</vt:lpstr>
      <vt:lpstr>ˎ̥</vt:lpstr>
      <vt:lpstr>Segoe Print</vt:lpstr>
      <vt:lpstr>Calibri</vt:lpstr>
      <vt:lpstr>微软雅黑</vt:lpstr>
      <vt:lpstr>Arial Unicode MS</vt:lpstr>
      <vt:lpstr>Symbol</vt:lpstr>
      <vt:lpstr>Tahoma</vt:lpstr>
      <vt:lpstr>Cataneo BT</vt:lpstr>
      <vt:lpstr>方正舒体</vt:lpstr>
      <vt:lpstr>Monotype Corsiva</vt:lpstr>
      <vt:lpstr>Office 主题​​</vt:lpstr>
      <vt:lpstr>默认设计模板</vt:lpstr>
      <vt:lpstr>1_默认设计模板</vt:lpstr>
      <vt:lpstr>Equation.3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2.2.1 晶体管－晶体管逻辑门电路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第2章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重庆邮电大学_邹虹</dc:creator>
  <cp:lastModifiedBy>Administrator</cp:lastModifiedBy>
  <cp:revision>53</cp:revision>
  <dcterms:created xsi:type="dcterms:W3CDTF">2017-02-11T09:17:00Z</dcterms:created>
  <dcterms:modified xsi:type="dcterms:W3CDTF">2020-03-23T13:52:23Z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