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58" r:id="rId5"/>
    <p:sldId id="260" r:id="rId6"/>
    <p:sldId id="262" r:id="rId7"/>
    <p:sldId id="264" r:id="rId8"/>
    <p:sldId id="266" r:id="rId9"/>
    <p:sldId id="268" r:id="rId10"/>
    <p:sldId id="270" r:id="rId11"/>
    <p:sldId id="272" r:id="rId12"/>
    <p:sldId id="274" r:id="rId13"/>
    <p:sldId id="276" r:id="rId14"/>
    <p:sldId id="278" r:id="rId15"/>
    <p:sldId id="280" r:id="rId16"/>
    <p:sldId id="282" r:id="rId17"/>
    <p:sldId id="284" r:id="rId18"/>
    <p:sldId id="288" r:id="rId19"/>
    <p:sldId id="28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121" y="457200"/>
            <a:ext cx="8228171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10C72-8C2B-4743-84E9-BBAA662C0C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0B864-0ACE-49EF-8CC9-F3B44197CA69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83999-D320-41B0-8CA6-1A0D8D1761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642918"/>
            <a:ext cx="8429684" cy="147002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单片机实验主题二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LED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LED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数码管显示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7158" y="2143116"/>
            <a:ext cx="8572560" cy="3643338"/>
          </a:xfrm>
        </p:spPr>
        <p:txBody>
          <a:bodyPr>
            <a:normAutofit lnSpcReduction="10000"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实验内容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/>
              <a:t>1.</a:t>
            </a:r>
            <a:r>
              <a:rPr lang="zh-CN" altLang="en-US" sz="3600" b="1" dirty="0" smtClean="0"/>
              <a:t>硬件仿真基本操作流程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2.LED</a:t>
            </a:r>
            <a:r>
              <a:rPr lang="zh-CN" altLang="en-US" sz="3600" b="1" dirty="0" smtClean="0"/>
              <a:t>流水灯实验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3.LED</a:t>
            </a:r>
            <a:r>
              <a:rPr lang="zh-CN" altLang="en-US" sz="3600" b="1" dirty="0" smtClean="0"/>
              <a:t>数码管静态显示实验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4.LED</a:t>
            </a:r>
            <a:r>
              <a:rPr lang="zh-CN" altLang="en-US" sz="3600" b="1" dirty="0" smtClean="0"/>
              <a:t>数码管动态显示实验</a:t>
            </a:r>
            <a:endParaRPr lang="en-US" altLang="zh-CN" sz="3600" b="1" dirty="0"/>
          </a:p>
          <a:p>
            <a:r>
              <a:rPr lang="en-US" altLang="zh-CN" sz="3600" b="1" dirty="0" smtClean="0"/>
              <a:t>5.</a:t>
            </a:r>
            <a:r>
              <a:rPr lang="zh-CN" altLang="en-US" sz="3600" b="1" dirty="0" smtClean="0"/>
              <a:t>实验扩展任务</a:t>
            </a:r>
            <a:endParaRPr lang="en-US" altLang="zh-CN" sz="3600" b="1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/>
          </p:nvPr>
        </p:nvSpPr>
        <p:spPr>
          <a:xfrm>
            <a:off x="457121" y="457201"/>
            <a:ext cx="8229759" cy="6080125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表</a:t>
            </a:r>
            <a:r>
              <a:rPr lang="en-US" altLang="zh-CN" sz="2400" b="1" smtClean="0">
                <a:ea typeface="宋体" pitchFamily="2" charset="-122"/>
              </a:rPr>
              <a:t>10-1</a:t>
            </a:r>
            <a:r>
              <a:rPr lang="zh-CN" altLang="en-US" sz="2400" b="1" smtClean="0">
                <a:ea typeface="宋体" pitchFamily="2" charset="-122"/>
              </a:rPr>
              <a:t>只列出了部分段码，读者也可对某些显示的字符重新定义，也可选择其他字型的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除了“</a:t>
            </a:r>
            <a:r>
              <a:rPr lang="en-US" altLang="zh-CN" sz="2400" b="1" smtClean="0">
                <a:ea typeface="宋体" pitchFamily="2" charset="-122"/>
              </a:rPr>
              <a:t>8”</a:t>
            </a:r>
            <a:r>
              <a:rPr lang="zh-CN" altLang="en-US" sz="2400" b="1" smtClean="0">
                <a:ea typeface="宋体" pitchFamily="2" charset="-122"/>
              </a:rPr>
              <a:t>字型的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数码管外，市面上还有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“</a:t>
            </a:r>
            <a:r>
              <a:rPr lang="en-US" altLang="zh-CN" sz="2400" b="1" smtClean="0">
                <a:solidFill>
                  <a:srgbClr val="FF0066"/>
                </a:solidFill>
                <a:ea typeface="宋体" pitchFamily="2" charset="-122"/>
              </a:rPr>
              <a:t>±1”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型</a:t>
            </a:r>
            <a:r>
              <a:rPr lang="zh-CN" altLang="en-US" sz="2400" b="1" smtClean="0">
                <a:ea typeface="宋体" pitchFamily="2" charset="-122"/>
              </a:rPr>
              <a:t>、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“米”字型</a:t>
            </a:r>
            <a:r>
              <a:rPr lang="zh-CN" altLang="en-US" sz="2400" b="1" smtClean="0">
                <a:ea typeface="宋体" pitchFamily="2" charset="-122"/>
              </a:rPr>
              <a:t>和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“点阵”</a:t>
            </a:r>
            <a:r>
              <a:rPr lang="zh-CN" altLang="en-US" sz="2400" b="1" smtClean="0">
                <a:ea typeface="宋体" pitchFamily="2" charset="-122"/>
              </a:rPr>
              <a:t>型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显示器，如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图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zh-CN" altLang="en-US" sz="2400" b="1" smtClean="0">
                <a:ea typeface="宋体" pitchFamily="2" charset="-122"/>
              </a:rPr>
              <a:t>所示。厂家也可根据用户的需要定做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特殊字型的数</a:t>
            </a:r>
            <a:r>
              <a:rPr lang="zh-CN" altLang="zh-CN" sz="2400" b="1" smtClean="0">
                <a:solidFill>
                  <a:srgbClr val="FF0066"/>
                </a:solidFill>
                <a:ea typeface="宋体" pitchFamily="2" charset="-122"/>
              </a:rPr>
              <a:t>码管</a:t>
            </a:r>
            <a:r>
              <a:rPr lang="zh-CN" altLang="zh-CN" sz="2400" b="1" smtClean="0">
                <a:ea typeface="宋体" pitchFamily="2" charset="-122"/>
              </a:rPr>
              <a:t>。</a:t>
            </a:r>
            <a:endParaRPr lang="zh-CN" altLang="en-US" sz="2400" b="1" smtClean="0">
              <a:ea typeface="宋体" pitchFamily="2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 </a:t>
            </a:r>
            <a:endParaRPr lang="zh-CN" altLang="zh-CN" sz="2400" smtClean="0">
              <a:ea typeface="宋体" pitchFamily="2" charset="-122"/>
            </a:endParaRPr>
          </a:p>
        </p:txBody>
      </p:sp>
      <p:sp>
        <p:nvSpPr>
          <p:cNvPr id="921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2215C8-BD09-4E52-BE50-1813F691AB6B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08949E-3D4A-4E9E-BCAE-782F0B79B6D5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  <p:pic>
        <p:nvPicPr>
          <p:cNvPr id="10243" name="Picture 5" descr="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891" y="1600200"/>
            <a:ext cx="676475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2012600" y="4922839"/>
            <a:ext cx="423224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FF0066"/>
                </a:solidFill>
                <a:ea typeface="黑体" pitchFamily="2" charset="-122"/>
              </a:rPr>
              <a:t>图</a:t>
            </a:r>
            <a:r>
              <a:rPr lang="en-US" altLang="zh-CN" sz="2000" dirty="0" smtClean="0">
                <a:solidFill>
                  <a:srgbClr val="FF0066"/>
                </a:solidFill>
                <a:ea typeface="黑体" pitchFamily="2" charset="-122"/>
              </a:rPr>
              <a:t>2</a:t>
            </a:r>
            <a:r>
              <a:rPr lang="en-US" altLang="zh-CN" sz="2000" dirty="0" smtClean="0">
                <a:ea typeface="黑体" pitchFamily="2" charset="-122"/>
              </a:rPr>
              <a:t>         </a:t>
            </a:r>
            <a:r>
              <a:rPr lang="zh-CN" altLang="en-US" sz="2000" dirty="0">
                <a:ea typeface="黑体" pitchFamily="2" charset="-122"/>
              </a:rPr>
              <a:t>其他各种字型的</a:t>
            </a:r>
            <a:r>
              <a:rPr lang="en-US" altLang="zh-CN" sz="2000" dirty="0">
                <a:ea typeface="黑体" pitchFamily="2" charset="-122"/>
              </a:rPr>
              <a:t>LED</a:t>
            </a:r>
            <a:r>
              <a:rPr lang="zh-CN" altLang="en-US" sz="2000" dirty="0">
                <a:ea typeface="黑体" pitchFamily="2" charset="-122"/>
              </a:rPr>
              <a:t>显示器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/>
          </p:nvPr>
        </p:nvSpPr>
        <p:spPr>
          <a:xfrm>
            <a:off x="365062" y="685800"/>
            <a:ext cx="8504348" cy="5410200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二</a:t>
            </a:r>
            <a:r>
              <a:rPr lang="en-US" altLang="zh-CN" sz="2400" b="1" smtClean="0">
                <a:solidFill>
                  <a:srgbClr val="FF0066"/>
                </a:solidFill>
                <a:ea typeface="宋体" pitchFamily="2" charset="-122"/>
              </a:rPr>
              <a:t>.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数码管显示器接口设计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数码管有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静态显示</a:t>
            </a:r>
            <a:r>
              <a:rPr lang="zh-CN" altLang="en-US" sz="2400" b="1" smtClean="0">
                <a:ea typeface="宋体" pitchFamily="2" charset="-122"/>
              </a:rPr>
              <a:t>和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动态显示</a:t>
            </a:r>
            <a:r>
              <a:rPr lang="zh-CN" altLang="en-US" sz="2400" b="1" smtClean="0">
                <a:ea typeface="宋体" pitchFamily="2" charset="-122"/>
              </a:rPr>
              <a:t>两种显示方式。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FF0066"/>
                </a:solidFill>
                <a:ea typeface="宋体" pitchFamily="2" charset="-122"/>
              </a:rPr>
              <a:t>1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．</a:t>
            </a:r>
            <a:r>
              <a:rPr lang="en-US" altLang="zh-CN" sz="2400" b="1" smtClean="0">
                <a:solidFill>
                  <a:srgbClr val="FF0066"/>
                </a:solidFill>
                <a:ea typeface="宋体" pitchFamily="2" charset="-122"/>
              </a:rPr>
              <a:t>LED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静态显示方式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静态显示指无论多少位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数码管，都同时处于显示状态。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数码管工作于静态显示方式时，各位的共阴极（或共阳极）连接在一起并接地（或接</a:t>
            </a:r>
            <a:r>
              <a:rPr lang="en-US" altLang="zh-CN" sz="2400" b="1" smtClean="0">
                <a:ea typeface="宋体" pitchFamily="2" charset="-122"/>
              </a:rPr>
              <a:t>+5V</a:t>
            </a:r>
            <a:r>
              <a:rPr lang="zh-CN" altLang="en-US" sz="2400" b="1" smtClean="0">
                <a:ea typeface="宋体" pitchFamily="2" charset="-122"/>
              </a:rPr>
              <a:t>）；每位的段码线（</a:t>
            </a:r>
            <a:r>
              <a:rPr lang="en-US" altLang="zh-CN" sz="2400" b="1" smtClean="0">
                <a:ea typeface="宋体" pitchFamily="2" charset="-122"/>
              </a:rPr>
              <a:t>a</a:t>
            </a:r>
            <a:r>
              <a:rPr lang="zh-CN" altLang="en-US" sz="2400" b="1" smtClean="0">
                <a:ea typeface="宋体" pitchFamily="2" charset="-122"/>
              </a:rPr>
              <a:t>～</a:t>
            </a:r>
            <a:r>
              <a:rPr lang="en-US" altLang="zh-CN" sz="2400" b="1" smtClean="0">
                <a:ea typeface="宋体" pitchFamily="2" charset="-122"/>
              </a:rPr>
              <a:t>dp</a:t>
            </a:r>
            <a:r>
              <a:rPr lang="zh-CN" altLang="en-US" sz="2400" b="1" smtClean="0">
                <a:ea typeface="宋体" pitchFamily="2" charset="-122"/>
              </a:rPr>
              <a:t>）分别与一个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位的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口锁存器输出相连。如果送往各个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数码管所显示字符的段码一经确定，则相应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口锁存器锁存的段码输出将维持不变，直到送入另一个字符的段码为止。正因</a:t>
            </a:r>
          </a:p>
        </p:txBody>
      </p:sp>
      <p:sp>
        <p:nvSpPr>
          <p:cNvPr id="1126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9BD8C1F-EE80-4ED6-87EE-90528EBAA8A2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/>
          </p:nvPr>
        </p:nvSpPr>
        <p:spPr>
          <a:xfrm>
            <a:off x="549180" y="503238"/>
            <a:ext cx="8229759" cy="5410200"/>
          </a:xfrm>
        </p:spPr>
        <p:txBody>
          <a:bodyPr/>
          <a:lstStyle/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如此，静态显示无闪烁，亮度较高，软件控制比较容易。 </a:t>
            </a:r>
          </a:p>
          <a:p>
            <a:pPr marL="0" indent="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    </a:t>
            </a:r>
            <a:r>
              <a:rPr lang="zh-CN" altLang="en-US" sz="2400" b="1" smtClean="0">
                <a:solidFill>
                  <a:srgbClr val="3333FF"/>
                </a:solidFill>
                <a:ea typeface="宋体" pitchFamily="2" charset="-122"/>
              </a:rPr>
              <a:t>图</a:t>
            </a:r>
            <a:r>
              <a:rPr lang="en-US" altLang="zh-CN" sz="2400" b="1" smtClean="0">
                <a:solidFill>
                  <a:srgbClr val="3333FF"/>
                </a:solidFill>
                <a:ea typeface="宋体" pitchFamily="2" charset="-122"/>
              </a:rPr>
              <a:t>3</a:t>
            </a:r>
            <a:r>
              <a:rPr lang="zh-CN" altLang="en-US" sz="2400" b="1" smtClean="0">
                <a:ea typeface="宋体" pitchFamily="2" charset="-122"/>
              </a:rPr>
              <a:t>为</a:t>
            </a:r>
            <a:r>
              <a:rPr lang="en-US" altLang="zh-CN" sz="2400" b="1" smtClean="0">
                <a:ea typeface="宋体" pitchFamily="2" charset="-122"/>
              </a:rPr>
              <a:t>4</a:t>
            </a:r>
            <a:r>
              <a:rPr lang="zh-CN" altLang="en-US" sz="2400" b="1" smtClean="0">
                <a:ea typeface="宋体" pitchFamily="2" charset="-122"/>
              </a:rPr>
              <a:t>位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数码管静态显示器电路，各位可独立显示，只要在该位的段码线上保持段码电平，该位就能保持相应的显示字符。由于各位分别由一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位的数字输出端口控制段码线，故在同一时间里，每一位显示的字符可以各不相同。静态显示方式占用口线较多。对于</a:t>
            </a:r>
            <a:r>
              <a:rPr lang="zh-CN" altLang="en-US" sz="2400" b="1" smtClean="0">
                <a:solidFill>
                  <a:srgbClr val="3333FF"/>
                </a:solidFill>
                <a:ea typeface="宋体" pitchFamily="2" charset="-122"/>
              </a:rPr>
              <a:t>图</a:t>
            </a:r>
            <a:r>
              <a:rPr lang="en-US" altLang="zh-CN" sz="2400" b="1" smtClean="0">
                <a:solidFill>
                  <a:srgbClr val="3333FF"/>
                </a:solidFill>
                <a:ea typeface="宋体" pitchFamily="2" charset="-122"/>
              </a:rPr>
              <a:t>3</a:t>
            </a:r>
            <a:r>
              <a:rPr lang="zh-CN" altLang="en-US" sz="2400" b="1" smtClean="0">
                <a:ea typeface="宋体" pitchFamily="2" charset="-122"/>
              </a:rPr>
              <a:t>电路，要占用</a:t>
            </a:r>
            <a:r>
              <a:rPr lang="en-US" altLang="zh-CN" sz="2400" b="1" smtClean="0">
                <a:ea typeface="宋体" pitchFamily="2" charset="-122"/>
              </a:rPr>
              <a:t>4</a:t>
            </a:r>
            <a:r>
              <a:rPr lang="zh-CN" altLang="en-US" sz="2400" b="1" smtClean="0">
                <a:ea typeface="宋体" pitchFamily="2" charset="-122"/>
              </a:rPr>
              <a:t>个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位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口。如果显示器的数目增多，则需要增加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口的数目。因此在显示位数较多的情况下，一般都采用动态显示方式。</a:t>
            </a:r>
          </a:p>
        </p:txBody>
      </p:sp>
      <p:sp>
        <p:nvSpPr>
          <p:cNvPr id="1229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0FE6D0-37AE-428A-8D53-954D8F4EF06A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1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953" y="1235075"/>
            <a:ext cx="6217157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2377663" y="5257800"/>
            <a:ext cx="38282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000" b="0">
                <a:solidFill>
                  <a:srgbClr val="FF0066"/>
                </a:solidFill>
                <a:ea typeface="黑体" pitchFamily="2" charset="-122"/>
              </a:rPr>
              <a:t>图</a:t>
            </a:r>
            <a:r>
              <a:rPr lang="en-US" altLang="zh-CN" sz="2000" b="0">
                <a:solidFill>
                  <a:srgbClr val="FF0066"/>
                </a:solidFill>
                <a:ea typeface="黑体" pitchFamily="2" charset="-122"/>
              </a:rPr>
              <a:t>3</a:t>
            </a:r>
            <a:r>
              <a:rPr lang="en-US" altLang="zh-CN" sz="2000" b="0">
                <a:ea typeface="黑体" pitchFamily="2" charset="-122"/>
              </a:rPr>
              <a:t>  4</a:t>
            </a:r>
            <a:r>
              <a:rPr lang="zh-CN" altLang="en-US" sz="2000" b="0">
                <a:ea typeface="黑体" pitchFamily="2" charset="-122"/>
              </a:rPr>
              <a:t>位</a:t>
            </a:r>
            <a:r>
              <a:rPr lang="en-US" altLang="zh-CN" sz="2000" b="0">
                <a:ea typeface="黑体" pitchFamily="2" charset="-122"/>
              </a:rPr>
              <a:t>LED</a:t>
            </a:r>
            <a:r>
              <a:rPr lang="zh-CN" altLang="en-US" sz="2000" b="0">
                <a:ea typeface="黑体" pitchFamily="2" charset="-122"/>
              </a:rPr>
              <a:t>静态显示的原理电路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/>
          </p:nvPr>
        </p:nvSpPr>
        <p:spPr>
          <a:xfrm>
            <a:off x="366650" y="503238"/>
            <a:ext cx="8593233" cy="5410200"/>
          </a:xfrm>
        </p:spPr>
        <p:txBody>
          <a:bodyPr>
            <a:normAutofit fontScale="92500"/>
          </a:bodyPr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．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LED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动态显示方式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当显示位数较多，静态显示所需的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口太多，这时常采用动态显示。为节省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口，通常将所有显示器的段码线的相应段并联在一起，由一个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位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口控制，而各位显示位的公共端分别由相应的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线控制。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图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5</a:t>
            </a:r>
            <a:r>
              <a:rPr lang="zh-CN" altLang="en-US" sz="2400" b="1" smtClean="0">
                <a:ea typeface="宋体" pitchFamily="2" charset="-122"/>
              </a:rPr>
              <a:t>所示为一个</a:t>
            </a:r>
            <a:r>
              <a:rPr lang="en-US" altLang="zh-CN" sz="2400" b="1" smtClean="0">
                <a:ea typeface="宋体" pitchFamily="2" charset="-122"/>
              </a:rPr>
              <a:t>4</a:t>
            </a:r>
            <a:r>
              <a:rPr lang="zh-CN" altLang="en-US" sz="2400" b="1" smtClean="0">
                <a:ea typeface="宋体" pitchFamily="2" charset="-122"/>
              </a:rPr>
              <a:t>位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段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动态显示器电路。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其中段码线占用一个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位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口，而位选控制使用一个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口的</a:t>
            </a:r>
            <a:r>
              <a:rPr lang="en-US" altLang="zh-CN" sz="2400" b="1" smtClean="0">
                <a:ea typeface="宋体" pitchFamily="2" charset="-122"/>
              </a:rPr>
              <a:t>4</a:t>
            </a:r>
            <a:r>
              <a:rPr lang="zh-CN" altLang="en-US" sz="2400" b="1" smtClean="0">
                <a:ea typeface="宋体" pitchFamily="2" charset="-122"/>
              </a:rPr>
              <a:t>位口线。动态显示就是通过段码线向显示器（所有的）输出所要显示字符的段码。每一时刻，只有一位位选线有效，其他各位都无效。逐位地每隔一定时间轮流点亮各位显示器（扫描方式），由于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数码管的余辉和人眼的“视觉暂留”</a:t>
            </a:r>
          </a:p>
        </p:txBody>
      </p:sp>
      <p:sp>
        <p:nvSpPr>
          <p:cNvPr id="14339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ECE9FA-9918-4D32-B04D-1474DE92D440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1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241" y="1235076"/>
            <a:ext cx="6399689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012601" y="5440363"/>
            <a:ext cx="41569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zh-CN" altLang="en-US" sz="2000" b="0">
                <a:solidFill>
                  <a:srgbClr val="0000FF"/>
                </a:solidFill>
                <a:ea typeface="黑体" pitchFamily="2" charset="-122"/>
              </a:rPr>
              <a:t>图</a:t>
            </a:r>
            <a:r>
              <a:rPr lang="en-US" altLang="zh-CN" sz="2000" b="0">
                <a:solidFill>
                  <a:srgbClr val="0000FF"/>
                </a:solidFill>
                <a:ea typeface="黑体" pitchFamily="2" charset="-122"/>
              </a:rPr>
              <a:t>5</a:t>
            </a:r>
            <a:r>
              <a:rPr lang="en-US" altLang="zh-CN" sz="2000" b="0">
                <a:ea typeface="黑体" pitchFamily="2" charset="-122"/>
              </a:rPr>
              <a:t>  4</a:t>
            </a:r>
            <a:r>
              <a:rPr lang="zh-CN" altLang="en-US" sz="2000" b="0">
                <a:ea typeface="黑体" pitchFamily="2" charset="-122"/>
              </a:rPr>
              <a:t>位</a:t>
            </a:r>
            <a:r>
              <a:rPr lang="en-US" altLang="zh-CN" sz="2000" b="0">
                <a:ea typeface="黑体" pitchFamily="2" charset="-122"/>
              </a:rPr>
              <a:t>8</a:t>
            </a:r>
            <a:r>
              <a:rPr lang="zh-CN" altLang="en-US" sz="2000" b="0">
                <a:ea typeface="黑体" pitchFamily="2" charset="-122"/>
              </a:rPr>
              <a:t>段</a:t>
            </a:r>
            <a:r>
              <a:rPr lang="en-US" altLang="zh-CN" sz="2000" b="0">
                <a:ea typeface="黑体" pitchFamily="2" charset="-122"/>
              </a:rPr>
              <a:t>LED</a:t>
            </a:r>
            <a:r>
              <a:rPr lang="zh-CN" altLang="en-US" sz="2000" b="0">
                <a:ea typeface="黑体" pitchFamily="2" charset="-122"/>
              </a:rPr>
              <a:t>动态显示的原理电路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/>
          </p:nvPr>
        </p:nvSpPr>
        <p:spPr>
          <a:xfrm>
            <a:off x="184118" y="457200"/>
            <a:ext cx="8775764" cy="6400800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  <a:tabLst>
                <a:tab pos="355600" algn="l"/>
              </a:tabLst>
            </a:pPr>
            <a:endParaRPr lang="en-US" altLang="zh-CN" sz="2000" b="1" smtClean="0">
              <a:solidFill>
                <a:srgbClr val="0000FF"/>
              </a:solidFill>
              <a:ea typeface="宋体" pitchFamily="2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  <a:tabLst>
                <a:tab pos="355600" algn="l"/>
              </a:tabLst>
            </a:pPr>
            <a:r>
              <a:rPr lang="zh-CN" altLang="en-US" sz="2400" b="1" smtClean="0">
                <a:ea typeface="宋体" pitchFamily="2" charset="-122"/>
              </a:rPr>
              <a:t>与静态显示比，动态显示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优点</a:t>
            </a:r>
            <a:r>
              <a:rPr lang="zh-CN" altLang="en-US" sz="2400" b="1" smtClean="0">
                <a:ea typeface="宋体" pitchFamily="2" charset="-122"/>
              </a:rPr>
              <a:t>节省</a:t>
            </a:r>
            <a:r>
              <a:rPr lang="en-US" altLang="zh-CN" sz="2400" b="1" smtClean="0">
                <a:ea typeface="宋体" pitchFamily="2" charset="-122"/>
              </a:rPr>
              <a:t>I/O</a:t>
            </a:r>
            <a:r>
              <a:rPr lang="zh-CN" altLang="en-US" sz="2400" b="1" smtClean="0">
                <a:ea typeface="宋体" pitchFamily="2" charset="-122"/>
              </a:rPr>
              <a:t>口，显示器越多，优势越明显。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  <a:tabLst>
                <a:tab pos="355600" algn="l"/>
              </a:tabLst>
            </a:pP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缺点</a:t>
            </a:r>
            <a:r>
              <a:rPr lang="zh-CN" altLang="en-US" sz="2400" b="1" smtClean="0">
                <a:ea typeface="宋体" pitchFamily="2" charset="-122"/>
              </a:rPr>
              <a:t>显示亮度不如静态显示的高，要调整好“扫描”速率，如果“扫描”速率较低，会出现闪烁现象。</a:t>
            </a:r>
          </a:p>
        </p:txBody>
      </p:sp>
      <p:sp>
        <p:nvSpPr>
          <p:cNvPr id="1638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FE9962-ED73-4FD9-B5E4-60911421A555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3600" b="1" dirty="0" smtClean="0"/>
              <a:t> 二</a:t>
            </a:r>
            <a:r>
              <a:rPr lang="en-US" altLang="zh-CN" sz="3600" b="1" dirty="0" smtClean="0"/>
              <a:t>.</a:t>
            </a:r>
            <a:r>
              <a:rPr lang="zh-CN" altLang="en-US" sz="3600" b="1" dirty="0" smtClean="0"/>
              <a:t> 实验程序分析</a:t>
            </a:r>
            <a:endParaRPr lang="en-US" altLang="zh-CN" sz="3600" b="1" dirty="0" smtClean="0"/>
          </a:p>
          <a:p>
            <a:pPr>
              <a:buNone/>
            </a:pPr>
            <a:endParaRPr lang="en-US" altLang="zh-CN" sz="3600" b="1" dirty="0" smtClean="0"/>
          </a:p>
          <a:p>
            <a:pPr marL="742950" indent="-742950">
              <a:buAutoNum type="ea1ChsPeriod" startAt="3"/>
            </a:pPr>
            <a:r>
              <a:rPr lang="zh-CN" altLang="en-US" sz="3600" b="1" dirty="0" smtClean="0"/>
              <a:t>硬件仿真流程</a:t>
            </a:r>
            <a:endParaRPr lang="en-US" altLang="zh-CN" sz="3600" b="1" dirty="0" smtClean="0"/>
          </a:p>
          <a:p>
            <a:pPr marL="742950" indent="-742950">
              <a:buAutoNum type="ea1ChsPeriod" startAt="3"/>
            </a:pPr>
            <a:endParaRPr lang="en-US" altLang="zh-CN" sz="3600" dirty="0" smtClean="0"/>
          </a:p>
          <a:p>
            <a:pPr>
              <a:buNone/>
            </a:pPr>
            <a:r>
              <a:rPr lang="zh-CN" altLang="en-US" sz="3600" b="1" dirty="0" smtClean="0"/>
              <a:t>四</a:t>
            </a:r>
            <a:r>
              <a:rPr lang="en-US" altLang="zh-CN" sz="3600" b="1" dirty="0" smtClean="0"/>
              <a:t>.</a:t>
            </a:r>
            <a:r>
              <a:rPr lang="zh-CN" altLang="en-US" sz="3600" b="1" dirty="0" smtClean="0"/>
              <a:t>实验任务扩展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实验扩展任务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灯实现左右流水灯；（</a:t>
            </a:r>
            <a:r>
              <a:rPr lang="zh-CN" altLang="en-US" dirty="0"/>
              <a:t>软件仿真</a:t>
            </a:r>
            <a:r>
              <a:rPr lang="en-US" altLang="zh-CN" dirty="0"/>
              <a:t>+</a:t>
            </a:r>
            <a:r>
              <a:rPr lang="zh-CN" altLang="en-US" dirty="0"/>
              <a:t>硬件仿真</a:t>
            </a:r>
            <a:r>
              <a:rPr lang="zh-CN" altLang="en-US" b="1" dirty="0" smtClean="0"/>
              <a:t>）</a:t>
            </a:r>
            <a:endParaRPr lang="en-US" altLang="zh-CN" b="1" smtClean="0"/>
          </a:p>
          <a:p>
            <a:pPr>
              <a:buNone/>
            </a:pPr>
            <a:endParaRPr lang="en-US" altLang="zh-CN" b="1" dirty="0" smtClean="0"/>
          </a:p>
          <a:p>
            <a:pPr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</a:t>
            </a:r>
            <a:r>
              <a:rPr lang="en-US" dirty="0" smtClean="0"/>
              <a:t>8</a:t>
            </a:r>
            <a:r>
              <a:rPr lang="zh-CN" altLang="en-US" dirty="0" smtClean="0"/>
              <a:t>个</a:t>
            </a:r>
            <a:r>
              <a:rPr lang="en-US" dirty="0" smtClean="0"/>
              <a:t>LED</a:t>
            </a:r>
            <a:r>
              <a:rPr lang="zh-CN" altLang="en-US" dirty="0" smtClean="0"/>
              <a:t>数码管动态显示自己学号</a:t>
            </a:r>
            <a:r>
              <a:rPr lang="en-US" dirty="0" smtClean="0"/>
              <a:t> </a:t>
            </a:r>
            <a:r>
              <a:rPr lang="zh-CN" altLang="en-US" dirty="0" smtClean="0"/>
              <a:t>的后</a:t>
            </a:r>
            <a:r>
              <a:rPr lang="en-US" dirty="0" smtClean="0"/>
              <a:t>8</a:t>
            </a:r>
            <a:r>
              <a:rPr lang="zh-CN" altLang="en-US" dirty="0" smtClean="0"/>
              <a:t>位；（软件仿真</a:t>
            </a:r>
            <a:r>
              <a:rPr lang="en-US" altLang="zh-CN" dirty="0" smtClean="0"/>
              <a:t>+</a:t>
            </a:r>
            <a:r>
              <a:rPr lang="zh-CN" altLang="en-US" dirty="0" smtClean="0"/>
              <a:t>硬件仿真）</a:t>
            </a:r>
          </a:p>
          <a:p>
            <a:pPr>
              <a:buNone/>
            </a:pPr>
            <a:r>
              <a:rPr lang="en-US" dirty="0" smtClean="0"/>
              <a:t>               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3</a:t>
            </a:r>
            <a:r>
              <a:rPr lang="zh-CN" altLang="en-US" dirty="0" smtClean="0"/>
              <a:t>．</a:t>
            </a:r>
            <a:r>
              <a:rPr lang="zh-CN" altLang="en-US" dirty="0" smtClean="0"/>
              <a:t>用</a:t>
            </a:r>
            <a:r>
              <a:rPr lang="en-US" dirty="0" smtClean="0"/>
              <a:t>8</a:t>
            </a:r>
            <a:r>
              <a:rPr lang="zh-CN" altLang="en-US" dirty="0" smtClean="0"/>
              <a:t>个</a:t>
            </a:r>
            <a:r>
              <a:rPr lang="en-US" dirty="0" smtClean="0"/>
              <a:t>LED</a:t>
            </a:r>
            <a:r>
              <a:rPr lang="zh-CN" altLang="en-US" dirty="0" smtClean="0"/>
              <a:t>数码管滚动显示</a:t>
            </a:r>
            <a:r>
              <a:rPr lang="en-US" dirty="0" smtClean="0"/>
              <a:t>HI-2019</a:t>
            </a:r>
            <a:r>
              <a:rPr lang="zh-CN" altLang="en-US" dirty="0" smtClean="0"/>
              <a:t>；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zh-CN" altLang="en-US" dirty="0" smtClean="0"/>
              <a:t>（软件仿真</a:t>
            </a:r>
            <a:r>
              <a:rPr lang="en-US" altLang="zh-CN" dirty="0" smtClean="0"/>
              <a:t>+</a:t>
            </a:r>
            <a:r>
              <a:rPr lang="zh-CN" altLang="en-US" dirty="0" smtClean="0"/>
              <a:t>硬件仿真）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714356"/>
            <a:ext cx="8286808" cy="147002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单片机实验主题二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LED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LED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数码管显示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720" y="2428868"/>
            <a:ext cx="8572560" cy="328614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实验要求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掌握硬件仿真基本操作流程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理解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数码管显示原理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掌握</a:t>
            </a:r>
            <a:r>
              <a:rPr lang="en-US" altLang="zh-CN" b="1" dirty="0" smtClean="0"/>
              <a:t>AT89S51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LED</a:t>
            </a:r>
            <a:r>
              <a:rPr lang="zh-CN" altLang="en-US" b="1" dirty="0"/>
              <a:t>及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数码管显示接口设计</a:t>
            </a:r>
            <a:endParaRPr lang="en-US" altLang="zh-CN" b="1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掌握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及</a:t>
            </a:r>
            <a:r>
              <a:rPr lang="en-US" altLang="zh-CN" b="1" dirty="0" smtClean="0"/>
              <a:t>LED</a:t>
            </a:r>
            <a:r>
              <a:rPr lang="zh-CN" altLang="en-US" b="1" dirty="0" smtClean="0"/>
              <a:t>数码管显示程序设计方法（程序实现技巧）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0716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.LED</a:t>
            </a:r>
            <a:r>
              <a:rPr lang="zh-CN" altLang="en-US" dirty="0" smtClean="0"/>
              <a:t>数码管显示原理及接口设计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366649" y="868363"/>
            <a:ext cx="8215473" cy="5116512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sz="2400" b="1" dirty="0" smtClean="0"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ea typeface="宋体" pitchFamily="2" charset="-122"/>
              </a:rPr>
              <a:t>    大多数单片机应用系统，都要配置输入外设和输出外设。常见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输入外设</a:t>
            </a:r>
            <a:r>
              <a:rPr lang="zh-CN" altLang="en-US" sz="2400" b="1" dirty="0" smtClean="0">
                <a:ea typeface="宋体" pitchFamily="2" charset="-122"/>
              </a:rPr>
              <a:t>有键盘、</a:t>
            </a:r>
            <a:r>
              <a:rPr lang="en-US" altLang="zh-CN" sz="2400" b="1" dirty="0" smtClean="0">
                <a:ea typeface="宋体" pitchFamily="2" charset="-122"/>
              </a:rPr>
              <a:t>BCD</a:t>
            </a:r>
            <a:r>
              <a:rPr lang="zh-CN" altLang="en-US" sz="2400" b="1" dirty="0" smtClean="0">
                <a:ea typeface="宋体" pitchFamily="2" charset="-122"/>
              </a:rPr>
              <a:t>码拨盘等；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</a:rPr>
              <a:t>输出外设</a:t>
            </a:r>
            <a:r>
              <a:rPr lang="zh-CN" altLang="en-US" sz="2400" b="1" dirty="0" smtClean="0">
                <a:ea typeface="宋体" pitchFamily="2" charset="-122"/>
              </a:rPr>
              <a:t>有</a:t>
            </a:r>
            <a:r>
              <a:rPr lang="en-US" altLang="zh-CN" sz="2400" b="1" dirty="0" smtClean="0">
                <a:ea typeface="宋体" pitchFamily="2" charset="-122"/>
              </a:rPr>
              <a:t>LED</a:t>
            </a:r>
            <a:r>
              <a:rPr lang="zh-CN" altLang="en-US" sz="2400" b="1" dirty="0" smtClean="0">
                <a:ea typeface="宋体" pitchFamily="2" charset="-122"/>
              </a:rPr>
              <a:t>数码管、</a:t>
            </a:r>
            <a:r>
              <a:rPr lang="en-US" altLang="zh-CN" sz="2400" b="1" dirty="0" smtClean="0">
                <a:ea typeface="宋体" pitchFamily="2" charset="-122"/>
              </a:rPr>
              <a:t>LCD</a:t>
            </a:r>
            <a:r>
              <a:rPr lang="zh-CN" altLang="en-US" sz="2400" b="1" dirty="0" smtClean="0">
                <a:ea typeface="宋体" pitchFamily="2" charset="-122"/>
              </a:rPr>
              <a:t>显示器、打印机等。今天学习掌握</a:t>
            </a:r>
            <a:r>
              <a:rPr lang="en-US" altLang="zh-CN" sz="2400" b="1" dirty="0" smtClean="0">
                <a:ea typeface="宋体" pitchFamily="2" charset="-122"/>
              </a:rPr>
              <a:t>AT89S51</a:t>
            </a:r>
            <a:r>
              <a:rPr lang="zh-CN" altLang="en-US" sz="2400" b="1" dirty="0" smtClean="0">
                <a:ea typeface="宋体" pitchFamily="2" charset="-122"/>
              </a:rPr>
              <a:t>单片机与</a:t>
            </a:r>
            <a:r>
              <a:rPr lang="en-US" altLang="zh-CN" sz="2400" b="1" dirty="0" smtClean="0">
                <a:ea typeface="宋体" pitchFamily="2" charset="-122"/>
              </a:rPr>
              <a:t>LED</a:t>
            </a:r>
            <a:r>
              <a:rPr lang="zh-CN" altLang="en-US" sz="2400" b="1" dirty="0" smtClean="0">
                <a:ea typeface="宋体" pitchFamily="2" charset="-122"/>
              </a:rPr>
              <a:t>数码管接口电路设计以及软件编程。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</a:p>
        </p:txBody>
      </p:sp>
      <p:sp>
        <p:nvSpPr>
          <p:cNvPr id="30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C3F562-8AED-4F50-ACFA-C5431BADAC84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21" y="685801"/>
            <a:ext cx="8229759" cy="6035675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endParaRPr lang="zh-CN" altLang="en-US" sz="2400" smtClean="0">
              <a:solidFill>
                <a:srgbClr val="0000FF"/>
              </a:solidFill>
              <a:ea typeface="宋体" pitchFamily="2" charset="-122"/>
            </a:endParaRP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smtClean="0">
                <a:ea typeface="宋体" pitchFamily="2" charset="-122"/>
              </a:rPr>
              <a:t>      LED</a:t>
            </a:r>
            <a:r>
              <a:rPr lang="zh-CN" altLang="en-US" sz="2400" b="1" smtClean="0">
                <a:ea typeface="宋体" pitchFamily="2" charset="-122"/>
              </a:rPr>
              <a:t>（</a:t>
            </a:r>
            <a:r>
              <a:rPr lang="en-US" altLang="zh-CN" sz="2400" b="1" smtClean="0">
                <a:ea typeface="宋体" pitchFamily="2" charset="-122"/>
              </a:rPr>
              <a:t>Light Emitting Diode</a:t>
            </a:r>
            <a:r>
              <a:rPr lang="zh-CN" altLang="en-US" sz="2400" b="1" smtClean="0">
                <a:ea typeface="宋体" pitchFamily="2" charset="-122"/>
              </a:rPr>
              <a:t>）数码管应用非常普遍，由发光二极管构成。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一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. LED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数码管的工作原理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常见的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数码管为“</a:t>
            </a:r>
            <a:r>
              <a:rPr lang="en-US" altLang="zh-CN" sz="2400" b="1" smtClean="0">
                <a:ea typeface="宋体" pitchFamily="2" charset="-122"/>
              </a:rPr>
              <a:t>8”</a:t>
            </a:r>
            <a:r>
              <a:rPr lang="zh-CN" altLang="en-US" sz="2400" b="1" smtClean="0">
                <a:ea typeface="宋体" pitchFamily="2" charset="-122"/>
              </a:rPr>
              <a:t>字型的，共计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段。每一段对应一个发光二极管。这种数码管显示器有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共阳极</a:t>
            </a:r>
            <a:r>
              <a:rPr lang="zh-CN" altLang="en-US" sz="2400" b="1" smtClean="0">
                <a:ea typeface="宋体" pitchFamily="2" charset="-122"/>
              </a:rPr>
              <a:t>和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共阴极</a:t>
            </a:r>
            <a:r>
              <a:rPr lang="zh-CN" altLang="en-US" sz="2400" b="1" smtClean="0">
                <a:ea typeface="宋体" pitchFamily="2" charset="-122"/>
              </a:rPr>
              <a:t>两种，如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图</a:t>
            </a:r>
            <a:r>
              <a:rPr lang="en-US" altLang="zh-CN" sz="2400" b="1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zh-CN" altLang="en-US" sz="2400" b="1" smtClean="0">
                <a:ea typeface="宋体" pitchFamily="2" charset="-122"/>
              </a:rPr>
              <a:t>所示。共阴极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数码管的发光二极管的阴极连接在一起，通常此公共阴极接地。当某个发光二极管的阳极为高电平时，发光二极管点亮，相应的段被显示。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C61596-EC07-42A8-86DA-3636ED3CA793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  <p:pic>
        <p:nvPicPr>
          <p:cNvPr id="5123" name="Picture 5" descr="1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5952" y="868364"/>
            <a:ext cx="6582219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2560194" y="5653088"/>
            <a:ext cx="357181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000" b="0">
                <a:solidFill>
                  <a:srgbClr val="0000FF"/>
                </a:solidFill>
                <a:ea typeface="黑体" pitchFamily="2" charset="-122"/>
              </a:rPr>
              <a:t>图</a:t>
            </a:r>
            <a:r>
              <a:rPr lang="en-US" altLang="zh-CN" sz="2000" b="0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en-US" altLang="zh-CN" sz="2000" b="0">
                <a:ea typeface="黑体" pitchFamily="2" charset="-122"/>
              </a:rPr>
              <a:t>  8</a:t>
            </a:r>
            <a:r>
              <a:rPr lang="zh-CN" altLang="en-US" sz="2000" b="0">
                <a:ea typeface="黑体" pitchFamily="2" charset="-122"/>
              </a:rPr>
              <a:t>段</a:t>
            </a:r>
            <a:r>
              <a:rPr lang="en-US" altLang="zh-CN" sz="2000" b="0">
                <a:ea typeface="黑体" pitchFamily="2" charset="-122"/>
              </a:rPr>
              <a:t>LED</a:t>
            </a:r>
            <a:r>
              <a:rPr lang="zh-CN" altLang="en-US" sz="2000" b="0">
                <a:ea typeface="黑体" pitchFamily="2" charset="-122"/>
              </a:rPr>
              <a:t>数码管结构及外形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idx="1"/>
          </p:nvPr>
        </p:nvSpPr>
        <p:spPr>
          <a:xfrm>
            <a:off x="365062" y="503238"/>
            <a:ext cx="8413877" cy="5713412"/>
          </a:xfrm>
        </p:spPr>
        <p:txBody>
          <a:bodyPr/>
          <a:lstStyle/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同样，共阳极数码管的发光二极管的阳极连接在一起，通常此公共阳极接正电压，当某个发光二极管的阴极接低电平时，发光二极管被点亮，相应段被显示。 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为了使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数码管显示不同的符号或数字，要把某些段的发光二极管点亮，这样就要为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数码管提供代码，因为这些代码可使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相应的段发光，从而显示不同字型，因此该代码也称为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段码</a:t>
            </a:r>
            <a:r>
              <a:rPr lang="zh-CN" altLang="en-US" sz="2400" b="1" smtClean="0">
                <a:ea typeface="宋体" pitchFamily="2" charset="-122"/>
              </a:rPr>
              <a:t>（或称</a:t>
            </a:r>
            <a:r>
              <a:rPr lang="zh-CN" altLang="en-US" sz="2400" b="1" smtClean="0">
                <a:solidFill>
                  <a:srgbClr val="0000FF"/>
                </a:solidFill>
                <a:ea typeface="宋体" pitchFamily="2" charset="-122"/>
              </a:rPr>
              <a:t>字型码</a:t>
            </a:r>
            <a:r>
              <a:rPr lang="zh-CN" altLang="en-US" sz="2400" b="1" smtClean="0">
                <a:ea typeface="宋体" pitchFamily="2" charset="-122"/>
              </a:rPr>
              <a:t>）。 </a:t>
            </a:r>
          </a:p>
          <a:p>
            <a:pPr marL="0" indent="355600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数码管共计</a:t>
            </a:r>
            <a:r>
              <a:rPr lang="en-US" altLang="zh-CN" sz="2400" b="1" smtClean="0">
                <a:ea typeface="宋体" pitchFamily="2" charset="-122"/>
              </a:rPr>
              <a:t>8</a:t>
            </a:r>
            <a:r>
              <a:rPr lang="zh-CN" altLang="en-US" sz="2400" b="1" smtClean="0">
                <a:ea typeface="宋体" pitchFamily="2" charset="-122"/>
              </a:rPr>
              <a:t>段。因此提供给</a:t>
            </a:r>
            <a:r>
              <a:rPr lang="en-US" altLang="zh-CN" sz="2400" b="1" smtClean="0">
                <a:ea typeface="宋体" pitchFamily="2" charset="-122"/>
              </a:rPr>
              <a:t>LED</a:t>
            </a:r>
            <a:r>
              <a:rPr lang="zh-CN" altLang="en-US" sz="2400" b="1" smtClean="0">
                <a:ea typeface="宋体" pitchFamily="2" charset="-122"/>
              </a:rPr>
              <a:t>数码管的段码（或字型码）正好是一个字节。在使用中，习惯上是以“</a:t>
            </a:r>
            <a:r>
              <a:rPr lang="en-US" altLang="zh-CN" sz="2400" b="1" smtClean="0">
                <a:ea typeface="宋体" pitchFamily="2" charset="-122"/>
              </a:rPr>
              <a:t>a”</a:t>
            </a:r>
            <a:r>
              <a:rPr lang="zh-CN" altLang="en-US" sz="2400" b="1" smtClean="0">
                <a:ea typeface="宋体" pitchFamily="2" charset="-122"/>
              </a:rPr>
              <a:t>段对应段码字节的最低位。各段与字节中各位对应关系如</a:t>
            </a:r>
            <a:r>
              <a:rPr lang="zh-CN" altLang="en-US" sz="2400" b="1" smtClean="0">
                <a:solidFill>
                  <a:srgbClr val="FF0066"/>
                </a:solidFill>
                <a:ea typeface="宋体" pitchFamily="2" charset="-122"/>
              </a:rPr>
              <a:t>表</a:t>
            </a:r>
            <a:r>
              <a:rPr lang="en-US" altLang="zh-CN" sz="2400" b="1" smtClean="0">
                <a:solidFill>
                  <a:srgbClr val="FF0066"/>
                </a:solidFill>
                <a:ea typeface="宋体" pitchFamily="2" charset="-122"/>
              </a:rPr>
              <a:t>10-1</a:t>
            </a:r>
            <a:r>
              <a:rPr lang="zh-CN" altLang="en-US" sz="2400" b="1" smtClean="0">
                <a:ea typeface="宋体" pitchFamily="2" charset="-122"/>
              </a:rPr>
              <a:t>所示。 </a:t>
            </a: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1DCF5F-711E-41C7-98DC-8D4713DF04BD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/>
          </p:nvPr>
        </p:nvSpPr>
        <p:spPr>
          <a:xfrm>
            <a:off x="365062" y="685801"/>
            <a:ext cx="8413877" cy="5851525"/>
          </a:xfrm>
        </p:spPr>
        <p:txBody>
          <a:bodyPr/>
          <a:lstStyle/>
          <a:p>
            <a:pPr fontAlgn="b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smtClean="0">
                <a:ea typeface="宋体" pitchFamily="2" charset="-122"/>
              </a:rPr>
              <a:t>                      </a:t>
            </a:r>
            <a:r>
              <a:rPr lang="zh-CN" altLang="en-US" sz="2400" smtClean="0">
                <a:ea typeface="宋体" pitchFamily="2" charset="-122"/>
              </a:rPr>
              <a:t> </a:t>
            </a:r>
          </a:p>
        </p:txBody>
      </p:sp>
      <p:sp>
        <p:nvSpPr>
          <p:cNvPr id="717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85AB8D-E2B5-4069-9739-CA1271208D25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366650" y="2368551"/>
            <a:ext cx="8256741" cy="4801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lang="zh-CN" altLang="en-US" b="0">
                <a:ea typeface="黑体" pitchFamily="2" charset="-122"/>
              </a:rPr>
              <a:t>按照上述格式，显示各种字符的</a:t>
            </a:r>
            <a:r>
              <a:rPr lang="en-US" altLang="zh-CN" b="0">
                <a:ea typeface="黑体" pitchFamily="2" charset="-122"/>
              </a:rPr>
              <a:t>8</a:t>
            </a:r>
            <a:r>
              <a:rPr lang="zh-CN" altLang="en-US" b="0">
                <a:ea typeface="黑体" pitchFamily="2" charset="-122"/>
              </a:rPr>
              <a:t>段</a:t>
            </a:r>
            <a:r>
              <a:rPr lang="en-US" altLang="zh-CN" b="0">
                <a:ea typeface="黑体" pitchFamily="2" charset="-122"/>
              </a:rPr>
              <a:t>LED</a:t>
            </a:r>
            <a:r>
              <a:rPr lang="zh-CN" altLang="en-US" b="0">
                <a:ea typeface="黑体" pitchFamily="2" charset="-122"/>
              </a:rPr>
              <a:t>数码管的段码如</a:t>
            </a:r>
            <a:r>
              <a:rPr lang="zh-CN" altLang="en-US">
                <a:solidFill>
                  <a:srgbClr val="FF0066"/>
                </a:solidFill>
                <a:ea typeface="黑体" pitchFamily="2" charset="-122"/>
              </a:rPr>
              <a:t>表</a:t>
            </a:r>
            <a:r>
              <a:rPr lang="en-US" altLang="zh-CN">
                <a:solidFill>
                  <a:srgbClr val="FF0066"/>
                </a:solidFill>
                <a:ea typeface="黑体" pitchFamily="2" charset="-122"/>
              </a:rPr>
              <a:t>10-2</a:t>
            </a:r>
            <a:r>
              <a:rPr lang="zh-CN" altLang="en-US" b="0">
                <a:ea typeface="黑体" pitchFamily="2" charset="-122"/>
              </a:rPr>
              <a:t>所示。 </a:t>
            </a:r>
          </a:p>
        </p:txBody>
      </p:sp>
      <p:pic>
        <p:nvPicPr>
          <p:cNvPr id="7173" name="Picture 7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8364"/>
            <a:ext cx="91440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650" y="685801"/>
            <a:ext cx="8410701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1139</Words>
  <Application>Microsoft Office PowerPoint</Application>
  <PresentationFormat>全屏显示(4:3)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单片机实验主题二  LED与LED数码管显示</vt:lpstr>
      <vt:lpstr>单片机实验主题二 LED与LED数码管显示</vt:lpstr>
      <vt:lpstr>一.LED数码管显示原理及接口设计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单片机实验二</dc:title>
  <dc:creator>微软用户</dc:creator>
  <cp:lastModifiedBy>YF312</cp:lastModifiedBy>
  <cp:revision>10</cp:revision>
  <dcterms:created xsi:type="dcterms:W3CDTF">2016-09-27T08:33:55Z</dcterms:created>
  <dcterms:modified xsi:type="dcterms:W3CDTF">2019-09-26T11:31:12Z</dcterms:modified>
</cp:coreProperties>
</file>