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3"/>
    <p:sldId id="270" r:id="rId4"/>
    <p:sldId id="266" r:id="rId5"/>
    <p:sldId id="272" r:id="rId6"/>
    <p:sldId id="267" r:id="rId7"/>
    <p:sldId id="268" r:id="rId8"/>
    <p:sldId id="26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6"/>
        <p:guide pos="387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7" Type="http://schemas.openxmlformats.org/officeDocument/2006/relationships/image" Target="../media/image17.emf"/><Relationship Id="rId6" Type="http://schemas.openxmlformats.org/officeDocument/2006/relationships/image" Target="../media/image16.e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.emf"/><Relationship Id="rId6" Type="http://schemas.openxmlformats.org/officeDocument/2006/relationships/image" Target="../media/image28.w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6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w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3" Type="http://schemas.openxmlformats.org/officeDocument/2006/relationships/image" Target="../media/image38.emf"/><Relationship Id="rId2" Type="http://schemas.openxmlformats.org/officeDocument/2006/relationships/image" Target="../media/image31.emf"/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e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7.e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6.e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e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9.e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3.e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e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6.e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5.e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9.e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7.e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Text Box 2"/>
          <p:cNvSpPr txBox="1"/>
          <p:nvPr/>
        </p:nvSpPr>
        <p:spPr>
          <a:xfrm>
            <a:off x="1905159" y="1403192"/>
            <a:ext cx="34004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一、电场强度定义：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5629593" y="1108710"/>
          <a:ext cx="11747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82600" imgH="457200" progId="Equation.3">
                  <p:embed/>
                </p:oleObj>
              </mc:Choice>
              <mc:Fallback>
                <p:oleObj name="" r:id="rId1" imgW="482600" imgH="457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29593" y="1108710"/>
                        <a:ext cx="1174750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6" name="Text Box 4"/>
          <p:cNvSpPr txBox="1"/>
          <p:nvPr/>
        </p:nvSpPr>
        <p:spPr>
          <a:xfrm>
            <a:off x="1436370" y="3167698"/>
            <a:ext cx="8014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  利用场强叠加原来进行场强的计算：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332740" y="148590"/>
            <a:ext cx="1962150" cy="55245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复习：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222216" name="Text Box 8"/>
          <p:cNvSpPr txBox="1"/>
          <p:nvPr/>
        </p:nvSpPr>
        <p:spPr>
          <a:xfrm>
            <a:off x="2801620" y="4100830"/>
            <a:ext cx="1828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分离电荷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2218" name="Text Box 10"/>
          <p:cNvSpPr txBox="1"/>
          <p:nvPr/>
        </p:nvSpPr>
        <p:spPr>
          <a:xfrm>
            <a:off x="2656840" y="5410835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连续电荷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4915853" y="3779520"/>
          <a:ext cx="26019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3" imgW="989965" imgH="444500" progId="Equation.DSMT4">
                  <p:embed/>
                </p:oleObj>
              </mc:Choice>
              <mc:Fallback>
                <p:oleObj name="" r:id="rId3" imgW="989965" imgH="444500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5853" y="3779520"/>
                        <a:ext cx="2601912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230495" y="5192713"/>
          <a:ext cx="25257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5" imgW="939165" imgH="431800" progId="Equation.DSMT4">
                  <p:embed/>
                </p:oleObj>
              </mc:Choice>
              <mc:Fallback>
                <p:oleObj name="" r:id="rId5" imgW="939165" imgH="4318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0495" y="5192713"/>
                        <a:ext cx="2525713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"/>
          <p:cNvSpPr txBox="1"/>
          <p:nvPr/>
        </p:nvSpPr>
        <p:spPr>
          <a:xfrm>
            <a:off x="1837055" y="2330450"/>
            <a:ext cx="34683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  点电荷场强：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5513070" y="1997393"/>
          <a:ext cx="25495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7" imgW="927100" imgH="431800" progId="Equation.DSMT4">
                  <p:embed/>
                </p:oleObj>
              </mc:Choice>
              <mc:Fallback>
                <p:oleObj name="" r:id="rId7" imgW="927100" imgH="4318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13070" y="1997393"/>
                        <a:ext cx="2549525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51" name="Text Box 63"/>
          <p:cNvSpPr txBox="1"/>
          <p:nvPr/>
        </p:nvSpPr>
        <p:spPr>
          <a:xfrm>
            <a:off x="2012315" y="463233"/>
            <a:ext cx="44196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电场与电场强度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/>
      <p:bldP spid="212996" grpId="0"/>
      <p:bldP spid="222216" grpId="0"/>
      <p:bldP spid="222218" grpId="0"/>
      <p:bldP spid="2" grpId="0"/>
      <p:bldP spid="1915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3002" name="Object 10"/>
          <p:cNvGraphicFramePr>
            <a:graphicFrameLocks noChangeAspect="1"/>
          </p:cNvGraphicFramePr>
          <p:nvPr/>
        </p:nvGraphicFramePr>
        <p:xfrm>
          <a:off x="987743" y="2621915"/>
          <a:ext cx="333216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040765" imgH="266700" progId="Equation.3">
                  <p:embed/>
                </p:oleObj>
              </mc:Choice>
              <mc:Fallback>
                <p:oleObj name="" r:id="rId1" imgW="1040765" imgH="266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7743" y="2621915"/>
                        <a:ext cx="3332162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3" name="Text Box 11"/>
          <p:cNvSpPr txBox="1"/>
          <p:nvPr/>
        </p:nvSpPr>
        <p:spPr>
          <a:xfrm>
            <a:off x="8332470" y="4662805"/>
            <a:ext cx="386588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矢量积分一般较为复杂，若体系具有对称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性，则可用更为简单的方法求场强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88060" y="1063625"/>
          <a:ext cx="5280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600200" imgH="241300" progId="Equation.3">
                  <p:embed/>
                </p:oleObj>
              </mc:Choice>
              <mc:Fallback>
                <p:oleObj name="" r:id="rId3" imgW="1600200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060" y="1063625"/>
                        <a:ext cx="528002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988060" y="1838960"/>
          <a:ext cx="75390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552700" imgH="266700" progId="Equation.3">
                  <p:embed/>
                </p:oleObj>
              </mc:Choice>
              <mc:Fallback>
                <p:oleObj name="" r:id="rId5" imgW="2552700" imgH="266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8060" y="1838960"/>
                        <a:ext cx="7539038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03605" y="347345"/>
            <a:ext cx="38576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连续分布的带电体：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97299" name="Object 19"/>
          <p:cNvGraphicFramePr>
            <a:graphicFrameLocks noChangeAspect="1"/>
          </p:cNvGraphicFramePr>
          <p:nvPr/>
        </p:nvGraphicFramePr>
        <p:xfrm>
          <a:off x="1892935" y="5857558"/>
          <a:ext cx="57292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7" imgW="2234565" imgH="279400" progId="Equation.3">
                  <p:embed/>
                </p:oleObj>
              </mc:Choice>
              <mc:Fallback>
                <p:oleObj name="" r:id="rId7" imgW="2234565" imgH="2794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2935" y="5857558"/>
                        <a:ext cx="5729288" cy="71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/>
          <p:cNvSpPr txBox="1"/>
          <p:nvPr/>
        </p:nvSpPr>
        <p:spPr>
          <a:xfrm>
            <a:off x="1206500" y="3561715"/>
            <a:ext cx="2895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电荷元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dq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的场 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4404360" y="3353753"/>
          <a:ext cx="2549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914400" imgH="431800" progId="Equation.3">
                  <p:embed/>
                </p:oleObj>
              </mc:Choice>
              <mc:Fallback>
                <p:oleObj name="" r:id="rId9" imgW="914400" imgH="4318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04360" y="3353753"/>
                        <a:ext cx="2549525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4101783" y="4662805"/>
          <a:ext cx="37195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1" imgW="1384300" imgH="431800" progId="Equation.3">
                  <p:embed/>
                </p:oleObj>
              </mc:Choice>
              <mc:Fallback>
                <p:oleObj name="" r:id="rId11" imgW="1384300" imgH="4318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01783" y="4662805"/>
                        <a:ext cx="3719512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Text Box 11"/>
          <p:cNvSpPr txBox="1"/>
          <p:nvPr/>
        </p:nvSpPr>
        <p:spPr>
          <a:xfrm>
            <a:off x="1343025" y="4843145"/>
            <a:ext cx="2362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rPr>
              <a:t>整个带电体 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3" grpId="0"/>
      <p:bldP spid="7" grpId="0"/>
      <p:bldP spid="972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1" name="Text Box 3"/>
          <p:cNvSpPr txBox="1"/>
          <p:nvPr/>
        </p:nvSpPr>
        <p:spPr>
          <a:xfrm>
            <a:off x="1763078" y="689134"/>
            <a:ext cx="3482975" cy="5835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电场线的性质：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092" name="Rectangle 4"/>
          <p:cNvSpPr/>
          <p:nvPr/>
        </p:nvSpPr>
        <p:spPr>
          <a:xfrm>
            <a:off x="2019300" y="1319213"/>
            <a:ext cx="8401050" cy="1933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33400" indent="-533400" algn="just" defTabSz="914400">
              <a:buClr>
                <a:schemeClr val="accent2"/>
              </a:buClr>
              <a:buFont typeface="Monotype Sorts" pitchFamily="2" charset="2"/>
              <a:tabLst>
                <a:tab pos="3048000" algn="l"/>
              </a:tabLst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起于正电荷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或无穷远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，终止于负电荷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或无穷远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 algn="just" defTabSz="914400">
              <a:buClr>
                <a:schemeClr val="accent2"/>
              </a:buClr>
              <a:buFont typeface="Monotype Sorts" pitchFamily="2" charset="2"/>
              <a:tabLst>
                <a:tab pos="3048000" algn="l"/>
              </a:tabLst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在无电荷处不间断也不相交，称为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有源场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 algn="just" defTabSz="914400">
              <a:buClr>
                <a:schemeClr val="accent2"/>
              </a:buClr>
              <a:buFont typeface="Monotype Sorts" pitchFamily="2" charset="2"/>
              <a:tabLst>
                <a:tab pos="3048000" algn="l"/>
              </a:tabLst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电场线不闭合，称为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无旋场。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 algn="just" defTabSz="914400">
              <a:buClr>
                <a:schemeClr val="accent2"/>
              </a:buClr>
              <a:buFont typeface="Monotype Sorts" pitchFamily="2" charset="2"/>
              <a:tabLst>
                <a:tab pos="3048000" algn="l"/>
              </a:tabLst>
            </a:pPr>
            <a:r>
              <a:rPr lang="zh-CN" altLang="en-US" sz="32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故静电场是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有源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无旋</a:t>
            </a:r>
            <a:r>
              <a:rPr lang="zh-CN" altLang="en-US" sz="32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场</a:t>
            </a:r>
            <a:r>
              <a:rPr lang="zh-CN" altLang="en-US" sz="3200" dirty="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</a:rPr>
              <a:t>。</a:t>
            </a:r>
            <a:endParaRPr lang="zh-CN" altLang="en-US" sz="3200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093" name="Text Box 5"/>
          <p:cNvSpPr txBox="1"/>
          <p:nvPr/>
        </p:nvSpPr>
        <p:spPr>
          <a:xfrm>
            <a:off x="1763395" y="3883501"/>
            <a:ext cx="3373438" cy="5835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电通量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2874963" y="4361498"/>
          <a:ext cx="22621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1016000" imgH="241300" progId="Equation.3">
                  <p:embed/>
                </p:oleObj>
              </mc:Choice>
              <mc:Fallback>
                <p:oleObj name="" r:id="rId1" imgW="1016000" imgH="2413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74963" y="4361498"/>
                        <a:ext cx="2262187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5" name="Text Box 7"/>
          <p:cNvSpPr txBox="1"/>
          <p:nvPr/>
        </p:nvSpPr>
        <p:spPr>
          <a:xfrm>
            <a:off x="1763395" y="6031389"/>
            <a:ext cx="263080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高斯定理：</a:t>
            </a:r>
            <a:endParaRPr lang="zh-CN" altLang="en-US" sz="32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7096" name="Object 8"/>
          <p:cNvGraphicFramePr>
            <a:graphicFrameLocks noChangeAspect="1"/>
          </p:cNvGraphicFramePr>
          <p:nvPr/>
        </p:nvGraphicFramePr>
        <p:xfrm>
          <a:off x="4649470" y="5814695"/>
          <a:ext cx="4046220" cy="101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1930400" imgH="406400" progId="Equation.3">
                  <p:embed/>
                </p:oleObj>
              </mc:Choice>
              <mc:Fallback>
                <p:oleObj name="" r:id="rId3" imgW="1930400" imgH="4064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9470" y="5814695"/>
                        <a:ext cx="4046220" cy="1012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1" name="Object 13"/>
          <p:cNvGraphicFramePr>
            <a:graphicFrameLocks noChangeAspect="1"/>
          </p:cNvGraphicFramePr>
          <p:nvPr/>
        </p:nvGraphicFramePr>
        <p:xfrm>
          <a:off x="4159250" y="4933315"/>
          <a:ext cx="2113280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1117600" imgH="406400" progId="Equation.3">
                  <p:embed/>
                </p:oleObj>
              </mc:Choice>
              <mc:Fallback>
                <p:oleObj name="" r:id="rId5" imgW="1117600" imgH="4064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1F04E8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59250" y="4933315"/>
                        <a:ext cx="2113280" cy="8813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51" name="Text Box 63"/>
          <p:cNvSpPr txBox="1"/>
          <p:nvPr/>
        </p:nvSpPr>
        <p:spPr>
          <a:xfrm>
            <a:off x="934085" y="147320"/>
            <a:ext cx="68503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电场线、电通量与高斯定理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8208" name="Object 32"/>
          <p:cNvGraphicFramePr>
            <a:graphicFrameLocks noChangeAspect="1"/>
          </p:cNvGraphicFramePr>
          <p:nvPr/>
        </p:nvGraphicFramePr>
        <p:xfrm>
          <a:off x="7315518" y="3733483"/>
          <a:ext cx="16621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622300" imgH="228600" progId="Equation.3">
                  <p:embed/>
                </p:oleObj>
              </mc:Choice>
              <mc:Fallback>
                <p:oleObj name="" r:id="rId7" imgW="622300" imgH="2286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15518" y="3733483"/>
                        <a:ext cx="1662112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/>
          <p:cNvGrpSpPr/>
          <p:nvPr/>
        </p:nvGrpSpPr>
        <p:grpSpPr>
          <a:xfrm>
            <a:off x="9493885" y="2952115"/>
            <a:ext cx="2362200" cy="2590800"/>
            <a:chOff x="4068" y="240"/>
            <a:chExt cx="1488" cy="1632"/>
          </a:xfrm>
        </p:grpSpPr>
        <p:sp>
          <p:nvSpPr>
            <p:cNvPr id="16398" name="Oval 9"/>
            <p:cNvSpPr/>
            <p:nvPr/>
          </p:nvSpPr>
          <p:spPr>
            <a:xfrm>
              <a:off x="4068" y="1056"/>
              <a:ext cx="1488" cy="81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Line 10"/>
            <p:cNvSpPr/>
            <p:nvPr/>
          </p:nvSpPr>
          <p:spPr>
            <a:xfrm flipH="1">
              <a:off x="4116" y="1056"/>
              <a:ext cx="72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0" name="Line 11"/>
            <p:cNvSpPr/>
            <p:nvPr/>
          </p:nvSpPr>
          <p:spPr>
            <a:xfrm flipH="1">
              <a:off x="4241" y="1071"/>
              <a:ext cx="816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1" name="Line 12"/>
            <p:cNvSpPr/>
            <p:nvPr/>
          </p:nvSpPr>
          <p:spPr>
            <a:xfrm flipH="1">
              <a:off x="4422" y="1117"/>
              <a:ext cx="817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2" name="Line 13"/>
            <p:cNvSpPr/>
            <p:nvPr/>
          </p:nvSpPr>
          <p:spPr>
            <a:xfrm flipH="1">
              <a:off x="4649" y="1200"/>
              <a:ext cx="715" cy="6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3" name="Line 14"/>
            <p:cNvSpPr/>
            <p:nvPr/>
          </p:nvSpPr>
          <p:spPr>
            <a:xfrm flipH="1">
              <a:off x="4884" y="1298"/>
              <a:ext cx="627" cy="57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4" name="Line 15"/>
            <p:cNvSpPr/>
            <p:nvPr/>
          </p:nvSpPr>
          <p:spPr>
            <a:xfrm flipH="1">
              <a:off x="5172" y="1440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5" name="Line 16"/>
            <p:cNvSpPr/>
            <p:nvPr/>
          </p:nvSpPr>
          <p:spPr>
            <a:xfrm>
              <a:off x="4694" y="1071"/>
              <a:ext cx="862" cy="3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6" name="Line 17"/>
            <p:cNvSpPr/>
            <p:nvPr/>
          </p:nvSpPr>
          <p:spPr>
            <a:xfrm>
              <a:off x="4468" y="1117"/>
              <a:ext cx="1043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7" name="Line 18"/>
            <p:cNvSpPr/>
            <p:nvPr/>
          </p:nvSpPr>
          <p:spPr>
            <a:xfrm>
              <a:off x="4260" y="1200"/>
              <a:ext cx="115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8" name="Line 19"/>
            <p:cNvSpPr/>
            <p:nvPr/>
          </p:nvSpPr>
          <p:spPr>
            <a:xfrm>
              <a:off x="4150" y="1298"/>
              <a:ext cx="1118" cy="4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9" name="Line 20"/>
            <p:cNvSpPr/>
            <p:nvPr/>
          </p:nvSpPr>
          <p:spPr>
            <a:xfrm>
              <a:off x="4068" y="1488"/>
              <a:ext cx="899" cy="3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0" name="Line 22"/>
            <p:cNvSpPr/>
            <p:nvPr/>
          </p:nvSpPr>
          <p:spPr>
            <a:xfrm flipV="1">
              <a:off x="4796" y="584"/>
              <a:ext cx="0" cy="768"/>
            </a:xfrm>
            <a:prstGeom prst="line">
              <a:avLst/>
            </a:prstGeom>
            <a:ln w="28575" cap="flat" cmpd="sng">
              <a:solidFill>
                <a:srgbClr val="1F04E8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11" name="Line 23"/>
            <p:cNvSpPr/>
            <p:nvPr/>
          </p:nvSpPr>
          <p:spPr>
            <a:xfrm flipV="1">
              <a:off x="4937" y="598"/>
              <a:ext cx="164" cy="400"/>
            </a:xfrm>
            <a:prstGeom prst="line">
              <a:avLst/>
            </a:prstGeom>
            <a:ln w="28575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6412" name="Object 24"/>
            <p:cNvGraphicFramePr>
              <a:graphicFrameLocks noChangeAspect="1"/>
            </p:cNvGraphicFramePr>
            <p:nvPr/>
          </p:nvGraphicFramePr>
          <p:xfrm>
            <a:off x="4633" y="240"/>
            <a:ext cx="23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9" imgW="139700" imgH="177800" progId="Equation.3">
                    <p:embed/>
                  </p:oleObj>
                </mc:Choice>
                <mc:Fallback>
                  <p:oleObj name="" r:id="rId9" imgW="139700" imgH="1778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33" y="240"/>
                          <a:ext cx="233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25"/>
            <p:cNvGraphicFramePr>
              <a:graphicFrameLocks noChangeAspect="1"/>
            </p:cNvGraphicFramePr>
            <p:nvPr/>
          </p:nvGraphicFramePr>
          <p:xfrm>
            <a:off x="4920" y="240"/>
            <a:ext cx="31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1" imgW="114300" imgH="165100" progId="Equation.3">
                    <p:embed/>
                  </p:oleObj>
                </mc:Choice>
                <mc:Fallback>
                  <p:oleObj name="" r:id="rId11" imgW="114300" imgH="165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99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20" y="240"/>
                          <a:ext cx="311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4" name="Object 27"/>
            <p:cNvGraphicFramePr>
              <a:graphicFrameLocks noChangeAspect="1"/>
            </p:cNvGraphicFramePr>
            <p:nvPr/>
          </p:nvGraphicFramePr>
          <p:xfrm>
            <a:off x="4804" y="712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3" imgW="63500" imgH="139700" progId="Equation.3">
                    <p:embed/>
                  </p:oleObj>
                </mc:Choice>
                <mc:Fallback>
                  <p:oleObj name="" r:id="rId13" imgW="63500" imgH="1397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0000FF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4" y="712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5" name="Freeform 45"/>
            <p:cNvSpPr/>
            <p:nvPr/>
          </p:nvSpPr>
          <p:spPr>
            <a:xfrm>
              <a:off x="4797" y="535"/>
              <a:ext cx="453" cy="839"/>
            </a:xfrm>
            <a:custGeom>
              <a:avLst/>
              <a:gdLst/>
              <a:ahLst/>
              <a:cxnLst>
                <a:cxn ang="0">
                  <a:pos x="0" y="839"/>
                </a:cxn>
                <a:cxn ang="0">
                  <a:pos x="157" y="428"/>
                </a:cxn>
                <a:cxn ang="0">
                  <a:pos x="453" y="0"/>
                </a:cxn>
              </a:cxnLst>
              <a:pathLst>
                <a:path w="453" h="839">
                  <a:moveTo>
                    <a:pt x="0" y="839"/>
                  </a:moveTo>
                  <a:cubicBezTo>
                    <a:pt x="40" y="703"/>
                    <a:pt x="81" y="568"/>
                    <a:pt x="157" y="428"/>
                  </a:cubicBezTo>
                  <a:cubicBezTo>
                    <a:pt x="233" y="288"/>
                    <a:pt x="343" y="144"/>
                    <a:pt x="453" y="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6" name="Arc 47"/>
            <p:cNvSpPr/>
            <p:nvPr/>
          </p:nvSpPr>
          <p:spPr>
            <a:xfrm>
              <a:off x="4788" y="972"/>
              <a:ext cx="132" cy="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944" h="21600" fill="none">
                  <a:moveTo>
                    <a:pt x="-1" y="0"/>
                  </a:moveTo>
                  <a:cubicBezTo>
                    <a:pt x="9894" y="0"/>
                    <a:pt x="18523" y="6722"/>
                    <a:pt x="20943" y="16316"/>
                  </a:cubicBezTo>
                </a:path>
                <a:path w="20944" h="21600" stroke="0">
                  <a:moveTo>
                    <a:pt x="-1" y="0"/>
                  </a:moveTo>
                  <a:cubicBezTo>
                    <a:pt x="9894" y="0"/>
                    <a:pt x="18523" y="6722"/>
                    <a:pt x="20943" y="1631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8211" name="Text Box 35"/>
          <p:cNvSpPr txBox="1"/>
          <p:nvPr/>
        </p:nvSpPr>
        <p:spPr>
          <a:xfrm>
            <a:off x="1829435" y="5173028"/>
            <a:ext cx="249872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对整个曲面：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7" name="Text Box 31"/>
          <p:cNvSpPr txBox="1"/>
          <p:nvPr/>
        </p:nvSpPr>
        <p:spPr>
          <a:xfrm>
            <a:off x="3656648" y="3914299"/>
            <a:ext cx="365918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分割曲面，取小面元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8216" name="Object 40"/>
          <p:cNvGraphicFramePr>
            <a:graphicFrameLocks noChangeAspect="1"/>
          </p:cNvGraphicFramePr>
          <p:nvPr/>
        </p:nvGraphicFramePr>
        <p:xfrm>
          <a:off x="5137150" y="4394835"/>
          <a:ext cx="3070860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5" imgW="1295400" imgH="228600" progId="Equation.3">
                  <p:embed/>
                </p:oleObj>
              </mc:Choice>
              <mc:Fallback>
                <p:oleObj name="" r:id="rId15" imgW="1295400" imgH="228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37150" y="4394835"/>
                        <a:ext cx="3070860" cy="543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charRg st="3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charRg st="5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charRg st="7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/>
      <p:bldP spid="217092" grpId="0" build="p"/>
      <p:bldP spid="217093" grpId="0"/>
      <p:bldP spid="217095" grpId="0"/>
      <p:bldP spid="191551" grpId="0"/>
      <p:bldP spid="178211" grpId="0"/>
      <p:bldP spid="1782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2"/>
          <p:cNvSpPr txBox="1"/>
          <p:nvPr/>
        </p:nvSpPr>
        <p:spPr>
          <a:xfrm>
            <a:off x="1811338" y="735013"/>
            <a:ext cx="1903412" cy="527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defTabSz="914400"/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高斯定理</a:t>
            </a:r>
            <a:endParaRPr lang="zh-CN" altLang="en-US" sz="4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3714750" y="2595563"/>
          <a:ext cx="35337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" imgW="1930400" imgH="406400" progId="Equation.3">
                  <p:embed/>
                </p:oleObj>
              </mc:Choice>
              <mc:Fallback>
                <p:oleObj name="" r:id="rId1" imgW="1930400" imgH="4064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8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14750" y="2595563"/>
                        <a:ext cx="3533775" cy="884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/>
          <p:cNvSpPr txBox="1"/>
          <p:nvPr/>
        </p:nvSpPr>
        <p:spPr>
          <a:xfrm>
            <a:off x="1958975" y="1626870"/>
            <a:ext cx="8410575" cy="9531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>
              <a:buFont typeface="Arial" panose="020B0604020202020204" pitchFamily="34" charset="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在真空的静电场内，通过任意闭合曲面的电通量</a:t>
            </a:r>
            <a:endParaRPr lang="zh-CN" altLang="en-US" sz="2800" b="1" dirty="0">
              <a:solidFill>
                <a:srgbClr val="1F04E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等于它所包围的电荷的电量的代数和的 </a:t>
            </a:r>
            <a:r>
              <a:rPr lang="en-US" altLang="zh-CN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1/</a:t>
            </a:r>
            <a:r>
              <a:rPr lang="en-US" altLang="zh-CN" sz="2800" b="1" i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ε</a:t>
            </a:r>
            <a:r>
              <a:rPr lang="en-US" altLang="zh-CN" sz="2800" b="1" baseline="-25000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</a:t>
            </a:r>
            <a:endParaRPr lang="zh-CN" altLang="en-US" sz="2800" b="1" dirty="0">
              <a:solidFill>
                <a:srgbClr val="1F04E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1"/>
          <p:cNvSpPr txBox="1"/>
          <p:nvPr/>
        </p:nvSpPr>
        <p:spPr>
          <a:xfrm>
            <a:off x="1819434" y="3391059"/>
            <a:ext cx="44907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其中闭曲面 </a:t>
            </a:r>
            <a:r>
              <a:rPr lang="en-US" altLang="zh-CN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称为高斯面。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13"/>
          <p:cNvSpPr txBox="1"/>
          <p:nvPr/>
        </p:nvSpPr>
        <p:spPr>
          <a:xfrm>
            <a:off x="2116138" y="1227297"/>
            <a:ext cx="3206750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定理内容：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Rectangle 2"/>
          <p:cNvSpPr txBox="1"/>
          <p:nvPr/>
        </p:nvSpPr>
        <p:spPr>
          <a:xfrm>
            <a:off x="2076450" y="4156075"/>
            <a:ext cx="6134100" cy="895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just" defTabSz="914400">
              <a:lnSpc>
                <a:spcPct val="90000"/>
              </a:lnSpc>
              <a:spcBef>
                <a:spcPct val="20000"/>
              </a:spcBef>
              <a:buFont typeface="Monotype Sorts" pitchFamily="2" charset="2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当电荷连续分布时：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638550" y="4830763"/>
          <a:ext cx="4546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3" imgW="2273300" imgH="495300" progId="Equation.3">
                  <p:embed/>
                </p:oleObj>
              </mc:Choice>
              <mc:Fallback>
                <p:oleObj name="" r:id="rId3" imgW="2273300" imgH="4953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04E8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38550" y="4830763"/>
                        <a:ext cx="4546600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44039" grpId="0" bldLvl="3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4"/>
          <p:cNvSpPr/>
          <p:nvPr/>
        </p:nvSpPr>
        <p:spPr>
          <a:xfrm>
            <a:off x="1779270" y="3484563"/>
            <a:ext cx="8305800" cy="1371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可见对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点电荷场：静电场力所作的功与路径无关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根据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电场的叠加原理，对任何带电体都有上述结果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125028" y="2274253"/>
          <a:ext cx="734218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3632200" imgH="508000" progId="Equation.DSMT4">
                  <p:embed/>
                </p:oleObj>
              </mc:Choice>
              <mc:Fallback>
                <p:oleObj name="" r:id="rId1" imgW="3632200" imgH="5080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5028" y="2274253"/>
                        <a:ext cx="7342187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6236335" y="5018723"/>
          <a:ext cx="34385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549400" imgH="469900" progId="Equation.DSMT4">
                  <p:embed/>
                </p:oleObj>
              </mc:Choice>
              <mc:Fallback>
                <p:oleObj name="" r:id="rId3" imgW="1549400" imgH="4699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36335" y="5018723"/>
                        <a:ext cx="3438525" cy="109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/>
          <p:nvPr/>
        </p:nvSpPr>
        <p:spPr>
          <a:xfrm>
            <a:off x="1779270" y="4925695"/>
            <a:ext cx="42672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静电场的环路定理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1551" name="Text Box 63"/>
          <p:cNvSpPr txBox="1"/>
          <p:nvPr/>
        </p:nvSpPr>
        <p:spPr>
          <a:xfrm>
            <a:off x="628015" y="551498"/>
            <a:ext cx="44196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电势能与电势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 Box 63"/>
          <p:cNvSpPr txBox="1"/>
          <p:nvPr/>
        </p:nvSpPr>
        <p:spPr>
          <a:xfrm>
            <a:off x="539115" y="1520508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一、静电场的环路定理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9155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1600835" y="1498918"/>
          <a:ext cx="22002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952500" imgH="241300" progId="Equation.DSMT4">
                  <p:embed/>
                </p:oleObj>
              </mc:Choice>
              <mc:Fallback>
                <p:oleObj name="" r:id="rId1" imgW="952500" imgH="2413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835" y="1498918"/>
                        <a:ext cx="220027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2"/>
          <p:cNvGraphicFramePr>
            <a:graphicFrameLocks noChangeAspect="1"/>
          </p:cNvGraphicFramePr>
          <p:nvPr/>
        </p:nvGraphicFramePr>
        <p:xfrm>
          <a:off x="3931603" y="1296035"/>
          <a:ext cx="31623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990600" imgH="381000" progId="Equation.DSMT4">
                  <p:embed/>
                </p:oleObj>
              </mc:Choice>
              <mc:Fallback>
                <p:oleObj name="" r:id="rId3" imgW="990600" imgH="381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31603" y="1296035"/>
                        <a:ext cx="3162300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15"/>
          <p:cNvSpPr txBox="1"/>
          <p:nvPr/>
        </p:nvSpPr>
        <p:spPr>
          <a:xfrm>
            <a:off x="1100138" y="279083"/>
            <a:ext cx="6438900" cy="10077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二、电势能与电势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电场力所作的功等于的电势能的减少。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7724140" y="2022158"/>
          <a:ext cx="36210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1447800" imgH="406400" progId="Equation.DSMT4">
                  <p:embed/>
                </p:oleObj>
              </mc:Choice>
              <mc:Fallback>
                <p:oleObj name="" r:id="rId5" imgW="1447800" imgH="4064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24140" y="2022158"/>
                        <a:ext cx="3621088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13"/>
          <p:cNvSpPr txBox="1"/>
          <p:nvPr/>
        </p:nvSpPr>
        <p:spPr>
          <a:xfrm>
            <a:off x="1504950" y="2344738"/>
            <a:ext cx="7315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如果选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点的电势能为零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3667125" y="2928620"/>
          <a:ext cx="3691890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1689100" imgH="609600" progId="Equation.DSMT4">
                  <p:embed/>
                </p:oleObj>
              </mc:Choice>
              <mc:Fallback>
                <p:oleObj name="" r:id="rId7" imgW="1689100" imgH="609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67125" y="2928620"/>
                        <a:ext cx="3691890" cy="1164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"/>
          <p:cNvSpPr txBox="1"/>
          <p:nvPr/>
        </p:nvSpPr>
        <p:spPr>
          <a:xfrm>
            <a:off x="1308100" y="3137218"/>
            <a:ext cx="188595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电势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定义：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1308100" y="4092893"/>
          <a:ext cx="54117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2819400" imgH="266700" progId="Equation.DSMT4">
                  <p:embed/>
                </p:oleObj>
              </mc:Choice>
              <mc:Fallback>
                <p:oleObj name="" r:id="rId9" imgW="2819400" imgH="2667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08100" y="4092893"/>
                        <a:ext cx="5411788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699737" y="4709160"/>
          <a:ext cx="7363460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3517265" imgH="355600" progId="Equation.DSMT4">
                  <p:embed/>
                </p:oleObj>
              </mc:Choice>
              <mc:Fallback>
                <p:oleObj name="" r:id="rId11" imgW="3517265" imgH="355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9737" y="4709160"/>
                        <a:ext cx="7363460" cy="9283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4728845" y="5819140"/>
          <a:ext cx="477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3" imgW="2336800" imgH="406400" progId="Equation.DSMT4">
                  <p:embed/>
                </p:oleObj>
              </mc:Choice>
              <mc:Fallback>
                <p:oleObj name="" r:id="rId13" imgW="2336800" imgH="4064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8845" y="5819140"/>
                        <a:ext cx="4776788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4" name="Rectangle 6"/>
          <p:cNvSpPr/>
          <p:nvPr/>
        </p:nvSpPr>
        <p:spPr>
          <a:xfrm>
            <a:off x="796290" y="5948363"/>
            <a:ext cx="3810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buFont typeface="Arial" panose="020B0604020202020204" pitchFamily="34" charset="0"/>
            </a:pPr>
            <a:r>
              <a:rPr lang="en-US" altLang="zh-CN" sz="1400" dirty="0">
                <a:latin typeface="Times New Roman" panose="02020603050405020304" pitchFamily="18" charset="0"/>
                <a:ea typeface="黑体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</a:rPr>
              <a:t>电场力所作的功为</a:t>
            </a: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</a:rPr>
              <a:t> 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66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6"/>
          <p:cNvSpPr txBox="1"/>
          <p:nvPr/>
        </p:nvSpPr>
        <p:spPr>
          <a:xfrm>
            <a:off x="1041400" y="3203575"/>
            <a:ext cx="18637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连续分布的带电体</a:t>
            </a:r>
            <a:endParaRPr lang="zh-CN" altLang="en-US" sz="3200" b="1" dirty="0">
              <a:latin typeface="Times New Roman" panose="02020603050405020304" pitchFamily="18" charset="0"/>
              <a:ea typeface="黑体" pitchFamily="49" charset="-122"/>
            </a:endParaRP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3385503" y="3142298"/>
          <a:ext cx="3489325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1308100" imgH="571500" progId="Equation.DSMT4">
                  <p:embed/>
                </p:oleObj>
              </mc:Choice>
              <mc:Fallback>
                <p:oleObj name="" r:id="rId1" imgW="1308100" imgH="5715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85503" y="3142298"/>
                        <a:ext cx="3489325" cy="1198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7522845" y="3096895"/>
          <a:ext cx="243681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219200" imgH="571500" progId="Equation.DSMT4">
                  <p:embed/>
                </p:oleObj>
              </mc:Choice>
              <mc:Fallback>
                <p:oleObj name="" r:id="rId3" imgW="1219200" imgH="571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22845" y="3096895"/>
                        <a:ext cx="2436813" cy="1182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1"/>
          <p:cNvSpPr txBox="1"/>
          <p:nvPr/>
        </p:nvSpPr>
        <p:spPr>
          <a:xfrm>
            <a:off x="885508" y="4723130"/>
            <a:ext cx="1600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体电荷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321946" y="5412423"/>
          <a:ext cx="3063875" cy="113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1168400" imgH="431800" progId="Equation.DSMT4">
                  <p:embed/>
                </p:oleObj>
              </mc:Choice>
              <mc:Fallback>
                <p:oleObj name="" r:id="rId5" imgW="1168400" imgH="431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1946" y="5412423"/>
                        <a:ext cx="3063875" cy="1134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4"/>
          <p:cNvSpPr txBox="1"/>
          <p:nvPr/>
        </p:nvSpPr>
        <p:spPr>
          <a:xfrm>
            <a:off x="4873308" y="472281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面电荷 </a:t>
            </a:r>
            <a:endParaRPr lang="zh-CN" altLang="en-US" sz="3200" b="1" dirty="0">
              <a:latin typeface="Times New Roman" panose="02020603050405020304" pitchFamily="18" charset="0"/>
              <a:ea typeface="黑体" pitchFamily="49" charset="-122"/>
            </a:endParaRPr>
          </a:p>
        </p:txBody>
      </p:sp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4247515" y="5607368"/>
          <a:ext cx="29289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1422400" imgH="533400" progId="Equation.DSMT4">
                  <p:embed/>
                </p:oleObj>
              </mc:Choice>
              <mc:Fallback>
                <p:oleObj name="" r:id="rId7" imgW="1422400" imgH="533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47515" y="5607368"/>
                        <a:ext cx="2928938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7"/>
          <p:cNvSpPr txBox="1"/>
          <p:nvPr/>
        </p:nvSpPr>
        <p:spPr>
          <a:xfrm>
            <a:off x="8882063" y="4722813"/>
            <a:ext cx="1600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线电荷 </a:t>
            </a:r>
            <a:endParaRPr lang="zh-CN" altLang="en-US" sz="3200" b="1" dirty="0">
              <a:latin typeface="Times New Roman" panose="02020603050405020304" pitchFamily="18" charset="0"/>
              <a:ea typeface="黑体" pitchFamily="49" charset="-122"/>
            </a:endParaRPr>
          </a:p>
        </p:txBody>
      </p:sp>
      <p:graphicFrame>
        <p:nvGraphicFramePr>
          <p:cNvPr id="26" name="Object 18"/>
          <p:cNvGraphicFramePr>
            <a:graphicFrameLocks noChangeAspect="1"/>
          </p:cNvGraphicFramePr>
          <p:nvPr/>
        </p:nvGraphicFramePr>
        <p:xfrm>
          <a:off x="8196898" y="5412423"/>
          <a:ext cx="29702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1270000" imgH="533400" progId="Equation.DSMT4">
                  <p:embed/>
                </p:oleObj>
              </mc:Choice>
              <mc:Fallback>
                <p:oleObj name="" r:id="rId9" imgW="1270000" imgH="533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96898" y="5412423"/>
                        <a:ext cx="2970212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/>
          <p:cNvSpPr txBox="1"/>
          <p:nvPr/>
        </p:nvSpPr>
        <p:spPr>
          <a:xfrm>
            <a:off x="993140" y="1960880"/>
            <a:ext cx="236791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点电荷系场的电势：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3581083" y="1779905"/>
          <a:ext cx="44926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1" imgW="2286000" imgH="596900" progId="Equation.DSMT4">
                  <p:embed/>
                </p:oleObj>
              </mc:Choice>
              <mc:Fallback>
                <p:oleObj name="" r:id="rId11" imgW="2286000" imgH="5969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083" y="1779905"/>
                        <a:ext cx="4492625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7" name="Text Box 25"/>
          <p:cNvSpPr txBox="1"/>
          <p:nvPr/>
        </p:nvSpPr>
        <p:spPr>
          <a:xfrm>
            <a:off x="356870" y="89535"/>
            <a:ext cx="45161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三、电势叠加原理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3581400" y="648335"/>
          <a:ext cx="64738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3" imgW="2959100" imgH="533400" progId="Equation.DSMT4">
                  <p:embed/>
                </p:oleObj>
              </mc:Choice>
              <mc:Fallback>
                <p:oleObj name="" r:id="rId13" imgW="2959100" imgH="5334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648335"/>
                        <a:ext cx="6473825" cy="1236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32510" y="808990"/>
            <a:ext cx="187261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dirty="0">
                <a:latin typeface="黑体" pitchFamily="49" charset="-122"/>
                <a:ea typeface="黑体" pitchFamily="49" charset="-122"/>
                <a:sym typeface="+mn-ea"/>
              </a:rPr>
              <a:t>点电荷场的电势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  <a:sym typeface="+mn-ea"/>
              </a:rPr>
              <a:t>:</a:t>
            </a:r>
            <a:endParaRPr lang="en-US" altLang="zh-CN" sz="3200" b="1" dirty="0">
              <a:latin typeface="黑体" pitchFamily="49" charset="-122"/>
              <a:ea typeface="黑体" pitchFamily="49" charset="-122"/>
              <a:sym typeface="+mn-ea"/>
            </a:endParaRPr>
          </a:p>
        </p:txBody>
      </p:sp>
      <p:sp>
        <p:nvSpPr>
          <p:cNvPr id="8" name="双括号 7"/>
          <p:cNvSpPr/>
          <p:nvPr/>
        </p:nvSpPr>
        <p:spPr>
          <a:xfrm>
            <a:off x="246380" y="4689475"/>
            <a:ext cx="3154680" cy="204660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4004310" y="4629785"/>
            <a:ext cx="3193415" cy="21456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双括号 9"/>
          <p:cNvSpPr/>
          <p:nvPr/>
        </p:nvSpPr>
        <p:spPr>
          <a:xfrm>
            <a:off x="7988935" y="4639945"/>
            <a:ext cx="3559810" cy="20859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" fill="hold"/>
                                        <p:tgtEl>
                                          <p:spTgt spid="19763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  <p:bldP spid="25" grpId="0"/>
      <p:bldP spid="12" grpId="0"/>
      <p:bldP spid="1976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505460" y="86678"/>
            <a:ext cx="8610600" cy="21221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四．电势的计算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1.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由电势迭加原理计算    条件：场源电荷分布已知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itchFamily="49" charset="-122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2.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+mn-ea"/>
              </a:rPr>
              <a:t>根据定义式计算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200709" name="Object 1029"/>
          <p:cNvGraphicFramePr>
            <a:graphicFrameLocks noChangeAspect="1"/>
          </p:cNvGraphicFramePr>
          <p:nvPr/>
        </p:nvGraphicFramePr>
        <p:xfrm>
          <a:off x="4253230" y="1316990"/>
          <a:ext cx="29146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1079500" imgH="431800" progId="Equation.DSMT4">
                  <p:embed/>
                </p:oleObj>
              </mc:Choice>
              <mc:Fallback>
                <p:oleObj name="" r:id="rId1" imgW="1079500" imgH="4318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53230" y="1316990"/>
                        <a:ext cx="2914650" cy="981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9393555" y="416560"/>
          <a:ext cx="243681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219200" imgH="571500" progId="Equation.DSMT4">
                  <p:embed/>
                </p:oleObj>
              </mc:Choice>
              <mc:Fallback>
                <p:oleObj name="" r:id="rId3" imgW="1219200" imgH="571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393555" y="416560"/>
                        <a:ext cx="2436813" cy="1182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37" name="Text Box 1057"/>
          <p:cNvSpPr txBox="1"/>
          <p:nvPr/>
        </p:nvSpPr>
        <p:spPr>
          <a:xfrm>
            <a:off x="506095" y="2298065"/>
            <a:ext cx="11459210" cy="951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49" charset="-122"/>
              </a:rPr>
              <a:t>[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例题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49" charset="-122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求均匀带电球面、内外的电势分布。带电量为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itchFamily="49" charset="-122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，球面半径为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itchFamily="49" charset="-122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 解：由高斯可易求得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047"/>
          <p:cNvGrpSpPr/>
          <p:nvPr/>
        </p:nvGrpSpPr>
        <p:grpSpPr>
          <a:xfrm>
            <a:off x="5165090" y="2896553"/>
            <a:ext cx="2438400" cy="1447800"/>
            <a:chOff x="3840" y="332"/>
            <a:chExt cx="1536" cy="912"/>
          </a:xfrm>
        </p:grpSpPr>
        <p:sp>
          <p:nvSpPr>
            <p:cNvPr id="15372" name="Oval 1048"/>
            <p:cNvSpPr>
              <a:spLocks noChangeArrowheads="1"/>
            </p:cNvSpPr>
            <p:nvPr/>
          </p:nvSpPr>
          <p:spPr bwMode="auto">
            <a:xfrm>
              <a:off x="3840" y="332"/>
              <a:ext cx="941" cy="9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73" name="Line 1049"/>
            <p:cNvSpPr>
              <a:spLocks noChangeShapeType="1"/>
            </p:cNvSpPr>
            <p:nvPr/>
          </p:nvSpPr>
          <p:spPr bwMode="auto">
            <a:xfrm>
              <a:off x="4633" y="788"/>
              <a:ext cx="743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38" name="Oval 1050"/>
            <p:cNvSpPr/>
            <p:nvPr/>
          </p:nvSpPr>
          <p:spPr>
            <a:xfrm>
              <a:off x="4286" y="764"/>
              <a:ext cx="49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Line 1051"/>
            <p:cNvSpPr>
              <a:spLocks noChangeShapeType="1"/>
            </p:cNvSpPr>
            <p:nvPr/>
          </p:nvSpPr>
          <p:spPr bwMode="auto">
            <a:xfrm flipV="1">
              <a:off x="4335" y="428"/>
              <a:ext cx="248" cy="336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40" name="Text Box 1052"/>
            <p:cNvSpPr txBox="1"/>
            <p:nvPr/>
          </p:nvSpPr>
          <p:spPr>
            <a:xfrm>
              <a:off x="4137" y="812"/>
              <a:ext cx="1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1" name="Text Box 1053"/>
            <p:cNvSpPr txBox="1"/>
            <p:nvPr/>
          </p:nvSpPr>
          <p:spPr>
            <a:xfrm>
              <a:off x="4187" y="428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2" name="Oval 1054"/>
            <p:cNvSpPr/>
            <p:nvPr/>
          </p:nvSpPr>
          <p:spPr>
            <a:xfrm>
              <a:off x="4583" y="764"/>
              <a:ext cx="50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Text Box 1055"/>
            <p:cNvSpPr txBox="1"/>
            <p:nvPr/>
          </p:nvSpPr>
          <p:spPr>
            <a:xfrm>
              <a:off x="4484" y="812"/>
              <a:ext cx="1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0724" name="Object 1044"/>
          <p:cNvGraphicFramePr>
            <a:graphicFrameLocks noChangeAspect="1"/>
          </p:cNvGraphicFramePr>
          <p:nvPr/>
        </p:nvGraphicFramePr>
        <p:xfrm>
          <a:off x="1022985" y="3166745"/>
          <a:ext cx="3679190" cy="150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2197100" imgH="876300" progId="Equation.DSMT4">
                  <p:embed/>
                </p:oleObj>
              </mc:Choice>
              <mc:Fallback>
                <p:oleObj name="" r:id="rId5" imgW="2197100" imgH="8763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22985" y="3166745"/>
                        <a:ext cx="3679190" cy="1504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6" name="Text Box 1046"/>
          <p:cNvSpPr txBox="1"/>
          <p:nvPr/>
        </p:nvSpPr>
        <p:spPr>
          <a:xfrm>
            <a:off x="506095" y="4671060"/>
            <a:ext cx="4724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对球内的 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49" charset="-122"/>
              </a:rPr>
              <a:t>P 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点，其电势为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0725" name="Object 1045"/>
          <p:cNvGraphicFramePr>
            <a:graphicFrameLocks noChangeAspect="1"/>
          </p:cNvGraphicFramePr>
          <p:nvPr/>
        </p:nvGraphicFramePr>
        <p:xfrm>
          <a:off x="647065" y="5184140"/>
          <a:ext cx="4989513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7" imgW="2857500" imgH="939800" progId="Equation.DSMT4">
                  <p:embed/>
                </p:oleObj>
              </mc:Choice>
              <mc:Fallback>
                <p:oleObj name="" r:id="rId7" imgW="2857500" imgH="9398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065" y="5184140"/>
                        <a:ext cx="4989513" cy="169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63" name="Object 35"/>
          <p:cNvGraphicFramePr>
            <a:graphicFrameLocks noChangeAspect="1"/>
          </p:cNvGraphicFramePr>
          <p:nvPr/>
        </p:nvGraphicFramePr>
        <p:xfrm>
          <a:off x="6529070" y="5429250"/>
          <a:ext cx="50323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2108200" imgH="533400" progId="Equation.DSMT4">
                  <p:embed/>
                </p:oleObj>
              </mc:Choice>
              <mc:Fallback>
                <p:oleObj name="" r:id="rId9" imgW="2108200" imgH="5334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29070" y="5429250"/>
                        <a:ext cx="5032375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3" name="Rectangle 5"/>
          <p:cNvSpPr/>
          <p:nvPr/>
        </p:nvSpPr>
        <p:spPr>
          <a:xfrm>
            <a:off x="6424295" y="4645025"/>
            <a:ext cx="5343525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对球外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的 </a:t>
            </a:r>
            <a:r>
              <a:rPr lang="en-US" altLang="zh-CN" sz="3200" b="1" dirty="0">
                <a:latin typeface="Times New Roman" panose="02020603050405020304" pitchFamily="18" charset="0"/>
                <a:ea typeface="黑体" pitchFamily="49" charset="-122"/>
              </a:rPr>
              <a:t>P 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点，其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电势为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557" name="Group 41"/>
          <p:cNvGrpSpPr/>
          <p:nvPr/>
        </p:nvGrpSpPr>
        <p:grpSpPr>
          <a:xfrm>
            <a:off x="9240520" y="2973070"/>
            <a:ext cx="2438400" cy="1447800"/>
            <a:chOff x="3840" y="332"/>
            <a:chExt cx="1536" cy="912"/>
          </a:xfrm>
        </p:grpSpPr>
        <p:sp>
          <p:nvSpPr>
            <p:cNvPr id="16395" name="Oval 9"/>
            <p:cNvSpPr>
              <a:spLocks noChangeArrowheads="1"/>
            </p:cNvSpPr>
            <p:nvPr/>
          </p:nvSpPr>
          <p:spPr bwMode="auto">
            <a:xfrm>
              <a:off x="3840" y="332"/>
              <a:ext cx="941" cy="9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 flipV="1">
              <a:off x="4876" y="788"/>
              <a:ext cx="500" cy="11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60" name="Oval 11"/>
            <p:cNvSpPr/>
            <p:nvPr/>
          </p:nvSpPr>
          <p:spPr>
            <a:xfrm>
              <a:off x="4286" y="764"/>
              <a:ext cx="49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 flipV="1">
              <a:off x="4335" y="428"/>
              <a:ext cx="248" cy="336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62" name="Text Box 13"/>
            <p:cNvSpPr txBox="1"/>
            <p:nvPr/>
          </p:nvSpPr>
          <p:spPr>
            <a:xfrm>
              <a:off x="4137" y="812"/>
              <a:ext cx="1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3" name="Text Box 14"/>
            <p:cNvSpPr txBox="1"/>
            <p:nvPr/>
          </p:nvSpPr>
          <p:spPr>
            <a:xfrm>
              <a:off x="4187" y="428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4" name="Oval 15"/>
            <p:cNvSpPr/>
            <p:nvPr/>
          </p:nvSpPr>
          <p:spPr>
            <a:xfrm>
              <a:off x="4876" y="775"/>
              <a:ext cx="50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5" name="Text Box 16"/>
            <p:cNvSpPr txBox="1"/>
            <p:nvPr/>
          </p:nvSpPr>
          <p:spPr>
            <a:xfrm>
              <a:off x="4840" y="799"/>
              <a:ext cx="1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9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9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>
                                            <p:txEl>
                                              <p:charRg st="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91">
                                            <p:txEl>
                                              <p:charRg st="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91">
                                            <p:txEl>
                                              <p:charRg st="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7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0737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0737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7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0737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0737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" fill="hold"/>
                                        <p:tgtEl>
                                          <p:spTgt spid="20173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 build="p"/>
      <p:bldP spid="200737" grpId="0" build="p"/>
      <p:bldP spid="200726" grpId="0"/>
      <p:bldP spid="2017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WPS 演示</Application>
  <PresentationFormat>宽屏</PresentationFormat>
  <Paragraphs>108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10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Arial Unicode MS</vt:lpstr>
      <vt:lpstr>Times New Roman</vt:lpstr>
      <vt:lpstr>黑体</vt:lpstr>
      <vt:lpstr>Bookman Old Style</vt:lpstr>
      <vt:lpstr>Segoe Print</vt:lpstr>
      <vt:lpstr>Monotype Sorts</vt:lpstr>
      <vt:lpstr>Calibri</vt:lpstr>
      <vt:lpstr>Wingdings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复习：</vt:lpstr>
      <vt:lpstr>PowerPoint 演示文稿</vt:lpstr>
      <vt:lpstr>小  结：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衫军</cp:lastModifiedBy>
  <cp:revision>25</cp:revision>
  <dcterms:created xsi:type="dcterms:W3CDTF">2019-06-19T02:08:00Z</dcterms:created>
  <dcterms:modified xsi:type="dcterms:W3CDTF">2020-11-05T08:27:29Z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