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4" r:id="rId4"/>
  </p:sldMasterIdLst>
  <p:notesMasterIdLst>
    <p:notesMasterId r:id="rId6"/>
  </p:notesMasterIdLst>
  <p:handoutMasterIdLst>
    <p:handoutMasterId r:id="rId22"/>
  </p:handoutMasterIdLst>
  <p:sldIdLst>
    <p:sldId id="360" r:id="rId5"/>
    <p:sldId id="364" r:id="rId7"/>
    <p:sldId id="370" r:id="rId8"/>
    <p:sldId id="371" r:id="rId9"/>
    <p:sldId id="372" r:id="rId10"/>
    <p:sldId id="361" r:id="rId11"/>
    <p:sldId id="36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</p:sldIdLst>
  <p:sldSz cx="9144000" cy="6858000" type="screen4x3"/>
  <p:notesSz cx="6797675" cy="992695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333333"/>
    <a:srgbClr val="FFFFFF"/>
    <a:srgbClr val="CC0000"/>
    <a:srgbClr val="CC3399"/>
    <a:srgbClr val="D6009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282"/>
    <p:restoredTop sz="94669"/>
  </p:normalViewPr>
  <p:slideViewPr>
    <p:cSldViewPr showGuides="1">
      <p:cViewPr>
        <p:scale>
          <a:sx n="100" d="100"/>
          <a:sy n="100" d="100"/>
        </p:scale>
        <p:origin x="738" y="40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8" Type="http://schemas.openxmlformats.org/officeDocument/2006/relationships/image" Target="../media/image94.emf"/><Relationship Id="rId17" Type="http://schemas.openxmlformats.org/officeDocument/2006/relationships/image" Target="../media/image93.emf"/><Relationship Id="rId16" Type="http://schemas.openxmlformats.org/officeDocument/2006/relationships/image" Target="../media/image92.wmf"/><Relationship Id="rId15" Type="http://schemas.openxmlformats.org/officeDocument/2006/relationships/image" Target="../media/image91.wmf"/><Relationship Id="rId14" Type="http://schemas.openxmlformats.org/officeDocument/2006/relationships/image" Target="../media/image90.wmf"/><Relationship Id="rId13" Type="http://schemas.openxmlformats.org/officeDocument/2006/relationships/image" Target="../media/image89.wmf"/><Relationship Id="rId12" Type="http://schemas.openxmlformats.org/officeDocument/2006/relationships/image" Target="../media/image88.wmf"/><Relationship Id="rId11" Type="http://schemas.openxmlformats.org/officeDocument/2006/relationships/image" Target="../media/image47.wmf"/><Relationship Id="rId10" Type="http://schemas.openxmlformats.org/officeDocument/2006/relationships/image" Target="../media/image87.wmf"/><Relationship Id="rId1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7" Type="http://schemas.openxmlformats.org/officeDocument/2006/relationships/image" Target="../media/image101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9.e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emf"/><Relationship Id="rId8" Type="http://schemas.openxmlformats.org/officeDocument/2006/relationships/image" Target="../media/image117.emf"/><Relationship Id="rId7" Type="http://schemas.openxmlformats.org/officeDocument/2006/relationships/image" Target="../media/image116.emf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Relationship Id="rId3" Type="http://schemas.openxmlformats.org/officeDocument/2006/relationships/image" Target="../media/image112.emf"/><Relationship Id="rId21" Type="http://schemas.openxmlformats.org/officeDocument/2006/relationships/image" Target="../media/image126.wmf"/><Relationship Id="rId20" Type="http://schemas.openxmlformats.org/officeDocument/2006/relationships/image" Target="../media/image125.wmf"/><Relationship Id="rId2" Type="http://schemas.openxmlformats.org/officeDocument/2006/relationships/image" Target="../media/image111.emf"/><Relationship Id="rId19" Type="http://schemas.openxmlformats.org/officeDocument/2006/relationships/image" Target="../media/image124.wmf"/><Relationship Id="rId18" Type="http://schemas.openxmlformats.org/officeDocument/2006/relationships/image" Target="../media/image123.wmf"/><Relationship Id="rId17" Type="http://schemas.openxmlformats.org/officeDocument/2006/relationships/image" Target="../media/image122.wmf"/><Relationship Id="rId16" Type="http://schemas.openxmlformats.org/officeDocument/2006/relationships/image" Target="../media/image62.wmf"/><Relationship Id="rId15" Type="http://schemas.openxmlformats.org/officeDocument/2006/relationships/image" Target="../media/image61.wmf"/><Relationship Id="rId14" Type="http://schemas.openxmlformats.org/officeDocument/2006/relationships/image" Target="../media/image60.wmf"/><Relationship Id="rId13" Type="http://schemas.openxmlformats.org/officeDocument/2006/relationships/image" Target="../media/image59.wmf"/><Relationship Id="rId12" Type="http://schemas.openxmlformats.org/officeDocument/2006/relationships/image" Target="../media/image121.emf"/><Relationship Id="rId11" Type="http://schemas.openxmlformats.org/officeDocument/2006/relationships/image" Target="../media/image120.emf"/><Relationship Id="rId10" Type="http://schemas.openxmlformats.org/officeDocument/2006/relationships/image" Target="../media/image119.emf"/><Relationship Id="rId1" Type="http://schemas.openxmlformats.org/officeDocument/2006/relationships/image" Target="../media/image110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0.emf"/><Relationship Id="rId3" Type="http://schemas.openxmlformats.org/officeDocument/2006/relationships/image" Target="../media/image129.e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4.emf"/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emf"/><Relationship Id="rId8" Type="http://schemas.openxmlformats.org/officeDocument/2006/relationships/image" Target="../media/image142.wmf"/><Relationship Id="rId7" Type="http://schemas.openxmlformats.org/officeDocument/2006/relationships/image" Target="../media/image141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e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15" Type="http://schemas.openxmlformats.org/officeDocument/2006/relationships/image" Target="../media/image24.wmf"/><Relationship Id="rId14" Type="http://schemas.openxmlformats.org/officeDocument/2006/relationships/image" Target="../media/image23.wmf"/><Relationship Id="rId13" Type="http://schemas.openxmlformats.org/officeDocument/2006/relationships/image" Target="../media/image22.wmf"/><Relationship Id="rId12" Type="http://schemas.openxmlformats.org/officeDocument/2006/relationships/image" Target="../media/image21.wmf"/><Relationship Id="rId11" Type="http://schemas.openxmlformats.org/officeDocument/2006/relationships/image" Target="../media/image20.wmf"/><Relationship Id="rId10" Type="http://schemas.openxmlformats.org/officeDocument/2006/relationships/image" Target="../media/image19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emf"/><Relationship Id="rId8" Type="http://schemas.openxmlformats.org/officeDocument/2006/relationships/image" Target="../media/image33.emf"/><Relationship Id="rId7" Type="http://schemas.openxmlformats.org/officeDocument/2006/relationships/image" Target="../media/image32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emf"/><Relationship Id="rId8" Type="http://schemas.openxmlformats.org/officeDocument/2006/relationships/image" Target="../media/image43.emf"/><Relationship Id="rId7" Type="http://schemas.openxmlformats.org/officeDocument/2006/relationships/image" Target="../media/image42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e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71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3" Type="http://schemas.openxmlformats.org/officeDocument/2006/relationships/image" Target="../media/image75.wmf"/><Relationship Id="rId12" Type="http://schemas.openxmlformats.org/officeDocument/2006/relationships/image" Target="../media/image73.wmf"/><Relationship Id="rId11" Type="http://schemas.openxmlformats.org/officeDocument/2006/relationships/image" Target="../media/image72.wmf"/><Relationship Id="rId10" Type="http://schemas.openxmlformats.org/officeDocument/2006/relationships/image" Target="../media/image62.wmf"/><Relationship Id="rId1" Type="http://schemas.openxmlformats.org/officeDocument/2006/relationships/image" Target="../media/image6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0A125-C2B0-4E36-920B-18ED6A93146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9D2912-00C9-4E0B-B673-58CB74812A2B}" type="slidenum">
              <a:rPr kumimoji="0" lang="zh-CN" altLang="en-US" sz="1200" b="1" i="0" u="none" strike="noStrike" kern="1200" cap="none" spc="0" normalizeH="0" baseline="0" noProof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0FFFB4-5A89-407F-A7B2-2332E7B63975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Rot="1" noTextEdit="1"/>
          </p:cNvSpPr>
          <p:nvPr>
            <p:ph type="sldImg"/>
          </p:nvPr>
        </p:nvSpPr>
        <p:spPr>
          <a:xfrm>
            <a:off x="1023938" y="722313"/>
            <a:ext cx="4810125" cy="3608387"/>
          </a:xfrm>
          <a:ln/>
        </p:spPr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685800" y="4570413"/>
            <a:ext cx="5486400" cy="4330700"/>
          </a:xfrm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Rot="1" noTextEdit="1"/>
          </p:cNvSpPr>
          <p:nvPr>
            <p:ph type="sldImg"/>
          </p:nvPr>
        </p:nvSpPr>
        <p:spPr>
          <a:xfrm>
            <a:off x="1023938" y="722313"/>
            <a:ext cx="4810125" cy="3608387"/>
          </a:xfrm>
          <a:ln/>
        </p:spPr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>
          <a:xfrm>
            <a:off x="685800" y="4570413"/>
            <a:ext cx="5486400" cy="4330700"/>
          </a:xfrm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zh-CN" sz="1200" b="0" dirty="0">
                <a:solidFill>
                  <a:schemeClr val="tx1"/>
                </a:solidFill>
              </a:rPr>
            </a:fld>
            <a:endParaRPr lang="" altLang="zh-CN" sz="1200" b="0" dirty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14340" name="Rectangle 3"/>
          <p:cNvSpPr/>
          <p:nvPr>
            <p:ph type="body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zh-CN" sz="1200" b="0" dirty="0">
                <a:solidFill>
                  <a:schemeClr val="tx1"/>
                </a:solidFill>
              </a:rPr>
            </a:fld>
            <a:endParaRPr lang="" altLang="zh-CN" sz="1200" b="0" dirty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16388" name="Rectangle 3"/>
          <p:cNvSpPr/>
          <p:nvPr>
            <p:ph type="body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Rot="1" noTextEdit="1"/>
          </p:cNvSpPr>
          <p:nvPr>
            <p:ph type="sldImg"/>
          </p:nvPr>
        </p:nvSpPr>
        <p:spPr>
          <a:xfrm>
            <a:off x="1023938" y="722313"/>
            <a:ext cx="4810125" cy="3608387"/>
          </a:xfrm>
          <a:ln/>
        </p:spPr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>
          <a:xfrm>
            <a:off x="685800" y="4570413"/>
            <a:ext cx="5486400" cy="4330700"/>
          </a:xfrm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Rot="1" noTextEdit="1"/>
          </p:cNvSpPr>
          <p:nvPr>
            <p:ph type="sldImg"/>
          </p:nvPr>
        </p:nvSpPr>
        <p:spPr>
          <a:xfrm>
            <a:off x="1023938" y="722313"/>
            <a:ext cx="4810125" cy="3608387"/>
          </a:xfrm>
          <a:ln/>
        </p:spPr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685800" y="4570413"/>
            <a:ext cx="5486400" cy="4330700"/>
          </a:xfrm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zh-CN" sz="1200" b="0" dirty="0">
                <a:solidFill>
                  <a:srgbClr val="000000"/>
                </a:solidFill>
              </a:rPr>
            </a:fld>
            <a:endParaRPr lang="" altLang="zh-CN" sz="1200" b="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25604" name="Rectangle 3"/>
          <p:cNvSpPr/>
          <p:nvPr>
            <p:ph type="body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zh-CN" sz="1200" b="0" dirty="0">
                <a:solidFill>
                  <a:srgbClr val="000000"/>
                </a:solidFill>
              </a:rPr>
            </a:fld>
            <a:endParaRPr lang="" altLang="zh-CN" sz="1200" b="0" dirty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27652" name="Rectangle 3"/>
          <p:cNvSpPr/>
          <p:nvPr>
            <p:ph type="body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zh-CN" sz="1200" b="0" dirty="0">
                <a:solidFill>
                  <a:srgbClr val="000000"/>
                </a:solidFill>
              </a:rPr>
            </a:fld>
            <a:endParaRPr lang="" altLang="zh-CN" sz="1200" b="0" dirty="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31748" name="Rectangle 3"/>
          <p:cNvSpPr/>
          <p:nvPr>
            <p:ph type="body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DE13-5E11-434D-B0A0-E2F5529CC5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DE13-5E11-434D-B0A0-E2F5529CC5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DE13-5E11-434D-B0A0-E2F5529CC5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444BC9-F483-4C55-B3F5-73DF99020CCC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DE9904-AECA-4D8F-A2ED-336595000934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D688D-E81B-4435-8A94-95D08A51D1B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DE13-5E11-434D-B0A0-E2F5529CC5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DE13-5E11-434D-B0A0-E2F5529CC5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DE13-5E11-434D-B0A0-E2F5529CC5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DE13-5E11-434D-B0A0-E2F5529CC5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DE13-5E11-434D-B0A0-E2F5529CC5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DE13-5E11-434D-B0A0-E2F5529CC5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DE13-5E11-434D-B0A0-E2F5529CC5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DE13-5E11-434D-B0A0-E2F5529CC5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hyperlink" Target="..\&#29289;&#29702;&#23398;&#20013;&#20876;&#30446;&#24405;.ppt" TargetMode="Externa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1.jpeg"/><Relationship Id="rId4" Type="http://schemas.openxmlformats.org/officeDocument/2006/relationships/hyperlink" Target="..\&#29289;&#29702;&#23398;&#20013;&#20876;&#30446;&#24405;.ppt" TargetMode="Externa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 noProof="1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EDE13-5E11-434D-B0A0-E2F5529CC5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AutoShape 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AutoShape 57">
            <a:hlinkClick r:id="rId12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7620000" y="6629400"/>
            <a:ext cx="457200" cy="228600"/>
          </a:xfrm>
          <a:prstGeom prst="leftArrow">
            <a:avLst>
              <a:gd name="adj1" fmla="val 50000"/>
              <a:gd name="adj2" fmla="val 98611"/>
            </a:avLst>
          </a:prstGeom>
          <a:solidFill>
            <a:srgbClr val="FFFF99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CC00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0" y="7938"/>
            <a:ext cx="9147175" cy="2746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7308850" y="-46037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7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章 恒定磁场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539750" y="-39687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安培环路定理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pic>
        <p:nvPicPr>
          <p:cNvPr id="60" name="Picture 2" descr="https://gss3.bdstatic.com/84oSdTum2Q5BphGlnYG/timg?wapp&amp;quality=80&amp;size=b150_150&amp;subsize=20480&amp;cut_x=0&amp;cut_w=0&amp;cut_y=0&amp;cut_h=0&amp;sec=1369815402&amp;srctrace&amp;di=ccb1b0d34b03a61f5c049019ecad9e38&amp;wh_rate=null&amp;src=http%3A%2F%2Fimgsrc.baidu.com%2Fforum%2Fpic%2Fitem%2Fd5628535e5dde711ef5f72fba0efce1b9d166129.jpg"/>
          <p:cNvPicPr>
            <a:picLocks noChangeAspect="1" noChangeArrowheads="1"/>
          </p:cNvPicPr>
          <p:nvPr/>
        </p:nvPicPr>
        <p:blipFill rotWithShape="1">
          <a:blip r:embed="rId13"/>
          <a:srcRect l="10056" t="8437" r="9071" b="11272"/>
          <a:stretch>
            <a:fillRect/>
          </a:stretch>
        </p:blipFill>
        <p:spPr bwMode="auto">
          <a:xfrm>
            <a:off x="-12700" y="-46037"/>
            <a:ext cx="431800" cy="430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 noProof="1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444BC9-F483-4C55-B3F5-73DF99020CCC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AutoShape 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AutoShape 57">
            <a:hlinkClick r:id="rId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7620000" y="6629400"/>
            <a:ext cx="457200" cy="228600"/>
          </a:xfrm>
          <a:prstGeom prst="leftArrow">
            <a:avLst>
              <a:gd name="adj1" fmla="val 50000"/>
              <a:gd name="adj2" fmla="val 98611"/>
            </a:avLst>
          </a:prstGeom>
          <a:solidFill>
            <a:srgbClr val="FFFF99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CC00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0" y="7938"/>
            <a:ext cx="9147175" cy="2746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7308850" y="-46037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7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章 恒定磁场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539750" y="-39687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安培环路定理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pic>
        <p:nvPicPr>
          <p:cNvPr id="60" name="Picture 2" descr="https://gss3.bdstatic.com/84oSdTum2Q5BphGlnYG/timg?wapp&amp;quality=80&amp;size=b150_150&amp;subsize=20480&amp;cut_x=0&amp;cut_w=0&amp;cut_y=0&amp;cut_h=0&amp;sec=1369815402&amp;srctrace&amp;di=ccb1b0d34b03a61f5c049019ecad9e38&amp;wh_rate=null&amp;src=http%3A%2F%2Fimgsrc.baidu.com%2Fforum%2Fpic%2Fitem%2Fd5628535e5dde711ef5f72fba0efce1b9d166129.jpg"/>
          <p:cNvPicPr>
            <a:picLocks noChangeAspect="1" noChangeArrowheads="1"/>
          </p:cNvPicPr>
          <p:nvPr/>
        </p:nvPicPr>
        <p:blipFill rotWithShape="1">
          <a:blip r:embed="rId5"/>
          <a:srcRect l="10056" t="8437" r="9071" b="11272"/>
          <a:stretch>
            <a:fillRect/>
          </a:stretch>
        </p:blipFill>
        <p:spPr bwMode="auto">
          <a:xfrm>
            <a:off x="-12700" y="-46037"/>
            <a:ext cx="431800" cy="430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F6D1C9-F70A-47E8-AFE4-108436894AB0}" type="slidenum"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01.bin"/><Relationship Id="rId40" Type="http://schemas.openxmlformats.org/officeDocument/2006/relationships/vmlDrawing" Target="../drawings/vmlDrawing10.vml"/><Relationship Id="rId4" Type="http://schemas.openxmlformats.org/officeDocument/2006/relationships/image" Target="../media/image78.wmf"/><Relationship Id="rId39" Type="http://schemas.openxmlformats.org/officeDocument/2006/relationships/slideLayout" Target="../slideLayouts/slideLayout21.xml"/><Relationship Id="rId38" Type="http://schemas.openxmlformats.org/officeDocument/2006/relationships/image" Target="../media/image94.emf"/><Relationship Id="rId37" Type="http://schemas.openxmlformats.org/officeDocument/2006/relationships/oleObject" Target="../embeddings/oleObject117.bin"/><Relationship Id="rId36" Type="http://schemas.openxmlformats.org/officeDocument/2006/relationships/image" Target="../media/image93.emf"/><Relationship Id="rId35" Type="http://schemas.openxmlformats.org/officeDocument/2006/relationships/oleObject" Target="../embeddings/oleObject116.bin"/><Relationship Id="rId34" Type="http://schemas.openxmlformats.org/officeDocument/2006/relationships/image" Target="../media/image92.wmf"/><Relationship Id="rId33" Type="http://schemas.openxmlformats.org/officeDocument/2006/relationships/oleObject" Target="../embeddings/oleObject115.bin"/><Relationship Id="rId32" Type="http://schemas.openxmlformats.org/officeDocument/2006/relationships/image" Target="../media/image91.wmf"/><Relationship Id="rId31" Type="http://schemas.openxmlformats.org/officeDocument/2006/relationships/oleObject" Target="../embeddings/oleObject114.bin"/><Relationship Id="rId30" Type="http://schemas.openxmlformats.org/officeDocument/2006/relationships/image" Target="../media/image90.wmf"/><Relationship Id="rId3" Type="http://schemas.openxmlformats.org/officeDocument/2006/relationships/oleObject" Target="../embeddings/oleObject100.bin"/><Relationship Id="rId29" Type="http://schemas.openxmlformats.org/officeDocument/2006/relationships/oleObject" Target="../embeddings/oleObject113.bin"/><Relationship Id="rId28" Type="http://schemas.openxmlformats.org/officeDocument/2006/relationships/image" Target="../media/image89.wmf"/><Relationship Id="rId27" Type="http://schemas.openxmlformats.org/officeDocument/2006/relationships/oleObject" Target="../embeddings/oleObject112.bin"/><Relationship Id="rId26" Type="http://schemas.openxmlformats.org/officeDocument/2006/relationships/image" Target="../media/image88.wmf"/><Relationship Id="rId25" Type="http://schemas.openxmlformats.org/officeDocument/2006/relationships/oleObject" Target="../embeddings/oleObject111.bin"/><Relationship Id="rId24" Type="http://schemas.openxmlformats.org/officeDocument/2006/relationships/image" Target="../media/image47.wmf"/><Relationship Id="rId23" Type="http://schemas.openxmlformats.org/officeDocument/2006/relationships/oleObject" Target="../embeddings/oleObject110.bin"/><Relationship Id="rId22" Type="http://schemas.openxmlformats.org/officeDocument/2006/relationships/image" Target="../media/image87.wmf"/><Relationship Id="rId21" Type="http://schemas.openxmlformats.org/officeDocument/2006/relationships/oleObject" Target="../embeddings/oleObject109.bin"/><Relationship Id="rId20" Type="http://schemas.openxmlformats.org/officeDocument/2006/relationships/image" Target="../media/image86.wmf"/><Relationship Id="rId2" Type="http://schemas.openxmlformats.org/officeDocument/2006/relationships/image" Target="../media/image77.png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81.wmf"/><Relationship Id="rId1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98.e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97.e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96.emf"/><Relationship Id="rId3" Type="http://schemas.openxmlformats.org/officeDocument/2006/relationships/oleObject" Target="../embeddings/oleObject119.bin"/><Relationship Id="rId20" Type="http://schemas.openxmlformats.org/officeDocument/2006/relationships/notesSlide" Target="../notesSlides/notesSlide7.xml"/><Relationship Id="rId2" Type="http://schemas.openxmlformats.org/officeDocument/2006/relationships/image" Target="../media/image95.emf"/><Relationship Id="rId19" Type="http://schemas.openxmlformats.org/officeDocument/2006/relationships/vmlDrawing" Target="../drawings/vmlDrawing11.vml"/><Relationship Id="rId18" Type="http://schemas.openxmlformats.org/officeDocument/2006/relationships/slideLayout" Target="../slideLayouts/slideLayout21.xml"/><Relationship Id="rId17" Type="http://schemas.openxmlformats.org/officeDocument/2006/relationships/image" Target="../media/image35.wmf"/><Relationship Id="rId16" Type="http://schemas.openxmlformats.org/officeDocument/2006/relationships/image" Target="../media/image102.emf"/><Relationship Id="rId15" Type="http://schemas.openxmlformats.org/officeDocument/2006/relationships/oleObject" Target="../embeddings/oleObject125.bin"/><Relationship Id="rId14" Type="http://schemas.openxmlformats.org/officeDocument/2006/relationships/image" Target="../media/image101.emf"/><Relationship Id="rId13" Type="http://schemas.openxmlformats.org/officeDocument/2006/relationships/oleObject" Target="../embeddings/oleObject124.bin"/><Relationship Id="rId12" Type="http://schemas.openxmlformats.org/officeDocument/2006/relationships/image" Target="../media/image100.e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99.emf"/><Relationship Id="rId1" Type="http://schemas.openxmlformats.org/officeDocument/2006/relationships/oleObject" Target="../embeddings/oleObject11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06.e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04.e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03.emf"/><Relationship Id="rId17" Type="http://schemas.openxmlformats.org/officeDocument/2006/relationships/notesSlide" Target="../notesSlides/notesSlide8.xml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21.xml"/><Relationship Id="rId14" Type="http://schemas.openxmlformats.org/officeDocument/2006/relationships/image" Target="../media/image109.emf"/><Relationship Id="rId13" Type="http://schemas.openxmlformats.org/officeDocument/2006/relationships/oleObject" Target="../embeddings/oleObject132.bin"/><Relationship Id="rId12" Type="http://schemas.openxmlformats.org/officeDocument/2006/relationships/image" Target="../media/image108.emf"/><Relationship Id="rId11" Type="http://schemas.openxmlformats.org/officeDocument/2006/relationships/oleObject" Target="../embeddings/oleObject131.bin"/><Relationship Id="rId10" Type="http://schemas.openxmlformats.org/officeDocument/2006/relationships/image" Target="../media/image107.emf"/><Relationship Id="rId1" Type="http://schemas.openxmlformats.org/officeDocument/2006/relationships/oleObject" Target="../embeddings/oleObject12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13.e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35.bin"/><Relationship Id="rId44" Type="http://schemas.openxmlformats.org/officeDocument/2006/relationships/vmlDrawing" Target="../drawings/vmlDrawing13.vml"/><Relationship Id="rId43" Type="http://schemas.openxmlformats.org/officeDocument/2006/relationships/slideLayout" Target="../slideLayouts/slideLayout21.xml"/><Relationship Id="rId42" Type="http://schemas.openxmlformats.org/officeDocument/2006/relationships/image" Target="../media/image126.wmf"/><Relationship Id="rId41" Type="http://schemas.openxmlformats.org/officeDocument/2006/relationships/oleObject" Target="../embeddings/oleObject153.bin"/><Relationship Id="rId40" Type="http://schemas.openxmlformats.org/officeDocument/2006/relationships/image" Target="../media/image125.wmf"/><Relationship Id="rId4" Type="http://schemas.openxmlformats.org/officeDocument/2006/relationships/image" Target="../media/image111.emf"/><Relationship Id="rId39" Type="http://schemas.openxmlformats.org/officeDocument/2006/relationships/oleObject" Target="../embeddings/oleObject152.bin"/><Relationship Id="rId38" Type="http://schemas.openxmlformats.org/officeDocument/2006/relationships/image" Target="../media/image124.wmf"/><Relationship Id="rId37" Type="http://schemas.openxmlformats.org/officeDocument/2006/relationships/oleObject" Target="../embeddings/oleObject151.bin"/><Relationship Id="rId36" Type="http://schemas.openxmlformats.org/officeDocument/2006/relationships/image" Target="../media/image123.wmf"/><Relationship Id="rId35" Type="http://schemas.openxmlformats.org/officeDocument/2006/relationships/oleObject" Target="../embeddings/oleObject150.bin"/><Relationship Id="rId34" Type="http://schemas.openxmlformats.org/officeDocument/2006/relationships/image" Target="../media/image122.wmf"/><Relationship Id="rId33" Type="http://schemas.openxmlformats.org/officeDocument/2006/relationships/oleObject" Target="../embeddings/oleObject149.bin"/><Relationship Id="rId32" Type="http://schemas.openxmlformats.org/officeDocument/2006/relationships/image" Target="../media/image62.wmf"/><Relationship Id="rId31" Type="http://schemas.openxmlformats.org/officeDocument/2006/relationships/oleObject" Target="../embeddings/oleObject148.bin"/><Relationship Id="rId30" Type="http://schemas.openxmlformats.org/officeDocument/2006/relationships/image" Target="../media/image61.wmf"/><Relationship Id="rId3" Type="http://schemas.openxmlformats.org/officeDocument/2006/relationships/oleObject" Target="../embeddings/oleObject134.bin"/><Relationship Id="rId29" Type="http://schemas.openxmlformats.org/officeDocument/2006/relationships/oleObject" Target="../embeddings/oleObject147.bin"/><Relationship Id="rId28" Type="http://schemas.openxmlformats.org/officeDocument/2006/relationships/image" Target="../media/image60.wmf"/><Relationship Id="rId27" Type="http://schemas.openxmlformats.org/officeDocument/2006/relationships/oleObject" Target="../embeddings/oleObject146.bin"/><Relationship Id="rId26" Type="http://schemas.openxmlformats.org/officeDocument/2006/relationships/image" Target="../media/image59.wmf"/><Relationship Id="rId25" Type="http://schemas.openxmlformats.org/officeDocument/2006/relationships/oleObject" Target="../embeddings/oleObject145.bin"/><Relationship Id="rId24" Type="http://schemas.openxmlformats.org/officeDocument/2006/relationships/image" Target="../media/image121.emf"/><Relationship Id="rId23" Type="http://schemas.openxmlformats.org/officeDocument/2006/relationships/oleObject" Target="../embeddings/oleObject144.bin"/><Relationship Id="rId22" Type="http://schemas.openxmlformats.org/officeDocument/2006/relationships/image" Target="../media/image120.emf"/><Relationship Id="rId21" Type="http://schemas.openxmlformats.org/officeDocument/2006/relationships/oleObject" Target="../embeddings/oleObject143.bin"/><Relationship Id="rId20" Type="http://schemas.openxmlformats.org/officeDocument/2006/relationships/image" Target="../media/image119.emf"/><Relationship Id="rId2" Type="http://schemas.openxmlformats.org/officeDocument/2006/relationships/image" Target="../media/image110.wmf"/><Relationship Id="rId19" Type="http://schemas.openxmlformats.org/officeDocument/2006/relationships/oleObject" Target="../embeddings/oleObject142.bin"/><Relationship Id="rId18" Type="http://schemas.openxmlformats.org/officeDocument/2006/relationships/image" Target="../media/image118.emf"/><Relationship Id="rId17" Type="http://schemas.openxmlformats.org/officeDocument/2006/relationships/oleObject" Target="../embeddings/oleObject141.bin"/><Relationship Id="rId16" Type="http://schemas.openxmlformats.org/officeDocument/2006/relationships/image" Target="../media/image117.e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16.e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15.e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14.emf"/><Relationship Id="rId1" Type="http://schemas.openxmlformats.org/officeDocument/2006/relationships/oleObject" Target="../embeddings/oleObject13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image" Target="../media/image130.e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27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15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image" Target="../media/image134.e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32.e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31.emf"/><Relationship Id="rId11" Type="http://schemas.openxmlformats.org/officeDocument/2006/relationships/notesSlide" Target="../notesSlides/notesSlide9.xml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15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63.bin"/><Relationship Id="rId20" Type="http://schemas.openxmlformats.org/officeDocument/2006/relationships/vmlDrawing" Target="../drawings/vmlDrawing16.vml"/><Relationship Id="rId2" Type="http://schemas.openxmlformats.org/officeDocument/2006/relationships/image" Target="../media/image135.wmf"/><Relationship Id="rId19" Type="http://schemas.openxmlformats.org/officeDocument/2006/relationships/slideLayout" Target="../slideLayouts/slideLayout21.xml"/><Relationship Id="rId18" Type="http://schemas.openxmlformats.org/officeDocument/2006/relationships/image" Target="../media/image143.emf"/><Relationship Id="rId17" Type="http://schemas.openxmlformats.org/officeDocument/2006/relationships/oleObject" Target="../embeddings/oleObject170.bin"/><Relationship Id="rId16" Type="http://schemas.openxmlformats.org/officeDocument/2006/relationships/image" Target="../media/image142.wmf"/><Relationship Id="rId15" Type="http://schemas.openxmlformats.org/officeDocument/2006/relationships/oleObject" Target="../embeddings/oleObject169.bin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6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6" Type="http://schemas.openxmlformats.org/officeDocument/2006/relationships/notesSlide" Target="../notesSlides/notesSlide2.xml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13.xml"/><Relationship Id="rId13" Type="http://schemas.openxmlformats.org/officeDocument/2006/relationships/image" Target="../media/image9.wmf"/><Relationship Id="rId12" Type="http://schemas.openxmlformats.org/officeDocument/2006/relationships/image" Target="../media/image8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34" Type="http://schemas.openxmlformats.org/officeDocument/2006/relationships/vmlDrawing" Target="../drawings/vmlDrawing3.vml"/><Relationship Id="rId33" Type="http://schemas.openxmlformats.org/officeDocument/2006/relationships/slideLayout" Target="../slideLayouts/slideLayout12.xml"/><Relationship Id="rId32" Type="http://schemas.openxmlformats.org/officeDocument/2006/relationships/image" Target="../media/image25.wmf"/><Relationship Id="rId31" Type="http://schemas.openxmlformats.org/officeDocument/2006/relationships/oleObject" Target="../embeddings/oleObject23.bin"/><Relationship Id="rId30" Type="http://schemas.openxmlformats.org/officeDocument/2006/relationships/image" Target="../media/image24.wmf"/><Relationship Id="rId3" Type="http://schemas.openxmlformats.org/officeDocument/2006/relationships/oleObject" Target="../embeddings/oleObject9.bin"/><Relationship Id="rId29" Type="http://schemas.openxmlformats.org/officeDocument/2006/relationships/oleObject" Target="../embeddings/oleObject22.bin"/><Relationship Id="rId28" Type="http://schemas.openxmlformats.org/officeDocument/2006/relationships/image" Target="../media/image23.wmf"/><Relationship Id="rId27" Type="http://schemas.openxmlformats.org/officeDocument/2006/relationships/oleObject" Target="../embeddings/oleObject21.bin"/><Relationship Id="rId26" Type="http://schemas.openxmlformats.org/officeDocument/2006/relationships/image" Target="../media/image22.wmf"/><Relationship Id="rId25" Type="http://schemas.openxmlformats.org/officeDocument/2006/relationships/oleObject" Target="../embeddings/oleObject20.bin"/><Relationship Id="rId24" Type="http://schemas.openxmlformats.org/officeDocument/2006/relationships/image" Target="../media/image21.wmf"/><Relationship Id="rId23" Type="http://schemas.openxmlformats.org/officeDocument/2006/relationships/oleObject" Target="../embeddings/oleObject19.bin"/><Relationship Id="rId22" Type="http://schemas.openxmlformats.org/officeDocument/2006/relationships/image" Target="../media/image20.wmf"/><Relationship Id="rId21" Type="http://schemas.openxmlformats.org/officeDocument/2006/relationships/oleObject" Target="../embeddings/oleObject18.bin"/><Relationship Id="rId20" Type="http://schemas.openxmlformats.org/officeDocument/2006/relationships/image" Target="../media/image19.wmf"/><Relationship Id="rId2" Type="http://schemas.openxmlformats.org/officeDocument/2006/relationships/image" Target="../media/image10.wmf"/><Relationship Id="rId19" Type="http://schemas.openxmlformats.org/officeDocument/2006/relationships/oleObject" Target="../embeddings/oleObject17.bin"/><Relationship Id="rId18" Type="http://schemas.openxmlformats.org/officeDocument/2006/relationships/image" Target="../media/image18.w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17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4.emf"/><Relationship Id="rId1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9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22" Type="http://schemas.openxmlformats.org/officeDocument/2006/relationships/notesSlide" Target="../notesSlides/notesSlide3.xml"/><Relationship Id="rId21" Type="http://schemas.openxmlformats.org/officeDocument/2006/relationships/vmlDrawing" Target="../drawings/vmlDrawing4.vml"/><Relationship Id="rId20" Type="http://schemas.openxmlformats.org/officeDocument/2006/relationships/slideLayout" Target="../slideLayouts/slideLayout12.xml"/><Relationship Id="rId2" Type="http://schemas.openxmlformats.org/officeDocument/2006/relationships/image" Target="../media/image26.emf"/><Relationship Id="rId19" Type="http://schemas.openxmlformats.org/officeDocument/2006/relationships/image" Target="../media/image35.wmf"/><Relationship Id="rId18" Type="http://schemas.openxmlformats.org/officeDocument/2006/relationships/image" Target="../media/image34.e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33.e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32.e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31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0.emf"/><Relationship Id="rId1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9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2" Type="http://schemas.openxmlformats.org/officeDocument/2006/relationships/notesSlide" Target="../notesSlides/notesSlide4.xml"/><Relationship Id="rId21" Type="http://schemas.openxmlformats.org/officeDocument/2006/relationships/vmlDrawing" Target="../drawings/vmlDrawing5.vml"/><Relationship Id="rId20" Type="http://schemas.openxmlformats.org/officeDocument/2006/relationships/slideLayout" Target="../slideLayouts/slideLayout12.xml"/><Relationship Id="rId2" Type="http://schemas.openxmlformats.org/officeDocument/2006/relationships/image" Target="../media/image36.emf"/><Relationship Id="rId19" Type="http://schemas.openxmlformats.org/officeDocument/2006/relationships/image" Target="../media/image35.wmf"/><Relationship Id="rId18" Type="http://schemas.openxmlformats.org/officeDocument/2006/relationships/image" Target="../media/image44.e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3.e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2.e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1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0.emf"/><Relationship Id="rId1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oleObject" Target="../embeddings/oleObject46.bin"/><Relationship Id="rId7" Type="http://schemas.openxmlformats.org/officeDocument/2006/relationships/image" Target="../media/image47.wmf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4.bin"/><Relationship Id="rId3" Type="http://schemas.openxmlformats.org/officeDocument/2006/relationships/oleObject" Target="../embeddings/oleObject43.bin"/><Relationship Id="rId27" Type="http://schemas.openxmlformats.org/officeDocument/2006/relationships/notesSlide" Target="../notesSlides/notesSlide5.xml"/><Relationship Id="rId26" Type="http://schemas.openxmlformats.org/officeDocument/2006/relationships/vmlDrawing" Target="../drawings/vmlDrawing6.vml"/><Relationship Id="rId25" Type="http://schemas.openxmlformats.org/officeDocument/2006/relationships/slideLayout" Target="../slideLayouts/slideLayout12.xml"/><Relationship Id="rId24" Type="http://schemas.openxmlformats.org/officeDocument/2006/relationships/oleObject" Target="../embeddings/oleObject59.bin"/><Relationship Id="rId23" Type="http://schemas.openxmlformats.org/officeDocument/2006/relationships/oleObject" Target="../embeddings/oleObject58.bin"/><Relationship Id="rId22" Type="http://schemas.openxmlformats.org/officeDocument/2006/relationships/image" Target="../media/image50.wmf"/><Relationship Id="rId21" Type="http://schemas.openxmlformats.org/officeDocument/2006/relationships/oleObject" Target="../embeddings/oleObject57.bin"/><Relationship Id="rId20" Type="http://schemas.openxmlformats.org/officeDocument/2006/relationships/image" Target="../media/image49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48.emf"/><Relationship Id="rId17" Type="http://schemas.openxmlformats.org/officeDocument/2006/relationships/oleObject" Target="../embeddings/oleObject55.bin"/><Relationship Id="rId16" Type="http://schemas.openxmlformats.org/officeDocument/2006/relationships/oleObject" Target="../embeddings/oleObject54.bin"/><Relationship Id="rId15" Type="http://schemas.openxmlformats.org/officeDocument/2006/relationships/oleObject" Target="../embeddings/oleObject53.bin"/><Relationship Id="rId14" Type="http://schemas.openxmlformats.org/officeDocument/2006/relationships/oleObject" Target="../embeddings/oleObject52.bin"/><Relationship Id="rId13" Type="http://schemas.openxmlformats.org/officeDocument/2006/relationships/oleObject" Target="../embeddings/oleObject51.bin"/><Relationship Id="rId12" Type="http://schemas.openxmlformats.org/officeDocument/2006/relationships/oleObject" Target="../embeddings/oleObject50.bin"/><Relationship Id="rId11" Type="http://schemas.openxmlformats.org/officeDocument/2006/relationships/oleObject" Target="../embeddings/oleObject49.bin"/><Relationship Id="rId10" Type="http://schemas.openxmlformats.org/officeDocument/2006/relationships/oleObject" Target="../embeddings/oleObject48.bin"/><Relationship Id="rId1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61.bin"/><Relationship Id="rId25" Type="http://schemas.openxmlformats.org/officeDocument/2006/relationships/notesSlide" Target="../notesSlides/notesSlide6.xml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12.xml"/><Relationship Id="rId22" Type="http://schemas.openxmlformats.org/officeDocument/2006/relationships/oleObject" Target="../embeddings/oleObject75.bin"/><Relationship Id="rId21" Type="http://schemas.openxmlformats.org/officeDocument/2006/relationships/oleObject" Target="../embeddings/oleObject74.bin"/><Relationship Id="rId20" Type="http://schemas.openxmlformats.org/officeDocument/2006/relationships/oleObject" Target="../embeddings/oleObject73.bin"/><Relationship Id="rId2" Type="http://schemas.openxmlformats.org/officeDocument/2006/relationships/image" Target="../media/image51.wmf"/><Relationship Id="rId19" Type="http://schemas.openxmlformats.org/officeDocument/2006/relationships/oleObject" Target="../embeddings/oleObject72.bin"/><Relationship Id="rId18" Type="http://schemas.openxmlformats.org/officeDocument/2006/relationships/oleObject" Target="../embeddings/oleObject71.bin"/><Relationship Id="rId17" Type="http://schemas.openxmlformats.org/officeDocument/2006/relationships/oleObject" Target="../embeddings/oleObject70.bin"/><Relationship Id="rId16" Type="http://schemas.openxmlformats.org/officeDocument/2006/relationships/oleObject" Target="../embeddings/oleObject69.bin"/><Relationship Id="rId15" Type="http://schemas.openxmlformats.org/officeDocument/2006/relationships/oleObject" Target="../embeddings/oleObject68.bin"/><Relationship Id="rId14" Type="http://schemas.openxmlformats.org/officeDocument/2006/relationships/oleObject" Target="../embeddings/oleObject67.bin"/><Relationship Id="rId13" Type="http://schemas.openxmlformats.org/officeDocument/2006/relationships/image" Target="../media/image47.wmf"/><Relationship Id="rId12" Type="http://schemas.openxmlformats.org/officeDocument/2006/relationships/oleObject" Target="../embeddings/oleObject66.bin"/><Relationship Id="rId11" Type="http://schemas.openxmlformats.org/officeDocument/2006/relationships/image" Target="../media/image46.wmf"/><Relationship Id="rId10" Type="http://schemas.openxmlformats.org/officeDocument/2006/relationships/oleObject" Target="../embeddings/oleObject65.bin"/><Relationship Id="rId1" Type="http://schemas.openxmlformats.org/officeDocument/2006/relationships/oleObject" Target="../embeddings/oleObject6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77.bin"/><Relationship Id="rId25" Type="http://schemas.openxmlformats.org/officeDocument/2006/relationships/vmlDrawing" Target="../drawings/vmlDrawing8.vml"/><Relationship Id="rId24" Type="http://schemas.openxmlformats.org/officeDocument/2006/relationships/slideLayout" Target="../slideLayouts/slideLayout16.xml"/><Relationship Id="rId23" Type="http://schemas.openxmlformats.org/officeDocument/2006/relationships/image" Target="../media/image65.png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86.bin"/><Relationship Id="rId20" Type="http://schemas.openxmlformats.org/officeDocument/2006/relationships/image" Target="../media/image63.wmf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7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88.bin"/><Relationship Id="rId29" Type="http://schemas.openxmlformats.org/officeDocument/2006/relationships/vmlDrawing" Target="../drawings/vmlDrawing9.vml"/><Relationship Id="rId28" Type="http://schemas.openxmlformats.org/officeDocument/2006/relationships/slideLayout" Target="../slideLayouts/slideLayout16.xml"/><Relationship Id="rId27" Type="http://schemas.openxmlformats.org/officeDocument/2006/relationships/image" Target="../media/image75.wmf"/><Relationship Id="rId26" Type="http://schemas.openxmlformats.org/officeDocument/2006/relationships/oleObject" Target="../embeddings/oleObject99.bin"/><Relationship Id="rId25" Type="http://schemas.openxmlformats.org/officeDocument/2006/relationships/image" Target="../media/image74.png"/><Relationship Id="rId24" Type="http://schemas.openxmlformats.org/officeDocument/2006/relationships/image" Target="../media/image73.wmf"/><Relationship Id="rId23" Type="http://schemas.openxmlformats.org/officeDocument/2006/relationships/oleObject" Target="../embeddings/oleObject98.bin"/><Relationship Id="rId22" Type="http://schemas.openxmlformats.org/officeDocument/2006/relationships/image" Target="../media/image72.wmf"/><Relationship Id="rId21" Type="http://schemas.openxmlformats.org/officeDocument/2006/relationships/oleObject" Target="../embeddings/oleObject97.bin"/><Relationship Id="rId20" Type="http://schemas.openxmlformats.org/officeDocument/2006/relationships/image" Target="../media/image62.wmf"/><Relationship Id="rId2" Type="http://schemas.openxmlformats.org/officeDocument/2006/relationships/image" Target="../media/image66.wmf"/><Relationship Id="rId19" Type="http://schemas.openxmlformats.org/officeDocument/2006/relationships/oleObject" Target="../embeddings/oleObject96.bin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95.bin"/><Relationship Id="rId16" Type="http://schemas.openxmlformats.org/officeDocument/2006/relationships/image" Target="../media/image71.wmf"/><Relationship Id="rId15" Type="http://schemas.openxmlformats.org/officeDocument/2006/relationships/oleObject" Target="../embeddings/oleObject94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8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Group 4"/>
          <p:cNvGrpSpPr/>
          <p:nvPr/>
        </p:nvGrpSpPr>
        <p:grpSpPr>
          <a:xfrm>
            <a:off x="468313" y="115888"/>
            <a:ext cx="1943100" cy="1008062"/>
            <a:chOff x="144" y="240"/>
            <a:chExt cx="1392" cy="1152"/>
          </a:xfrm>
        </p:grpSpPr>
        <p:sp>
          <p:nvSpPr>
            <p:cNvPr id="8231" name="AutoShape 2"/>
            <p:cNvSpPr/>
            <p:nvPr/>
          </p:nvSpPr>
          <p:spPr>
            <a:xfrm>
              <a:off x="144" y="240"/>
              <a:ext cx="1392" cy="1152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 defTabSz="762000"/>
              <a:endPara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55" name="Text Box 3"/>
            <p:cNvSpPr txBox="1">
              <a:spLocks noChangeArrowheads="1"/>
            </p:cNvSpPr>
            <p:nvPr/>
          </p:nvSpPr>
          <p:spPr bwMode="auto">
            <a:xfrm>
              <a:off x="472" y="561"/>
              <a:ext cx="596" cy="52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762000">
                <a:buClrTx/>
                <a:buSzTx/>
                <a:buFontTx/>
                <a:defRPr/>
              </a:pPr>
              <a:r>
                <a:rPr kumimoji="0" lang="zh-CN" altLang="en-US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说明</a:t>
              </a:r>
              <a:endParaRPr kumimoji="0" lang="zh-CN" altLang="en-US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157" name="Text Box 5"/>
          <p:cNvSpPr txBox="1"/>
          <p:nvPr/>
        </p:nvSpPr>
        <p:spPr>
          <a:xfrm>
            <a:off x="2617788" y="458788"/>
            <a:ext cx="63373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762000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、对于闭合的稳恒电流，只有与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相绞链的电流，才算被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包围的电流；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8" name="Text Box 6"/>
          <p:cNvSpPr txBox="1"/>
          <p:nvPr/>
        </p:nvSpPr>
        <p:spPr>
          <a:xfrm>
            <a:off x="395288" y="3068638"/>
            <a:ext cx="8424862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defTabSz="762000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、安培环路定理表达式右端中的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电流和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只是闭合路径所包围的电流；但左端中的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却是空间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所有电流产生的磁场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，其中也包括那些不被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L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所包围的电流产生的磁场，只不过是后者的磁场对沿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L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的环流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无贡献。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7" name="Object 43"/>
          <p:cNvGraphicFramePr/>
          <p:nvPr/>
        </p:nvGraphicFramePr>
        <p:xfrm>
          <a:off x="468313" y="1628775"/>
          <a:ext cx="26273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1193800" imgH="381000" progId="Equation.3">
                  <p:embed/>
                </p:oleObj>
              </mc:Choice>
              <mc:Fallback>
                <p:oleObj name="" r:id="rId1" imgW="1193800" imgH="3810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628775"/>
                        <a:ext cx="2627312" cy="792163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 cap="flat" cmpd="sng">
                        <a:solidFill>
                          <a:schemeClr val="hlink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7"/>
          <p:cNvGrpSpPr/>
          <p:nvPr/>
        </p:nvGrpSpPr>
        <p:grpSpPr>
          <a:xfrm>
            <a:off x="3708400" y="836613"/>
            <a:ext cx="4248150" cy="2224087"/>
            <a:chOff x="2109" y="981"/>
            <a:chExt cx="3138" cy="1682"/>
          </a:xfrm>
        </p:grpSpPr>
        <p:sp>
          <p:nvSpPr>
            <p:cNvPr id="8203" name="Oval 7"/>
            <p:cNvSpPr/>
            <p:nvPr/>
          </p:nvSpPr>
          <p:spPr>
            <a:xfrm>
              <a:off x="2493" y="1461"/>
              <a:ext cx="2112" cy="816"/>
            </a:xfrm>
            <a:prstGeom prst="ellipse">
              <a:avLst/>
            </a:prstGeom>
            <a:noFill/>
            <a:ln w="5715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4" name="Text Box 20"/>
            <p:cNvSpPr txBox="1"/>
            <p:nvPr/>
          </p:nvSpPr>
          <p:spPr>
            <a:xfrm>
              <a:off x="2818" y="2299"/>
              <a:ext cx="27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defTabSz="76200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5" name="Text Box 21"/>
            <p:cNvSpPr txBox="1"/>
            <p:nvPr/>
          </p:nvSpPr>
          <p:spPr>
            <a:xfrm>
              <a:off x="4694" y="1137"/>
              <a:ext cx="269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defTabSz="76200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6" name="Text Box 29"/>
            <p:cNvSpPr txBox="1"/>
            <p:nvPr/>
          </p:nvSpPr>
          <p:spPr>
            <a:xfrm>
              <a:off x="3509" y="1737"/>
              <a:ext cx="270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defTabSz="762000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7" name="Freeform 30"/>
            <p:cNvSpPr/>
            <p:nvPr/>
          </p:nvSpPr>
          <p:spPr>
            <a:xfrm>
              <a:off x="3323" y="2212"/>
              <a:ext cx="165" cy="15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24" y="45"/>
                </a:cxn>
                <a:cxn ang="0">
                  <a:pos x="158" y="57"/>
                </a:cxn>
                <a:cxn ang="0">
                  <a:pos x="90" y="102"/>
                </a:cxn>
                <a:cxn ang="0">
                  <a:pos x="0" y="158"/>
                </a:cxn>
              </a:cxnLst>
              <a:pathLst>
                <a:path w="165" h="158">
                  <a:moveTo>
                    <a:pt x="23" y="0"/>
                  </a:moveTo>
                  <a:cubicBezTo>
                    <a:pt x="78" y="37"/>
                    <a:pt x="42" y="17"/>
                    <a:pt x="124" y="45"/>
                  </a:cubicBezTo>
                  <a:cubicBezTo>
                    <a:pt x="135" y="49"/>
                    <a:pt x="158" y="57"/>
                    <a:pt x="158" y="57"/>
                  </a:cubicBezTo>
                  <a:cubicBezTo>
                    <a:pt x="137" y="120"/>
                    <a:pt x="165" y="68"/>
                    <a:pt x="90" y="102"/>
                  </a:cubicBezTo>
                  <a:cubicBezTo>
                    <a:pt x="58" y="117"/>
                    <a:pt x="32" y="143"/>
                    <a:pt x="0" y="158"/>
                  </a:cubicBezTo>
                </a:path>
              </a:pathLst>
            </a:custGeom>
            <a:noFill/>
            <a:ln w="57150" cap="flat" cmpd="sng">
              <a:solidFill>
                <a:srgbClr val="0000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8" name="Text Box 31"/>
            <p:cNvSpPr txBox="1"/>
            <p:nvPr/>
          </p:nvSpPr>
          <p:spPr>
            <a:xfrm>
              <a:off x="3492" y="2270"/>
              <a:ext cx="310" cy="3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defTabSz="762000"/>
              <a:r>
                <a:rPr lang="en-US" altLang="zh-CN" sz="28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9" name="Text Box 41"/>
            <p:cNvSpPr txBox="1"/>
            <p:nvPr/>
          </p:nvSpPr>
          <p:spPr>
            <a:xfrm>
              <a:off x="4824" y="1963"/>
              <a:ext cx="273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defTabSz="762000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210" name="Group 50"/>
            <p:cNvGrpSpPr/>
            <p:nvPr/>
          </p:nvGrpSpPr>
          <p:grpSpPr>
            <a:xfrm>
              <a:off x="2109" y="1525"/>
              <a:ext cx="726" cy="1082"/>
              <a:chOff x="158" y="2462"/>
              <a:chExt cx="726" cy="1082"/>
            </a:xfrm>
          </p:grpSpPr>
          <p:sp>
            <p:nvSpPr>
              <p:cNvPr id="8226" name="Freeform 44"/>
              <p:cNvSpPr/>
              <p:nvPr/>
            </p:nvSpPr>
            <p:spPr>
              <a:xfrm>
                <a:off x="340" y="2462"/>
                <a:ext cx="499" cy="424"/>
              </a:xfrm>
              <a:custGeom>
                <a:avLst/>
                <a:gdLst/>
                <a:ahLst/>
                <a:cxnLst>
                  <a:cxn ang="0">
                    <a:pos x="0" y="333"/>
                  </a:cxn>
                  <a:cxn ang="0">
                    <a:pos x="91" y="61"/>
                  </a:cxn>
                  <a:cxn ang="0">
                    <a:pos x="317" y="61"/>
                  </a:cxn>
                  <a:cxn ang="0">
                    <a:pos x="499" y="424"/>
                  </a:cxn>
                </a:cxnLst>
                <a:pathLst>
                  <a:path w="499" h="424">
                    <a:moveTo>
                      <a:pt x="0" y="333"/>
                    </a:moveTo>
                    <a:cubicBezTo>
                      <a:pt x="19" y="219"/>
                      <a:pt x="38" y="106"/>
                      <a:pt x="91" y="61"/>
                    </a:cubicBezTo>
                    <a:cubicBezTo>
                      <a:pt x="144" y="16"/>
                      <a:pt x="249" y="0"/>
                      <a:pt x="317" y="61"/>
                    </a:cubicBezTo>
                    <a:cubicBezTo>
                      <a:pt x="385" y="122"/>
                      <a:pt x="469" y="364"/>
                      <a:pt x="499" y="424"/>
                    </a:cubicBez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27" name="Line 45"/>
              <p:cNvSpPr/>
              <p:nvPr/>
            </p:nvSpPr>
            <p:spPr>
              <a:xfrm>
                <a:off x="249" y="2795"/>
                <a:ext cx="1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8" name="Line 46"/>
              <p:cNvSpPr/>
              <p:nvPr/>
            </p:nvSpPr>
            <p:spPr>
              <a:xfrm>
                <a:off x="158" y="2886"/>
                <a:ext cx="31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9" name="Freeform 47"/>
              <p:cNvSpPr/>
              <p:nvPr/>
            </p:nvSpPr>
            <p:spPr>
              <a:xfrm>
                <a:off x="340" y="2886"/>
                <a:ext cx="544" cy="6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363"/>
                  </a:cxn>
                  <a:cxn ang="0">
                    <a:pos x="272" y="635"/>
                  </a:cxn>
                  <a:cxn ang="0">
                    <a:pos x="499" y="499"/>
                  </a:cxn>
                  <a:cxn ang="0">
                    <a:pos x="544" y="227"/>
                  </a:cxn>
                </a:cxnLst>
                <a:pathLst>
                  <a:path w="544" h="658">
                    <a:moveTo>
                      <a:pt x="0" y="0"/>
                    </a:moveTo>
                    <a:cubicBezTo>
                      <a:pt x="0" y="128"/>
                      <a:pt x="0" y="257"/>
                      <a:pt x="45" y="363"/>
                    </a:cubicBezTo>
                    <a:cubicBezTo>
                      <a:pt x="90" y="469"/>
                      <a:pt x="196" y="612"/>
                      <a:pt x="272" y="635"/>
                    </a:cubicBezTo>
                    <a:cubicBezTo>
                      <a:pt x="348" y="658"/>
                      <a:pt x="454" y="567"/>
                      <a:pt x="499" y="499"/>
                    </a:cubicBezTo>
                    <a:cubicBezTo>
                      <a:pt x="544" y="431"/>
                      <a:pt x="537" y="265"/>
                      <a:pt x="544" y="227"/>
                    </a:cubicBez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30" name="Line 49"/>
              <p:cNvSpPr/>
              <p:nvPr/>
            </p:nvSpPr>
            <p:spPr>
              <a:xfrm flipV="1">
                <a:off x="793" y="3339"/>
                <a:ext cx="91" cy="9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</p:grpSp>
        <p:sp>
          <p:nvSpPr>
            <p:cNvPr id="8211" name="Line 51"/>
            <p:cNvSpPr/>
            <p:nvPr/>
          </p:nvSpPr>
          <p:spPr>
            <a:xfrm flipV="1">
              <a:off x="2971" y="1570"/>
              <a:ext cx="136" cy="9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2" name="Line 52"/>
            <p:cNvSpPr/>
            <p:nvPr/>
          </p:nvSpPr>
          <p:spPr>
            <a:xfrm flipV="1">
              <a:off x="2926" y="1570"/>
              <a:ext cx="272" cy="18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3" name="Freeform 53"/>
            <p:cNvSpPr/>
            <p:nvPr/>
          </p:nvSpPr>
          <p:spPr>
            <a:xfrm>
              <a:off x="2971" y="981"/>
              <a:ext cx="566" cy="968"/>
            </a:xfrm>
            <a:custGeom>
              <a:avLst/>
              <a:gdLst/>
              <a:ahLst/>
              <a:cxnLst>
                <a:cxn ang="0">
                  <a:pos x="52" y="628"/>
                </a:cxn>
                <a:cxn ang="0">
                  <a:pos x="7" y="446"/>
                </a:cxn>
                <a:cxn ang="0">
                  <a:pos x="97" y="220"/>
                </a:cxn>
                <a:cxn ang="0">
                  <a:pos x="233" y="38"/>
                </a:cxn>
                <a:cxn ang="0">
                  <a:pos x="415" y="38"/>
                </a:cxn>
                <a:cxn ang="0">
                  <a:pos x="551" y="265"/>
                </a:cxn>
                <a:cxn ang="0">
                  <a:pos x="505" y="764"/>
                </a:cxn>
                <a:cxn ang="0">
                  <a:pos x="415" y="945"/>
                </a:cxn>
                <a:cxn ang="0">
                  <a:pos x="188" y="900"/>
                </a:cxn>
                <a:cxn ang="0">
                  <a:pos x="52" y="719"/>
                </a:cxn>
              </a:cxnLst>
              <a:pathLst>
                <a:path w="566" h="968">
                  <a:moveTo>
                    <a:pt x="52" y="628"/>
                  </a:moveTo>
                  <a:cubicBezTo>
                    <a:pt x="26" y="571"/>
                    <a:pt x="0" y="514"/>
                    <a:pt x="7" y="446"/>
                  </a:cubicBezTo>
                  <a:cubicBezTo>
                    <a:pt x="14" y="378"/>
                    <a:pt x="59" y="288"/>
                    <a:pt x="97" y="220"/>
                  </a:cubicBezTo>
                  <a:cubicBezTo>
                    <a:pt x="135" y="152"/>
                    <a:pt x="180" y="68"/>
                    <a:pt x="233" y="38"/>
                  </a:cubicBezTo>
                  <a:cubicBezTo>
                    <a:pt x="286" y="8"/>
                    <a:pt x="362" y="0"/>
                    <a:pt x="415" y="38"/>
                  </a:cubicBezTo>
                  <a:cubicBezTo>
                    <a:pt x="468" y="76"/>
                    <a:pt x="536" y="144"/>
                    <a:pt x="551" y="265"/>
                  </a:cubicBezTo>
                  <a:cubicBezTo>
                    <a:pt x="566" y="386"/>
                    <a:pt x="528" y="651"/>
                    <a:pt x="505" y="764"/>
                  </a:cubicBezTo>
                  <a:cubicBezTo>
                    <a:pt x="482" y="877"/>
                    <a:pt x="468" y="922"/>
                    <a:pt x="415" y="945"/>
                  </a:cubicBezTo>
                  <a:cubicBezTo>
                    <a:pt x="362" y="968"/>
                    <a:pt x="248" y="938"/>
                    <a:pt x="188" y="900"/>
                  </a:cubicBezTo>
                  <a:cubicBezTo>
                    <a:pt x="128" y="862"/>
                    <a:pt x="75" y="749"/>
                    <a:pt x="52" y="719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4" name="Line 54"/>
            <p:cNvSpPr/>
            <p:nvPr/>
          </p:nvSpPr>
          <p:spPr>
            <a:xfrm flipV="1">
              <a:off x="3470" y="1480"/>
              <a:ext cx="45" cy="27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grpSp>
          <p:nvGrpSpPr>
            <p:cNvPr id="8215" name="Group 61"/>
            <p:cNvGrpSpPr/>
            <p:nvPr/>
          </p:nvGrpSpPr>
          <p:grpSpPr>
            <a:xfrm>
              <a:off x="4059" y="1207"/>
              <a:ext cx="1188" cy="1285"/>
              <a:chOff x="150" y="2599"/>
              <a:chExt cx="1188" cy="1285"/>
            </a:xfrm>
          </p:grpSpPr>
          <p:sp>
            <p:nvSpPr>
              <p:cNvPr id="8221" name="Freeform 55"/>
              <p:cNvSpPr/>
              <p:nvPr/>
            </p:nvSpPr>
            <p:spPr>
              <a:xfrm>
                <a:off x="150" y="2599"/>
                <a:ext cx="961" cy="514"/>
              </a:xfrm>
              <a:custGeom>
                <a:avLst/>
                <a:gdLst/>
                <a:ahLst/>
                <a:cxnLst>
                  <a:cxn ang="0">
                    <a:pos x="99" y="514"/>
                  </a:cxn>
                  <a:cxn ang="0">
                    <a:pos x="8" y="196"/>
                  </a:cxn>
                  <a:cxn ang="0">
                    <a:pos x="145" y="15"/>
                  </a:cxn>
                  <a:cxn ang="0">
                    <a:pos x="598" y="105"/>
                  </a:cxn>
                  <a:cxn ang="0">
                    <a:pos x="961" y="514"/>
                  </a:cxn>
                </a:cxnLst>
                <a:pathLst>
                  <a:path w="961" h="514">
                    <a:moveTo>
                      <a:pt x="99" y="514"/>
                    </a:moveTo>
                    <a:cubicBezTo>
                      <a:pt x="49" y="396"/>
                      <a:pt x="0" y="279"/>
                      <a:pt x="8" y="196"/>
                    </a:cubicBezTo>
                    <a:cubicBezTo>
                      <a:pt x="16" y="113"/>
                      <a:pt x="47" y="30"/>
                      <a:pt x="145" y="15"/>
                    </a:cubicBezTo>
                    <a:cubicBezTo>
                      <a:pt x="243" y="0"/>
                      <a:pt x="462" y="22"/>
                      <a:pt x="598" y="105"/>
                    </a:cubicBezTo>
                    <a:cubicBezTo>
                      <a:pt x="734" y="188"/>
                      <a:pt x="900" y="446"/>
                      <a:pt x="961" y="514"/>
                    </a:cubicBez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22" name="Line 57"/>
              <p:cNvSpPr/>
              <p:nvPr/>
            </p:nvSpPr>
            <p:spPr>
              <a:xfrm flipV="1">
                <a:off x="1111" y="3158"/>
                <a:ext cx="136" cy="9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3" name="Line 58"/>
              <p:cNvSpPr/>
              <p:nvPr/>
            </p:nvSpPr>
            <p:spPr>
              <a:xfrm flipV="1">
                <a:off x="1021" y="3067"/>
                <a:ext cx="181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4" name="Freeform 59"/>
              <p:cNvSpPr/>
              <p:nvPr/>
            </p:nvSpPr>
            <p:spPr>
              <a:xfrm>
                <a:off x="567" y="3203"/>
                <a:ext cx="771" cy="681"/>
              </a:xfrm>
              <a:custGeom>
                <a:avLst/>
                <a:gdLst/>
                <a:ahLst/>
                <a:cxnLst>
                  <a:cxn ang="0">
                    <a:pos x="0" y="318"/>
                  </a:cxn>
                  <a:cxn ang="0">
                    <a:pos x="226" y="545"/>
                  </a:cxn>
                  <a:cxn ang="0">
                    <a:pos x="635" y="635"/>
                  </a:cxn>
                  <a:cxn ang="0">
                    <a:pos x="771" y="272"/>
                  </a:cxn>
                  <a:cxn ang="0">
                    <a:pos x="635" y="0"/>
                  </a:cxn>
                </a:cxnLst>
                <a:pathLst>
                  <a:path w="771" h="681">
                    <a:moveTo>
                      <a:pt x="0" y="318"/>
                    </a:moveTo>
                    <a:cubicBezTo>
                      <a:pt x="60" y="405"/>
                      <a:pt x="120" y="492"/>
                      <a:pt x="226" y="545"/>
                    </a:cubicBezTo>
                    <a:cubicBezTo>
                      <a:pt x="332" y="598"/>
                      <a:pt x="544" y="681"/>
                      <a:pt x="635" y="635"/>
                    </a:cubicBezTo>
                    <a:cubicBezTo>
                      <a:pt x="726" y="589"/>
                      <a:pt x="771" y="378"/>
                      <a:pt x="771" y="272"/>
                    </a:cubicBezTo>
                    <a:cubicBezTo>
                      <a:pt x="771" y="166"/>
                      <a:pt x="658" y="45"/>
                      <a:pt x="63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25" name="Line 60"/>
              <p:cNvSpPr/>
              <p:nvPr/>
            </p:nvSpPr>
            <p:spPr>
              <a:xfrm flipH="1" flipV="1">
                <a:off x="793" y="2750"/>
                <a:ext cx="137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</p:grpSp>
        <p:grpSp>
          <p:nvGrpSpPr>
            <p:cNvPr id="8216" name="Group 66"/>
            <p:cNvGrpSpPr/>
            <p:nvPr/>
          </p:nvGrpSpPr>
          <p:grpSpPr>
            <a:xfrm>
              <a:off x="4619" y="1707"/>
              <a:ext cx="438" cy="589"/>
              <a:chOff x="325" y="3083"/>
              <a:chExt cx="438" cy="589"/>
            </a:xfrm>
          </p:grpSpPr>
          <p:sp>
            <p:nvSpPr>
              <p:cNvPr id="8217" name="Line 62"/>
              <p:cNvSpPr/>
              <p:nvPr/>
            </p:nvSpPr>
            <p:spPr>
              <a:xfrm flipV="1">
                <a:off x="340" y="3430"/>
                <a:ext cx="136" cy="9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18" name="Line 63"/>
              <p:cNvSpPr/>
              <p:nvPr/>
            </p:nvSpPr>
            <p:spPr>
              <a:xfrm flipV="1">
                <a:off x="340" y="3475"/>
                <a:ext cx="227" cy="13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19" name="Freeform 64"/>
              <p:cNvSpPr/>
              <p:nvPr/>
            </p:nvSpPr>
            <p:spPr>
              <a:xfrm>
                <a:off x="325" y="3083"/>
                <a:ext cx="438" cy="589"/>
              </a:xfrm>
              <a:custGeom>
                <a:avLst/>
                <a:gdLst/>
                <a:ahLst/>
                <a:cxnLst>
                  <a:cxn ang="0">
                    <a:pos x="60" y="392"/>
                  </a:cxn>
                  <a:cxn ang="0">
                    <a:pos x="15" y="256"/>
                  </a:cxn>
                  <a:cxn ang="0">
                    <a:pos x="151" y="30"/>
                  </a:cxn>
                  <a:cxn ang="0">
                    <a:pos x="332" y="75"/>
                  </a:cxn>
                  <a:cxn ang="0">
                    <a:pos x="423" y="302"/>
                  </a:cxn>
                  <a:cxn ang="0">
                    <a:pos x="423" y="483"/>
                  </a:cxn>
                  <a:cxn ang="0">
                    <a:pos x="332" y="574"/>
                  </a:cxn>
                  <a:cxn ang="0">
                    <a:pos x="196" y="574"/>
                  </a:cxn>
                  <a:cxn ang="0">
                    <a:pos x="151" y="483"/>
                  </a:cxn>
                </a:cxnLst>
                <a:pathLst>
                  <a:path w="438" h="589">
                    <a:moveTo>
                      <a:pt x="60" y="392"/>
                    </a:moveTo>
                    <a:cubicBezTo>
                      <a:pt x="30" y="354"/>
                      <a:pt x="0" y="316"/>
                      <a:pt x="15" y="256"/>
                    </a:cubicBezTo>
                    <a:cubicBezTo>
                      <a:pt x="30" y="196"/>
                      <a:pt x="98" y="60"/>
                      <a:pt x="151" y="30"/>
                    </a:cubicBezTo>
                    <a:cubicBezTo>
                      <a:pt x="204" y="0"/>
                      <a:pt x="287" y="30"/>
                      <a:pt x="332" y="75"/>
                    </a:cubicBezTo>
                    <a:cubicBezTo>
                      <a:pt x="377" y="120"/>
                      <a:pt x="408" y="234"/>
                      <a:pt x="423" y="302"/>
                    </a:cubicBezTo>
                    <a:cubicBezTo>
                      <a:pt x="438" y="370"/>
                      <a:pt x="438" y="438"/>
                      <a:pt x="423" y="483"/>
                    </a:cubicBezTo>
                    <a:cubicBezTo>
                      <a:pt x="408" y="528"/>
                      <a:pt x="370" y="559"/>
                      <a:pt x="332" y="574"/>
                    </a:cubicBezTo>
                    <a:cubicBezTo>
                      <a:pt x="294" y="589"/>
                      <a:pt x="226" y="589"/>
                      <a:pt x="196" y="574"/>
                    </a:cubicBezTo>
                    <a:cubicBezTo>
                      <a:pt x="166" y="559"/>
                      <a:pt x="158" y="498"/>
                      <a:pt x="151" y="483"/>
                    </a:cubicBezTo>
                  </a:path>
                </a:pathLst>
              </a:custGeom>
              <a:noFill/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20" name="Line 65"/>
              <p:cNvSpPr/>
              <p:nvPr/>
            </p:nvSpPr>
            <p:spPr>
              <a:xfrm flipH="1" flipV="1">
                <a:off x="703" y="3249"/>
                <a:ext cx="45" cy="18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sp>
        </p:grpSp>
      </p:grpSp>
      <p:sp>
        <p:nvSpPr>
          <p:cNvPr id="49220" name="Text Box 68"/>
          <p:cNvSpPr txBox="1"/>
          <p:nvPr/>
        </p:nvSpPr>
        <p:spPr>
          <a:xfrm>
            <a:off x="139700" y="4622800"/>
            <a:ext cx="8305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defTabSz="762000"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三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. 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安培环路定理在解场方面的应用</a:t>
            </a:r>
            <a:endParaRPr lang="zh-CN" altLang="en-US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261938" y="4927600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7620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步骤：</a:t>
            </a:r>
            <a:endParaRPr kumimoji="0" lang="zh-CN" altLang="en-US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22" name="Text Box 70"/>
          <p:cNvSpPr txBox="1"/>
          <p:nvPr/>
        </p:nvSpPr>
        <p:spPr>
          <a:xfrm>
            <a:off x="333375" y="5286375"/>
            <a:ext cx="835342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defTabSz="762000">
              <a:buAutoNum type="arabicParenR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由电流的分布来分析磁场分布的对称性；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defTabSz="762000">
              <a:buAutoNum type="arabicParenR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选择合适的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闭合路径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，使得沿路径的矢量积分可化为标量积分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具体实施，类似于电场强度的高斯定理的解法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2" name="灯片编号占位符 4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defTabSz="762000" eaLnBrk="1" hangingPunct="1"/>
            <a:fld id="{9A0DB2DC-4C9A-4742-B13C-FB6460FD3503}" type="slidenum">
              <a:rPr lang="" altLang="zh-CN" sz="1400" b="0" dirty="0">
                <a:solidFill>
                  <a:schemeClr val="tx1"/>
                </a:solidFill>
              </a:rPr>
            </a:fld>
            <a:endParaRPr lang="" altLang="zh-CN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22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49220" grpId="0"/>
      <p:bldP spid="49221" grpId="0" build="p"/>
      <p:bldP spid="492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4" name="Group 47"/>
          <p:cNvGrpSpPr/>
          <p:nvPr/>
        </p:nvGrpSpPr>
        <p:grpSpPr>
          <a:xfrm>
            <a:off x="5892800" y="153988"/>
            <a:ext cx="3071813" cy="1779587"/>
            <a:chOff x="480" y="816"/>
            <a:chExt cx="2256" cy="1238"/>
          </a:xfrm>
        </p:grpSpPr>
        <p:pic>
          <p:nvPicPr>
            <p:cNvPr id="23594" name="Picture 48" descr="螺线管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0" y="816"/>
              <a:ext cx="2256" cy="1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95" name="Line 49"/>
            <p:cNvSpPr/>
            <p:nvPr/>
          </p:nvSpPr>
          <p:spPr>
            <a:xfrm>
              <a:off x="2256" y="1776"/>
              <a:ext cx="96" cy="4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3596" name="Line 50"/>
            <p:cNvSpPr/>
            <p:nvPr/>
          </p:nvSpPr>
          <p:spPr>
            <a:xfrm>
              <a:off x="1968" y="1824"/>
              <a:ext cx="96" cy="4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triangle" w="med" len="med"/>
              <a:tailEnd type="none" w="med" len="med"/>
            </a:ln>
          </p:spPr>
        </p:sp>
      </p:grpSp>
      <p:pic>
        <p:nvPicPr>
          <p:cNvPr id="24627" name="Picture 51" descr="螺线管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1593850"/>
            <a:ext cx="2816225" cy="1893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Text Box 2"/>
          <p:cNvSpPr txBox="1"/>
          <p:nvPr/>
        </p:nvSpPr>
        <p:spPr>
          <a:xfrm>
            <a:off x="84138" y="115888"/>
            <a:ext cx="4343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例题</a:t>
            </a:r>
            <a:r>
              <a:rPr lang="en-US" altLang="zh-CN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3]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螺绕环内的磁场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Text Box 3"/>
          <p:cNvSpPr txBox="1"/>
          <p:nvPr/>
        </p:nvSpPr>
        <p:spPr>
          <a:xfrm>
            <a:off x="457200" y="649288"/>
            <a:ext cx="1666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已知：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1730375" y="687388"/>
          <a:ext cx="14271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622300" imgH="203200" progId="Equation.3">
                  <p:embed/>
                </p:oleObj>
              </mc:Choice>
              <mc:Fallback>
                <p:oleObj name="" r:id="rId3" imgW="622300" imgH="203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0375" y="687388"/>
                        <a:ext cx="1427163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5"/>
          <p:cNvSpPr txBox="1"/>
          <p:nvPr/>
        </p:nvSpPr>
        <p:spPr>
          <a:xfrm>
            <a:off x="3381375" y="623888"/>
            <a:ext cx="14208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求：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60" name="Object 6"/>
          <p:cNvGraphicFramePr>
            <a:graphicFrameLocks noChangeAspect="1"/>
          </p:cNvGraphicFramePr>
          <p:nvPr/>
        </p:nvGraphicFramePr>
        <p:xfrm>
          <a:off x="4586288" y="623888"/>
          <a:ext cx="8683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381000" imgH="215900" progId="Equation.3">
                  <p:embed/>
                </p:oleObj>
              </mc:Choice>
              <mc:Fallback>
                <p:oleObj name="" r:id="rId5" imgW="381000" imgH="215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6288" y="623888"/>
                        <a:ext cx="868362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Text Box 26"/>
          <p:cNvSpPr txBox="1"/>
          <p:nvPr/>
        </p:nvSpPr>
        <p:spPr>
          <a:xfrm>
            <a:off x="442913" y="2557463"/>
            <a:ext cx="61864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取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为半径的圆为积分回路，则有：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603" name="Object 27"/>
          <p:cNvGraphicFramePr>
            <a:graphicFrameLocks noChangeAspect="1"/>
          </p:cNvGraphicFramePr>
          <p:nvPr/>
        </p:nvGraphicFramePr>
        <p:xfrm>
          <a:off x="862013" y="3121025"/>
          <a:ext cx="198278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977900" imgH="381000" progId="Equation.3">
                  <p:embed/>
                </p:oleObj>
              </mc:Choice>
              <mc:Fallback>
                <p:oleObj name="" r:id="rId7" imgW="977900" imgH="381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2013" y="3121025"/>
                        <a:ext cx="1982787" cy="77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8"/>
          <p:cNvGraphicFramePr>
            <a:graphicFrameLocks noChangeAspect="1"/>
          </p:cNvGraphicFramePr>
          <p:nvPr/>
        </p:nvGraphicFramePr>
        <p:xfrm>
          <a:off x="2774950" y="3209925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634365" imgH="177800" progId="Equation.3">
                  <p:embed/>
                </p:oleObj>
              </mc:Choice>
              <mc:Fallback>
                <p:oleObj name="" r:id="rId9" imgW="634365" imgH="177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4950" y="3209925"/>
                        <a:ext cx="1460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29"/>
          <p:cNvGraphicFramePr>
            <a:graphicFrameLocks noChangeAspect="1"/>
          </p:cNvGraphicFramePr>
          <p:nvPr/>
        </p:nvGraphicFramePr>
        <p:xfrm>
          <a:off x="4240213" y="3171825"/>
          <a:ext cx="1120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520700" imgH="228600" progId="Equation.3">
                  <p:embed/>
                </p:oleObj>
              </mc:Choice>
              <mc:Fallback>
                <p:oleObj name="" r:id="rId11" imgW="520700" imgH="228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0213" y="3171825"/>
                        <a:ext cx="11207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Text Box 30"/>
          <p:cNvSpPr txBox="1"/>
          <p:nvPr/>
        </p:nvSpPr>
        <p:spPr>
          <a:xfrm>
            <a:off x="323850" y="3841750"/>
            <a:ext cx="20716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因而有：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607" name="Object 31"/>
          <p:cNvGraphicFramePr>
            <a:graphicFrameLocks noChangeAspect="1"/>
          </p:cNvGraphicFramePr>
          <p:nvPr/>
        </p:nvGraphicFramePr>
        <p:xfrm>
          <a:off x="1878013" y="3654425"/>
          <a:ext cx="150336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3" imgW="685800" imgH="406400" progId="Equation.3">
                  <p:embed/>
                </p:oleObj>
              </mc:Choice>
              <mc:Fallback>
                <p:oleObj name="" r:id="rId13" imgW="685800" imgH="4064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78013" y="3654425"/>
                        <a:ext cx="1503362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Text Box 32"/>
          <p:cNvSpPr txBox="1"/>
          <p:nvPr/>
        </p:nvSpPr>
        <p:spPr>
          <a:xfrm>
            <a:off x="323850" y="4457700"/>
            <a:ext cx="14208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环外：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609" name="Object 33"/>
          <p:cNvGraphicFramePr>
            <a:graphicFrameLocks noChangeAspect="1"/>
          </p:cNvGraphicFramePr>
          <p:nvPr/>
        </p:nvGraphicFramePr>
        <p:xfrm>
          <a:off x="1898650" y="4502150"/>
          <a:ext cx="946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5" imgW="393065" imgH="177800" progId="Equation.3">
                  <p:embed/>
                </p:oleObj>
              </mc:Choice>
              <mc:Fallback>
                <p:oleObj name="" r:id="rId15" imgW="393065" imgH="177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98650" y="4502150"/>
                        <a:ext cx="94615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0" name="Text Box 34"/>
          <p:cNvSpPr txBox="1"/>
          <p:nvPr/>
        </p:nvSpPr>
        <p:spPr>
          <a:xfrm>
            <a:off x="323850" y="5351463"/>
            <a:ext cx="12557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2323F7"/>
                </a:solidFill>
                <a:latin typeface="Times New Roman" panose="02020603050405020304" pitchFamily="18" charset="0"/>
              </a:rPr>
              <a:t>特例：</a:t>
            </a:r>
            <a:endParaRPr lang="zh-CN" altLang="en-US" sz="2800" b="1" dirty="0">
              <a:solidFill>
                <a:srgbClr val="2323F7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611" name="Object 35"/>
          <p:cNvGraphicFramePr>
            <a:graphicFrameLocks noChangeAspect="1"/>
          </p:cNvGraphicFramePr>
          <p:nvPr/>
        </p:nvGraphicFramePr>
        <p:xfrm>
          <a:off x="1538288" y="5373688"/>
          <a:ext cx="20304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7" imgW="824865" imgH="215900" progId="Equation.3">
                  <p:embed/>
                </p:oleObj>
              </mc:Choice>
              <mc:Fallback>
                <p:oleObj name="" r:id="rId17" imgW="824865" imgH="215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38288" y="5373688"/>
                        <a:ext cx="2030412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2" name="Text Box 36"/>
          <p:cNvSpPr txBox="1"/>
          <p:nvPr/>
        </p:nvSpPr>
        <p:spPr>
          <a:xfrm>
            <a:off x="3733800" y="5373688"/>
            <a:ext cx="9826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613" name="Object 37"/>
          <p:cNvGraphicFramePr>
            <a:graphicFrameLocks noChangeAspect="1"/>
          </p:cNvGraphicFramePr>
          <p:nvPr/>
        </p:nvGraphicFramePr>
        <p:xfrm>
          <a:off x="1579563" y="5894388"/>
          <a:ext cx="31369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9" imgW="1155700" imgH="381000" progId="Equation.3">
                  <p:embed/>
                </p:oleObj>
              </mc:Choice>
              <mc:Fallback>
                <p:oleObj name="" r:id="rId19" imgW="1155700" imgH="381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79563" y="5894388"/>
                        <a:ext cx="3136900" cy="869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4" name="Text Box 38"/>
          <p:cNvSpPr txBox="1"/>
          <p:nvPr/>
        </p:nvSpPr>
        <p:spPr>
          <a:xfrm>
            <a:off x="144463" y="1214438"/>
            <a:ext cx="6180137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由对称性分析可知，磁感应线为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同轴圆形曲线，与轴距离相同的各点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大小相同，方向沿圆的切线方向。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615" name="Object 39"/>
          <p:cNvGraphicFramePr>
            <a:graphicFrameLocks noChangeAspect="1"/>
          </p:cNvGraphicFramePr>
          <p:nvPr/>
        </p:nvGraphicFramePr>
        <p:xfrm>
          <a:off x="4449763" y="5337175"/>
          <a:ext cx="18430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1" imgW="748665" imgH="215900" progId="Equation.3">
                  <p:embed/>
                </p:oleObj>
              </mc:Choice>
              <mc:Fallback>
                <p:oleObj name="" r:id="rId21" imgW="748665" imgH="215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49763" y="5337175"/>
                        <a:ext cx="1843087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/>
          <p:nvPr/>
        </p:nvGrpSpPr>
        <p:grpSpPr>
          <a:xfrm>
            <a:off x="6534150" y="3878263"/>
            <a:ext cx="2286000" cy="2392362"/>
            <a:chOff x="3936" y="2256"/>
            <a:chExt cx="1440" cy="1507"/>
          </a:xfrm>
        </p:grpSpPr>
        <p:grpSp>
          <p:nvGrpSpPr>
            <p:cNvPr id="23576" name="Group 25"/>
            <p:cNvGrpSpPr/>
            <p:nvPr/>
          </p:nvGrpSpPr>
          <p:grpSpPr>
            <a:xfrm>
              <a:off x="3936" y="2256"/>
              <a:ext cx="1440" cy="1507"/>
              <a:chOff x="3936" y="2256"/>
              <a:chExt cx="1440" cy="1507"/>
            </a:xfrm>
          </p:grpSpPr>
          <p:grpSp>
            <p:nvGrpSpPr>
              <p:cNvPr id="23581" name="Group 13"/>
              <p:cNvGrpSpPr/>
              <p:nvPr/>
            </p:nvGrpSpPr>
            <p:grpSpPr>
              <a:xfrm>
                <a:off x="3936" y="2256"/>
                <a:ext cx="1440" cy="1440"/>
                <a:chOff x="3288" y="2232"/>
                <a:chExt cx="1440" cy="1440"/>
              </a:xfrm>
            </p:grpSpPr>
            <p:sp>
              <p:nvSpPr>
                <p:cNvPr id="23590" name="Oval 9"/>
                <p:cNvSpPr/>
                <p:nvPr/>
              </p:nvSpPr>
              <p:spPr>
                <a:xfrm>
                  <a:off x="3648" y="2592"/>
                  <a:ext cx="720" cy="72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FF0000"/>
                  </a:solidFill>
                  <a:prstDash val="lgDash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b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91" name="Oval 10"/>
                <p:cNvSpPr/>
                <p:nvPr/>
              </p:nvSpPr>
              <p:spPr>
                <a:xfrm>
                  <a:off x="3408" y="2352"/>
                  <a:ext cx="1200" cy="12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b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92" name="Oval 11"/>
                <p:cNvSpPr/>
                <p:nvPr/>
              </p:nvSpPr>
              <p:spPr>
                <a:xfrm>
                  <a:off x="3288" y="2232"/>
                  <a:ext cx="1440" cy="144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b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93" name="Oval 12"/>
                <p:cNvSpPr/>
                <p:nvPr/>
              </p:nvSpPr>
              <p:spPr>
                <a:xfrm>
                  <a:off x="3336" y="2280"/>
                  <a:ext cx="1344" cy="1344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FF0000"/>
                  </a:solidFill>
                  <a:prstDash val="lgDash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b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23582" name="Object 14"/>
              <p:cNvGraphicFramePr>
                <a:graphicFrameLocks noChangeAspect="1"/>
              </p:cNvGraphicFramePr>
              <p:nvPr/>
            </p:nvGraphicFramePr>
            <p:xfrm>
              <a:off x="4572" y="2892"/>
              <a:ext cx="16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23" imgW="76200" imgH="76200" progId="Equation.3">
                      <p:embed/>
                    </p:oleObj>
                  </mc:Choice>
                  <mc:Fallback>
                    <p:oleObj name="" r:id="rId23" imgW="76200" imgH="76200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572" y="2892"/>
                            <a:ext cx="168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3" name="Line 18"/>
              <p:cNvSpPr/>
              <p:nvPr/>
            </p:nvSpPr>
            <p:spPr>
              <a:xfrm flipH="1" flipV="1">
                <a:off x="4416" y="2736"/>
                <a:ext cx="24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584" name="Line 19"/>
              <p:cNvSpPr/>
              <p:nvPr/>
            </p:nvSpPr>
            <p:spPr>
              <a:xfrm flipH="1">
                <a:off x="4176" y="2976"/>
                <a:ext cx="480" cy="4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3585" name="Object 20"/>
              <p:cNvGraphicFramePr>
                <a:graphicFrameLocks noChangeAspect="1"/>
              </p:cNvGraphicFramePr>
              <p:nvPr/>
            </p:nvGraphicFramePr>
            <p:xfrm>
              <a:off x="4648" y="2784"/>
              <a:ext cx="22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25" imgW="165100" imgH="177800" progId="Equation.3">
                      <p:embed/>
                    </p:oleObj>
                  </mc:Choice>
                  <mc:Fallback>
                    <p:oleObj name="" r:id="rId25" imgW="165100" imgH="177800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4648" y="2784"/>
                            <a:ext cx="222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6" name="Object 21"/>
              <p:cNvGraphicFramePr>
                <a:graphicFrameLocks noChangeAspect="1"/>
              </p:cNvGraphicFramePr>
              <p:nvPr/>
            </p:nvGraphicFramePr>
            <p:xfrm>
              <a:off x="4792" y="2976"/>
              <a:ext cx="23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27" imgW="177800" imgH="215900" progId="Equation.3">
                      <p:embed/>
                    </p:oleObj>
                  </mc:Choice>
                  <mc:Fallback>
                    <p:oleObj name="" r:id="rId27" imgW="177800" imgH="215900" progId="Equation.3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792" y="2976"/>
                            <a:ext cx="23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7" name="Object 22"/>
              <p:cNvGraphicFramePr>
                <a:graphicFrameLocks noChangeAspect="1"/>
              </p:cNvGraphicFramePr>
              <p:nvPr/>
            </p:nvGraphicFramePr>
            <p:xfrm>
              <a:off x="4839" y="3456"/>
              <a:ext cx="270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29" imgW="190500" imgH="215900" progId="Equation.3">
                      <p:embed/>
                    </p:oleObj>
                  </mc:Choice>
                  <mc:Fallback>
                    <p:oleObj name="" r:id="rId29" imgW="190500" imgH="215900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839" y="3456"/>
                            <a:ext cx="270" cy="3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8" name="Object 23"/>
              <p:cNvGraphicFramePr>
                <a:graphicFrameLocks noChangeAspect="1"/>
              </p:cNvGraphicFramePr>
              <p:nvPr/>
            </p:nvGraphicFramePr>
            <p:xfrm>
              <a:off x="4560" y="2640"/>
              <a:ext cx="268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31" imgW="152400" imgH="165100" progId="Equation.3">
                      <p:embed/>
                    </p:oleObj>
                  </mc:Choice>
                  <mc:Fallback>
                    <p:oleObj name="" r:id="rId31" imgW="152400" imgH="165100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4560" y="2640"/>
                            <a:ext cx="268" cy="2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9" name="Object 24"/>
              <p:cNvGraphicFramePr>
                <a:graphicFrameLocks noChangeAspect="1"/>
              </p:cNvGraphicFramePr>
              <p:nvPr/>
            </p:nvGraphicFramePr>
            <p:xfrm>
              <a:off x="4214" y="3148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33" imgW="114300" imgH="127000" progId="Equation.3">
                      <p:embed/>
                    </p:oleObj>
                  </mc:Choice>
                  <mc:Fallback>
                    <p:oleObj name="" r:id="rId33" imgW="114300" imgH="127000" progId="Equation.3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4214" y="3148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577" name="Line 40"/>
            <p:cNvSpPr/>
            <p:nvPr/>
          </p:nvSpPr>
          <p:spPr>
            <a:xfrm>
              <a:off x="4656" y="2976"/>
              <a:ext cx="172" cy="72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78" name="Line 41"/>
            <p:cNvSpPr/>
            <p:nvPr/>
          </p:nvSpPr>
          <p:spPr>
            <a:xfrm>
              <a:off x="4656" y="2976"/>
              <a:ext cx="600" cy="48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579" name="Object 42"/>
            <p:cNvGraphicFramePr>
              <a:graphicFrameLocks noChangeAspect="1"/>
            </p:cNvGraphicFramePr>
            <p:nvPr/>
          </p:nvGraphicFramePr>
          <p:xfrm>
            <a:off x="4524" y="3235"/>
            <a:ext cx="26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5" imgW="312420" imgH="368300" progId="Equation.3">
                    <p:embed/>
                  </p:oleObj>
                </mc:Choice>
                <mc:Fallback>
                  <p:oleObj name="" r:id="rId35" imgW="312420" imgH="3683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24" y="3235"/>
                          <a:ext cx="264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0" name="Object 43"/>
            <p:cNvGraphicFramePr>
              <a:graphicFrameLocks noChangeAspect="1"/>
            </p:cNvGraphicFramePr>
            <p:nvPr/>
          </p:nvGraphicFramePr>
          <p:xfrm>
            <a:off x="4848" y="2815"/>
            <a:ext cx="29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37" imgW="290195" imgH="368300" progId="Equation.3">
                    <p:embed/>
                  </p:oleObj>
                </mc:Choice>
                <mc:Fallback>
                  <p:oleObj name="" r:id="rId37" imgW="290195" imgH="3683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2815"/>
                          <a:ext cx="295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2" grpId="0" build="p"/>
      <p:bldP spid="24606" grpId="0"/>
      <p:bldP spid="24608" grpId="0"/>
      <p:bldP spid="24610" grpId="0"/>
      <p:bldP spid="24612" grpId="0"/>
      <p:bldP spid="246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578" name="Group 2"/>
          <p:cNvGrpSpPr/>
          <p:nvPr/>
        </p:nvGrpSpPr>
        <p:grpSpPr>
          <a:xfrm>
            <a:off x="4519613" y="5187950"/>
            <a:ext cx="4268787" cy="652463"/>
            <a:chOff x="2847" y="3007"/>
            <a:chExt cx="2689" cy="411"/>
          </a:xfrm>
        </p:grpSpPr>
        <p:sp>
          <p:nvSpPr>
            <p:cNvPr id="24654" name="Rectangle 3"/>
            <p:cNvSpPr/>
            <p:nvPr/>
          </p:nvSpPr>
          <p:spPr>
            <a:xfrm>
              <a:off x="2847" y="3007"/>
              <a:ext cx="2689" cy="411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5" name="Rectangle 4"/>
            <p:cNvSpPr/>
            <p:nvPr/>
          </p:nvSpPr>
          <p:spPr>
            <a:xfrm>
              <a:off x="2847" y="3007"/>
              <a:ext cx="672" cy="411"/>
            </a:xfrm>
            <a:prstGeom prst="rect">
              <a:avLst/>
            </a:prstGeom>
            <a:solidFill>
              <a:srgbClr val="969696"/>
            </a:solidFill>
            <a:ln w="381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6" name="Rectangle 5"/>
            <p:cNvSpPr/>
            <p:nvPr/>
          </p:nvSpPr>
          <p:spPr>
            <a:xfrm>
              <a:off x="4864" y="3007"/>
              <a:ext cx="672" cy="411"/>
            </a:xfrm>
            <a:prstGeom prst="rect">
              <a:avLst/>
            </a:prstGeom>
            <a:solidFill>
              <a:srgbClr val="969696"/>
            </a:solidFill>
            <a:ln w="381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579" name="Text Box 6"/>
          <p:cNvSpPr txBox="1"/>
          <p:nvPr/>
        </p:nvSpPr>
        <p:spPr>
          <a:xfrm>
            <a:off x="250825" y="476250"/>
            <a:ext cx="5489575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练习：如图，螺绕环截面为矩形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80" name="Object 49"/>
          <p:cNvGraphicFramePr>
            <a:graphicFrameLocks noChangeAspect="1"/>
          </p:cNvGraphicFramePr>
          <p:nvPr/>
        </p:nvGraphicFramePr>
        <p:xfrm>
          <a:off x="5645150" y="541338"/>
          <a:ext cx="11128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1104265" imgH="278765" progId="Equation.DSMT4">
                  <p:embed/>
                </p:oleObj>
              </mc:Choice>
              <mc:Fallback>
                <p:oleObj name="" r:id="rId1" imgW="1104265" imgH="278765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5150" y="541338"/>
                        <a:ext cx="11128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0"/>
          <p:cNvGraphicFramePr>
            <a:graphicFrameLocks noChangeAspect="1"/>
          </p:cNvGraphicFramePr>
          <p:nvPr/>
        </p:nvGraphicFramePr>
        <p:xfrm>
          <a:off x="3028950" y="1423988"/>
          <a:ext cx="2093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1494155" imgH="290195" progId="Equation.DSMT4">
                  <p:embed/>
                </p:oleObj>
              </mc:Choice>
              <mc:Fallback>
                <p:oleObj name="" r:id="rId3" imgW="1494155" imgH="290195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28950" y="1423988"/>
                        <a:ext cx="20939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9"/>
          <p:cNvSpPr txBox="1"/>
          <p:nvPr/>
        </p:nvSpPr>
        <p:spPr>
          <a:xfrm>
            <a:off x="750888" y="2205038"/>
            <a:ext cx="3533775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外半径与内半径之比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83" name="Object 51"/>
          <p:cNvGraphicFramePr>
            <a:graphicFrameLocks noChangeAspect="1"/>
          </p:cNvGraphicFramePr>
          <p:nvPr/>
        </p:nvGraphicFramePr>
        <p:xfrm>
          <a:off x="1139825" y="2924175"/>
          <a:ext cx="20494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1471930" imgH="379095" progId="Equation.DSMT4">
                  <p:embed/>
                </p:oleObj>
              </mc:Choice>
              <mc:Fallback>
                <p:oleObj name="" r:id="rId5" imgW="1471930" imgH="379095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39825" y="2924175"/>
                        <a:ext cx="2049463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11"/>
          <p:cNvSpPr txBox="1"/>
          <p:nvPr/>
        </p:nvSpPr>
        <p:spPr>
          <a:xfrm>
            <a:off x="755650" y="3500438"/>
            <a:ext cx="542925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高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85" name="Object 52"/>
          <p:cNvGraphicFramePr>
            <a:graphicFrameLocks noChangeAspect="1"/>
          </p:cNvGraphicFramePr>
          <p:nvPr/>
        </p:nvGraphicFramePr>
        <p:xfrm>
          <a:off x="1457325" y="3603625"/>
          <a:ext cx="18065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1271270" imgH="278765" progId="Equation.DSMT4">
                  <p:embed/>
                </p:oleObj>
              </mc:Choice>
              <mc:Fallback>
                <p:oleObj name="" r:id="rId7" imgW="1271270" imgH="278765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57325" y="3603625"/>
                        <a:ext cx="1806575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6" name="Group 13"/>
          <p:cNvGrpSpPr/>
          <p:nvPr/>
        </p:nvGrpSpPr>
        <p:grpSpPr>
          <a:xfrm>
            <a:off x="4427538" y="2835275"/>
            <a:ext cx="4268787" cy="1744663"/>
            <a:chOff x="2895" y="1281"/>
            <a:chExt cx="2689" cy="1099"/>
          </a:xfrm>
        </p:grpSpPr>
        <p:grpSp>
          <p:nvGrpSpPr>
            <p:cNvPr id="24608" name="Group 14"/>
            <p:cNvGrpSpPr/>
            <p:nvPr/>
          </p:nvGrpSpPr>
          <p:grpSpPr>
            <a:xfrm>
              <a:off x="2895" y="1281"/>
              <a:ext cx="2689" cy="1041"/>
              <a:chOff x="3712" y="603"/>
              <a:chExt cx="1344" cy="786"/>
            </a:xfrm>
          </p:grpSpPr>
          <p:sp>
            <p:nvSpPr>
              <p:cNvPr id="24610" name="Oval 15"/>
              <p:cNvSpPr/>
              <p:nvPr/>
            </p:nvSpPr>
            <p:spPr>
              <a:xfrm>
                <a:off x="3720" y="611"/>
                <a:ext cx="1328" cy="368"/>
              </a:xfrm>
              <a:prstGeom prst="ellipse">
                <a:avLst/>
              </a:prstGeom>
              <a:noFill/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1" name="Arc 16"/>
              <p:cNvSpPr/>
              <p:nvPr/>
            </p:nvSpPr>
            <p:spPr>
              <a:xfrm>
                <a:off x="3712" y="1032"/>
                <a:ext cx="1343" cy="196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21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2" y="0"/>
                  </a:cxn>
                  <a:cxn ang="0">
                    <a:pos x="21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1" y="0"/>
                  </a:cxn>
                  <a:cxn ang="0">
                    <a:pos x="42" y="0"/>
                  </a:cxn>
                </a:cxnLst>
                <a:pathLst>
                  <a:path w="43158" h="22050" fill="none">
                    <a:moveTo>
                      <a:pt x="43157" y="1800"/>
                    </a:moveTo>
                    <a:cubicBezTo>
                      <a:pt x="42444" y="13183"/>
                      <a:pt x="33004" y="22049"/>
                      <a:pt x="21600" y="22050"/>
                    </a:cubicBezTo>
                    <a:cubicBezTo>
                      <a:pt x="9670" y="22050"/>
                      <a:pt x="0" y="12379"/>
                      <a:pt x="0" y="450"/>
                    </a:cubicBezTo>
                    <a:cubicBezTo>
                      <a:pt x="-1" y="299"/>
                      <a:pt x="1" y="149"/>
                      <a:pt x="4" y="-1"/>
                    </a:cubicBezTo>
                  </a:path>
                  <a:path w="43158" h="22050" stroke="0">
                    <a:moveTo>
                      <a:pt x="43157" y="1800"/>
                    </a:moveTo>
                    <a:cubicBezTo>
                      <a:pt x="42444" y="13183"/>
                      <a:pt x="33004" y="22049"/>
                      <a:pt x="21600" y="22050"/>
                    </a:cubicBezTo>
                    <a:cubicBezTo>
                      <a:pt x="9670" y="22050"/>
                      <a:pt x="0" y="12379"/>
                      <a:pt x="0" y="450"/>
                    </a:cubicBezTo>
                    <a:cubicBezTo>
                      <a:pt x="-1" y="299"/>
                      <a:pt x="1" y="149"/>
                      <a:pt x="4" y="-1"/>
                    </a:cubicBezTo>
                    <a:lnTo>
                      <a:pt x="21600" y="450"/>
                    </a:lnTo>
                    <a:lnTo>
                      <a:pt x="43157" y="180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2">
                    <a:alpha val="10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12" name="Line 17"/>
              <p:cNvSpPr/>
              <p:nvPr/>
            </p:nvSpPr>
            <p:spPr>
              <a:xfrm>
                <a:off x="3712" y="795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13" name="Line 18"/>
              <p:cNvSpPr/>
              <p:nvPr/>
            </p:nvSpPr>
            <p:spPr>
              <a:xfrm>
                <a:off x="5056" y="795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14" name="Oval 19"/>
              <p:cNvSpPr/>
              <p:nvPr/>
            </p:nvSpPr>
            <p:spPr>
              <a:xfrm>
                <a:off x="3960" y="707"/>
                <a:ext cx="848" cy="176"/>
              </a:xfrm>
              <a:prstGeom prst="ellipse">
                <a:avLst/>
              </a:prstGeom>
              <a:solidFill>
                <a:srgbClr val="009900"/>
              </a:solidFill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5" name="Line 20"/>
              <p:cNvSpPr/>
              <p:nvPr/>
            </p:nvSpPr>
            <p:spPr>
              <a:xfrm>
                <a:off x="4384" y="987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16" name="Line 21"/>
              <p:cNvSpPr/>
              <p:nvPr/>
            </p:nvSpPr>
            <p:spPr>
              <a:xfrm>
                <a:off x="3808" y="891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17" name="Line 22"/>
              <p:cNvSpPr/>
              <p:nvPr/>
            </p:nvSpPr>
            <p:spPr>
              <a:xfrm>
                <a:off x="4528" y="987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18" name="Line 23"/>
              <p:cNvSpPr/>
              <p:nvPr/>
            </p:nvSpPr>
            <p:spPr>
              <a:xfrm>
                <a:off x="4816" y="939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19" name="Line 24"/>
              <p:cNvSpPr/>
              <p:nvPr/>
            </p:nvSpPr>
            <p:spPr>
              <a:xfrm>
                <a:off x="3952" y="939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20" name="Line 25"/>
              <p:cNvSpPr/>
              <p:nvPr/>
            </p:nvSpPr>
            <p:spPr>
              <a:xfrm>
                <a:off x="4096" y="987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21" name="Line 26"/>
              <p:cNvSpPr/>
              <p:nvPr/>
            </p:nvSpPr>
            <p:spPr>
              <a:xfrm>
                <a:off x="4240" y="987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22" name="Line 27"/>
              <p:cNvSpPr/>
              <p:nvPr/>
            </p:nvSpPr>
            <p:spPr>
              <a:xfrm>
                <a:off x="4960" y="891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23" name="Line 28"/>
              <p:cNvSpPr/>
              <p:nvPr/>
            </p:nvSpPr>
            <p:spPr>
              <a:xfrm>
                <a:off x="4672" y="987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24" name="Line 29"/>
              <p:cNvSpPr/>
              <p:nvPr/>
            </p:nvSpPr>
            <p:spPr>
              <a:xfrm flipH="1" flipV="1">
                <a:off x="4768" y="843"/>
                <a:ext cx="192" cy="4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25" name="Line 30"/>
              <p:cNvSpPr/>
              <p:nvPr/>
            </p:nvSpPr>
            <p:spPr>
              <a:xfrm flipH="1" flipV="1">
                <a:off x="4672" y="891"/>
                <a:ext cx="144" cy="4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26" name="Line 31"/>
              <p:cNvSpPr/>
              <p:nvPr/>
            </p:nvSpPr>
            <p:spPr>
              <a:xfrm flipH="1" flipV="1">
                <a:off x="4576" y="891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27" name="Line 32"/>
              <p:cNvSpPr/>
              <p:nvPr/>
            </p:nvSpPr>
            <p:spPr>
              <a:xfrm flipH="1" flipV="1">
                <a:off x="4480" y="891"/>
                <a:ext cx="4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28" name="Line 33"/>
              <p:cNvSpPr/>
              <p:nvPr/>
            </p:nvSpPr>
            <p:spPr>
              <a:xfrm flipV="1">
                <a:off x="4384" y="891"/>
                <a:ext cx="0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29" name="Line 34"/>
              <p:cNvSpPr/>
              <p:nvPr/>
            </p:nvSpPr>
            <p:spPr>
              <a:xfrm flipV="1">
                <a:off x="4240" y="891"/>
                <a:ext cx="4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30" name="Line 35"/>
              <p:cNvSpPr/>
              <p:nvPr/>
            </p:nvSpPr>
            <p:spPr>
              <a:xfrm flipV="1">
                <a:off x="4096" y="891"/>
                <a:ext cx="4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31" name="Line 36"/>
              <p:cNvSpPr/>
              <p:nvPr/>
            </p:nvSpPr>
            <p:spPr>
              <a:xfrm flipV="1">
                <a:off x="3952" y="843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32" name="Line 37"/>
              <p:cNvSpPr/>
              <p:nvPr/>
            </p:nvSpPr>
            <p:spPr>
              <a:xfrm flipV="1">
                <a:off x="3808" y="843"/>
                <a:ext cx="144" cy="4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33" name="Line 38"/>
              <p:cNvSpPr/>
              <p:nvPr/>
            </p:nvSpPr>
            <p:spPr>
              <a:xfrm>
                <a:off x="3712" y="795"/>
                <a:ext cx="240" cy="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34" name="Line 39"/>
              <p:cNvSpPr/>
              <p:nvPr/>
            </p:nvSpPr>
            <p:spPr>
              <a:xfrm>
                <a:off x="3808" y="699"/>
                <a:ext cx="144" cy="4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35" name="Line 40"/>
              <p:cNvSpPr/>
              <p:nvPr/>
            </p:nvSpPr>
            <p:spPr>
              <a:xfrm>
                <a:off x="3952" y="651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36" name="Line 41"/>
              <p:cNvSpPr/>
              <p:nvPr/>
            </p:nvSpPr>
            <p:spPr>
              <a:xfrm>
                <a:off x="4096" y="603"/>
                <a:ext cx="4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37" name="Line 42"/>
              <p:cNvSpPr/>
              <p:nvPr/>
            </p:nvSpPr>
            <p:spPr>
              <a:xfrm>
                <a:off x="4240" y="603"/>
                <a:ext cx="4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38" name="Line 43"/>
              <p:cNvSpPr/>
              <p:nvPr/>
            </p:nvSpPr>
            <p:spPr>
              <a:xfrm>
                <a:off x="4384" y="603"/>
                <a:ext cx="0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39" name="Line 44"/>
              <p:cNvSpPr/>
              <p:nvPr/>
            </p:nvSpPr>
            <p:spPr>
              <a:xfrm flipV="1">
                <a:off x="4480" y="603"/>
                <a:ext cx="4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40" name="Line 45"/>
              <p:cNvSpPr/>
              <p:nvPr/>
            </p:nvSpPr>
            <p:spPr>
              <a:xfrm flipV="1">
                <a:off x="4576" y="603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41" name="Line 46"/>
              <p:cNvSpPr/>
              <p:nvPr/>
            </p:nvSpPr>
            <p:spPr>
              <a:xfrm flipV="1">
                <a:off x="4672" y="651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42" name="Line 47"/>
              <p:cNvSpPr/>
              <p:nvPr/>
            </p:nvSpPr>
            <p:spPr>
              <a:xfrm>
                <a:off x="4816" y="795"/>
                <a:ext cx="240" cy="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43" name="Line 48"/>
              <p:cNvSpPr/>
              <p:nvPr/>
            </p:nvSpPr>
            <p:spPr>
              <a:xfrm flipV="1">
                <a:off x="4768" y="699"/>
                <a:ext cx="192" cy="4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44" name="Line 49"/>
              <p:cNvSpPr/>
              <p:nvPr/>
            </p:nvSpPr>
            <p:spPr>
              <a:xfrm>
                <a:off x="4384" y="699"/>
                <a:ext cx="0" cy="19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45" name="Line 50"/>
              <p:cNvSpPr/>
              <p:nvPr/>
            </p:nvSpPr>
            <p:spPr>
              <a:xfrm>
                <a:off x="4480" y="699"/>
                <a:ext cx="0" cy="19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46" name="Line 51"/>
              <p:cNvSpPr/>
              <p:nvPr/>
            </p:nvSpPr>
            <p:spPr>
              <a:xfrm>
                <a:off x="4576" y="699"/>
                <a:ext cx="0" cy="19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47" name="Line 52"/>
              <p:cNvSpPr/>
              <p:nvPr/>
            </p:nvSpPr>
            <p:spPr>
              <a:xfrm>
                <a:off x="4672" y="747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48" name="Line 53"/>
              <p:cNvSpPr/>
              <p:nvPr/>
            </p:nvSpPr>
            <p:spPr>
              <a:xfrm>
                <a:off x="4768" y="747"/>
                <a:ext cx="0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49" name="Line 54"/>
              <p:cNvSpPr/>
              <p:nvPr/>
            </p:nvSpPr>
            <p:spPr>
              <a:xfrm>
                <a:off x="4288" y="699"/>
                <a:ext cx="0" cy="19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50" name="Line 55"/>
              <p:cNvSpPr/>
              <p:nvPr/>
            </p:nvSpPr>
            <p:spPr>
              <a:xfrm>
                <a:off x="4144" y="747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51" name="Line 56"/>
              <p:cNvSpPr/>
              <p:nvPr/>
            </p:nvSpPr>
            <p:spPr>
              <a:xfrm>
                <a:off x="4048" y="747"/>
                <a:ext cx="0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52" name="Line 57"/>
              <p:cNvSpPr/>
              <p:nvPr/>
            </p:nvSpPr>
            <p:spPr>
              <a:xfrm>
                <a:off x="3952" y="747"/>
                <a:ext cx="0" cy="4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653" name="Freeform 58"/>
              <p:cNvSpPr/>
              <p:nvPr/>
            </p:nvSpPr>
            <p:spPr>
              <a:xfrm>
                <a:off x="3712" y="1131"/>
                <a:ext cx="97" cy="25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11"/>
                  </a:cxn>
                  <a:cxn ang="0">
                    <a:pos x="23" y="18"/>
                  </a:cxn>
                  <a:cxn ang="0">
                    <a:pos x="22" y="26"/>
                  </a:cxn>
                  <a:cxn ang="0">
                    <a:pos x="22" y="34"/>
                  </a:cxn>
                  <a:cxn ang="0">
                    <a:pos x="21" y="42"/>
                  </a:cxn>
                  <a:cxn ang="0">
                    <a:pos x="20" y="49"/>
                  </a:cxn>
                  <a:cxn ang="0">
                    <a:pos x="19" y="57"/>
                  </a:cxn>
                  <a:cxn ang="0">
                    <a:pos x="18" y="65"/>
                  </a:cxn>
                  <a:cxn ang="0">
                    <a:pos x="17" y="73"/>
                  </a:cxn>
                  <a:cxn ang="0">
                    <a:pos x="16" y="79"/>
                  </a:cxn>
                  <a:cxn ang="0">
                    <a:pos x="13" y="89"/>
                  </a:cxn>
                  <a:cxn ang="0">
                    <a:pos x="11" y="96"/>
                  </a:cxn>
                  <a:cxn ang="0">
                    <a:pos x="10" y="104"/>
                  </a:cxn>
                  <a:cxn ang="0">
                    <a:pos x="9" y="110"/>
                  </a:cxn>
                  <a:cxn ang="0">
                    <a:pos x="8" y="117"/>
                  </a:cxn>
                  <a:cxn ang="0">
                    <a:pos x="7" y="125"/>
                  </a:cxn>
                  <a:cxn ang="0">
                    <a:pos x="6" y="131"/>
                  </a:cxn>
                  <a:cxn ang="0">
                    <a:pos x="5" y="139"/>
                  </a:cxn>
                  <a:cxn ang="0">
                    <a:pos x="4" y="144"/>
                  </a:cxn>
                  <a:cxn ang="0">
                    <a:pos x="3" y="152"/>
                  </a:cxn>
                  <a:cxn ang="0">
                    <a:pos x="1" y="160"/>
                  </a:cxn>
                  <a:cxn ang="0">
                    <a:pos x="1" y="170"/>
                  </a:cxn>
                  <a:cxn ang="0">
                    <a:pos x="0" y="167"/>
                  </a:cxn>
                </a:cxnLst>
                <a:pathLst>
                  <a:path w="385" h="391">
                    <a:moveTo>
                      <a:pt x="384" y="0"/>
                    </a:moveTo>
                    <a:lnTo>
                      <a:pt x="378" y="24"/>
                    </a:lnTo>
                    <a:lnTo>
                      <a:pt x="366" y="42"/>
                    </a:lnTo>
                    <a:lnTo>
                      <a:pt x="354" y="60"/>
                    </a:lnTo>
                    <a:lnTo>
                      <a:pt x="342" y="78"/>
                    </a:lnTo>
                    <a:lnTo>
                      <a:pt x="324" y="96"/>
                    </a:lnTo>
                    <a:lnTo>
                      <a:pt x="312" y="114"/>
                    </a:lnTo>
                    <a:lnTo>
                      <a:pt x="300" y="132"/>
                    </a:lnTo>
                    <a:lnTo>
                      <a:pt x="282" y="150"/>
                    </a:lnTo>
                    <a:lnTo>
                      <a:pt x="264" y="168"/>
                    </a:lnTo>
                    <a:lnTo>
                      <a:pt x="246" y="180"/>
                    </a:lnTo>
                    <a:lnTo>
                      <a:pt x="198" y="204"/>
                    </a:lnTo>
                    <a:lnTo>
                      <a:pt x="180" y="222"/>
                    </a:lnTo>
                    <a:lnTo>
                      <a:pt x="162" y="240"/>
                    </a:lnTo>
                    <a:lnTo>
                      <a:pt x="144" y="252"/>
                    </a:lnTo>
                    <a:lnTo>
                      <a:pt x="132" y="270"/>
                    </a:lnTo>
                    <a:lnTo>
                      <a:pt x="114" y="288"/>
                    </a:lnTo>
                    <a:lnTo>
                      <a:pt x="96" y="300"/>
                    </a:lnTo>
                    <a:lnTo>
                      <a:pt x="78" y="318"/>
                    </a:lnTo>
                    <a:lnTo>
                      <a:pt x="60" y="330"/>
                    </a:lnTo>
                    <a:lnTo>
                      <a:pt x="42" y="348"/>
                    </a:lnTo>
                    <a:lnTo>
                      <a:pt x="18" y="366"/>
                    </a:lnTo>
                    <a:lnTo>
                      <a:pt x="6" y="390"/>
                    </a:lnTo>
                    <a:lnTo>
                      <a:pt x="0" y="384"/>
                    </a:lnTo>
                  </a:path>
                </a:pathLst>
              </a:custGeom>
              <a:noFill/>
              <a:ln w="25400" cap="rnd" cmpd="sng">
                <a:solidFill>
                  <a:schemeClr val="tx2">
                    <a:alpha val="100000"/>
                  </a:schemeClr>
                </a:solidFill>
                <a:prstDash val="solid"/>
                <a:round/>
                <a:headEnd type="none" w="sm" len="sm"/>
                <a:tailEnd type="stealth" w="med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24609" name="Object 56"/>
            <p:cNvGraphicFramePr>
              <a:graphicFrameLocks noChangeAspect="1"/>
            </p:cNvGraphicFramePr>
            <p:nvPr/>
          </p:nvGraphicFramePr>
          <p:xfrm>
            <a:off x="3084" y="2130"/>
            <a:ext cx="26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9" imgW="156210" imgH="222885" progId="Equation.DSMT4">
                    <p:embed/>
                  </p:oleObj>
                </mc:Choice>
                <mc:Fallback>
                  <p:oleObj name="" r:id="rId9" imgW="156210" imgH="222885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84" y="2130"/>
                          <a:ext cx="264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7" name="Text Box 60"/>
          <p:cNvSpPr txBox="1"/>
          <p:nvPr/>
        </p:nvSpPr>
        <p:spPr>
          <a:xfrm>
            <a:off x="755650" y="1412875"/>
            <a:ext cx="2276475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导线总匝数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8" name="Text Box 61"/>
          <p:cNvSpPr txBox="1"/>
          <p:nvPr/>
        </p:nvSpPr>
        <p:spPr>
          <a:xfrm>
            <a:off x="195263" y="4346575"/>
            <a:ext cx="89852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求：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9" name="Text Box 62"/>
          <p:cNvSpPr txBox="1"/>
          <p:nvPr/>
        </p:nvSpPr>
        <p:spPr>
          <a:xfrm>
            <a:off x="755650" y="4365625"/>
            <a:ext cx="3624263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磁感应强度的分布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0" name="Text Box 63"/>
          <p:cNvSpPr txBox="1"/>
          <p:nvPr/>
        </p:nvSpPr>
        <p:spPr>
          <a:xfrm>
            <a:off x="774700" y="5145088"/>
            <a:ext cx="3486150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通过截面的磁通量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4591" name="Group 64"/>
          <p:cNvGrpSpPr/>
          <p:nvPr/>
        </p:nvGrpSpPr>
        <p:grpSpPr>
          <a:xfrm>
            <a:off x="6445250" y="4791075"/>
            <a:ext cx="419100" cy="1446213"/>
            <a:chOff x="4060" y="2757"/>
            <a:chExt cx="264" cy="911"/>
          </a:xfrm>
        </p:grpSpPr>
        <p:graphicFrame>
          <p:nvGraphicFramePr>
            <p:cNvPr id="24605" name="Object 55"/>
            <p:cNvGraphicFramePr>
              <a:graphicFrameLocks noChangeAspect="1"/>
            </p:cNvGraphicFramePr>
            <p:nvPr/>
          </p:nvGraphicFramePr>
          <p:xfrm>
            <a:off x="4060" y="3079"/>
            <a:ext cx="26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1" imgW="156210" imgH="278765" progId="Equation.DSMT4">
                    <p:embed/>
                  </p:oleObj>
                </mc:Choice>
                <mc:Fallback>
                  <p:oleObj name="" r:id="rId11" imgW="156210" imgH="278765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60" y="3079"/>
                          <a:ext cx="26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Line 66"/>
            <p:cNvSpPr/>
            <p:nvPr/>
          </p:nvSpPr>
          <p:spPr>
            <a:xfrm>
              <a:off x="4144" y="2757"/>
              <a:ext cx="0" cy="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4607" name="Line 67"/>
            <p:cNvSpPr/>
            <p:nvPr/>
          </p:nvSpPr>
          <p:spPr>
            <a:xfrm flipV="1">
              <a:off x="4143" y="3418"/>
              <a:ext cx="0" cy="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triangle" w="med" len="med"/>
            </a:ln>
          </p:spPr>
        </p:sp>
      </p:grpSp>
      <p:grpSp>
        <p:nvGrpSpPr>
          <p:cNvPr id="24592" name="Group 68"/>
          <p:cNvGrpSpPr/>
          <p:nvPr/>
        </p:nvGrpSpPr>
        <p:grpSpPr>
          <a:xfrm>
            <a:off x="6577013" y="4071938"/>
            <a:ext cx="2211387" cy="514350"/>
            <a:chOff x="4143" y="2304"/>
            <a:chExt cx="1393" cy="324"/>
          </a:xfrm>
        </p:grpSpPr>
        <p:graphicFrame>
          <p:nvGraphicFramePr>
            <p:cNvPr id="24600" name="Object 54"/>
            <p:cNvGraphicFramePr>
              <a:graphicFrameLocks noChangeAspect="1"/>
            </p:cNvGraphicFramePr>
            <p:nvPr/>
          </p:nvGraphicFramePr>
          <p:xfrm>
            <a:off x="4681" y="2304"/>
            <a:ext cx="37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3" imgW="290195" imgH="379095" progId="Equation.DSMT4">
                    <p:embed/>
                  </p:oleObj>
                </mc:Choice>
                <mc:Fallback>
                  <p:oleObj name="" r:id="rId13" imgW="290195" imgH="379095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81" y="2304"/>
                          <a:ext cx="372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1" name="Line 70"/>
            <p:cNvSpPr/>
            <p:nvPr/>
          </p:nvSpPr>
          <p:spPr>
            <a:xfrm>
              <a:off x="4143" y="2378"/>
              <a:ext cx="0" cy="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602" name="Line 71"/>
            <p:cNvSpPr/>
            <p:nvPr/>
          </p:nvSpPr>
          <p:spPr>
            <a:xfrm>
              <a:off x="5536" y="2378"/>
              <a:ext cx="0" cy="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603" name="Line 72"/>
            <p:cNvSpPr/>
            <p:nvPr/>
          </p:nvSpPr>
          <p:spPr>
            <a:xfrm>
              <a:off x="4143" y="2489"/>
              <a:ext cx="481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4604" name="Line 73"/>
            <p:cNvSpPr/>
            <p:nvPr/>
          </p:nvSpPr>
          <p:spPr>
            <a:xfrm flipH="1">
              <a:off x="5072" y="2489"/>
              <a:ext cx="464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triangle" w="med" len="med"/>
            </a:ln>
          </p:spPr>
        </p:sp>
      </p:grpSp>
      <p:grpSp>
        <p:nvGrpSpPr>
          <p:cNvPr id="24593" name="Group 74"/>
          <p:cNvGrpSpPr/>
          <p:nvPr/>
        </p:nvGrpSpPr>
        <p:grpSpPr>
          <a:xfrm>
            <a:off x="6577013" y="4518025"/>
            <a:ext cx="1144587" cy="514350"/>
            <a:chOff x="4143" y="2585"/>
            <a:chExt cx="721" cy="324"/>
          </a:xfrm>
        </p:grpSpPr>
        <p:graphicFrame>
          <p:nvGraphicFramePr>
            <p:cNvPr id="24595" name="Object 53"/>
            <p:cNvGraphicFramePr>
              <a:graphicFrameLocks noChangeAspect="1"/>
            </p:cNvGraphicFramePr>
            <p:nvPr/>
          </p:nvGraphicFramePr>
          <p:xfrm>
            <a:off x="4354" y="2585"/>
            <a:ext cx="32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5" imgW="222885" imgH="379095" progId="Equation.DSMT4">
                    <p:embed/>
                  </p:oleObj>
                </mc:Choice>
                <mc:Fallback>
                  <p:oleObj name="" r:id="rId15" imgW="222885" imgH="379095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54" y="2585"/>
                          <a:ext cx="322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Line 76"/>
            <p:cNvSpPr/>
            <p:nvPr/>
          </p:nvSpPr>
          <p:spPr>
            <a:xfrm>
              <a:off x="4143" y="2596"/>
              <a:ext cx="0" cy="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597" name="Line 77"/>
            <p:cNvSpPr/>
            <p:nvPr/>
          </p:nvSpPr>
          <p:spPr>
            <a:xfrm>
              <a:off x="4864" y="2585"/>
              <a:ext cx="0" cy="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598" name="Line 78"/>
            <p:cNvSpPr/>
            <p:nvPr/>
          </p:nvSpPr>
          <p:spPr>
            <a:xfrm>
              <a:off x="4143" y="2700"/>
              <a:ext cx="224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4599" name="Line 79"/>
            <p:cNvSpPr/>
            <p:nvPr/>
          </p:nvSpPr>
          <p:spPr>
            <a:xfrm>
              <a:off x="4608" y="2700"/>
              <a:ext cx="256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triangle" w="med" len="med"/>
              <a:tailEnd type="none" w="med" len="med"/>
            </a:ln>
          </p:spPr>
        </p:sp>
      </p:grpSp>
      <p:pic>
        <p:nvPicPr>
          <p:cNvPr id="24594" name="Picture 48" descr="MCj04462480000[1]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92950" y="404813"/>
            <a:ext cx="1706563" cy="173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50" name="Text Box 2"/>
          <p:cNvSpPr txBox="1"/>
          <p:nvPr/>
        </p:nvSpPr>
        <p:spPr>
          <a:xfrm>
            <a:off x="250825" y="476250"/>
            <a:ext cx="89852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800" b="1" dirty="0">
              <a:solidFill>
                <a:srgbClr val="1F497D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50825" y="1338263"/>
            <a:ext cx="5856288" cy="1320800"/>
            <a:chOff x="720" y="181"/>
            <a:chExt cx="4258" cy="832"/>
          </a:xfrm>
        </p:grpSpPr>
        <p:sp>
          <p:nvSpPr>
            <p:cNvPr id="26700" name="Text Box 4"/>
            <p:cNvSpPr txBox="1"/>
            <p:nvPr/>
          </p:nvSpPr>
          <p:spPr>
            <a:xfrm>
              <a:off x="720" y="211"/>
              <a:ext cx="32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1F497D"/>
                  </a:solidFill>
                  <a:latin typeface="Times New Roman" panose="02020603050405020304" pitchFamily="18" charset="0"/>
                </a:rPr>
                <a:t>1.</a:t>
              </a:r>
              <a:endParaRPr lang="en-US" altLang="zh-CN" sz="2800" b="1" dirty="0">
                <a:solidFill>
                  <a:srgbClr val="1F497D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701" name="Object 5"/>
            <p:cNvGraphicFramePr>
              <a:graphicFrameLocks noChangeAspect="1"/>
            </p:cNvGraphicFramePr>
            <p:nvPr/>
          </p:nvGraphicFramePr>
          <p:xfrm>
            <a:off x="1427" y="181"/>
            <a:ext cx="3551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1" imgW="4192905" imgH="490855" progId="Equation.DSMT4">
                    <p:embed/>
                  </p:oleObj>
                </mc:Choice>
                <mc:Fallback>
                  <p:oleObj name="" r:id="rId1" imgW="4192905" imgH="490855" progId="Equation.DSMT4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7" y="181"/>
                          <a:ext cx="3551" cy="4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02" name="Object 6"/>
            <p:cNvGraphicFramePr>
              <a:graphicFrameLocks noChangeAspect="1"/>
            </p:cNvGraphicFramePr>
            <p:nvPr/>
          </p:nvGraphicFramePr>
          <p:xfrm>
            <a:off x="1211" y="636"/>
            <a:ext cx="164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3" imgW="1917700" imgH="379095" progId="Equation.DSMT4">
                    <p:embed/>
                  </p:oleObj>
                </mc:Choice>
                <mc:Fallback>
                  <p:oleObj name="" r:id="rId3" imgW="1917700" imgH="379095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1" y="636"/>
                          <a:ext cx="1647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315913" y="3044825"/>
          <a:ext cx="418623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3412490" imgH="1694815" progId="Equation.DSMT4">
                  <p:embed/>
                </p:oleObj>
              </mc:Choice>
              <mc:Fallback>
                <p:oleObj name="" r:id="rId5" imgW="3412490" imgH="1694815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5913" y="3044825"/>
                        <a:ext cx="4186237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9" name="Group 2"/>
          <p:cNvGrpSpPr/>
          <p:nvPr/>
        </p:nvGrpSpPr>
        <p:grpSpPr>
          <a:xfrm>
            <a:off x="4711700" y="5187950"/>
            <a:ext cx="4265613" cy="652463"/>
            <a:chOff x="2847" y="3007"/>
            <a:chExt cx="2689" cy="411"/>
          </a:xfrm>
        </p:grpSpPr>
        <p:sp>
          <p:nvSpPr>
            <p:cNvPr id="26697" name="Rectangle 3"/>
            <p:cNvSpPr/>
            <p:nvPr/>
          </p:nvSpPr>
          <p:spPr>
            <a:xfrm>
              <a:off x="2847" y="3007"/>
              <a:ext cx="2689" cy="411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98" name="Rectangle 4"/>
            <p:cNvSpPr/>
            <p:nvPr/>
          </p:nvSpPr>
          <p:spPr>
            <a:xfrm>
              <a:off x="2847" y="3007"/>
              <a:ext cx="672" cy="411"/>
            </a:xfrm>
            <a:prstGeom prst="rect">
              <a:avLst/>
            </a:prstGeom>
            <a:solidFill>
              <a:srgbClr val="969696"/>
            </a:solidFill>
            <a:ln w="381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99" name="Rectangle 5"/>
            <p:cNvSpPr/>
            <p:nvPr/>
          </p:nvSpPr>
          <p:spPr>
            <a:xfrm>
              <a:off x="4864" y="3007"/>
              <a:ext cx="672" cy="411"/>
            </a:xfrm>
            <a:prstGeom prst="rect">
              <a:avLst/>
            </a:prstGeom>
            <a:solidFill>
              <a:srgbClr val="969696"/>
            </a:solidFill>
            <a:ln w="381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630" name="Group 13"/>
          <p:cNvGrpSpPr/>
          <p:nvPr/>
        </p:nvGrpSpPr>
        <p:grpSpPr>
          <a:xfrm>
            <a:off x="4711700" y="2835275"/>
            <a:ext cx="4268788" cy="1744663"/>
            <a:chOff x="2895" y="1281"/>
            <a:chExt cx="2689" cy="1099"/>
          </a:xfrm>
        </p:grpSpPr>
        <p:grpSp>
          <p:nvGrpSpPr>
            <p:cNvPr id="26651" name="Group 14"/>
            <p:cNvGrpSpPr/>
            <p:nvPr/>
          </p:nvGrpSpPr>
          <p:grpSpPr>
            <a:xfrm>
              <a:off x="2895" y="1281"/>
              <a:ext cx="2689" cy="1041"/>
              <a:chOff x="3712" y="603"/>
              <a:chExt cx="1344" cy="786"/>
            </a:xfrm>
          </p:grpSpPr>
          <p:sp>
            <p:nvSpPr>
              <p:cNvPr id="26653" name="Oval 15"/>
              <p:cNvSpPr/>
              <p:nvPr/>
            </p:nvSpPr>
            <p:spPr>
              <a:xfrm>
                <a:off x="3720" y="611"/>
                <a:ext cx="1328" cy="368"/>
              </a:xfrm>
              <a:prstGeom prst="ellipse">
                <a:avLst/>
              </a:prstGeom>
              <a:noFill/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4" name="Arc 16"/>
              <p:cNvSpPr/>
              <p:nvPr/>
            </p:nvSpPr>
            <p:spPr>
              <a:xfrm>
                <a:off x="3712" y="1032"/>
                <a:ext cx="1343" cy="196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21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2" y="0"/>
                  </a:cxn>
                  <a:cxn ang="0">
                    <a:pos x="21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1" y="0"/>
                  </a:cxn>
                  <a:cxn ang="0">
                    <a:pos x="42" y="0"/>
                  </a:cxn>
                </a:cxnLst>
                <a:pathLst>
                  <a:path w="43158" h="22050" fill="none">
                    <a:moveTo>
                      <a:pt x="43157" y="1800"/>
                    </a:moveTo>
                    <a:cubicBezTo>
                      <a:pt x="42444" y="13183"/>
                      <a:pt x="33004" y="22049"/>
                      <a:pt x="21600" y="22050"/>
                    </a:cubicBezTo>
                    <a:cubicBezTo>
                      <a:pt x="9670" y="22050"/>
                      <a:pt x="0" y="12379"/>
                      <a:pt x="0" y="450"/>
                    </a:cubicBezTo>
                    <a:cubicBezTo>
                      <a:pt x="-1" y="299"/>
                      <a:pt x="1" y="149"/>
                      <a:pt x="4" y="-1"/>
                    </a:cubicBezTo>
                  </a:path>
                  <a:path w="43158" h="22050" stroke="0">
                    <a:moveTo>
                      <a:pt x="43157" y="1800"/>
                    </a:moveTo>
                    <a:cubicBezTo>
                      <a:pt x="42444" y="13183"/>
                      <a:pt x="33004" y="22049"/>
                      <a:pt x="21600" y="22050"/>
                    </a:cubicBezTo>
                    <a:cubicBezTo>
                      <a:pt x="9670" y="22050"/>
                      <a:pt x="0" y="12379"/>
                      <a:pt x="0" y="450"/>
                    </a:cubicBezTo>
                    <a:cubicBezTo>
                      <a:pt x="-1" y="299"/>
                      <a:pt x="1" y="149"/>
                      <a:pt x="4" y="-1"/>
                    </a:cubicBezTo>
                    <a:lnTo>
                      <a:pt x="21600" y="450"/>
                    </a:lnTo>
                    <a:lnTo>
                      <a:pt x="43157" y="180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2">
                    <a:alpha val="10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55" name="Line 17"/>
              <p:cNvSpPr/>
              <p:nvPr/>
            </p:nvSpPr>
            <p:spPr>
              <a:xfrm>
                <a:off x="3712" y="795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56" name="Line 18"/>
              <p:cNvSpPr/>
              <p:nvPr/>
            </p:nvSpPr>
            <p:spPr>
              <a:xfrm>
                <a:off x="5056" y="795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57" name="Oval 19"/>
              <p:cNvSpPr/>
              <p:nvPr/>
            </p:nvSpPr>
            <p:spPr>
              <a:xfrm>
                <a:off x="3960" y="707"/>
                <a:ext cx="848" cy="176"/>
              </a:xfrm>
              <a:prstGeom prst="ellipse">
                <a:avLst/>
              </a:prstGeom>
              <a:solidFill>
                <a:srgbClr val="009900"/>
              </a:solidFill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8" name="Line 20"/>
              <p:cNvSpPr/>
              <p:nvPr/>
            </p:nvSpPr>
            <p:spPr>
              <a:xfrm>
                <a:off x="4384" y="987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59" name="Line 21"/>
              <p:cNvSpPr/>
              <p:nvPr/>
            </p:nvSpPr>
            <p:spPr>
              <a:xfrm>
                <a:off x="3808" y="891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60" name="Line 22"/>
              <p:cNvSpPr/>
              <p:nvPr/>
            </p:nvSpPr>
            <p:spPr>
              <a:xfrm>
                <a:off x="4528" y="987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61" name="Line 23"/>
              <p:cNvSpPr/>
              <p:nvPr/>
            </p:nvSpPr>
            <p:spPr>
              <a:xfrm>
                <a:off x="4816" y="939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62" name="Line 24"/>
              <p:cNvSpPr/>
              <p:nvPr/>
            </p:nvSpPr>
            <p:spPr>
              <a:xfrm>
                <a:off x="3952" y="939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63" name="Line 25"/>
              <p:cNvSpPr/>
              <p:nvPr/>
            </p:nvSpPr>
            <p:spPr>
              <a:xfrm>
                <a:off x="4096" y="987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64" name="Line 26"/>
              <p:cNvSpPr/>
              <p:nvPr/>
            </p:nvSpPr>
            <p:spPr>
              <a:xfrm>
                <a:off x="4240" y="987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65" name="Line 27"/>
              <p:cNvSpPr/>
              <p:nvPr/>
            </p:nvSpPr>
            <p:spPr>
              <a:xfrm>
                <a:off x="4960" y="891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66" name="Line 28"/>
              <p:cNvSpPr/>
              <p:nvPr/>
            </p:nvSpPr>
            <p:spPr>
              <a:xfrm>
                <a:off x="4672" y="987"/>
                <a:ext cx="0" cy="2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67" name="Line 29"/>
              <p:cNvSpPr/>
              <p:nvPr/>
            </p:nvSpPr>
            <p:spPr>
              <a:xfrm flipH="1" flipV="1">
                <a:off x="4768" y="843"/>
                <a:ext cx="192" cy="4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68" name="Line 30"/>
              <p:cNvSpPr/>
              <p:nvPr/>
            </p:nvSpPr>
            <p:spPr>
              <a:xfrm flipH="1" flipV="1">
                <a:off x="4672" y="891"/>
                <a:ext cx="144" cy="4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69" name="Line 31"/>
              <p:cNvSpPr/>
              <p:nvPr/>
            </p:nvSpPr>
            <p:spPr>
              <a:xfrm flipH="1" flipV="1">
                <a:off x="4576" y="891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70" name="Line 32"/>
              <p:cNvSpPr/>
              <p:nvPr/>
            </p:nvSpPr>
            <p:spPr>
              <a:xfrm flipH="1" flipV="1">
                <a:off x="4480" y="891"/>
                <a:ext cx="4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71" name="Line 33"/>
              <p:cNvSpPr/>
              <p:nvPr/>
            </p:nvSpPr>
            <p:spPr>
              <a:xfrm flipV="1">
                <a:off x="4384" y="891"/>
                <a:ext cx="0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72" name="Line 34"/>
              <p:cNvSpPr/>
              <p:nvPr/>
            </p:nvSpPr>
            <p:spPr>
              <a:xfrm flipV="1">
                <a:off x="4240" y="891"/>
                <a:ext cx="4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73" name="Line 35"/>
              <p:cNvSpPr/>
              <p:nvPr/>
            </p:nvSpPr>
            <p:spPr>
              <a:xfrm flipV="1">
                <a:off x="4096" y="891"/>
                <a:ext cx="4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74" name="Line 36"/>
              <p:cNvSpPr/>
              <p:nvPr/>
            </p:nvSpPr>
            <p:spPr>
              <a:xfrm flipV="1">
                <a:off x="3952" y="843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75" name="Line 37"/>
              <p:cNvSpPr/>
              <p:nvPr/>
            </p:nvSpPr>
            <p:spPr>
              <a:xfrm flipV="1">
                <a:off x="3808" y="843"/>
                <a:ext cx="144" cy="4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76" name="Line 38"/>
              <p:cNvSpPr/>
              <p:nvPr/>
            </p:nvSpPr>
            <p:spPr>
              <a:xfrm>
                <a:off x="3712" y="795"/>
                <a:ext cx="240" cy="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77" name="Line 39"/>
              <p:cNvSpPr/>
              <p:nvPr/>
            </p:nvSpPr>
            <p:spPr>
              <a:xfrm>
                <a:off x="3808" y="699"/>
                <a:ext cx="144" cy="4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78" name="Line 40"/>
              <p:cNvSpPr/>
              <p:nvPr/>
            </p:nvSpPr>
            <p:spPr>
              <a:xfrm>
                <a:off x="3952" y="651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79" name="Line 41"/>
              <p:cNvSpPr/>
              <p:nvPr/>
            </p:nvSpPr>
            <p:spPr>
              <a:xfrm>
                <a:off x="4096" y="603"/>
                <a:ext cx="4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80" name="Line 42"/>
              <p:cNvSpPr/>
              <p:nvPr/>
            </p:nvSpPr>
            <p:spPr>
              <a:xfrm>
                <a:off x="4240" y="603"/>
                <a:ext cx="4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81" name="Line 43"/>
              <p:cNvSpPr/>
              <p:nvPr/>
            </p:nvSpPr>
            <p:spPr>
              <a:xfrm>
                <a:off x="4384" y="603"/>
                <a:ext cx="0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82" name="Line 44"/>
              <p:cNvSpPr/>
              <p:nvPr/>
            </p:nvSpPr>
            <p:spPr>
              <a:xfrm flipV="1">
                <a:off x="4480" y="603"/>
                <a:ext cx="4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83" name="Line 45"/>
              <p:cNvSpPr/>
              <p:nvPr/>
            </p:nvSpPr>
            <p:spPr>
              <a:xfrm flipV="1">
                <a:off x="4576" y="603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84" name="Line 46"/>
              <p:cNvSpPr/>
              <p:nvPr/>
            </p:nvSpPr>
            <p:spPr>
              <a:xfrm flipV="1">
                <a:off x="4672" y="651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85" name="Line 47"/>
              <p:cNvSpPr/>
              <p:nvPr/>
            </p:nvSpPr>
            <p:spPr>
              <a:xfrm>
                <a:off x="4816" y="795"/>
                <a:ext cx="240" cy="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86" name="Line 48"/>
              <p:cNvSpPr/>
              <p:nvPr/>
            </p:nvSpPr>
            <p:spPr>
              <a:xfrm flipV="1">
                <a:off x="4768" y="699"/>
                <a:ext cx="192" cy="4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87" name="Line 49"/>
              <p:cNvSpPr/>
              <p:nvPr/>
            </p:nvSpPr>
            <p:spPr>
              <a:xfrm>
                <a:off x="4384" y="699"/>
                <a:ext cx="0" cy="19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88" name="Line 50"/>
              <p:cNvSpPr/>
              <p:nvPr/>
            </p:nvSpPr>
            <p:spPr>
              <a:xfrm>
                <a:off x="4480" y="699"/>
                <a:ext cx="0" cy="19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89" name="Line 51"/>
              <p:cNvSpPr/>
              <p:nvPr/>
            </p:nvSpPr>
            <p:spPr>
              <a:xfrm>
                <a:off x="4576" y="699"/>
                <a:ext cx="0" cy="19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90" name="Line 52"/>
              <p:cNvSpPr/>
              <p:nvPr/>
            </p:nvSpPr>
            <p:spPr>
              <a:xfrm>
                <a:off x="4672" y="747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91" name="Line 53"/>
              <p:cNvSpPr/>
              <p:nvPr/>
            </p:nvSpPr>
            <p:spPr>
              <a:xfrm>
                <a:off x="4768" y="747"/>
                <a:ext cx="0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92" name="Line 54"/>
              <p:cNvSpPr/>
              <p:nvPr/>
            </p:nvSpPr>
            <p:spPr>
              <a:xfrm>
                <a:off x="4288" y="699"/>
                <a:ext cx="0" cy="19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93" name="Line 55"/>
              <p:cNvSpPr/>
              <p:nvPr/>
            </p:nvSpPr>
            <p:spPr>
              <a:xfrm>
                <a:off x="4144" y="747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94" name="Line 56"/>
              <p:cNvSpPr/>
              <p:nvPr/>
            </p:nvSpPr>
            <p:spPr>
              <a:xfrm>
                <a:off x="4048" y="747"/>
                <a:ext cx="0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95" name="Line 57"/>
              <p:cNvSpPr/>
              <p:nvPr/>
            </p:nvSpPr>
            <p:spPr>
              <a:xfrm>
                <a:off x="3952" y="747"/>
                <a:ext cx="0" cy="4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6696" name="Freeform 58"/>
              <p:cNvSpPr/>
              <p:nvPr/>
            </p:nvSpPr>
            <p:spPr>
              <a:xfrm>
                <a:off x="3712" y="1131"/>
                <a:ext cx="97" cy="25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11"/>
                  </a:cxn>
                  <a:cxn ang="0">
                    <a:pos x="23" y="18"/>
                  </a:cxn>
                  <a:cxn ang="0">
                    <a:pos x="22" y="26"/>
                  </a:cxn>
                  <a:cxn ang="0">
                    <a:pos x="22" y="34"/>
                  </a:cxn>
                  <a:cxn ang="0">
                    <a:pos x="21" y="42"/>
                  </a:cxn>
                  <a:cxn ang="0">
                    <a:pos x="20" y="49"/>
                  </a:cxn>
                  <a:cxn ang="0">
                    <a:pos x="19" y="57"/>
                  </a:cxn>
                  <a:cxn ang="0">
                    <a:pos x="18" y="65"/>
                  </a:cxn>
                  <a:cxn ang="0">
                    <a:pos x="17" y="73"/>
                  </a:cxn>
                  <a:cxn ang="0">
                    <a:pos x="16" y="79"/>
                  </a:cxn>
                  <a:cxn ang="0">
                    <a:pos x="13" y="89"/>
                  </a:cxn>
                  <a:cxn ang="0">
                    <a:pos x="11" y="96"/>
                  </a:cxn>
                  <a:cxn ang="0">
                    <a:pos x="10" y="104"/>
                  </a:cxn>
                  <a:cxn ang="0">
                    <a:pos x="9" y="110"/>
                  </a:cxn>
                  <a:cxn ang="0">
                    <a:pos x="8" y="117"/>
                  </a:cxn>
                  <a:cxn ang="0">
                    <a:pos x="7" y="125"/>
                  </a:cxn>
                  <a:cxn ang="0">
                    <a:pos x="6" y="131"/>
                  </a:cxn>
                  <a:cxn ang="0">
                    <a:pos x="5" y="139"/>
                  </a:cxn>
                  <a:cxn ang="0">
                    <a:pos x="4" y="144"/>
                  </a:cxn>
                  <a:cxn ang="0">
                    <a:pos x="3" y="152"/>
                  </a:cxn>
                  <a:cxn ang="0">
                    <a:pos x="1" y="160"/>
                  </a:cxn>
                  <a:cxn ang="0">
                    <a:pos x="1" y="170"/>
                  </a:cxn>
                  <a:cxn ang="0">
                    <a:pos x="0" y="167"/>
                  </a:cxn>
                </a:cxnLst>
                <a:pathLst>
                  <a:path w="385" h="391">
                    <a:moveTo>
                      <a:pt x="384" y="0"/>
                    </a:moveTo>
                    <a:lnTo>
                      <a:pt x="378" y="24"/>
                    </a:lnTo>
                    <a:lnTo>
                      <a:pt x="366" y="42"/>
                    </a:lnTo>
                    <a:lnTo>
                      <a:pt x="354" y="60"/>
                    </a:lnTo>
                    <a:lnTo>
                      <a:pt x="342" y="78"/>
                    </a:lnTo>
                    <a:lnTo>
                      <a:pt x="324" y="96"/>
                    </a:lnTo>
                    <a:lnTo>
                      <a:pt x="312" y="114"/>
                    </a:lnTo>
                    <a:lnTo>
                      <a:pt x="300" y="132"/>
                    </a:lnTo>
                    <a:lnTo>
                      <a:pt x="282" y="150"/>
                    </a:lnTo>
                    <a:lnTo>
                      <a:pt x="264" y="168"/>
                    </a:lnTo>
                    <a:lnTo>
                      <a:pt x="246" y="180"/>
                    </a:lnTo>
                    <a:lnTo>
                      <a:pt x="198" y="204"/>
                    </a:lnTo>
                    <a:lnTo>
                      <a:pt x="180" y="222"/>
                    </a:lnTo>
                    <a:lnTo>
                      <a:pt x="162" y="240"/>
                    </a:lnTo>
                    <a:lnTo>
                      <a:pt x="144" y="252"/>
                    </a:lnTo>
                    <a:lnTo>
                      <a:pt x="132" y="270"/>
                    </a:lnTo>
                    <a:lnTo>
                      <a:pt x="114" y="288"/>
                    </a:lnTo>
                    <a:lnTo>
                      <a:pt x="96" y="300"/>
                    </a:lnTo>
                    <a:lnTo>
                      <a:pt x="78" y="318"/>
                    </a:lnTo>
                    <a:lnTo>
                      <a:pt x="60" y="330"/>
                    </a:lnTo>
                    <a:lnTo>
                      <a:pt x="42" y="348"/>
                    </a:lnTo>
                    <a:lnTo>
                      <a:pt x="18" y="366"/>
                    </a:lnTo>
                    <a:lnTo>
                      <a:pt x="6" y="390"/>
                    </a:lnTo>
                    <a:lnTo>
                      <a:pt x="0" y="384"/>
                    </a:lnTo>
                  </a:path>
                </a:pathLst>
              </a:custGeom>
              <a:noFill/>
              <a:ln w="25400" cap="rnd" cmpd="sng">
                <a:solidFill>
                  <a:schemeClr val="tx2">
                    <a:alpha val="100000"/>
                  </a:schemeClr>
                </a:solidFill>
                <a:prstDash val="solid"/>
                <a:round/>
                <a:headEnd type="none" w="sm" len="sm"/>
                <a:tailEnd type="stealth" w="med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26652" name="Object 56"/>
            <p:cNvGraphicFramePr>
              <a:graphicFrameLocks noChangeAspect="1"/>
            </p:cNvGraphicFramePr>
            <p:nvPr/>
          </p:nvGraphicFramePr>
          <p:xfrm>
            <a:off x="3084" y="2130"/>
            <a:ext cx="26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7" imgW="156210" imgH="222885" progId="Equation.DSMT4">
                    <p:embed/>
                  </p:oleObj>
                </mc:Choice>
                <mc:Fallback>
                  <p:oleObj name="" r:id="rId7" imgW="156210" imgH="222885" progId="Equation.DSMT4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84" y="2130"/>
                          <a:ext cx="264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1" name="Group 64"/>
          <p:cNvGrpSpPr/>
          <p:nvPr/>
        </p:nvGrpSpPr>
        <p:grpSpPr>
          <a:xfrm>
            <a:off x="6426200" y="4791075"/>
            <a:ext cx="419100" cy="1446213"/>
            <a:chOff x="4060" y="2757"/>
            <a:chExt cx="264" cy="911"/>
          </a:xfrm>
        </p:grpSpPr>
        <p:graphicFrame>
          <p:nvGraphicFramePr>
            <p:cNvPr id="26648" name="Object 55"/>
            <p:cNvGraphicFramePr>
              <a:graphicFrameLocks noChangeAspect="1"/>
            </p:cNvGraphicFramePr>
            <p:nvPr/>
          </p:nvGraphicFramePr>
          <p:xfrm>
            <a:off x="4060" y="3079"/>
            <a:ext cx="26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9" imgW="156210" imgH="278765" progId="Equation.DSMT4">
                    <p:embed/>
                  </p:oleObj>
                </mc:Choice>
                <mc:Fallback>
                  <p:oleObj name="" r:id="rId9" imgW="156210" imgH="278765" progId="Equation.DSMT4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60" y="3079"/>
                          <a:ext cx="26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9" name="Line 66"/>
            <p:cNvSpPr/>
            <p:nvPr/>
          </p:nvSpPr>
          <p:spPr>
            <a:xfrm>
              <a:off x="4144" y="2757"/>
              <a:ext cx="0" cy="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50" name="Line 67"/>
            <p:cNvSpPr/>
            <p:nvPr/>
          </p:nvSpPr>
          <p:spPr>
            <a:xfrm flipV="1">
              <a:off x="4143" y="3418"/>
              <a:ext cx="0" cy="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triangle" w="med" len="med"/>
            </a:ln>
          </p:spPr>
        </p:sp>
      </p:grpSp>
      <p:grpSp>
        <p:nvGrpSpPr>
          <p:cNvPr id="26632" name="Group 68"/>
          <p:cNvGrpSpPr/>
          <p:nvPr/>
        </p:nvGrpSpPr>
        <p:grpSpPr>
          <a:xfrm>
            <a:off x="6557963" y="4071938"/>
            <a:ext cx="2211387" cy="514350"/>
            <a:chOff x="4143" y="2304"/>
            <a:chExt cx="1393" cy="324"/>
          </a:xfrm>
        </p:grpSpPr>
        <p:graphicFrame>
          <p:nvGraphicFramePr>
            <p:cNvPr id="26643" name="Object 54"/>
            <p:cNvGraphicFramePr>
              <a:graphicFrameLocks noChangeAspect="1"/>
            </p:cNvGraphicFramePr>
            <p:nvPr/>
          </p:nvGraphicFramePr>
          <p:xfrm>
            <a:off x="4681" y="2304"/>
            <a:ext cx="37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11" imgW="290195" imgH="379095" progId="Equation.DSMT4">
                    <p:embed/>
                  </p:oleObj>
                </mc:Choice>
                <mc:Fallback>
                  <p:oleObj name="" r:id="rId11" imgW="290195" imgH="379095" progId="Equation.DSMT4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81" y="2304"/>
                          <a:ext cx="372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Line 70"/>
            <p:cNvSpPr/>
            <p:nvPr/>
          </p:nvSpPr>
          <p:spPr>
            <a:xfrm>
              <a:off x="4143" y="2378"/>
              <a:ext cx="0" cy="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645" name="Line 71"/>
            <p:cNvSpPr/>
            <p:nvPr/>
          </p:nvSpPr>
          <p:spPr>
            <a:xfrm>
              <a:off x="5536" y="2378"/>
              <a:ext cx="0" cy="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646" name="Line 72"/>
            <p:cNvSpPr/>
            <p:nvPr/>
          </p:nvSpPr>
          <p:spPr>
            <a:xfrm>
              <a:off x="4143" y="2489"/>
              <a:ext cx="481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47" name="Line 73"/>
            <p:cNvSpPr/>
            <p:nvPr/>
          </p:nvSpPr>
          <p:spPr>
            <a:xfrm flipH="1">
              <a:off x="5072" y="2489"/>
              <a:ext cx="464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triangle" w="med" len="med"/>
            </a:ln>
          </p:spPr>
        </p:sp>
      </p:grpSp>
      <p:grpSp>
        <p:nvGrpSpPr>
          <p:cNvPr id="26633" name="Group 74"/>
          <p:cNvGrpSpPr/>
          <p:nvPr/>
        </p:nvGrpSpPr>
        <p:grpSpPr>
          <a:xfrm>
            <a:off x="6557963" y="4518025"/>
            <a:ext cx="1144587" cy="514350"/>
            <a:chOff x="4143" y="2585"/>
            <a:chExt cx="721" cy="324"/>
          </a:xfrm>
        </p:grpSpPr>
        <p:graphicFrame>
          <p:nvGraphicFramePr>
            <p:cNvPr id="26638" name="Object 53"/>
            <p:cNvGraphicFramePr>
              <a:graphicFrameLocks noChangeAspect="1"/>
            </p:cNvGraphicFramePr>
            <p:nvPr/>
          </p:nvGraphicFramePr>
          <p:xfrm>
            <a:off x="4354" y="2585"/>
            <a:ext cx="32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13" imgW="222885" imgH="379095" progId="Equation.DSMT4">
                    <p:embed/>
                  </p:oleObj>
                </mc:Choice>
                <mc:Fallback>
                  <p:oleObj name="" r:id="rId13" imgW="222885" imgH="379095" progId="Equation.DSMT4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54" y="2585"/>
                          <a:ext cx="322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Line 76"/>
            <p:cNvSpPr/>
            <p:nvPr/>
          </p:nvSpPr>
          <p:spPr>
            <a:xfrm>
              <a:off x="4143" y="2596"/>
              <a:ext cx="0" cy="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640" name="Line 77"/>
            <p:cNvSpPr/>
            <p:nvPr/>
          </p:nvSpPr>
          <p:spPr>
            <a:xfrm>
              <a:off x="4864" y="2585"/>
              <a:ext cx="0" cy="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641" name="Line 78"/>
            <p:cNvSpPr/>
            <p:nvPr/>
          </p:nvSpPr>
          <p:spPr>
            <a:xfrm>
              <a:off x="4143" y="2700"/>
              <a:ext cx="224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42" name="Line 79"/>
            <p:cNvSpPr/>
            <p:nvPr/>
          </p:nvSpPr>
          <p:spPr>
            <a:xfrm>
              <a:off x="4608" y="2700"/>
              <a:ext cx="256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3" name="任意多边形 2"/>
          <p:cNvSpPr/>
          <p:nvPr/>
        </p:nvSpPr>
        <p:spPr>
          <a:xfrm>
            <a:off x="6388100" y="2794000"/>
            <a:ext cx="2692400" cy="1401763"/>
          </a:xfrm>
          <a:custGeom>
            <a:avLst/>
            <a:gdLst>
              <a:gd name="connsiteX0" fmla="*/ 171450 w 2692400"/>
              <a:gd name="connsiteY0" fmla="*/ 584200 h 1295400"/>
              <a:gd name="connsiteX1" fmla="*/ 0 w 2692400"/>
              <a:gd name="connsiteY1" fmla="*/ 800100 h 1295400"/>
              <a:gd name="connsiteX2" fmla="*/ 0 w 2692400"/>
              <a:gd name="connsiteY2" fmla="*/ 1295400 h 1295400"/>
              <a:gd name="connsiteX3" fmla="*/ 2692400 w 2692400"/>
              <a:gd name="connsiteY3" fmla="*/ 1282700 h 1295400"/>
              <a:gd name="connsiteX4" fmla="*/ 2641600 w 2692400"/>
              <a:gd name="connsiteY4" fmla="*/ 25400 h 1295400"/>
              <a:gd name="connsiteX5" fmla="*/ 901700 w 2692400"/>
              <a:gd name="connsiteY5" fmla="*/ 0 h 1295400"/>
              <a:gd name="connsiteX6" fmla="*/ 755650 w 2692400"/>
              <a:gd name="connsiteY6" fmla="*/ 196850 h 1295400"/>
              <a:gd name="connsiteX7" fmla="*/ 768350 w 2692400"/>
              <a:gd name="connsiteY7" fmla="*/ 565150 h 1295400"/>
              <a:gd name="connsiteX8" fmla="*/ 603250 w 2692400"/>
              <a:gd name="connsiteY8" fmla="*/ 571500 h 1295400"/>
              <a:gd name="connsiteX9" fmla="*/ 374650 w 2692400"/>
              <a:gd name="connsiteY9" fmla="*/ 577850 h 1295400"/>
              <a:gd name="connsiteX10" fmla="*/ 171450 w 2692400"/>
              <a:gd name="connsiteY10" fmla="*/ 584200 h 1295400"/>
              <a:gd name="connsiteX0-1" fmla="*/ 171450 w 2692400"/>
              <a:gd name="connsiteY0-2" fmla="*/ 584200 h 1352958"/>
              <a:gd name="connsiteX1-3" fmla="*/ 0 w 2692400"/>
              <a:gd name="connsiteY1-4" fmla="*/ 800100 h 1352958"/>
              <a:gd name="connsiteX2-5" fmla="*/ 0 w 2692400"/>
              <a:gd name="connsiteY2-6" fmla="*/ 1295400 h 1352958"/>
              <a:gd name="connsiteX3-7" fmla="*/ 1358900 w 2692400"/>
              <a:gd name="connsiteY3-8" fmla="*/ 1352550 h 1352958"/>
              <a:gd name="connsiteX4-9" fmla="*/ 2692400 w 2692400"/>
              <a:gd name="connsiteY4-10" fmla="*/ 1282700 h 1352958"/>
              <a:gd name="connsiteX5-11" fmla="*/ 2641600 w 2692400"/>
              <a:gd name="connsiteY5-12" fmla="*/ 25400 h 1352958"/>
              <a:gd name="connsiteX6-13" fmla="*/ 901700 w 2692400"/>
              <a:gd name="connsiteY6-14" fmla="*/ 0 h 1352958"/>
              <a:gd name="connsiteX7-15" fmla="*/ 755650 w 2692400"/>
              <a:gd name="connsiteY7-16" fmla="*/ 196850 h 1352958"/>
              <a:gd name="connsiteX8-17" fmla="*/ 768350 w 2692400"/>
              <a:gd name="connsiteY8-18" fmla="*/ 565150 h 1352958"/>
              <a:gd name="connsiteX9-19" fmla="*/ 603250 w 2692400"/>
              <a:gd name="connsiteY9-20" fmla="*/ 571500 h 1352958"/>
              <a:gd name="connsiteX10-21" fmla="*/ 374650 w 2692400"/>
              <a:gd name="connsiteY10-22" fmla="*/ 577850 h 1352958"/>
              <a:gd name="connsiteX11" fmla="*/ 171450 w 2692400"/>
              <a:gd name="connsiteY11" fmla="*/ 584200 h 1352958"/>
              <a:gd name="connsiteX0-23" fmla="*/ 171450 w 2692400"/>
              <a:gd name="connsiteY0-24" fmla="*/ 584200 h 1357580"/>
              <a:gd name="connsiteX1-25" fmla="*/ 0 w 2692400"/>
              <a:gd name="connsiteY1-26" fmla="*/ 800100 h 1357580"/>
              <a:gd name="connsiteX2-27" fmla="*/ 0 w 2692400"/>
              <a:gd name="connsiteY2-28" fmla="*/ 1295400 h 1357580"/>
              <a:gd name="connsiteX3-29" fmla="*/ 285750 w 2692400"/>
              <a:gd name="connsiteY3-30" fmla="*/ 1352550 h 1357580"/>
              <a:gd name="connsiteX4-31" fmla="*/ 1358900 w 2692400"/>
              <a:gd name="connsiteY4-32" fmla="*/ 1352550 h 1357580"/>
              <a:gd name="connsiteX5-33" fmla="*/ 2692400 w 2692400"/>
              <a:gd name="connsiteY5-34" fmla="*/ 1282700 h 1357580"/>
              <a:gd name="connsiteX6-35" fmla="*/ 2641600 w 2692400"/>
              <a:gd name="connsiteY6-36" fmla="*/ 25400 h 1357580"/>
              <a:gd name="connsiteX7-37" fmla="*/ 901700 w 2692400"/>
              <a:gd name="connsiteY7-38" fmla="*/ 0 h 1357580"/>
              <a:gd name="connsiteX8-39" fmla="*/ 755650 w 2692400"/>
              <a:gd name="connsiteY8-40" fmla="*/ 196850 h 1357580"/>
              <a:gd name="connsiteX9-41" fmla="*/ 768350 w 2692400"/>
              <a:gd name="connsiteY9-42" fmla="*/ 565150 h 1357580"/>
              <a:gd name="connsiteX10-43" fmla="*/ 603250 w 2692400"/>
              <a:gd name="connsiteY10-44" fmla="*/ 571500 h 1357580"/>
              <a:gd name="connsiteX11-45" fmla="*/ 374650 w 2692400"/>
              <a:gd name="connsiteY11-46" fmla="*/ 577850 h 1357580"/>
              <a:gd name="connsiteX12" fmla="*/ 171450 w 2692400"/>
              <a:gd name="connsiteY12" fmla="*/ 584200 h 1357580"/>
              <a:gd name="connsiteX0-47" fmla="*/ 171450 w 2692400"/>
              <a:gd name="connsiteY0-48" fmla="*/ 628650 h 1402030"/>
              <a:gd name="connsiteX1-49" fmla="*/ 0 w 2692400"/>
              <a:gd name="connsiteY1-50" fmla="*/ 844550 h 1402030"/>
              <a:gd name="connsiteX2-51" fmla="*/ 0 w 2692400"/>
              <a:gd name="connsiteY2-52" fmla="*/ 1339850 h 1402030"/>
              <a:gd name="connsiteX3-53" fmla="*/ 285750 w 2692400"/>
              <a:gd name="connsiteY3-54" fmla="*/ 1397000 h 1402030"/>
              <a:gd name="connsiteX4-55" fmla="*/ 1358900 w 2692400"/>
              <a:gd name="connsiteY4-56" fmla="*/ 1397000 h 1402030"/>
              <a:gd name="connsiteX5-57" fmla="*/ 2692400 w 2692400"/>
              <a:gd name="connsiteY5-58" fmla="*/ 1327150 h 1402030"/>
              <a:gd name="connsiteX6-59" fmla="*/ 2641600 w 2692400"/>
              <a:gd name="connsiteY6-60" fmla="*/ 69850 h 1402030"/>
              <a:gd name="connsiteX7-61" fmla="*/ 1397000 w 2692400"/>
              <a:gd name="connsiteY7-62" fmla="*/ 0 h 1402030"/>
              <a:gd name="connsiteX8-63" fmla="*/ 901700 w 2692400"/>
              <a:gd name="connsiteY8-64" fmla="*/ 44450 h 1402030"/>
              <a:gd name="connsiteX9-65" fmla="*/ 755650 w 2692400"/>
              <a:gd name="connsiteY9-66" fmla="*/ 241300 h 1402030"/>
              <a:gd name="connsiteX10-67" fmla="*/ 768350 w 2692400"/>
              <a:gd name="connsiteY10-68" fmla="*/ 609600 h 1402030"/>
              <a:gd name="connsiteX11-69" fmla="*/ 603250 w 2692400"/>
              <a:gd name="connsiteY11-70" fmla="*/ 615950 h 1402030"/>
              <a:gd name="connsiteX12-71" fmla="*/ 374650 w 2692400"/>
              <a:gd name="connsiteY12-72" fmla="*/ 622300 h 1402030"/>
              <a:gd name="connsiteX13" fmla="*/ 171450 w 2692400"/>
              <a:gd name="connsiteY13" fmla="*/ 628650 h 14020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  <a:cxn ang="0">
                <a:pos x="connsiteX12-71" y="connsiteY12-72"/>
              </a:cxn>
              <a:cxn ang="0">
                <a:pos x="connsiteX13" y="connsiteY13"/>
              </a:cxn>
            </a:cxnLst>
            <a:rect l="l" t="t" r="r" b="b"/>
            <a:pathLst>
              <a:path w="2692400" h="1402030">
                <a:moveTo>
                  <a:pt x="171450" y="628650"/>
                </a:moveTo>
                <a:lnTo>
                  <a:pt x="0" y="844550"/>
                </a:lnTo>
                <a:lnTo>
                  <a:pt x="0" y="1339850"/>
                </a:lnTo>
                <a:cubicBezTo>
                  <a:pt x="47625" y="1423458"/>
                  <a:pt x="59267" y="1387475"/>
                  <a:pt x="285750" y="1397000"/>
                </a:cubicBezTo>
                <a:cubicBezTo>
                  <a:pt x="512233" y="1406525"/>
                  <a:pt x="957792" y="1400175"/>
                  <a:pt x="1358900" y="1397000"/>
                </a:cubicBezTo>
                <a:lnTo>
                  <a:pt x="2692400" y="1327150"/>
                </a:lnTo>
                <a:lnTo>
                  <a:pt x="2641600" y="69850"/>
                </a:lnTo>
                <a:cubicBezTo>
                  <a:pt x="2220383" y="67733"/>
                  <a:pt x="1818217" y="2117"/>
                  <a:pt x="1397000" y="0"/>
                </a:cubicBezTo>
                <a:lnTo>
                  <a:pt x="901700" y="44450"/>
                </a:lnTo>
                <a:lnTo>
                  <a:pt x="755650" y="241300"/>
                </a:lnTo>
                <a:lnTo>
                  <a:pt x="768350" y="609600"/>
                </a:lnTo>
                <a:lnTo>
                  <a:pt x="603250" y="615950"/>
                </a:lnTo>
                <a:lnTo>
                  <a:pt x="374650" y="622300"/>
                </a:lnTo>
                <a:lnTo>
                  <a:pt x="171450" y="628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375400" y="3429000"/>
            <a:ext cx="177800" cy="717550"/>
          </a:xfrm>
          <a:custGeom>
            <a:avLst/>
            <a:gdLst>
              <a:gd name="connsiteX0" fmla="*/ 171450 w 177800"/>
              <a:gd name="connsiteY0" fmla="*/ 0 h 692150"/>
              <a:gd name="connsiteX1" fmla="*/ 177800 w 177800"/>
              <a:gd name="connsiteY1" fmla="*/ 508000 h 692150"/>
              <a:gd name="connsiteX2" fmla="*/ 0 w 177800"/>
              <a:gd name="connsiteY2" fmla="*/ 692150 h 692150"/>
              <a:gd name="connsiteX3" fmla="*/ 12700 w 177800"/>
              <a:gd name="connsiteY3" fmla="*/ 203200 h 692150"/>
              <a:gd name="connsiteX4" fmla="*/ 171450 w 177800"/>
              <a:gd name="connsiteY4" fmla="*/ 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" h="692150">
                <a:moveTo>
                  <a:pt x="171450" y="0"/>
                </a:moveTo>
                <a:cubicBezTo>
                  <a:pt x="173567" y="169333"/>
                  <a:pt x="175683" y="338667"/>
                  <a:pt x="177800" y="508000"/>
                </a:cubicBezTo>
                <a:lnTo>
                  <a:pt x="0" y="692150"/>
                </a:lnTo>
                <a:lnTo>
                  <a:pt x="12700" y="203200"/>
                </a:lnTo>
                <a:lnTo>
                  <a:pt x="17145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7138988" y="2849563"/>
            <a:ext cx="155575" cy="557213"/>
          </a:xfrm>
          <a:custGeom>
            <a:avLst/>
            <a:gdLst>
              <a:gd name="connsiteX0" fmla="*/ 171450 w 177800"/>
              <a:gd name="connsiteY0" fmla="*/ 0 h 692150"/>
              <a:gd name="connsiteX1" fmla="*/ 177800 w 177800"/>
              <a:gd name="connsiteY1" fmla="*/ 508000 h 692150"/>
              <a:gd name="connsiteX2" fmla="*/ 0 w 177800"/>
              <a:gd name="connsiteY2" fmla="*/ 692150 h 692150"/>
              <a:gd name="connsiteX3" fmla="*/ 12700 w 177800"/>
              <a:gd name="connsiteY3" fmla="*/ 203200 h 692150"/>
              <a:gd name="connsiteX4" fmla="*/ 171450 w 177800"/>
              <a:gd name="connsiteY4" fmla="*/ 0 h 692150"/>
              <a:gd name="connsiteX0-1" fmla="*/ 173561 w 179911"/>
              <a:gd name="connsiteY0-2" fmla="*/ 0 h 692150"/>
              <a:gd name="connsiteX1-3" fmla="*/ 179911 w 179911"/>
              <a:gd name="connsiteY1-4" fmla="*/ 508000 h 692150"/>
              <a:gd name="connsiteX2-5" fmla="*/ 2111 w 179911"/>
              <a:gd name="connsiteY2-6" fmla="*/ 692150 h 692150"/>
              <a:gd name="connsiteX3-7" fmla="*/ 0 w 179911"/>
              <a:gd name="connsiteY3-8" fmla="*/ 239291 h 692150"/>
              <a:gd name="connsiteX4-9" fmla="*/ 173561 w 179911"/>
              <a:gd name="connsiteY4-10" fmla="*/ 0 h 692150"/>
              <a:gd name="connsiteX0-11" fmla="*/ 173561 w 179911"/>
              <a:gd name="connsiteY0-12" fmla="*/ 0 h 704180"/>
              <a:gd name="connsiteX1-13" fmla="*/ 179911 w 179911"/>
              <a:gd name="connsiteY1-14" fmla="*/ 520030 h 704180"/>
              <a:gd name="connsiteX2-15" fmla="*/ 2111 w 179911"/>
              <a:gd name="connsiteY2-16" fmla="*/ 704180 h 704180"/>
              <a:gd name="connsiteX3-17" fmla="*/ 0 w 179911"/>
              <a:gd name="connsiteY3-18" fmla="*/ 251321 h 704180"/>
              <a:gd name="connsiteX4-19" fmla="*/ 173561 w 179911"/>
              <a:gd name="connsiteY4-20" fmla="*/ 0 h 704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9911" h="704180">
                <a:moveTo>
                  <a:pt x="173561" y="0"/>
                </a:moveTo>
                <a:cubicBezTo>
                  <a:pt x="175678" y="169333"/>
                  <a:pt x="177794" y="350697"/>
                  <a:pt x="179911" y="520030"/>
                </a:cubicBezTo>
                <a:lnTo>
                  <a:pt x="2111" y="704180"/>
                </a:lnTo>
                <a:cubicBezTo>
                  <a:pt x="1407" y="553227"/>
                  <a:pt x="704" y="402274"/>
                  <a:pt x="0" y="251321"/>
                </a:cubicBezTo>
                <a:lnTo>
                  <a:pt x="17356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473825" y="3187700"/>
            <a:ext cx="2098675" cy="615950"/>
          </a:xfrm>
          <a:custGeom>
            <a:avLst/>
            <a:gdLst>
              <a:gd name="connsiteX0" fmla="*/ 0 w 2800652"/>
              <a:gd name="connsiteY0" fmla="*/ 730250 h 747100"/>
              <a:gd name="connsiteX1" fmla="*/ 800100 w 2800652"/>
              <a:gd name="connsiteY1" fmla="*/ 742950 h 747100"/>
              <a:gd name="connsiteX2" fmla="*/ 1847850 w 2800652"/>
              <a:gd name="connsiteY2" fmla="*/ 666750 h 747100"/>
              <a:gd name="connsiteX3" fmla="*/ 2540000 w 2800652"/>
              <a:gd name="connsiteY3" fmla="*/ 552450 h 747100"/>
              <a:gd name="connsiteX4" fmla="*/ 2800350 w 2800652"/>
              <a:gd name="connsiteY4" fmla="*/ 368300 h 747100"/>
              <a:gd name="connsiteX5" fmla="*/ 2578100 w 2800652"/>
              <a:gd name="connsiteY5" fmla="*/ 203200 h 747100"/>
              <a:gd name="connsiteX6" fmla="*/ 1993900 w 2800652"/>
              <a:gd name="connsiteY6" fmla="*/ 82550 h 747100"/>
              <a:gd name="connsiteX7" fmla="*/ 914400 w 2800652"/>
              <a:gd name="connsiteY7" fmla="*/ 0 h 747100"/>
              <a:gd name="connsiteX0-1" fmla="*/ 0 w 2800652"/>
              <a:gd name="connsiteY0-2" fmla="*/ 762365 h 779215"/>
              <a:gd name="connsiteX1-3" fmla="*/ 800100 w 2800652"/>
              <a:gd name="connsiteY1-4" fmla="*/ 775065 h 779215"/>
              <a:gd name="connsiteX2-5" fmla="*/ 1847850 w 2800652"/>
              <a:gd name="connsiteY2-6" fmla="*/ 698865 h 779215"/>
              <a:gd name="connsiteX3-7" fmla="*/ 2540000 w 2800652"/>
              <a:gd name="connsiteY3-8" fmla="*/ 584565 h 779215"/>
              <a:gd name="connsiteX4-9" fmla="*/ 2800350 w 2800652"/>
              <a:gd name="connsiteY4-10" fmla="*/ 400415 h 779215"/>
              <a:gd name="connsiteX5-11" fmla="*/ 2578100 w 2800652"/>
              <a:gd name="connsiteY5-12" fmla="*/ 235315 h 779215"/>
              <a:gd name="connsiteX6-13" fmla="*/ 1993900 w 2800652"/>
              <a:gd name="connsiteY6-14" fmla="*/ 114665 h 779215"/>
              <a:gd name="connsiteX7-15" fmla="*/ 982190 w 2800652"/>
              <a:gd name="connsiteY7-16" fmla="*/ 0 h 779215"/>
              <a:gd name="connsiteX0-17" fmla="*/ 0 w 2800640"/>
              <a:gd name="connsiteY0-18" fmla="*/ 762365 h 779215"/>
              <a:gd name="connsiteX1-19" fmla="*/ 800100 w 2800640"/>
              <a:gd name="connsiteY1-20" fmla="*/ 775065 h 779215"/>
              <a:gd name="connsiteX2-21" fmla="*/ 1847850 w 2800640"/>
              <a:gd name="connsiteY2-22" fmla="*/ 698865 h 779215"/>
              <a:gd name="connsiteX3-23" fmla="*/ 2540000 w 2800640"/>
              <a:gd name="connsiteY3-24" fmla="*/ 584565 h 779215"/>
              <a:gd name="connsiteX4-25" fmla="*/ 2800350 w 2800640"/>
              <a:gd name="connsiteY4-26" fmla="*/ 400415 h 779215"/>
              <a:gd name="connsiteX5-27" fmla="*/ 2578100 w 2800640"/>
              <a:gd name="connsiteY5-28" fmla="*/ 235315 h 779215"/>
              <a:gd name="connsiteX6-29" fmla="*/ 2019321 w 2800640"/>
              <a:gd name="connsiteY6-30" fmla="*/ 106636 h 779215"/>
              <a:gd name="connsiteX7-31" fmla="*/ 982190 w 2800640"/>
              <a:gd name="connsiteY7-32" fmla="*/ 0 h 779215"/>
              <a:gd name="connsiteX0-33" fmla="*/ 0 w 2800640"/>
              <a:gd name="connsiteY0-34" fmla="*/ 762365 h 779215"/>
              <a:gd name="connsiteX1-35" fmla="*/ 800100 w 2800640"/>
              <a:gd name="connsiteY1-36" fmla="*/ 775065 h 779215"/>
              <a:gd name="connsiteX2-37" fmla="*/ 1847850 w 2800640"/>
              <a:gd name="connsiteY2-38" fmla="*/ 698865 h 779215"/>
              <a:gd name="connsiteX3-39" fmla="*/ 2540000 w 2800640"/>
              <a:gd name="connsiteY3-40" fmla="*/ 584565 h 779215"/>
              <a:gd name="connsiteX4-41" fmla="*/ 2800350 w 2800640"/>
              <a:gd name="connsiteY4-42" fmla="*/ 400415 h 779215"/>
              <a:gd name="connsiteX5-43" fmla="*/ 2578100 w 2800640"/>
              <a:gd name="connsiteY5-44" fmla="*/ 235315 h 779215"/>
              <a:gd name="connsiteX6-45" fmla="*/ 2019321 w 2800640"/>
              <a:gd name="connsiteY6-46" fmla="*/ 106636 h 779215"/>
              <a:gd name="connsiteX7-47" fmla="*/ 982190 w 2800640"/>
              <a:gd name="connsiteY7-48" fmla="*/ 0 h 7792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800640" h="779215">
                <a:moveTo>
                  <a:pt x="0" y="762365"/>
                </a:moveTo>
                <a:cubicBezTo>
                  <a:pt x="246062" y="774006"/>
                  <a:pt x="492125" y="785648"/>
                  <a:pt x="800100" y="775065"/>
                </a:cubicBezTo>
                <a:cubicBezTo>
                  <a:pt x="1108075" y="764482"/>
                  <a:pt x="1557867" y="730615"/>
                  <a:pt x="1847850" y="698865"/>
                </a:cubicBezTo>
                <a:cubicBezTo>
                  <a:pt x="2137833" y="667115"/>
                  <a:pt x="2381250" y="634307"/>
                  <a:pt x="2540000" y="584565"/>
                </a:cubicBezTo>
                <a:cubicBezTo>
                  <a:pt x="2698750" y="534823"/>
                  <a:pt x="2794000" y="458623"/>
                  <a:pt x="2800350" y="400415"/>
                </a:cubicBezTo>
                <a:cubicBezTo>
                  <a:pt x="2806700" y="342207"/>
                  <a:pt x="2708271" y="284278"/>
                  <a:pt x="2578100" y="235315"/>
                </a:cubicBezTo>
                <a:cubicBezTo>
                  <a:pt x="2447929" y="186352"/>
                  <a:pt x="2285306" y="145855"/>
                  <a:pt x="2019321" y="106636"/>
                </a:cubicBezTo>
                <a:cubicBezTo>
                  <a:pt x="1753336" y="67417"/>
                  <a:pt x="1383298" y="24341"/>
                  <a:pt x="982190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234950" y="166688"/>
            <a:ext cx="594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C0504D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b="1" dirty="0">
                <a:solidFill>
                  <a:srgbClr val="C0504D"/>
                </a:solidFill>
                <a:latin typeface="宋体" panose="02010600030101010101" pitchFamily="2" charset="-122"/>
              </a:rPr>
              <a:t>例题</a:t>
            </a:r>
            <a:r>
              <a:rPr lang="en-US" altLang="zh-CN" sz="2800" b="1" dirty="0">
                <a:solidFill>
                  <a:srgbClr val="C0504D"/>
                </a:solidFill>
                <a:latin typeface="宋体" panose="02010600030101010101" pitchFamily="2" charset="-122"/>
              </a:rPr>
              <a:t>4]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无限大平面电流的磁场。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844550" y="2505075"/>
          <a:ext cx="9636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495300" imgH="381000" progId="Equation.3">
                  <p:embed/>
                </p:oleObj>
              </mc:Choice>
              <mc:Fallback>
                <p:oleObj name="" r:id="rId1" imgW="495300" imgH="3810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4550" y="2505075"/>
                        <a:ext cx="963613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/>
        </p:nvGraphicFramePr>
        <p:xfrm>
          <a:off x="1422400" y="3825875"/>
          <a:ext cx="26511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3" imgW="1917700" imgH="379095" progId="Equation.3">
                  <p:embed/>
                </p:oleObj>
              </mc:Choice>
              <mc:Fallback>
                <p:oleObj name="" r:id="rId3" imgW="1917700" imgH="37909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2400" y="3825875"/>
                        <a:ext cx="2651125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1" name="Text Box 29"/>
          <p:cNvSpPr txBox="1"/>
          <p:nvPr/>
        </p:nvSpPr>
        <p:spPr>
          <a:xfrm>
            <a:off x="5111750" y="3886200"/>
            <a:ext cx="3314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方向：如图所示。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678" name="Group 99"/>
          <p:cNvGrpSpPr/>
          <p:nvPr/>
        </p:nvGrpSpPr>
        <p:grpSpPr>
          <a:xfrm>
            <a:off x="6521450" y="450850"/>
            <a:ext cx="2371725" cy="1828800"/>
            <a:chOff x="3984" y="432"/>
            <a:chExt cx="1494" cy="1152"/>
          </a:xfrm>
        </p:grpSpPr>
        <p:grpSp>
          <p:nvGrpSpPr>
            <p:cNvPr id="28688" name="Group 81"/>
            <p:cNvGrpSpPr/>
            <p:nvPr/>
          </p:nvGrpSpPr>
          <p:grpSpPr>
            <a:xfrm>
              <a:off x="3984" y="432"/>
              <a:ext cx="1152" cy="1152"/>
              <a:chOff x="3936" y="480"/>
              <a:chExt cx="1152" cy="1152"/>
            </a:xfrm>
          </p:grpSpPr>
          <p:grpSp>
            <p:nvGrpSpPr>
              <p:cNvPr id="28695" name="Group 60"/>
              <p:cNvGrpSpPr/>
              <p:nvPr/>
            </p:nvGrpSpPr>
            <p:grpSpPr>
              <a:xfrm>
                <a:off x="4464" y="528"/>
                <a:ext cx="108" cy="1068"/>
                <a:chOff x="4512" y="864"/>
                <a:chExt cx="108" cy="1068"/>
              </a:xfrm>
            </p:grpSpPr>
            <p:grpSp>
              <p:nvGrpSpPr>
                <p:cNvPr id="28716" name="Group 32"/>
                <p:cNvGrpSpPr/>
                <p:nvPr/>
              </p:nvGrpSpPr>
              <p:grpSpPr>
                <a:xfrm>
                  <a:off x="4512" y="864"/>
                  <a:ext cx="108" cy="108"/>
                  <a:chOff x="4527" y="966"/>
                  <a:chExt cx="108" cy="108"/>
                </a:xfrm>
              </p:grpSpPr>
              <p:sp>
                <p:nvSpPr>
                  <p:cNvPr id="28744" name="Oval 30"/>
                  <p:cNvSpPr/>
                  <p:nvPr/>
                </p:nvSpPr>
                <p:spPr>
                  <a:xfrm>
                    <a:off x="4533" y="972"/>
                    <a:ext cx="96" cy="96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28745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4527" y="966"/>
                  <a:ext cx="108" cy="1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07" name="" r:id="rId5" imgW="55880" imgH="55880" progId="Equation.3">
                          <p:embed/>
                        </p:oleObj>
                      </mc:Choice>
                      <mc:Fallback>
                        <p:oleObj name="" r:id="rId5" imgW="55880" imgH="55880" progId="Equation.3">
                          <p:embed/>
                          <p:pic>
                            <p:nvPicPr>
                              <p:cNvPr id="0" name="图片 3206"/>
                              <p:cNvPicPr/>
                              <p:nvPr/>
                            </p:nvPicPr>
                            <p:blipFill>
                              <a:blip r:embed="rId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27" y="966"/>
                                <a:ext cx="108" cy="10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8717" name="Group 33"/>
                <p:cNvGrpSpPr/>
                <p:nvPr/>
              </p:nvGrpSpPr>
              <p:grpSpPr>
                <a:xfrm>
                  <a:off x="4512" y="971"/>
                  <a:ext cx="108" cy="108"/>
                  <a:chOff x="4527" y="966"/>
                  <a:chExt cx="108" cy="108"/>
                </a:xfrm>
              </p:grpSpPr>
              <p:sp>
                <p:nvSpPr>
                  <p:cNvPr id="28742" name="Oval 34"/>
                  <p:cNvSpPr/>
                  <p:nvPr/>
                </p:nvSpPr>
                <p:spPr>
                  <a:xfrm>
                    <a:off x="4533" y="972"/>
                    <a:ext cx="96" cy="96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28743" name="Object 35"/>
                  <p:cNvGraphicFramePr>
                    <a:graphicFrameLocks noChangeAspect="1"/>
                  </p:cNvGraphicFramePr>
                  <p:nvPr/>
                </p:nvGraphicFramePr>
                <p:xfrm>
                  <a:off x="4527" y="966"/>
                  <a:ext cx="108" cy="1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08" name="" r:id="rId7" imgW="55880" imgH="55880" progId="Equation.3">
                          <p:embed/>
                        </p:oleObj>
                      </mc:Choice>
                      <mc:Fallback>
                        <p:oleObj name="" r:id="rId7" imgW="55880" imgH="55880" progId="Equation.3">
                          <p:embed/>
                          <p:pic>
                            <p:nvPicPr>
                              <p:cNvPr id="0" name="图片 3207"/>
                              <p:cNvPicPr/>
                              <p:nvPr/>
                            </p:nvPicPr>
                            <p:blipFill>
                              <a:blip r:embed="rId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27" y="966"/>
                                <a:ext cx="108" cy="10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8718" name="Group 36"/>
                <p:cNvGrpSpPr/>
                <p:nvPr/>
              </p:nvGrpSpPr>
              <p:grpSpPr>
                <a:xfrm>
                  <a:off x="4512" y="1078"/>
                  <a:ext cx="108" cy="108"/>
                  <a:chOff x="4527" y="966"/>
                  <a:chExt cx="108" cy="108"/>
                </a:xfrm>
              </p:grpSpPr>
              <p:sp>
                <p:nvSpPr>
                  <p:cNvPr id="28740" name="Oval 37"/>
                  <p:cNvSpPr/>
                  <p:nvPr/>
                </p:nvSpPr>
                <p:spPr>
                  <a:xfrm>
                    <a:off x="4533" y="972"/>
                    <a:ext cx="96" cy="96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28741" name="Object 38"/>
                  <p:cNvGraphicFramePr>
                    <a:graphicFrameLocks noChangeAspect="1"/>
                  </p:cNvGraphicFramePr>
                  <p:nvPr/>
                </p:nvGraphicFramePr>
                <p:xfrm>
                  <a:off x="4527" y="966"/>
                  <a:ext cx="108" cy="1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23" name="" r:id="rId9" imgW="55880" imgH="55880" progId="Equation.3">
                          <p:embed/>
                        </p:oleObj>
                      </mc:Choice>
                      <mc:Fallback>
                        <p:oleObj name="" r:id="rId9" imgW="55880" imgH="55880" progId="Equation.3">
                          <p:embed/>
                          <p:pic>
                            <p:nvPicPr>
                              <p:cNvPr id="0" name="图片 3222"/>
                              <p:cNvPicPr/>
                              <p:nvPr/>
                            </p:nvPicPr>
                            <p:blipFill>
                              <a:blip r:embed="rId10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27" y="966"/>
                                <a:ext cx="108" cy="10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8719" name="Group 39"/>
                <p:cNvGrpSpPr/>
                <p:nvPr/>
              </p:nvGrpSpPr>
              <p:grpSpPr>
                <a:xfrm>
                  <a:off x="4512" y="1184"/>
                  <a:ext cx="108" cy="108"/>
                  <a:chOff x="4527" y="966"/>
                  <a:chExt cx="108" cy="108"/>
                </a:xfrm>
              </p:grpSpPr>
              <p:sp>
                <p:nvSpPr>
                  <p:cNvPr id="28738" name="Oval 40"/>
                  <p:cNvSpPr/>
                  <p:nvPr/>
                </p:nvSpPr>
                <p:spPr>
                  <a:xfrm>
                    <a:off x="4533" y="972"/>
                    <a:ext cx="96" cy="96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28739" name="Object 41"/>
                  <p:cNvGraphicFramePr>
                    <a:graphicFrameLocks noChangeAspect="1"/>
                  </p:cNvGraphicFramePr>
                  <p:nvPr/>
                </p:nvGraphicFramePr>
                <p:xfrm>
                  <a:off x="4527" y="966"/>
                  <a:ext cx="108" cy="1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12" name="" r:id="rId11" imgW="55880" imgH="55880" progId="Equation.3">
                          <p:embed/>
                        </p:oleObj>
                      </mc:Choice>
                      <mc:Fallback>
                        <p:oleObj name="" r:id="rId11" imgW="55880" imgH="55880" progId="Equation.3">
                          <p:embed/>
                          <p:pic>
                            <p:nvPicPr>
                              <p:cNvPr id="0" name="图片 3211"/>
                              <p:cNvPicPr/>
                              <p:nvPr/>
                            </p:nvPicPr>
                            <p:blipFill>
                              <a:blip r:embed="rId12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27" y="966"/>
                                <a:ext cx="108" cy="10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8720" name="Group 42"/>
                <p:cNvGrpSpPr/>
                <p:nvPr/>
              </p:nvGrpSpPr>
              <p:grpSpPr>
                <a:xfrm>
                  <a:off x="4512" y="1291"/>
                  <a:ext cx="108" cy="108"/>
                  <a:chOff x="4527" y="966"/>
                  <a:chExt cx="108" cy="108"/>
                </a:xfrm>
              </p:grpSpPr>
              <p:sp>
                <p:nvSpPr>
                  <p:cNvPr id="28736" name="Oval 43"/>
                  <p:cNvSpPr/>
                  <p:nvPr/>
                </p:nvSpPr>
                <p:spPr>
                  <a:xfrm>
                    <a:off x="4533" y="972"/>
                    <a:ext cx="96" cy="96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28737" name="Object 44"/>
                  <p:cNvGraphicFramePr>
                    <a:graphicFrameLocks noChangeAspect="1"/>
                  </p:cNvGraphicFramePr>
                  <p:nvPr/>
                </p:nvGraphicFramePr>
                <p:xfrm>
                  <a:off x="4527" y="966"/>
                  <a:ext cx="108" cy="1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15" name="" r:id="rId13" imgW="55880" imgH="55880" progId="Equation.3">
                          <p:embed/>
                        </p:oleObj>
                      </mc:Choice>
                      <mc:Fallback>
                        <p:oleObj name="" r:id="rId13" imgW="55880" imgH="55880" progId="Equation.3">
                          <p:embed/>
                          <p:pic>
                            <p:nvPicPr>
                              <p:cNvPr id="0" name="图片 3214"/>
                              <p:cNvPicPr/>
                              <p:nvPr/>
                            </p:nvPicPr>
                            <p:blipFill>
                              <a:blip r:embed="rId1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27" y="966"/>
                                <a:ext cx="108" cy="10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8721" name="Group 45"/>
                <p:cNvGrpSpPr/>
                <p:nvPr/>
              </p:nvGrpSpPr>
              <p:grpSpPr>
                <a:xfrm>
                  <a:off x="4512" y="1398"/>
                  <a:ext cx="108" cy="108"/>
                  <a:chOff x="4527" y="966"/>
                  <a:chExt cx="108" cy="108"/>
                </a:xfrm>
              </p:grpSpPr>
              <p:sp>
                <p:nvSpPr>
                  <p:cNvPr id="28734" name="Oval 46"/>
                  <p:cNvSpPr/>
                  <p:nvPr/>
                </p:nvSpPr>
                <p:spPr>
                  <a:xfrm>
                    <a:off x="4533" y="972"/>
                    <a:ext cx="96" cy="96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28735" name="Object 47"/>
                  <p:cNvGraphicFramePr>
                    <a:graphicFrameLocks noChangeAspect="1"/>
                  </p:cNvGraphicFramePr>
                  <p:nvPr/>
                </p:nvGraphicFramePr>
                <p:xfrm>
                  <a:off x="4527" y="966"/>
                  <a:ext cx="108" cy="1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13" name="" r:id="rId15" imgW="55880" imgH="55880" progId="Equation.3">
                          <p:embed/>
                        </p:oleObj>
                      </mc:Choice>
                      <mc:Fallback>
                        <p:oleObj name="" r:id="rId15" imgW="55880" imgH="55880" progId="Equation.3">
                          <p:embed/>
                          <p:pic>
                            <p:nvPicPr>
                              <p:cNvPr id="0" name="图片 3212"/>
                              <p:cNvPicPr/>
                              <p:nvPr/>
                            </p:nvPicPr>
                            <p:blipFill>
                              <a:blip r:embed="rId1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27" y="966"/>
                                <a:ext cx="108" cy="10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8722" name="Group 48"/>
                <p:cNvGrpSpPr/>
                <p:nvPr/>
              </p:nvGrpSpPr>
              <p:grpSpPr>
                <a:xfrm>
                  <a:off x="4512" y="1504"/>
                  <a:ext cx="108" cy="108"/>
                  <a:chOff x="4527" y="966"/>
                  <a:chExt cx="108" cy="108"/>
                </a:xfrm>
              </p:grpSpPr>
              <p:sp>
                <p:nvSpPr>
                  <p:cNvPr id="28732" name="Oval 49"/>
                  <p:cNvSpPr/>
                  <p:nvPr/>
                </p:nvSpPr>
                <p:spPr>
                  <a:xfrm>
                    <a:off x="4533" y="972"/>
                    <a:ext cx="96" cy="96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28733" name="Object 50"/>
                  <p:cNvGraphicFramePr>
                    <a:graphicFrameLocks noChangeAspect="1"/>
                  </p:cNvGraphicFramePr>
                  <p:nvPr/>
                </p:nvGraphicFramePr>
                <p:xfrm>
                  <a:off x="4527" y="966"/>
                  <a:ext cx="108" cy="1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22" name="" r:id="rId17" imgW="55880" imgH="55880" progId="Equation.3">
                          <p:embed/>
                        </p:oleObj>
                      </mc:Choice>
                      <mc:Fallback>
                        <p:oleObj name="" r:id="rId17" imgW="55880" imgH="55880" progId="Equation.3">
                          <p:embed/>
                          <p:pic>
                            <p:nvPicPr>
                              <p:cNvPr id="0" name="图片 3221"/>
                              <p:cNvPicPr/>
                              <p:nvPr/>
                            </p:nvPicPr>
                            <p:blipFill>
                              <a:blip r:embed="rId1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27" y="966"/>
                                <a:ext cx="108" cy="10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8723" name="Group 51"/>
                <p:cNvGrpSpPr/>
                <p:nvPr/>
              </p:nvGrpSpPr>
              <p:grpSpPr>
                <a:xfrm>
                  <a:off x="4512" y="1611"/>
                  <a:ext cx="108" cy="108"/>
                  <a:chOff x="4527" y="966"/>
                  <a:chExt cx="108" cy="108"/>
                </a:xfrm>
              </p:grpSpPr>
              <p:sp>
                <p:nvSpPr>
                  <p:cNvPr id="28730" name="Oval 52"/>
                  <p:cNvSpPr/>
                  <p:nvPr/>
                </p:nvSpPr>
                <p:spPr>
                  <a:xfrm>
                    <a:off x="4533" y="972"/>
                    <a:ext cx="96" cy="96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28731" name="Object 53"/>
                  <p:cNvGraphicFramePr>
                    <a:graphicFrameLocks noChangeAspect="1"/>
                  </p:cNvGraphicFramePr>
                  <p:nvPr/>
                </p:nvGraphicFramePr>
                <p:xfrm>
                  <a:off x="4527" y="966"/>
                  <a:ext cx="108" cy="1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14" name="" r:id="rId19" imgW="55880" imgH="55880" progId="Equation.3">
                          <p:embed/>
                        </p:oleObj>
                      </mc:Choice>
                      <mc:Fallback>
                        <p:oleObj name="" r:id="rId19" imgW="55880" imgH="55880" progId="Equation.3">
                          <p:embed/>
                          <p:pic>
                            <p:nvPicPr>
                              <p:cNvPr id="0" name="图片 3213"/>
                              <p:cNvPicPr/>
                              <p:nvPr/>
                            </p:nvPicPr>
                            <p:blipFill>
                              <a:blip r:embed="rId20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27" y="966"/>
                                <a:ext cx="108" cy="10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8724" name="Group 54"/>
                <p:cNvGrpSpPr/>
                <p:nvPr/>
              </p:nvGrpSpPr>
              <p:grpSpPr>
                <a:xfrm>
                  <a:off x="4512" y="1718"/>
                  <a:ext cx="108" cy="108"/>
                  <a:chOff x="4527" y="966"/>
                  <a:chExt cx="108" cy="108"/>
                </a:xfrm>
              </p:grpSpPr>
              <p:sp>
                <p:nvSpPr>
                  <p:cNvPr id="28728" name="Oval 55"/>
                  <p:cNvSpPr/>
                  <p:nvPr/>
                </p:nvSpPr>
                <p:spPr>
                  <a:xfrm>
                    <a:off x="4533" y="972"/>
                    <a:ext cx="96" cy="96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28729" name="Object 56"/>
                  <p:cNvGraphicFramePr>
                    <a:graphicFrameLocks noChangeAspect="1"/>
                  </p:cNvGraphicFramePr>
                  <p:nvPr/>
                </p:nvGraphicFramePr>
                <p:xfrm>
                  <a:off x="4527" y="966"/>
                  <a:ext cx="108" cy="1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16" name="" r:id="rId21" imgW="55880" imgH="55880" progId="Equation.3">
                          <p:embed/>
                        </p:oleObj>
                      </mc:Choice>
                      <mc:Fallback>
                        <p:oleObj name="" r:id="rId21" imgW="55880" imgH="55880" progId="Equation.3">
                          <p:embed/>
                          <p:pic>
                            <p:nvPicPr>
                              <p:cNvPr id="0" name="图片 3215"/>
                              <p:cNvPicPr/>
                              <p:nvPr/>
                            </p:nvPicPr>
                            <p:blipFill>
                              <a:blip r:embed="rId22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27" y="966"/>
                                <a:ext cx="108" cy="10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8725" name="Group 57"/>
                <p:cNvGrpSpPr/>
                <p:nvPr/>
              </p:nvGrpSpPr>
              <p:grpSpPr>
                <a:xfrm>
                  <a:off x="4512" y="1824"/>
                  <a:ext cx="108" cy="108"/>
                  <a:chOff x="4527" y="966"/>
                  <a:chExt cx="108" cy="108"/>
                </a:xfrm>
              </p:grpSpPr>
              <p:sp>
                <p:nvSpPr>
                  <p:cNvPr id="28726" name="Oval 58"/>
                  <p:cNvSpPr/>
                  <p:nvPr/>
                </p:nvSpPr>
                <p:spPr>
                  <a:xfrm>
                    <a:off x="4533" y="972"/>
                    <a:ext cx="96" cy="96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28727" name="Object 59"/>
                  <p:cNvGraphicFramePr>
                    <a:graphicFrameLocks noChangeAspect="1"/>
                  </p:cNvGraphicFramePr>
                  <p:nvPr/>
                </p:nvGraphicFramePr>
                <p:xfrm>
                  <a:off x="4527" y="966"/>
                  <a:ext cx="108" cy="1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19" name="" r:id="rId23" imgW="55880" imgH="55880" progId="Equation.3">
                          <p:embed/>
                        </p:oleObj>
                      </mc:Choice>
                      <mc:Fallback>
                        <p:oleObj name="" r:id="rId23" imgW="55880" imgH="55880" progId="Equation.3">
                          <p:embed/>
                          <p:pic>
                            <p:nvPicPr>
                              <p:cNvPr id="0" name="图片 3218"/>
                              <p:cNvPicPr/>
                              <p:nvPr/>
                            </p:nvPicPr>
                            <p:blipFill>
                              <a:blip r:embed="rId2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27" y="966"/>
                                <a:ext cx="108" cy="10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28696" name="Line 61"/>
              <p:cNvSpPr/>
              <p:nvPr/>
            </p:nvSpPr>
            <p:spPr>
              <a:xfrm flipV="1">
                <a:off x="4464" y="528"/>
                <a:ext cx="0" cy="11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</p:sp>
          <p:sp>
            <p:nvSpPr>
              <p:cNvPr id="28697" name="Line 62"/>
              <p:cNvSpPr/>
              <p:nvPr/>
            </p:nvSpPr>
            <p:spPr>
              <a:xfrm flipV="1">
                <a:off x="4560" y="528"/>
                <a:ext cx="0" cy="11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</p:sp>
          <p:grpSp>
            <p:nvGrpSpPr>
              <p:cNvPr id="28698" name="Group 68"/>
              <p:cNvGrpSpPr/>
              <p:nvPr/>
            </p:nvGrpSpPr>
            <p:grpSpPr>
              <a:xfrm>
                <a:off x="3984" y="864"/>
                <a:ext cx="1008" cy="432"/>
                <a:chOff x="3984" y="864"/>
                <a:chExt cx="1008" cy="432"/>
              </a:xfrm>
            </p:grpSpPr>
            <p:sp>
              <p:nvSpPr>
                <p:cNvPr id="28711" name="Rectangle 63"/>
                <p:cNvSpPr/>
                <p:nvPr/>
              </p:nvSpPr>
              <p:spPr>
                <a:xfrm>
                  <a:off x="3984" y="864"/>
                  <a:ext cx="1008" cy="432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b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2" name="Line 64"/>
                <p:cNvSpPr/>
                <p:nvPr/>
              </p:nvSpPr>
              <p:spPr>
                <a:xfrm flipH="1">
                  <a:off x="4224" y="864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8713" name="Line 65"/>
                <p:cNvSpPr/>
                <p:nvPr/>
              </p:nvSpPr>
              <p:spPr>
                <a:xfrm>
                  <a:off x="3984" y="1008"/>
                  <a:ext cx="0" cy="96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8714" name="Line 66"/>
                <p:cNvSpPr/>
                <p:nvPr/>
              </p:nvSpPr>
              <p:spPr>
                <a:xfrm>
                  <a:off x="4656" y="1296"/>
                  <a:ext cx="96" cy="0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8715" name="Line 67"/>
                <p:cNvSpPr/>
                <p:nvPr/>
              </p:nvSpPr>
              <p:spPr>
                <a:xfrm flipV="1">
                  <a:off x="4992" y="960"/>
                  <a:ext cx="0" cy="144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8699" name="Group 72"/>
              <p:cNvGrpSpPr/>
              <p:nvPr/>
            </p:nvGrpSpPr>
            <p:grpSpPr>
              <a:xfrm>
                <a:off x="4704" y="480"/>
                <a:ext cx="384" cy="1104"/>
                <a:chOff x="4704" y="480"/>
                <a:chExt cx="384" cy="1104"/>
              </a:xfrm>
            </p:grpSpPr>
            <p:sp>
              <p:nvSpPr>
                <p:cNvPr id="28708" name="Line 69"/>
                <p:cNvSpPr/>
                <p:nvPr/>
              </p:nvSpPr>
              <p:spPr>
                <a:xfrm flipV="1">
                  <a:off x="4704" y="480"/>
                  <a:ext cx="0" cy="1104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lgDash"/>
                  <a:headEnd type="none" w="med" len="med"/>
                  <a:tailEnd type="triangle" w="med" len="med"/>
                </a:ln>
              </p:spPr>
            </p:sp>
            <p:sp>
              <p:nvSpPr>
                <p:cNvPr id="28709" name="Line 70"/>
                <p:cNvSpPr/>
                <p:nvPr/>
              </p:nvSpPr>
              <p:spPr>
                <a:xfrm flipV="1">
                  <a:off x="4896" y="480"/>
                  <a:ext cx="0" cy="1104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lgDash"/>
                  <a:headEnd type="none" w="med" len="med"/>
                  <a:tailEnd type="triangle" w="med" len="med"/>
                </a:ln>
              </p:spPr>
            </p:sp>
            <p:sp>
              <p:nvSpPr>
                <p:cNvPr id="28710" name="Line 71"/>
                <p:cNvSpPr/>
                <p:nvPr/>
              </p:nvSpPr>
              <p:spPr>
                <a:xfrm flipV="1">
                  <a:off x="5088" y="480"/>
                  <a:ext cx="0" cy="1104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lgDash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8700" name="Group 73"/>
              <p:cNvGrpSpPr/>
              <p:nvPr/>
            </p:nvGrpSpPr>
            <p:grpSpPr>
              <a:xfrm flipV="1">
                <a:off x="3936" y="528"/>
                <a:ext cx="384" cy="1104"/>
                <a:chOff x="4704" y="480"/>
                <a:chExt cx="384" cy="1104"/>
              </a:xfrm>
            </p:grpSpPr>
            <p:sp>
              <p:nvSpPr>
                <p:cNvPr id="28705" name="Line 74"/>
                <p:cNvSpPr/>
                <p:nvPr/>
              </p:nvSpPr>
              <p:spPr>
                <a:xfrm flipV="1">
                  <a:off x="4704" y="480"/>
                  <a:ext cx="0" cy="1104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lgDash"/>
                  <a:headEnd type="none" w="med" len="med"/>
                  <a:tailEnd type="triangle" w="med" len="med"/>
                </a:ln>
              </p:spPr>
            </p:sp>
            <p:sp>
              <p:nvSpPr>
                <p:cNvPr id="28706" name="Line 75"/>
                <p:cNvSpPr/>
                <p:nvPr/>
              </p:nvSpPr>
              <p:spPr>
                <a:xfrm flipV="1">
                  <a:off x="4896" y="480"/>
                  <a:ext cx="0" cy="1104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lgDash"/>
                  <a:headEnd type="none" w="med" len="med"/>
                  <a:tailEnd type="triangle" w="med" len="med"/>
                </a:ln>
              </p:spPr>
            </p:sp>
            <p:sp>
              <p:nvSpPr>
                <p:cNvPr id="28707" name="Line 76"/>
                <p:cNvSpPr/>
                <p:nvPr/>
              </p:nvSpPr>
              <p:spPr>
                <a:xfrm flipV="1">
                  <a:off x="5088" y="480"/>
                  <a:ext cx="0" cy="1104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lgDash"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28701" name="Object 77"/>
              <p:cNvGraphicFramePr>
                <a:graphicFrameLocks noChangeAspect="1"/>
              </p:cNvGraphicFramePr>
              <p:nvPr/>
            </p:nvGraphicFramePr>
            <p:xfrm>
              <a:off x="4944" y="1344"/>
              <a:ext cx="126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1" name="" r:id="rId25" imgW="127000" imgH="139700" progId="Equation.3">
                      <p:embed/>
                    </p:oleObj>
                  </mc:Choice>
                  <mc:Fallback>
                    <p:oleObj name="" r:id="rId25" imgW="127000" imgH="139700" progId="Equation.3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4944" y="1344"/>
                            <a:ext cx="126" cy="1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2" name="Object 78"/>
              <p:cNvGraphicFramePr>
                <a:graphicFrameLocks noChangeAspect="1"/>
              </p:cNvGraphicFramePr>
              <p:nvPr/>
            </p:nvGraphicFramePr>
            <p:xfrm>
              <a:off x="4944" y="672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7" name="" r:id="rId27" imgW="127000" imgH="177165" progId="Equation.3">
                      <p:embed/>
                    </p:oleObj>
                  </mc:Choice>
                  <mc:Fallback>
                    <p:oleObj name="" r:id="rId27" imgW="127000" imgH="177165" progId="Equation.3">
                      <p:embed/>
                      <p:pic>
                        <p:nvPicPr>
                          <p:cNvPr id="0" name="图片 3216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944" y="672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3" name="Object 79"/>
              <p:cNvGraphicFramePr>
                <a:graphicFrameLocks noChangeAspect="1"/>
              </p:cNvGraphicFramePr>
              <p:nvPr/>
            </p:nvGraphicFramePr>
            <p:xfrm>
              <a:off x="3936" y="672"/>
              <a:ext cx="15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8" name="" r:id="rId29" imgW="114300" imgH="139700" progId="Equation.3">
                      <p:embed/>
                    </p:oleObj>
                  </mc:Choice>
                  <mc:Fallback>
                    <p:oleObj name="" r:id="rId29" imgW="114300" imgH="139700" progId="Equation.3">
                      <p:embed/>
                      <p:pic>
                        <p:nvPicPr>
                          <p:cNvPr id="0" name="图片 3217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936" y="672"/>
                            <a:ext cx="155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4" name="Object 80"/>
              <p:cNvGraphicFramePr>
                <a:graphicFrameLocks noChangeAspect="1"/>
              </p:cNvGraphicFramePr>
              <p:nvPr/>
            </p:nvGraphicFramePr>
            <p:xfrm>
              <a:off x="3936" y="1296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0" name="" r:id="rId31" imgW="139700" imgH="177800" progId="Equation.3">
                      <p:embed/>
                    </p:oleObj>
                  </mc:Choice>
                  <mc:Fallback>
                    <p:oleObj name="" r:id="rId31" imgW="139700" imgH="177800" progId="Equation.3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3936" y="1296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9" name="Line 82"/>
            <p:cNvSpPr/>
            <p:nvPr/>
          </p:nvSpPr>
          <p:spPr>
            <a:xfrm>
              <a:off x="4608" y="528"/>
              <a:ext cx="528" cy="48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28690" name="Line 83"/>
            <p:cNvSpPr/>
            <p:nvPr/>
          </p:nvSpPr>
          <p:spPr>
            <a:xfrm flipV="1">
              <a:off x="4608" y="1008"/>
              <a:ext cx="528" cy="48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28691" name="Line 84"/>
            <p:cNvSpPr/>
            <p:nvPr/>
          </p:nvSpPr>
          <p:spPr>
            <a:xfrm flipV="1">
              <a:off x="5136" y="864"/>
              <a:ext cx="192" cy="144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8692" name="Line 85"/>
            <p:cNvSpPr/>
            <p:nvPr/>
          </p:nvSpPr>
          <p:spPr>
            <a:xfrm rot="10800000">
              <a:off x="4992" y="865"/>
              <a:ext cx="192" cy="144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8693" name="Line 86"/>
            <p:cNvSpPr/>
            <p:nvPr/>
          </p:nvSpPr>
          <p:spPr>
            <a:xfrm rot="-5400000">
              <a:off x="4992" y="876"/>
              <a:ext cx="288" cy="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28694" name="Object 87"/>
            <p:cNvGraphicFramePr>
              <a:graphicFrameLocks noChangeAspect="1"/>
            </p:cNvGraphicFramePr>
            <p:nvPr/>
          </p:nvGraphicFramePr>
          <p:xfrm>
            <a:off x="5275" y="644"/>
            <a:ext cx="20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33" imgW="228600" imgH="215900" progId="Equation.3">
                    <p:embed/>
                  </p:oleObj>
                </mc:Choice>
                <mc:Fallback>
                  <p:oleObj name="" r:id="rId33" imgW="228600" imgH="2159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5275" y="644"/>
                          <a:ext cx="203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641" name="Text Box 89"/>
          <p:cNvSpPr txBox="1"/>
          <p:nvPr/>
        </p:nvSpPr>
        <p:spPr>
          <a:xfrm>
            <a:off x="234950" y="692150"/>
            <a:ext cx="62865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由对称性分析可知，无限大载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流平面两侧的磁感应线为与面平行的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水平直线族，作图示的安培环路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abcd,</a:t>
            </a:r>
            <a:endParaRPr lang="en-US" altLang="zh-CN" sz="28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则有：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642" name="Object 90"/>
          <p:cNvGraphicFramePr>
            <a:graphicFrameLocks noChangeAspect="1"/>
          </p:cNvGraphicFramePr>
          <p:nvPr/>
        </p:nvGraphicFramePr>
        <p:xfrm>
          <a:off x="1833563" y="2447925"/>
          <a:ext cx="56499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35" imgW="2540000" imgH="330200" progId="Equation.3">
                  <p:embed/>
                </p:oleObj>
              </mc:Choice>
              <mc:Fallback>
                <p:oleObj name="" r:id="rId35" imgW="2540000" imgH="3302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833563" y="2447925"/>
                        <a:ext cx="5649912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43" name="Object 91"/>
          <p:cNvGraphicFramePr>
            <a:graphicFrameLocks noChangeAspect="1"/>
          </p:cNvGraphicFramePr>
          <p:nvPr/>
        </p:nvGraphicFramePr>
        <p:xfrm>
          <a:off x="1846263" y="3252788"/>
          <a:ext cx="34909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7" imgW="1612900" imgH="228600" progId="Equation.3">
                  <p:embed/>
                </p:oleObj>
              </mc:Choice>
              <mc:Fallback>
                <p:oleObj name="" r:id="rId37" imgW="1612900" imgH="2286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846263" y="3252788"/>
                        <a:ext cx="3490912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44" name="Text Box 92"/>
          <p:cNvSpPr txBox="1"/>
          <p:nvPr/>
        </p:nvSpPr>
        <p:spPr>
          <a:xfrm>
            <a:off x="615950" y="4292600"/>
            <a:ext cx="1593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注意：</a:t>
            </a:r>
            <a:endParaRPr lang="zh-CN" altLang="en-US" sz="2800" b="1" dirty="0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46" name="Text Box 94"/>
          <p:cNvSpPr txBox="1"/>
          <p:nvPr/>
        </p:nvSpPr>
        <p:spPr>
          <a:xfrm>
            <a:off x="615950" y="4802188"/>
            <a:ext cx="62103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面电流密度与面电荷密度的区别。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47" name="Text Box 95"/>
          <p:cNvSpPr txBox="1"/>
          <p:nvPr/>
        </p:nvSpPr>
        <p:spPr>
          <a:xfrm>
            <a:off x="615950" y="5395913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648" name="Object 96"/>
          <p:cNvGraphicFramePr>
            <a:graphicFrameLocks noChangeAspect="1"/>
          </p:cNvGraphicFramePr>
          <p:nvPr/>
        </p:nvGraphicFramePr>
        <p:xfrm>
          <a:off x="1339850" y="5321300"/>
          <a:ext cx="1752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39" imgW="876300" imgH="381000" progId="Equation.3">
                  <p:embed/>
                </p:oleObj>
              </mc:Choice>
              <mc:Fallback>
                <p:oleObj name="" r:id="rId39" imgW="876300" imgH="3810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339850" y="5321300"/>
                        <a:ext cx="1752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49" name="Object 97"/>
          <p:cNvGraphicFramePr>
            <a:graphicFrameLocks noChangeAspect="1"/>
          </p:cNvGraphicFramePr>
          <p:nvPr/>
        </p:nvGraphicFramePr>
        <p:xfrm>
          <a:off x="3609975" y="5130800"/>
          <a:ext cx="193833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41" imgW="901065" imgH="431800" progId="Equation.3">
                  <p:embed/>
                </p:oleObj>
              </mc:Choice>
              <mc:Fallback>
                <p:oleObj name="" r:id="rId41" imgW="901065" imgH="4318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609975" y="5130800"/>
                        <a:ext cx="1938338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0" name="Text Box 98"/>
          <p:cNvSpPr txBox="1"/>
          <p:nvPr/>
        </p:nvSpPr>
        <p:spPr>
          <a:xfrm>
            <a:off x="920750" y="6070600"/>
            <a:ext cx="6591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应用时一个取环路，另一个取闭曲面。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64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64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65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1" grpId="0"/>
      <p:bldP spid="23641" grpId="0"/>
      <p:bldP spid="23644" grpId="0" build="p"/>
      <p:bldP spid="23646" grpId="0" build="p"/>
      <p:bldP spid="23647" grpId="0"/>
      <p:bldP spid="2365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1026"/>
          <p:cNvSpPr txBox="1"/>
          <p:nvPr/>
        </p:nvSpPr>
        <p:spPr>
          <a:xfrm>
            <a:off x="152400" y="2624138"/>
            <a:ext cx="8534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   [</a:t>
            </a:r>
            <a:r>
              <a:rPr lang="zh-CN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例题</a:t>
            </a:r>
            <a:r>
              <a:rPr lang="en-US" altLang="zh-CN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5]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如图所示，电流从导线流进，然后从球壳流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回，求球壳内的磁感应强度。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058"/>
          <p:cNvGrpSpPr/>
          <p:nvPr/>
        </p:nvGrpSpPr>
        <p:grpSpPr>
          <a:xfrm>
            <a:off x="6362700" y="3222625"/>
            <a:ext cx="2209800" cy="3276600"/>
            <a:chOff x="4008" y="2030"/>
            <a:chExt cx="1392" cy="2064"/>
          </a:xfrm>
        </p:grpSpPr>
        <p:sp>
          <p:nvSpPr>
            <p:cNvPr id="29707" name="Oval 1027"/>
            <p:cNvSpPr/>
            <p:nvPr/>
          </p:nvSpPr>
          <p:spPr>
            <a:xfrm>
              <a:off x="4008" y="2030"/>
              <a:ext cx="1392" cy="139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8" name="Text Box 1039"/>
            <p:cNvSpPr txBox="1"/>
            <p:nvPr/>
          </p:nvSpPr>
          <p:spPr>
            <a:xfrm>
              <a:off x="4920" y="2798"/>
              <a:ext cx="2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 dirty="0">
                  <a:solidFill>
                    <a:srgbClr val="C0504D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 i="1" dirty="0">
                <a:solidFill>
                  <a:srgbClr val="C0504D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9" name="Oval 1037"/>
            <p:cNvSpPr/>
            <p:nvPr/>
          </p:nvSpPr>
          <p:spPr>
            <a:xfrm>
              <a:off x="4296" y="2558"/>
              <a:ext cx="840" cy="288"/>
            </a:xfrm>
            <a:prstGeom prst="ellipse">
              <a:avLst/>
            </a:prstGeom>
            <a:noFill/>
            <a:ln w="28575" cap="rnd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0" name="Rectangle 1030"/>
            <p:cNvSpPr/>
            <p:nvPr/>
          </p:nvSpPr>
          <p:spPr>
            <a:xfrm>
              <a:off x="4632" y="3374"/>
              <a:ext cx="192" cy="9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1" name="Line 1028"/>
            <p:cNvSpPr/>
            <p:nvPr/>
          </p:nvSpPr>
          <p:spPr>
            <a:xfrm>
              <a:off x="4728" y="2030"/>
              <a:ext cx="0" cy="20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2" name="Line 1031"/>
            <p:cNvSpPr/>
            <p:nvPr/>
          </p:nvSpPr>
          <p:spPr>
            <a:xfrm flipV="1">
              <a:off x="4728" y="2558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9713" name="Line 1033"/>
            <p:cNvSpPr/>
            <p:nvPr/>
          </p:nvSpPr>
          <p:spPr>
            <a:xfrm>
              <a:off x="4824" y="3422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4" name="Line 1034"/>
            <p:cNvSpPr/>
            <p:nvPr/>
          </p:nvSpPr>
          <p:spPr>
            <a:xfrm>
              <a:off x="4632" y="3422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5" name="Line 1035"/>
            <p:cNvSpPr/>
            <p:nvPr/>
          </p:nvSpPr>
          <p:spPr>
            <a:xfrm>
              <a:off x="4824" y="3614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9716" name="Line 1036"/>
            <p:cNvSpPr/>
            <p:nvPr/>
          </p:nvSpPr>
          <p:spPr>
            <a:xfrm>
              <a:off x="4632" y="3614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9717" name="Text Box 1032"/>
            <p:cNvSpPr txBox="1"/>
            <p:nvPr/>
          </p:nvSpPr>
          <p:spPr>
            <a:xfrm>
              <a:off x="4728" y="2558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>
                  <a:solidFill>
                    <a:srgbClr val="C0504D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i="1" dirty="0">
                <a:solidFill>
                  <a:srgbClr val="C0504D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8" name="Line 1038"/>
            <p:cNvSpPr/>
            <p:nvPr/>
          </p:nvSpPr>
          <p:spPr>
            <a:xfrm flipV="1">
              <a:off x="4848" y="2824"/>
              <a:ext cx="144" cy="2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9719" name="Line 1040"/>
            <p:cNvSpPr/>
            <p:nvPr/>
          </p:nvSpPr>
          <p:spPr>
            <a:xfrm flipV="1">
              <a:off x="4728" y="3758"/>
              <a:ext cx="0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</p:grpSp>
      <p:sp>
        <p:nvSpPr>
          <p:cNvPr id="37908" name="Text Box 1044"/>
          <p:cNvSpPr txBox="1"/>
          <p:nvPr/>
        </p:nvSpPr>
        <p:spPr>
          <a:xfrm>
            <a:off x="381000" y="3717925"/>
            <a:ext cx="5181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由对称性分析，磁力线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只能是以中线为轴的圆。则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909" name="Object 1045"/>
          <p:cNvGraphicFramePr>
            <a:graphicFrameLocks noChangeAspect="1"/>
          </p:cNvGraphicFramePr>
          <p:nvPr/>
        </p:nvGraphicFramePr>
        <p:xfrm>
          <a:off x="649288" y="4664075"/>
          <a:ext cx="52927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" imgW="1866900" imgH="381000" progId="Equation.3">
                  <p:embed/>
                </p:oleObj>
              </mc:Choice>
              <mc:Fallback>
                <p:oleObj name="" r:id="rId1" imgW="1866900" imgH="3810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9288" y="4664075"/>
                        <a:ext cx="5292725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1048"/>
          <p:cNvGraphicFramePr>
            <a:graphicFrameLocks noChangeAspect="1"/>
          </p:cNvGraphicFramePr>
          <p:nvPr/>
        </p:nvGraphicFramePr>
        <p:xfrm>
          <a:off x="1543050" y="5407025"/>
          <a:ext cx="30368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3" imgW="812165" imgH="406400" progId="Equation.3">
                  <p:embed/>
                </p:oleObj>
              </mc:Choice>
              <mc:Fallback>
                <p:oleObj name="" r:id="rId3" imgW="812165" imgH="4064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050" y="5407025"/>
                        <a:ext cx="3036888" cy="1190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3" name="Group 1055"/>
          <p:cNvGrpSpPr/>
          <p:nvPr/>
        </p:nvGrpSpPr>
        <p:grpSpPr>
          <a:xfrm>
            <a:off x="152400" y="228600"/>
            <a:ext cx="8785225" cy="2355850"/>
            <a:chOff x="96" y="144"/>
            <a:chExt cx="5534" cy="1484"/>
          </a:xfrm>
        </p:grpSpPr>
        <p:sp>
          <p:nvSpPr>
            <p:cNvPr id="29704" name="Text Box 1050"/>
            <p:cNvSpPr txBox="1"/>
            <p:nvPr/>
          </p:nvSpPr>
          <p:spPr>
            <a:xfrm>
              <a:off x="96" y="144"/>
              <a:ext cx="5534" cy="1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2323F7"/>
                  </a:solidFill>
                  <a:latin typeface="宋体" panose="02010600030101010101" pitchFamily="2" charset="-122"/>
                </a:rPr>
                <a:t>解题步骤是：</a:t>
              </a:r>
              <a:endParaRPr lang="zh-CN" altLang="en-US" sz="2800" b="1" dirty="0">
                <a:solidFill>
                  <a:srgbClr val="2323F7"/>
                </a:solidFill>
                <a:latin typeface="宋体" panose="02010600030101010101" pitchFamily="2" charset="-122"/>
              </a:endParaRPr>
            </a:p>
            <a:p>
              <a:pPr marL="0" lvl="0" indent="0" algn="just" eaLnBrk="1" hangingPunct="1">
                <a:spcBef>
                  <a:spcPct val="3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C0504D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 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分析磁场分布的对称性，画磁力线；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C0504D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 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选择适宜的安培回路，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使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能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从       中以标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量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的形式提出来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或                 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即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cos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 0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；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或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=0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C0504D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 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利用该定理求磁感应强度。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9705" name="Object 1051"/>
            <p:cNvGraphicFramePr>
              <a:graphicFrameLocks noChangeAspect="1"/>
            </p:cNvGraphicFramePr>
            <p:nvPr/>
          </p:nvGraphicFramePr>
          <p:xfrm>
            <a:off x="3687" y="687"/>
            <a:ext cx="739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5" imgW="948055" imgH="523875" progId="Equation.3">
                    <p:embed/>
                  </p:oleObj>
                </mc:Choice>
                <mc:Fallback>
                  <p:oleObj name="" r:id="rId5" imgW="948055" imgH="523875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263AF8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7" y="687"/>
                          <a:ext cx="739" cy="4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Object 1052"/>
            <p:cNvGraphicFramePr>
              <a:graphicFrameLocks noChangeAspect="1"/>
            </p:cNvGraphicFramePr>
            <p:nvPr/>
          </p:nvGraphicFramePr>
          <p:xfrm>
            <a:off x="2215" y="1011"/>
            <a:ext cx="91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7" imgW="1315720" imgH="312420" progId="Equation.3">
                    <p:embed/>
                  </p:oleObj>
                </mc:Choice>
                <mc:Fallback>
                  <p:oleObj name="" r:id="rId7" imgW="1315720" imgH="31242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263AF8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15" y="1011"/>
                          <a:ext cx="919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9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925513" y="1190625"/>
          <a:ext cx="22733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" imgW="1449705" imgH="490855" progId="Equation.DSMT4">
                  <p:embed/>
                </p:oleObj>
              </mc:Choice>
              <mc:Fallback>
                <p:oleObj name="" r:id="rId1" imgW="1449705" imgH="490855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5513" y="1190625"/>
                        <a:ext cx="2273300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1228725" y="276225"/>
            <a:ext cx="6484938" cy="579438"/>
            <a:chOff x="774" y="174"/>
            <a:chExt cx="4085" cy="365"/>
          </a:xfrm>
        </p:grpSpPr>
        <p:sp>
          <p:nvSpPr>
            <p:cNvPr id="30737" name="Text Box 4"/>
            <p:cNvSpPr txBox="1"/>
            <p:nvPr/>
          </p:nvSpPr>
          <p:spPr>
            <a:xfrm>
              <a:off x="774" y="174"/>
              <a:ext cx="1038" cy="365"/>
            </a:xfrm>
            <a:prstGeom prst="rect">
              <a:avLst/>
            </a:prstGeom>
            <a:noFill/>
            <a:ln w="12700">
              <a:noFill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静电场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8" name="Text Box 5"/>
            <p:cNvSpPr txBox="1"/>
            <p:nvPr/>
          </p:nvSpPr>
          <p:spPr>
            <a:xfrm>
              <a:off x="3599" y="174"/>
              <a:ext cx="1260" cy="365"/>
            </a:xfrm>
            <a:prstGeom prst="rect">
              <a:avLst/>
            </a:prstGeom>
            <a:noFill/>
            <a:ln w="12700">
              <a:noFill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稳恒磁场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5230813" y="1271588"/>
          <a:ext cx="31210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3" imgW="2263775" imgH="647065" progId="Equation.DSMT4">
                  <p:embed/>
                </p:oleObj>
              </mc:Choice>
              <mc:Fallback>
                <p:oleObj name="" r:id="rId3" imgW="2263775" imgH="647065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30813" y="1271588"/>
                        <a:ext cx="312102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5573713" y="3705225"/>
          <a:ext cx="21288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5" imgW="1550035" imgH="490855" progId="Equation.DSMT4">
                  <p:embed/>
                </p:oleObj>
              </mc:Choice>
              <mc:Fallback>
                <p:oleObj name="" r:id="rId5" imgW="1550035" imgH="490855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73713" y="3705225"/>
                        <a:ext cx="2128837" cy="80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855663" y="3562350"/>
          <a:ext cx="29781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7" imgW="2430780" imgH="858520" progId="Equation.DSMT4">
                  <p:embed/>
                </p:oleObj>
              </mc:Choice>
              <mc:Fallback>
                <p:oleObj name="" r:id="rId7" imgW="2430780" imgH="85852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55663" y="3562350"/>
                        <a:ext cx="2978150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Text Box 9"/>
          <p:cNvSpPr txBox="1"/>
          <p:nvPr/>
        </p:nvSpPr>
        <p:spPr>
          <a:xfrm>
            <a:off x="4968875" y="2368550"/>
            <a:ext cx="4175125" cy="10398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磁场没有保守性，它是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非保守场，或无势场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3242" name="Text Box 10"/>
          <p:cNvSpPr txBox="1"/>
          <p:nvPr/>
        </p:nvSpPr>
        <p:spPr>
          <a:xfrm>
            <a:off x="527050" y="2368550"/>
            <a:ext cx="3613150" cy="10398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电场有保守性，它是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保守场，或有势场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3243" name="Text Box 11"/>
          <p:cNvSpPr txBox="1"/>
          <p:nvPr/>
        </p:nvSpPr>
        <p:spPr>
          <a:xfrm>
            <a:off x="565150" y="4724400"/>
            <a:ext cx="3413125" cy="1514475"/>
          </a:xfrm>
          <a:prstGeom prst="rect">
            <a:avLst/>
          </a:prstGeom>
          <a:noFill/>
          <a:ln w="381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电场线起于正电荷、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止于负电荷。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静电场是有源场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3244" name="Text Box 12"/>
          <p:cNvSpPr txBox="1"/>
          <p:nvPr/>
        </p:nvSpPr>
        <p:spPr>
          <a:xfrm>
            <a:off x="4787900" y="5013325"/>
            <a:ext cx="4092575" cy="1001713"/>
          </a:xfrm>
          <a:prstGeom prst="rect">
            <a:avLst/>
          </a:prstGeom>
          <a:noFill/>
          <a:ln w="381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磁感应线闭合、无自由磁荷。磁场是无源场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250825" y="115888"/>
            <a:ext cx="8550275" cy="6351587"/>
            <a:chOff x="168" y="96"/>
            <a:chExt cx="5386" cy="4001"/>
          </a:xfrm>
        </p:grpSpPr>
        <p:sp>
          <p:nvSpPr>
            <p:cNvPr id="30732" name="Line 14"/>
            <p:cNvSpPr/>
            <p:nvPr/>
          </p:nvSpPr>
          <p:spPr>
            <a:xfrm>
              <a:off x="168" y="644"/>
              <a:ext cx="536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733" name="Line 15"/>
            <p:cNvSpPr/>
            <p:nvPr/>
          </p:nvSpPr>
          <p:spPr>
            <a:xfrm>
              <a:off x="180" y="1447"/>
              <a:ext cx="536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734" name="Line 16"/>
            <p:cNvSpPr/>
            <p:nvPr/>
          </p:nvSpPr>
          <p:spPr>
            <a:xfrm>
              <a:off x="180" y="2242"/>
              <a:ext cx="536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735" name="Line 17"/>
            <p:cNvSpPr/>
            <p:nvPr/>
          </p:nvSpPr>
          <p:spPr>
            <a:xfrm>
              <a:off x="192" y="3002"/>
              <a:ext cx="536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736" name="Line 18"/>
            <p:cNvSpPr/>
            <p:nvPr/>
          </p:nvSpPr>
          <p:spPr>
            <a:xfrm>
              <a:off x="2794" y="96"/>
              <a:ext cx="0" cy="400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1" grpId="0"/>
      <p:bldP spid="223242" grpId="0"/>
      <p:bldP spid="223243" grpId="0"/>
      <p:bldP spid="2232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2"/>
          <p:cNvSpPr txBox="1"/>
          <p:nvPr/>
        </p:nvSpPr>
        <p:spPr>
          <a:xfrm>
            <a:off x="509588" y="19685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小结</a:t>
            </a:r>
            <a:r>
              <a:rPr lang="en-US" altLang="zh-CN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:</a:t>
            </a:r>
            <a:endParaRPr lang="en-US" altLang="zh-CN" sz="2800" b="1" dirty="0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509588" y="1704975"/>
            <a:ext cx="31702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安培环路定理：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656013" y="1654175"/>
          <a:ext cx="2395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" imgW="1117600" imgH="381000" progId="Equation.3">
                  <p:embed/>
                </p:oleObj>
              </mc:Choice>
              <mc:Fallback>
                <p:oleObj name="" r:id="rId1" imgW="1117600" imgH="3810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6013" y="1654175"/>
                        <a:ext cx="2395537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/>
          <p:nvPr/>
        </p:nvSpPr>
        <p:spPr>
          <a:xfrm>
            <a:off x="509588" y="2493963"/>
            <a:ext cx="3101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与静电场比较：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679825" y="2444750"/>
          <a:ext cx="1736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3" imgW="723900" imgH="381000" progId="Equation.3">
                  <p:embed/>
                </p:oleObj>
              </mc:Choice>
              <mc:Fallback>
                <p:oleObj name="" r:id="rId3" imgW="723900" imgH="3810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9825" y="2444750"/>
                        <a:ext cx="17367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/>
          <p:nvPr/>
        </p:nvSpPr>
        <p:spPr>
          <a:xfrm>
            <a:off x="468313" y="87471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高斯定理：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3925888" y="809625"/>
          <a:ext cx="190023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5" imgW="787400" imgH="381000" progId="Equation.3">
                  <p:embed/>
                </p:oleObj>
              </mc:Choice>
              <mc:Fallback>
                <p:oleObj name="" r:id="rId5" imgW="787400" imgH="3810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5888" y="809625"/>
                        <a:ext cx="1900237" cy="912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/>
          <p:nvPr/>
        </p:nvSpPr>
        <p:spPr>
          <a:xfrm>
            <a:off x="533400" y="3168650"/>
            <a:ext cx="41100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需记住的几个结论：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2" name="Text Box 10"/>
          <p:cNvSpPr txBox="1"/>
          <p:nvPr/>
        </p:nvSpPr>
        <p:spPr>
          <a:xfrm>
            <a:off x="533400" y="3716338"/>
            <a:ext cx="55419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无限长载流圆柱导体的磁场：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5591175" y="3459163"/>
            <a:ext cx="2416175" cy="838200"/>
            <a:chOff x="3522" y="2179"/>
            <a:chExt cx="1522" cy="528"/>
          </a:xfrm>
        </p:grpSpPr>
        <p:graphicFrame>
          <p:nvGraphicFramePr>
            <p:cNvPr id="32787" name="Object 12"/>
            <p:cNvGraphicFramePr>
              <a:graphicFrameLocks noChangeAspect="1"/>
            </p:cNvGraphicFramePr>
            <p:nvPr/>
          </p:nvGraphicFramePr>
          <p:xfrm>
            <a:off x="3522" y="2179"/>
            <a:ext cx="80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7" imgW="571500" imgH="381000" progId="Equation.3">
                    <p:embed/>
                  </p:oleObj>
                </mc:Choice>
                <mc:Fallback>
                  <p:oleObj name="" r:id="rId7" imgW="571500" imgH="3810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22" y="2179"/>
                          <a:ext cx="801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8" name="Object 13"/>
            <p:cNvGraphicFramePr>
              <a:graphicFrameLocks noChangeAspect="1"/>
            </p:cNvGraphicFramePr>
            <p:nvPr/>
          </p:nvGraphicFramePr>
          <p:xfrm>
            <a:off x="4456" y="2321"/>
            <a:ext cx="58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9" imgW="494665" imgH="203200" progId="Equation.3">
                    <p:embed/>
                  </p:oleObj>
                </mc:Choice>
                <mc:Fallback>
                  <p:oleObj name="" r:id="rId9" imgW="494665" imgH="20320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56" y="2321"/>
                          <a:ext cx="588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/>
          <p:nvPr/>
        </p:nvGrpSpPr>
        <p:grpSpPr>
          <a:xfrm>
            <a:off x="5591175" y="4292600"/>
            <a:ext cx="2697163" cy="828675"/>
            <a:chOff x="3522" y="2704"/>
            <a:chExt cx="1699" cy="522"/>
          </a:xfrm>
        </p:grpSpPr>
        <p:graphicFrame>
          <p:nvGraphicFramePr>
            <p:cNvPr id="32785" name="Object 15"/>
            <p:cNvGraphicFramePr>
              <a:graphicFrameLocks noChangeAspect="1"/>
            </p:cNvGraphicFramePr>
            <p:nvPr/>
          </p:nvGraphicFramePr>
          <p:xfrm>
            <a:off x="3522" y="2704"/>
            <a:ext cx="1015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1" imgW="799465" imgH="406400" progId="Equation.3">
                    <p:embed/>
                  </p:oleObj>
                </mc:Choice>
                <mc:Fallback>
                  <p:oleObj name="" r:id="rId11" imgW="799465" imgH="4064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22" y="2704"/>
                          <a:ext cx="1015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6" name="Object 16"/>
            <p:cNvGraphicFramePr>
              <a:graphicFrameLocks noChangeAspect="1"/>
            </p:cNvGraphicFramePr>
            <p:nvPr/>
          </p:nvGraphicFramePr>
          <p:xfrm>
            <a:off x="4645" y="2809"/>
            <a:ext cx="57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13" imgW="482600" imgH="203200" progId="Equation.3">
                    <p:embed/>
                  </p:oleObj>
                </mc:Choice>
                <mc:Fallback>
                  <p:oleObj name="" r:id="rId13" imgW="482600" imgH="203200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45" y="2809"/>
                          <a:ext cx="576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9" name="Text Box 17"/>
          <p:cNvSpPr txBox="1"/>
          <p:nvPr/>
        </p:nvSpPr>
        <p:spPr>
          <a:xfrm>
            <a:off x="533400" y="5121275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螺绕环内部的磁场：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4165600" y="4970463"/>
          <a:ext cx="150336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5" imgW="685800" imgH="381000" progId="Equation.3">
                  <p:embed/>
                </p:oleObj>
              </mc:Choice>
              <mc:Fallback>
                <p:oleObj name="" r:id="rId15" imgW="685800" imgH="3810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65600" y="4970463"/>
                        <a:ext cx="1503363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Text Box 19"/>
          <p:cNvSpPr txBox="1"/>
          <p:nvPr/>
        </p:nvSpPr>
        <p:spPr>
          <a:xfrm>
            <a:off x="533400" y="6054725"/>
            <a:ext cx="50577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无限大通电平面的磁场：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92" name="Object 20"/>
          <p:cNvGraphicFramePr>
            <a:graphicFrameLocks noChangeAspect="1"/>
          </p:cNvGraphicFramePr>
          <p:nvPr/>
        </p:nvGraphicFramePr>
        <p:xfrm>
          <a:off x="5176838" y="6054725"/>
          <a:ext cx="1685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7" imgW="1427480" imgH="379095" progId="Equation.3">
                  <p:embed/>
                </p:oleObj>
              </mc:Choice>
              <mc:Fallback>
                <p:oleObj name="" r:id="rId17" imgW="1427480" imgH="379095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76838" y="6054725"/>
                        <a:ext cx="16859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7" grpId="0" build="p"/>
      <p:bldP spid="28679" grpId="0" build="p"/>
      <p:bldP spid="28681" grpId="0" build="p"/>
      <p:bldP spid="28682" grpId="0"/>
      <p:bldP spid="28689" grpId="0"/>
      <p:bldP spid="286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3"/>
          <p:cNvSpPr txBox="1"/>
          <p:nvPr/>
        </p:nvSpPr>
        <p:spPr>
          <a:xfrm>
            <a:off x="1281113" y="404813"/>
            <a:ext cx="4953000" cy="457200"/>
          </a:xfrm>
          <a:prstGeom prst="rect">
            <a:avLst/>
          </a:prstGeom>
          <a:noFill/>
          <a:ln w="222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求：无限长直线电流的磁场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3" name="Text Box 5"/>
          <p:cNvSpPr txBox="1"/>
          <p:nvPr/>
        </p:nvSpPr>
        <p:spPr>
          <a:xfrm>
            <a:off x="539750" y="852488"/>
            <a:ext cx="8280400" cy="831850"/>
          </a:xfrm>
          <a:prstGeom prst="rect">
            <a:avLst/>
          </a:prstGeom>
          <a:noFill/>
          <a:ln w="222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解：对称性分析</a:t>
            </a:r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磁感应线</a:t>
            </a:r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是以电流为圆心与电流垂直平面上的同心圆。</a:t>
            </a:r>
            <a:endParaRPr lang="zh-CN" altLang="en-US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244" name="Text Box 6"/>
          <p:cNvSpPr txBox="1"/>
          <p:nvPr/>
        </p:nvSpPr>
        <p:spPr>
          <a:xfrm>
            <a:off x="688975" y="404813"/>
            <a:ext cx="1219200" cy="457200"/>
          </a:xfrm>
          <a:prstGeom prst="rect">
            <a:avLst/>
          </a:prstGeom>
          <a:noFill/>
          <a:ln w="222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3459163" y="3454400"/>
          <a:ext cx="226536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939165" imgH="304800" progId="Equation.3">
                  <p:embed/>
                </p:oleObj>
              </mc:Choice>
              <mc:Fallback>
                <p:oleObj name="" r:id="rId1" imgW="939165" imgH="3048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9163" y="3454400"/>
                        <a:ext cx="2265362" cy="73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/>
          <p:cNvGrpSpPr/>
          <p:nvPr/>
        </p:nvGrpSpPr>
        <p:grpSpPr>
          <a:xfrm>
            <a:off x="5938838" y="3665538"/>
            <a:ext cx="2667000" cy="1531937"/>
            <a:chOff x="3741" y="2309"/>
            <a:chExt cx="1680" cy="965"/>
          </a:xfrm>
        </p:grpSpPr>
        <p:sp>
          <p:nvSpPr>
            <p:cNvPr id="10279" name="AutoShape 18"/>
            <p:cNvSpPr/>
            <p:nvPr/>
          </p:nvSpPr>
          <p:spPr>
            <a:xfrm>
              <a:off x="3741" y="2309"/>
              <a:ext cx="176" cy="965"/>
            </a:xfrm>
            <a:prstGeom prst="rightBrace">
              <a:avLst>
                <a:gd name="adj1" fmla="val 45615"/>
                <a:gd name="adj2" fmla="val 50000"/>
              </a:avLst>
            </a:prstGeom>
            <a:noFill/>
            <a:ln w="19050" cap="flat" cmpd="sng">
              <a:solidFill>
                <a:schemeClr val="tx2"/>
              </a:solidFill>
              <a:prstDash val="solid"/>
              <a:headEnd type="none" w="med" len="lg"/>
              <a:tailEnd type="none" w="med" len="lg"/>
            </a:ln>
          </p:spPr>
          <p:txBody>
            <a:bodyPr wrap="none" anchor="ctr"/>
            <a:p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80" name="Object 19"/>
            <p:cNvGraphicFramePr>
              <a:graphicFrameLocks noChangeAspect="1"/>
            </p:cNvGraphicFramePr>
            <p:nvPr/>
          </p:nvGraphicFramePr>
          <p:xfrm>
            <a:off x="4029" y="2426"/>
            <a:ext cx="1392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3" imgW="596900" imgH="406400" progId="Equation.3">
                    <p:embed/>
                  </p:oleObj>
                </mc:Choice>
                <mc:Fallback>
                  <p:oleObj name="" r:id="rId3" imgW="596900" imgH="4064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29" y="2426"/>
                          <a:ext cx="1392" cy="61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57150" cap="flat" cmpd="sng">
                          <a:solidFill>
                            <a:schemeClr val="folHlink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48" name="Object 20"/>
          <p:cNvGraphicFramePr>
            <a:graphicFrameLocks noChangeAspect="1"/>
          </p:cNvGraphicFramePr>
          <p:nvPr/>
        </p:nvGraphicFramePr>
        <p:xfrm>
          <a:off x="3635375" y="4868863"/>
          <a:ext cx="12588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508000" imgH="203200" progId="Equation.DSMT4">
                  <p:embed/>
                </p:oleObj>
              </mc:Choice>
              <mc:Fallback>
                <p:oleObj name="" r:id="rId5" imgW="508000" imgH="2032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4868863"/>
                        <a:ext cx="1258888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0" name="Line 22"/>
          <p:cNvSpPr/>
          <p:nvPr/>
        </p:nvSpPr>
        <p:spPr>
          <a:xfrm flipV="1">
            <a:off x="1619250" y="4770438"/>
            <a:ext cx="0" cy="1371600"/>
          </a:xfrm>
          <a:prstGeom prst="line">
            <a:avLst/>
          </a:prstGeom>
          <a:ln w="22225" cap="flat" cmpd="sng">
            <a:solidFill>
              <a:srgbClr val="0000FF"/>
            </a:solidFill>
            <a:prstDash val="solid"/>
            <a:headEnd type="none" w="med" len="lg"/>
            <a:tailEnd type="triangle" w="med" len="lg"/>
          </a:ln>
        </p:spPr>
      </p:sp>
      <p:sp>
        <p:nvSpPr>
          <p:cNvPr id="73751" name="Line 23"/>
          <p:cNvSpPr/>
          <p:nvPr/>
        </p:nvSpPr>
        <p:spPr>
          <a:xfrm rot="5400000" flipV="1">
            <a:off x="2892425" y="4873625"/>
            <a:ext cx="0" cy="2549525"/>
          </a:xfrm>
          <a:prstGeom prst="line">
            <a:avLst/>
          </a:prstGeom>
          <a:ln w="22225" cap="flat" cmpd="sng">
            <a:solidFill>
              <a:srgbClr val="0000FF"/>
            </a:solidFill>
            <a:prstDash val="solid"/>
            <a:headEnd type="none" w="med" len="lg"/>
            <a:tailEnd type="triangle" w="med" len="lg"/>
          </a:ln>
        </p:spPr>
      </p:sp>
      <p:sp>
        <p:nvSpPr>
          <p:cNvPr id="73752" name="Text Box 24"/>
          <p:cNvSpPr txBox="1"/>
          <p:nvPr/>
        </p:nvSpPr>
        <p:spPr>
          <a:xfrm>
            <a:off x="1403350" y="6140450"/>
            <a:ext cx="533400" cy="457200"/>
          </a:xfrm>
          <a:prstGeom prst="rect">
            <a:avLst/>
          </a:prstGeom>
          <a:noFill/>
          <a:ln w="222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endParaRPr lang="en-US" altLang="zh-CN" b="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3" name="Text Box 25"/>
          <p:cNvSpPr txBox="1"/>
          <p:nvPr/>
        </p:nvSpPr>
        <p:spPr>
          <a:xfrm>
            <a:off x="3995738" y="6021388"/>
            <a:ext cx="457200" cy="519112"/>
          </a:xfrm>
          <a:prstGeom prst="rect">
            <a:avLst/>
          </a:prstGeom>
          <a:noFill/>
          <a:ln w="222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4" name="Text Box 26"/>
          <p:cNvSpPr txBox="1"/>
          <p:nvPr/>
        </p:nvSpPr>
        <p:spPr>
          <a:xfrm>
            <a:off x="1042988" y="4694238"/>
            <a:ext cx="685800" cy="457200"/>
          </a:xfrm>
          <a:prstGeom prst="rect">
            <a:avLst/>
          </a:prstGeom>
          <a:noFill/>
          <a:ln w="222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5" name="Freeform 27"/>
          <p:cNvSpPr/>
          <p:nvPr/>
        </p:nvSpPr>
        <p:spPr>
          <a:xfrm>
            <a:off x="1700213" y="4929188"/>
            <a:ext cx="2151062" cy="1141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164343" y="458668237"/>
              </a:cxn>
              <a:cxn ang="0">
                <a:pos x="234373683" y="806449647"/>
              </a:cxn>
              <a:cxn ang="0">
                <a:pos x="645159850" y="1234876022"/>
              </a:cxn>
              <a:cxn ang="0">
                <a:pos x="1050904118" y="1439007795"/>
              </a:cxn>
              <a:cxn ang="0">
                <a:pos x="1461690285" y="1557455880"/>
              </a:cxn>
              <a:cxn ang="0">
                <a:pos x="2046366399" y="1688503948"/>
              </a:cxn>
              <a:cxn ang="0">
                <a:pos x="2147483646" y="1771668274"/>
              </a:cxn>
              <a:cxn ang="0">
                <a:pos x="2147483646" y="1811990756"/>
              </a:cxn>
            </a:cxnLst>
            <a:pathLst>
              <a:path w="1355" h="719">
                <a:moveTo>
                  <a:pt x="0" y="0"/>
                </a:moveTo>
                <a:cubicBezTo>
                  <a:pt x="5" y="30"/>
                  <a:pt x="17" y="129"/>
                  <a:pt x="33" y="182"/>
                </a:cubicBezTo>
                <a:cubicBezTo>
                  <a:pt x="49" y="235"/>
                  <a:pt x="56" y="269"/>
                  <a:pt x="93" y="320"/>
                </a:cubicBezTo>
                <a:cubicBezTo>
                  <a:pt x="130" y="371"/>
                  <a:pt x="202" y="448"/>
                  <a:pt x="256" y="490"/>
                </a:cubicBezTo>
                <a:cubicBezTo>
                  <a:pt x="310" y="532"/>
                  <a:pt x="363" y="550"/>
                  <a:pt x="417" y="571"/>
                </a:cubicBezTo>
                <a:cubicBezTo>
                  <a:pt x="471" y="592"/>
                  <a:pt x="514" y="602"/>
                  <a:pt x="580" y="618"/>
                </a:cubicBezTo>
                <a:cubicBezTo>
                  <a:pt x="646" y="634"/>
                  <a:pt x="724" y="656"/>
                  <a:pt x="812" y="670"/>
                </a:cubicBezTo>
                <a:cubicBezTo>
                  <a:pt x="900" y="684"/>
                  <a:pt x="1018" y="695"/>
                  <a:pt x="1108" y="703"/>
                </a:cubicBezTo>
                <a:cubicBezTo>
                  <a:pt x="1198" y="711"/>
                  <a:pt x="1304" y="716"/>
                  <a:pt x="1355" y="719"/>
                </a:cubicBezTo>
              </a:path>
            </a:pathLst>
          </a:custGeom>
          <a:noFill/>
          <a:ln w="222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lg"/>
            <a:tailEnd type="none" w="med" len="lg"/>
          </a:ln>
        </p:spPr>
        <p:txBody>
          <a:bodyPr/>
          <a:p>
            <a:endParaRPr lang="zh-CN" altLang="en-US"/>
          </a:p>
        </p:txBody>
      </p:sp>
      <p:grpSp>
        <p:nvGrpSpPr>
          <p:cNvPr id="3" name="Group 40"/>
          <p:cNvGrpSpPr/>
          <p:nvPr/>
        </p:nvGrpSpPr>
        <p:grpSpPr>
          <a:xfrm>
            <a:off x="3708400" y="4149725"/>
            <a:ext cx="965200" cy="612775"/>
            <a:chOff x="2336" y="2614"/>
            <a:chExt cx="608" cy="386"/>
          </a:xfrm>
        </p:grpSpPr>
        <p:sp>
          <p:nvSpPr>
            <p:cNvPr id="10277" name="AutoShape 28"/>
            <p:cNvSpPr/>
            <p:nvPr/>
          </p:nvSpPr>
          <p:spPr>
            <a:xfrm>
              <a:off x="2336" y="2614"/>
              <a:ext cx="608" cy="386"/>
            </a:xfrm>
            <a:prstGeom prst="downArrowCallout">
              <a:avLst>
                <a:gd name="adj1" fmla="val 39378"/>
                <a:gd name="adj2" fmla="val 39378"/>
                <a:gd name="adj3" fmla="val 16652"/>
                <a:gd name="adj4" fmla="val 6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00"/>
                </a:gs>
              </a:gsLst>
              <a:lin ang="5400000" scaled="1"/>
              <a:tileRect/>
            </a:gradFill>
            <a:ln w="22225" cap="flat" cmpd="sng">
              <a:solidFill>
                <a:schemeClr val="tx1"/>
              </a:solidFill>
              <a:prstDash val="solid"/>
              <a:miter/>
              <a:headEnd type="none" w="med" len="lg"/>
              <a:tailEnd type="none" w="med" len="lg"/>
            </a:ln>
          </p:spPr>
          <p:txBody>
            <a:bodyPr wrap="none" anchor="ctr"/>
            <a:p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78" name="Object 29"/>
            <p:cNvGraphicFramePr>
              <a:graphicFrameLocks noChangeAspect="1"/>
            </p:cNvGraphicFramePr>
            <p:nvPr/>
          </p:nvGraphicFramePr>
          <p:xfrm>
            <a:off x="2370" y="2618"/>
            <a:ext cx="56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7" imgW="457200" imgH="215900" progId="Equation.3">
                    <p:embed/>
                  </p:oleObj>
                </mc:Choice>
                <mc:Fallback>
                  <p:oleObj name="" r:id="rId7" imgW="457200" imgH="2159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70" y="2618"/>
                          <a:ext cx="565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58" name="Text Box 30"/>
          <p:cNvSpPr txBox="1"/>
          <p:nvPr/>
        </p:nvSpPr>
        <p:spPr>
          <a:xfrm>
            <a:off x="5322888" y="2008188"/>
            <a:ext cx="1117600" cy="457200"/>
          </a:xfrm>
          <a:prstGeom prst="rect">
            <a:avLst/>
          </a:prstGeom>
          <a:noFill/>
          <a:ln w="222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选环路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256" name="Line 43"/>
          <p:cNvSpPr/>
          <p:nvPr/>
        </p:nvSpPr>
        <p:spPr>
          <a:xfrm flipV="1">
            <a:off x="1646238" y="3427413"/>
            <a:ext cx="0" cy="433387"/>
          </a:xfrm>
          <a:prstGeom prst="line">
            <a:avLst/>
          </a:prstGeom>
          <a:ln w="2857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257" name="Group 46"/>
          <p:cNvGrpSpPr/>
          <p:nvPr/>
        </p:nvGrpSpPr>
        <p:grpSpPr>
          <a:xfrm>
            <a:off x="1509713" y="2049463"/>
            <a:ext cx="530225" cy="1984375"/>
            <a:chOff x="2538" y="1495"/>
            <a:chExt cx="334" cy="1250"/>
          </a:xfrm>
        </p:grpSpPr>
        <p:sp>
          <p:nvSpPr>
            <p:cNvPr id="10275" name="Text Box 47"/>
            <p:cNvSpPr txBox="1"/>
            <p:nvPr/>
          </p:nvSpPr>
          <p:spPr>
            <a:xfrm>
              <a:off x="2538" y="1495"/>
              <a:ext cx="334" cy="327"/>
            </a:xfrm>
            <a:prstGeom prst="rect">
              <a:avLst/>
            </a:prstGeom>
            <a:noFill/>
            <a:ln w="222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6" name="Line 48"/>
            <p:cNvSpPr/>
            <p:nvPr/>
          </p:nvSpPr>
          <p:spPr>
            <a:xfrm flipV="1">
              <a:off x="2608" y="1495"/>
              <a:ext cx="0" cy="125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stealth" w="med" len="lg"/>
            </a:ln>
          </p:spPr>
        </p:sp>
      </p:grpSp>
      <p:grpSp>
        <p:nvGrpSpPr>
          <p:cNvPr id="5" name="Group 49"/>
          <p:cNvGrpSpPr/>
          <p:nvPr/>
        </p:nvGrpSpPr>
        <p:grpSpPr>
          <a:xfrm>
            <a:off x="323850" y="2492375"/>
            <a:ext cx="2654300" cy="1323975"/>
            <a:chOff x="1814" y="1660"/>
            <a:chExt cx="1672" cy="834"/>
          </a:xfrm>
        </p:grpSpPr>
        <p:sp>
          <p:nvSpPr>
            <p:cNvPr id="10271" name="Arc 50"/>
            <p:cNvSpPr/>
            <p:nvPr/>
          </p:nvSpPr>
          <p:spPr>
            <a:xfrm>
              <a:off x="2046" y="2044"/>
              <a:ext cx="1274" cy="359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8" y="1"/>
                </a:cxn>
                <a:cxn ang="0">
                  <a:pos x="19" y="3"/>
                </a:cxn>
                <a:cxn ang="0">
                  <a:pos x="0" y="1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38" y="1"/>
                </a:cxn>
                <a:cxn ang="0">
                  <a:pos x="19" y="3"/>
                </a:cxn>
                <a:cxn ang="0">
                  <a:pos x="0" y="1"/>
                </a:cxn>
                <a:cxn ang="0">
                  <a:pos x="17" y="0"/>
                </a:cxn>
                <a:cxn ang="0">
                  <a:pos x="19" y="1"/>
                </a:cxn>
                <a:cxn ang="0">
                  <a:pos x="18" y="0"/>
                </a:cxn>
              </a:cxnLst>
              <a:pathLst>
                <a:path w="43203" h="43379" fill="none">
                  <a:moveTo>
                    <a:pt x="20332" y="0"/>
                  </a:moveTo>
                  <a:cubicBezTo>
                    <a:pt x="32140" y="169"/>
                    <a:pt x="42989" y="14549"/>
                    <a:pt x="43200" y="21779"/>
                  </a:cubicBezTo>
                  <a:cubicBezTo>
                    <a:pt x="43411" y="29009"/>
                    <a:pt x="33529" y="43379"/>
                    <a:pt x="21600" y="43379"/>
                  </a:cubicBezTo>
                  <a:cubicBezTo>
                    <a:pt x="9670" y="43379"/>
                    <a:pt x="0" y="33708"/>
                    <a:pt x="0" y="21779"/>
                  </a:cubicBezTo>
                  <a:cubicBezTo>
                    <a:pt x="-1" y="10037"/>
                    <a:pt x="7548" y="626"/>
                    <a:pt x="19288" y="365"/>
                  </a:cubicBezTo>
                </a:path>
                <a:path w="43203" h="43379" stroke="0">
                  <a:moveTo>
                    <a:pt x="20332" y="181"/>
                  </a:moveTo>
                  <a:cubicBezTo>
                    <a:pt x="32140" y="350"/>
                    <a:pt x="42989" y="14579"/>
                    <a:pt x="43200" y="21779"/>
                  </a:cubicBezTo>
                  <a:cubicBezTo>
                    <a:pt x="43411" y="28979"/>
                    <a:pt x="33529" y="43379"/>
                    <a:pt x="21600" y="43379"/>
                  </a:cubicBezTo>
                  <a:cubicBezTo>
                    <a:pt x="9670" y="43379"/>
                    <a:pt x="0" y="33708"/>
                    <a:pt x="0" y="21779"/>
                  </a:cubicBezTo>
                  <a:cubicBezTo>
                    <a:pt x="-1" y="10037"/>
                    <a:pt x="7548" y="264"/>
                    <a:pt x="19288" y="3"/>
                  </a:cubicBezTo>
                  <a:lnTo>
                    <a:pt x="21600" y="21779"/>
                  </a:lnTo>
                  <a:cubicBezTo>
                    <a:pt x="21177" y="14580"/>
                    <a:pt x="20755" y="7380"/>
                    <a:pt x="20332" y="181"/>
                  </a:cubicBezTo>
                  <a:close/>
                </a:path>
              </a:pathLst>
            </a:custGeom>
            <a:noFill/>
            <a:ln w="2222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2" name="Arc 51"/>
            <p:cNvSpPr/>
            <p:nvPr/>
          </p:nvSpPr>
          <p:spPr>
            <a:xfrm>
              <a:off x="2232" y="2132"/>
              <a:ext cx="815" cy="18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5" y="0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8" y="0"/>
                </a:cxn>
                <a:cxn ang="0">
                  <a:pos x="8" y="0"/>
                </a:cxn>
              </a:cxnLst>
              <a:pathLst>
                <a:path w="43200" h="43525" fill="none">
                  <a:moveTo>
                    <a:pt x="21762" y="1083"/>
                  </a:moveTo>
                  <a:cubicBezTo>
                    <a:pt x="33176" y="1758"/>
                    <a:pt x="43227" y="14851"/>
                    <a:pt x="43200" y="21925"/>
                  </a:cubicBezTo>
                  <a:cubicBezTo>
                    <a:pt x="43173" y="28999"/>
                    <a:pt x="33529" y="43525"/>
                    <a:pt x="21600" y="43525"/>
                  </a:cubicBezTo>
                  <a:cubicBezTo>
                    <a:pt x="9670" y="43525"/>
                    <a:pt x="0" y="33854"/>
                    <a:pt x="0" y="21925"/>
                  </a:cubicBezTo>
                  <a:cubicBezTo>
                    <a:pt x="-1" y="10557"/>
                    <a:pt x="8810" y="1135"/>
                    <a:pt x="20152" y="373"/>
                  </a:cubicBezTo>
                </a:path>
                <a:path w="43200" h="43525" stroke="0">
                  <a:moveTo>
                    <a:pt x="21603" y="0"/>
                  </a:moveTo>
                  <a:cubicBezTo>
                    <a:pt x="33017" y="675"/>
                    <a:pt x="43200" y="14671"/>
                    <a:pt x="43200" y="21925"/>
                  </a:cubicBezTo>
                  <a:cubicBezTo>
                    <a:pt x="43200" y="29179"/>
                    <a:pt x="33529" y="43525"/>
                    <a:pt x="21600" y="43525"/>
                  </a:cubicBezTo>
                  <a:cubicBezTo>
                    <a:pt x="9670" y="43525"/>
                    <a:pt x="0" y="33854"/>
                    <a:pt x="0" y="21925"/>
                  </a:cubicBezTo>
                  <a:cubicBezTo>
                    <a:pt x="-1" y="10557"/>
                    <a:pt x="8810" y="1135"/>
                    <a:pt x="20152" y="373"/>
                  </a:cubicBezTo>
                  <a:cubicBezTo>
                    <a:pt x="20635" y="7557"/>
                    <a:pt x="21117" y="14741"/>
                    <a:pt x="21600" y="21925"/>
                  </a:cubicBezTo>
                  <a:cubicBezTo>
                    <a:pt x="22025" y="14737"/>
                    <a:pt x="21178" y="7188"/>
                    <a:pt x="21603" y="0"/>
                  </a:cubicBezTo>
                  <a:close/>
                </a:path>
              </a:pathLst>
            </a:custGeom>
            <a:noFill/>
            <a:ln w="2222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3" name="Arc 52"/>
            <p:cNvSpPr/>
            <p:nvPr/>
          </p:nvSpPr>
          <p:spPr>
            <a:xfrm>
              <a:off x="1814" y="1955"/>
              <a:ext cx="1672" cy="539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3" y="0"/>
                </a:cxn>
                <a:cxn ang="0">
                  <a:pos x="65" y="3"/>
                </a:cxn>
                <a:cxn ang="0">
                  <a:pos x="32" y="7"/>
                </a:cxn>
                <a:cxn ang="0">
                  <a:pos x="0" y="3"/>
                </a:cxn>
                <a:cxn ang="0">
                  <a:pos x="31" y="0"/>
                </a:cxn>
                <a:cxn ang="0">
                  <a:pos x="32" y="0"/>
                </a:cxn>
                <a:cxn ang="0">
                  <a:pos x="33" y="0"/>
                </a:cxn>
                <a:cxn ang="0">
                  <a:pos x="65" y="3"/>
                </a:cxn>
                <a:cxn ang="0">
                  <a:pos x="32" y="7"/>
                </a:cxn>
                <a:cxn ang="0">
                  <a:pos x="0" y="3"/>
                </a:cxn>
                <a:cxn ang="0">
                  <a:pos x="31" y="0"/>
                </a:cxn>
                <a:cxn ang="0">
                  <a:pos x="32" y="3"/>
                </a:cxn>
                <a:cxn ang="0">
                  <a:pos x="32" y="0"/>
                </a:cxn>
              </a:cxnLst>
              <a:pathLst>
                <a:path w="43200" h="43321" fill="none">
                  <a:moveTo>
                    <a:pt x="21211" y="124"/>
                  </a:moveTo>
                  <a:lnTo>
                    <a:pt x="21833" y="121"/>
                  </a:lnTo>
                  <a:cubicBezTo>
                    <a:pt x="33762" y="121"/>
                    <a:pt x="43239" y="14521"/>
                    <a:pt x="43200" y="21721"/>
                  </a:cubicBezTo>
                  <a:cubicBezTo>
                    <a:pt x="43161" y="28921"/>
                    <a:pt x="33529" y="43321"/>
                    <a:pt x="21600" y="43321"/>
                  </a:cubicBezTo>
                  <a:cubicBezTo>
                    <a:pt x="9670" y="43321"/>
                    <a:pt x="0" y="33650"/>
                    <a:pt x="0" y="21721"/>
                  </a:cubicBezTo>
                  <a:cubicBezTo>
                    <a:pt x="-1" y="10350"/>
                    <a:pt x="9358" y="926"/>
                    <a:pt x="20703" y="168"/>
                  </a:cubicBezTo>
                </a:path>
                <a:path w="43200" h="43321" stroke="0">
                  <a:moveTo>
                    <a:pt x="21211" y="124"/>
                  </a:moveTo>
                  <a:cubicBezTo>
                    <a:pt x="21340" y="122"/>
                    <a:pt x="21741" y="-1"/>
                    <a:pt x="21871" y="0"/>
                  </a:cubicBezTo>
                  <a:cubicBezTo>
                    <a:pt x="33800" y="0"/>
                    <a:pt x="43245" y="14501"/>
                    <a:pt x="43200" y="21721"/>
                  </a:cubicBezTo>
                  <a:cubicBezTo>
                    <a:pt x="43155" y="28941"/>
                    <a:pt x="33529" y="43321"/>
                    <a:pt x="21600" y="43321"/>
                  </a:cubicBezTo>
                  <a:cubicBezTo>
                    <a:pt x="9670" y="43321"/>
                    <a:pt x="0" y="33650"/>
                    <a:pt x="0" y="21721"/>
                  </a:cubicBezTo>
                  <a:cubicBezTo>
                    <a:pt x="-1" y="10350"/>
                    <a:pt x="9396" y="926"/>
                    <a:pt x="20741" y="168"/>
                  </a:cubicBezTo>
                  <a:cubicBezTo>
                    <a:pt x="21027" y="7352"/>
                    <a:pt x="21314" y="14537"/>
                    <a:pt x="21600" y="21721"/>
                  </a:cubicBezTo>
                  <a:cubicBezTo>
                    <a:pt x="21470" y="14522"/>
                    <a:pt x="21341" y="7323"/>
                    <a:pt x="21211" y="124"/>
                  </a:cubicBezTo>
                  <a:close/>
                </a:path>
              </a:pathLst>
            </a:custGeom>
            <a:noFill/>
            <a:ln w="2222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0274" name="Object 53"/>
            <p:cNvGraphicFramePr>
              <a:graphicFrameLocks noChangeAspect="1"/>
            </p:cNvGraphicFramePr>
            <p:nvPr/>
          </p:nvGraphicFramePr>
          <p:xfrm>
            <a:off x="1906" y="1660"/>
            <a:ext cx="63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9" imgW="601980" imgH="390525" progId="Equation.3">
                    <p:embed/>
                  </p:oleObj>
                </mc:Choice>
                <mc:Fallback>
                  <p:oleObj name="" r:id="rId9" imgW="601980" imgH="390525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06" y="1660"/>
                          <a:ext cx="637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5"/>
          <p:cNvGrpSpPr/>
          <p:nvPr/>
        </p:nvGrpSpPr>
        <p:grpSpPr>
          <a:xfrm>
            <a:off x="539750" y="3041650"/>
            <a:ext cx="2278063" cy="685800"/>
            <a:chOff x="340" y="1916"/>
            <a:chExt cx="1435" cy="432"/>
          </a:xfrm>
        </p:grpSpPr>
        <p:grpSp>
          <p:nvGrpSpPr>
            <p:cNvPr id="10265" name="Group 54"/>
            <p:cNvGrpSpPr/>
            <p:nvPr/>
          </p:nvGrpSpPr>
          <p:grpSpPr>
            <a:xfrm>
              <a:off x="340" y="1916"/>
              <a:ext cx="1435" cy="432"/>
              <a:chOff x="340" y="1916"/>
              <a:chExt cx="1435" cy="432"/>
            </a:xfrm>
          </p:grpSpPr>
          <p:sp>
            <p:nvSpPr>
              <p:cNvPr id="10267" name="Freeform 14"/>
              <p:cNvSpPr/>
              <p:nvPr/>
            </p:nvSpPr>
            <p:spPr>
              <a:xfrm flipV="1">
                <a:off x="340" y="2116"/>
                <a:ext cx="680" cy="29"/>
              </a:xfrm>
              <a:custGeom>
                <a:avLst/>
                <a:gdLst/>
                <a:ahLst/>
                <a:cxnLst>
                  <a:cxn ang="0">
                    <a:pos x="718" y="0"/>
                  </a:cxn>
                  <a:cxn ang="0">
                    <a:pos x="0" y="0"/>
                  </a:cxn>
                </a:cxnLst>
                <a:pathLst>
                  <a:path w="644" h="1">
                    <a:moveTo>
                      <a:pt x="644" y="0"/>
                    </a:moveTo>
                    <a:lnTo>
                      <a:pt x="0" y="0"/>
                    </a:lnTo>
                  </a:path>
                </a:pathLst>
              </a:custGeom>
              <a:noFill/>
              <a:ln w="22225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none" w="med" len="lg"/>
                <a:tailEnd type="none" w="med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68" name="Text Box 13"/>
              <p:cNvSpPr txBox="1"/>
              <p:nvPr/>
            </p:nvSpPr>
            <p:spPr>
              <a:xfrm>
                <a:off x="1323" y="2052"/>
                <a:ext cx="396" cy="288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269" name="Object 16"/>
              <p:cNvGraphicFramePr>
                <a:graphicFrameLocks noChangeAspect="1"/>
              </p:cNvGraphicFramePr>
              <p:nvPr/>
            </p:nvGraphicFramePr>
            <p:xfrm>
              <a:off x="573" y="1916"/>
              <a:ext cx="27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" name="" r:id="rId11" imgW="133985" imgH="156210" progId="Equation.3">
                      <p:embed/>
                    </p:oleObj>
                  </mc:Choice>
                  <mc:Fallback>
                    <p:oleObj name="" r:id="rId11" imgW="133985" imgH="156210" progId="Equation.3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73" y="1916"/>
                            <a:ext cx="27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0" name="Arc 12"/>
              <p:cNvSpPr/>
              <p:nvPr/>
            </p:nvSpPr>
            <p:spPr>
              <a:xfrm flipV="1">
                <a:off x="358" y="1916"/>
                <a:ext cx="1417" cy="432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3" y="4"/>
                  </a:cxn>
                  <a:cxn ang="0">
                    <a:pos x="0" y="2"/>
                  </a:cxn>
                  <a:cxn ang="0">
                    <a:pos x="23" y="0"/>
                  </a:cxn>
                  <a:cxn ang="0">
                    <a:pos x="46" y="2"/>
                  </a:cxn>
                  <a:cxn ang="0">
                    <a:pos x="26" y="4"/>
                  </a:cxn>
                  <a:cxn ang="0">
                    <a:pos x="25" y="4"/>
                  </a:cxn>
                  <a:cxn ang="0">
                    <a:pos x="23" y="4"/>
                  </a:cxn>
                  <a:cxn ang="0">
                    <a:pos x="0" y="2"/>
                  </a:cxn>
                  <a:cxn ang="0">
                    <a:pos x="23" y="0"/>
                  </a:cxn>
                  <a:cxn ang="0">
                    <a:pos x="46" y="2"/>
                  </a:cxn>
                  <a:cxn ang="0">
                    <a:pos x="26" y="4"/>
                  </a:cxn>
                  <a:cxn ang="0">
                    <a:pos x="23" y="2"/>
                  </a:cxn>
                  <a:cxn ang="0">
                    <a:pos x="25" y="4"/>
                  </a:cxn>
                </a:cxnLst>
                <a:pathLst>
                  <a:path w="43200" h="43200" fill="none">
                    <a:moveTo>
                      <a:pt x="23475" y="43118"/>
                    </a:moveTo>
                    <a:cubicBezTo>
                      <a:pt x="22851" y="43172"/>
                      <a:pt x="22225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526"/>
                      <a:pt x="35039" y="41732"/>
                      <a:pt x="24191" y="43043"/>
                    </a:cubicBezTo>
                  </a:path>
                  <a:path w="43200" h="43200" stroke="0">
                    <a:moveTo>
                      <a:pt x="23475" y="43118"/>
                    </a:moveTo>
                    <a:cubicBezTo>
                      <a:pt x="22851" y="43172"/>
                      <a:pt x="22225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526"/>
                      <a:pt x="35039" y="41732"/>
                      <a:pt x="24191" y="43043"/>
                    </a:cubicBezTo>
                    <a:lnTo>
                      <a:pt x="21600" y="21600"/>
                    </a:lnTo>
                    <a:lnTo>
                      <a:pt x="23475" y="43118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none" w="med" len="lg"/>
                <a:tailEnd type="triangle" w="med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266" name="Oval 15"/>
            <p:cNvSpPr/>
            <p:nvPr/>
          </p:nvSpPr>
          <p:spPr>
            <a:xfrm>
              <a:off x="340" y="2115"/>
              <a:ext cx="45" cy="50"/>
            </a:xfrm>
            <a:prstGeom prst="ellipse">
              <a:avLst/>
            </a:prstGeom>
            <a:solidFill>
              <a:srgbClr val="FF0000"/>
            </a:solidFill>
            <a:ln w="22225" cap="flat" cmpd="sng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</p:spPr>
          <p:txBody>
            <a:bodyPr wrap="none" anchor="ctr"/>
            <a:p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60" name="灯片编号占位符 37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defTabSz="762000" eaLnBrk="1" hangingPunct="1"/>
            <a:fld id="{9A0DB2DC-4C9A-4742-B13C-FB6460FD3503}" type="slidenum">
              <a:rPr lang="" altLang="zh-CN" sz="1400" b="0" dirty="0">
                <a:solidFill>
                  <a:schemeClr val="tx1"/>
                </a:solidFill>
              </a:rPr>
            </a:fld>
            <a:endParaRPr lang="" altLang="zh-CN" sz="1400" b="0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22475" y="1658938"/>
            <a:ext cx="3125788" cy="1262062"/>
            <a:chOff x="2022545" y="1658145"/>
            <a:chExt cx="3125519" cy="1262062"/>
          </a:xfrm>
        </p:grpSpPr>
        <p:pic>
          <p:nvPicPr>
            <p:cNvPr id="10263" name="Picture 90" descr="BS01202_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22545" y="1658145"/>
              <a:ext cx="920750" cy="12620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64" name="Text Box 30"/>
            <p:cNvSpPr txBox="1"/>
            <p:nvPr/>
          </p:nvSpPr>
          <p:spPr>
            <a:xfrm>
              <a:off x="2978150" y="2010093"/>
              <a:ext cx="2169914" cy="4572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右手判定法则</a:t>
              </a:r>
              <a:endPara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40" name="Text Box 30"/>
          <p:cNvSpPr txBox="1"/>
          <p:nvPr/>
        </p:nvSpPr>
        <p:spPr>
          <a:xfrm>
            <a:off x="6396038" y="1246188"/>
            <a:ext cx="2447925" cy="2308225"/>
          </a:xfrm>
          <a:prstGeom prst="rect">
            <a:avLst/>
          </a:prstGeom>
          <a:noFill/>
          <a:ln w="222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原则：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、环路各点处，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d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l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方向平行；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、环路各点处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大小相等。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主要根据对称性判定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52" grpId="0"/>
      <p:bldP spid="73753" grpId="0"/>
      <p:bldP spid="73754" grpId="0"/>
      <p:bldP spid="7375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/>
          <p:nvPr/>
        </p:nvSpPr>
        <p:spPr>
          <a:xfrm>
            <a:off x="158750" y="287338"/>
            <a:ext cx="7221538" cy="5095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just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[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例题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2] </a:t>
            </a: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求无限长载流圆柱形导体的磁场。</a:t>
            </a:r>
            <a:r>
              <a:rPr lang="zh-CN" altLang="en-US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   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68313" y="1714500"/>
          <a:ext cx="38560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1866900" imgH="292100" progId="Equation.3">
                  <p:embed/>
                </p:oleObj>
              </mc:Choice>
              <mc:Fallback>
                <p:oleObj name="" r:id="rId1" imgW="1866900" imgH="292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714500"/>
                        <a:ext cx="3856037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703263" y="2176463"/>
          <a:ext cx="2832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1358265" imgH="406400" progId="Equation.3">
                  <p:embed/>
                </p:oleObj>
              </mc:Choice>
              <mc:Fallback>
                <p:oleObj name="" r:id="rId3" imgW="1358265" imgH="4064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263" y="2176463"/>
                        <a:ext cx="28321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417513" y="4183063"/>
          <a:ext cx="2822575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1371600" imgH="673100" progId="Equation.3">
                  <p:embed/>
                </p:oleObj>
              </mc:Choice>
              <mc:Fallback>
                <p:oleObj name="" r:id="rId5" imgW="1371600" imgH="6731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513" y="4183063"/>
                        <a:ext cx="2822575" cy="1227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193675" y="5495925"/>
          <a:ext cx="29384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7" imgW="1396365" imgH="406400" progId="Equation.3">
                  <p:embed/>
                </p:oleObj>
              </mc:Choice>
              <mc:Fallback>
                <p:oleObj name="" r:id="rId7" imgW="1396365" imgH="4064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675" y="5495925"/>
                        <a:ext cx="2938463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9"/>
          <p:cNvGrpSpPr/>
          <p:nvPr/>
        </p:nvGrpSpPr>
        <p:grpSpPr>
          <a:xfrm>
            <a:off x="6359525" y="1851025"/>
            <a:ext cx="2393950" cy="2971800"/>
            <a:chOff x="4012" y="1152"/>
            <a:chExt cx="1508" cy="1872"/>
          </a:xfrm>
        </p:grpSpPr>
        <p:sp>
          <p:nvSpPr>
            <p:cNvPr id="12335" name="Oval 18"/>
            <p:cNvSpPr/>
            <p:nvPr/>
          </p:nvSpPr>
          <p:spPr>
            <a:xfrm>
              <a:off x="4457" y="1505"/>
              <a:ext cx="789" cy="353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36" name="Oval 19"/>
            <p:cNvSpPr/>
            <p:nvPr/>
          </p:nvSpPr>
          <p:spPr>
            <a:xfrm>
              <a:off x="4457" y="2459"/>
              <a:ext cx="789" cy="353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37" name="Line 20"/>
            <p:cNvSpPr/>
            <p:nvPr/>
          </p:nvSpPr>
          <p:spPr>
            <a:xfrm>
              <a:off x="4457" y="1646"/>
              <a:ext cx="0" cy="10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8" name="Line 21"/>
            <p:cNvSpPr/>
            <p:nvPr/>
          </p:nvSpPr>
          <p:spPr>
            <a:xfrm>
              <a:off x="5246" y="1646"/>
              <a:ext cx="0" cy="10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9" name="Line 22"/>
            <p:cNvSpPr/>
            <p:nvPr/>
          </p:nvSpPr>
          <p:spPr>
            <a:xfrm flipV="1">
              <a:off x="4869" y="1152"/>
              <a:ext cx="0" cy="636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40" name="Line 23"/>
            <p:cNvSpPr/>
            <p:nvPr/>
          </p:nvSpPr>
          <p:spPr>
            <a:xfrm flipV="1">
              <a:off x="5246" y="1293"/>
              <a:ext cx="0" cy="3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41" name="Line 24"/>
            <p:cNvSpPr/>
            <p:nvPr/>
          </p:nvSpPr>
          <p:spPr>
            <a:xfrm flipV="1">
              <a:off x="4457" y="2635"/>
              <a:ext cx="0" cy="3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42" name="Line 25"/>
            <p:cNvSpPr/>
            <p:nvPr/>
          </p:nvSpPr>
          <p:spPr>
            <a:xfrm flipV="1">
              <a:off x="5246" y="2635"/>
              <a:ext cx="0" cy="3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43" name="Line 26"/>
            <p:cNvSpPr/>
            <p:nvPr/>
          </p:nvSpPr>
          <p:spPr>
            <a:xfrm flipV="1">
              <a:off x="4457" y="1293"/>
              <a:ext cx="0" cy="3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44" name="Line 27"/>
            <p:cNvSpPr/>
            <p:nvPr/>
          </p:nvSpPr>
          <p:spPr>
            <a:xfrm>
              <a:off x="4834" y="2600"/>
              <a:ext cx="41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45" name="Rectangle 28"/>
            <p:cNvSpPr/>
            <p:nvPr/>
          </p:nvSpPr>
          <p:spPr>
            <a:xfrm>
              <a:off x="4899" y="254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endParaRPr lang="en-US" altLang="zh-CN" i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46" name="Oval 29"/>
            <p:cNvSpPr/>
            <p:nvPr/>
          </p:nvSpPr>
          <p:spPr>
            <a:xfrm>
              <a:off x="4183" y="2141"/>
              <a:ext cx="1337" cy="247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47" name="Line 30"/>
            <p:cNvSpPr/>
            <p:nvPr/>
          </p:nvSpPr>
          <p:spPr>
            <a:xfrm flipH="1">
              <a:off x="4731" y="2141"/>
              <a:ext cx="20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48" name="Line 31"/>
            <p:cNvSpPr/>
            <p:nvPr/>
          </p:nvSpPr>
          <p:spPr>
            <a:xfrm>
              <a:off x="4834" y="2247"/>
              <a:ext cx="68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49" name="Text Box 32"/>
            <p:cNvSpPr txBox="1"/>
            <p:nvPr/>
          </p:nvSpPr>
          <p:spPr>
            <a:xfrm>
              <a:off x="5040" y="2138"/>
              <a:ext cx="2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endParaRPr lang="en-US" altLang="zh-CN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50" name="Text Box 33"/>
            <p:cNvSpPr txBox="1"/>
            <p:nvPr/>
          </p:nvSpPr>
          <p:spPr>
            <a:xfrm>
              <a:off x="4012" y="2063"/>
              <a:ext cx="1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endPara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51" name="Line 34"/>
            <p:cNvSpPr/>
            <p:nvPr/>
          </p:nvSpPr>
          <p:spPr>
            <a:xfrm>
              <a:off x="4184" y="2279"/>
              <a:ext cx="134" cy="14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52" name="Oval 35"/>
            <p:cNvSpPr/>
            <p:nvPr/>
          </p:nvSpPr>
          <p:spPr>
            <a:xfrm>
              <a:off x="4149" y="2247"/>
              <a:ext cx="34" cy="3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aphicFrame>
          <p:nvGraphicFramePr>
            <p:cNvPr id="12353" name="Object 36"/>
            <p:cNvGraphicFramePr>
              <a:graphicFrameLocks noChangeAspect="1"/>
            </p:cNvGraphicFramePr>
            <p:nvPr/>
          </p:nvGraphicFramePr>
          <p:xfrm>
            <a:off x="4944" y="1296"/>
            <a:ext cx="18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9" imgW="133985" imgH="212090" progId="Equation.3">
                    <p:embed/>
                  </p:oleObj>
                </mc:Choice>
                <mc:Fallback>
                  <p:oleObj name="" r:id="rId9" imgW="133985" imgH="21209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EBF7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4" y="1296"/>
                          <a:ext cx="189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66" name="Text Box 38"/>
          <p:cNvSpPr txBox="1"/>
          <p:nvPr/>
        </p:nvSpPr>
        <p:spPr>
          <a:xfrm>
            <a:off x="3335338" y="5607050"/>
            <a:ext cx="1184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所以：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Group 73"/>
          <p:cNvGrpSpPr/>
          <p:nvPr/>
        </p:nvGrpSpPr>
        <p:grpSpPr>
          <a:xfrm>
            <a:off x="4462463" y="5100638"/>
            <a:ext cx="2303462" cy="711200"/>
            <a:chOff x="2711" y="3296"/>
            <a:chExt cx="1255" cy="304"/>
          </a:xfrm>
        </p:grpSpPr>
        <p:graphicFrame>
          <p:nvGraphicFramePr>
            <p:cNvPr id="12333" name="Object 40"/>
            <p:cNvGraphicFramePr>
              <a:graphicFrameLocks noChangeAspect="1"/>
            </p:cNvGraphicFramePr>
            <p:nvPr/>
          </p:nvGraphicFramePr>
          <p:xfrm>
            <a:off x="2711" y="3296"/>
            <a:ext cx="5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1" imgW="21336000" imgH="11582400" progId="Equation.3">
                    <p:embed/>
                  </p:oleObj>
                </mc:Choice>
                <mc:Fallback>
                  <p:oleObj name="" r:id="rId11" imgW="21336000" imgH="115824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11" y="3296"/>
                          <a:ext cx="56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4" name="Object 41"/>
            <p:cNvGraphicFramePr>
              <a:graphicFrameLocks noChangeAspect="1"/>
            </p:cNvGraphicFramePr>
            <p:nvPr/>
          </p:nvGraphicFramePr>
          <p:xfrm>
            <a:off x="3574" y="3385"/>
            <a:ext cx="39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3" imgW="14935200" imgH="5181600" progId="Equation.3">
                    <p:embed/>
                  </p:oleObj>
                </mc:Choice>
                <mc:Fallback>
                  <p:oleObj name="" r:id="rId13" imgW="14935200" imgH="51816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74" y="3385"/>
                          <a:ext cx="39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4"/>
          <p:cNvGrpSpPr/>
          <p:nvPr/>
        </p:nvGrpSpPr>
        <p:grpSpPr>
          <a:xfrm>
            <a:off x="4462463" y="5811838"/>
            <a:ext cx="2557462" cy="739775"/>
            <a:chOff x="2713" y="3751"/>
            <a:chExt cx="1443" cy="312"/>
          </a:xfrm>
        </p:grpSpPr>
        <p:graphicFrame>
          <p:nvGraphicFramePr>
            <p:cNvPr id="12331" name="Object 43"/>
            <p:cNvGraphicFramePr>
              <a:graphicFrameLocks noChangeAspect="1"/>
            </p:cNvGraphicFramePr>
            <p:nvPr/>
          </p:nvGraphicFramePr>
          <p:xfrm>
            <a:off x="2713" y="3751"/>
            <a:ext cx="7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15" imgW="27736800" imgH="11887200" progId="Equation.3">
                    <p:embed/>
                  </p:oleObj>
                </mc:Choice>
                <mc:Fallback>
                  <p:oleObj name="" r:id="rId15" imgW="27736800" imgH="118872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13" y="3751"/>
                          <a:ext cx="72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2" name="Object 44"/>
            <p:cNvGraphicFramePr>
              <a:graphicFrameLocks noChangeAspect="1"/>
            </p:cNvGraphicFramePr>
            <p:nvPr/>
          </p:nvGraphicFramePr>
          <p:xfrm>
            <a:off x="3748" y="3841"/>
            <a:ext cx="40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17" imgW="15544800" imgH="5181600" progId="Equation.3">
                    <p:embed/>
                  </p:oleObj>
                </mc:Choice>
                <mc:Fallback>
                  <p:oleObj name="" r:id="rId17" imgW="15544800" imgH="51816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48" y="3841"/>
                          <a:ext cx="408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603" name="Text Box 75"/>
          <p:cNvSpPr txBox="1"/>
          <p:nvPr/>
        </p:nvSpPr>
        <p:spPr>
          <a:xfrm>
            <a:off x="417513" y="2959100"/>
            <a:ext cx="3251200" cy="1089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对圆柱内的一点 </a:t>
            </a:r>
            <a:r>
              <a:rPr lang="en-US" altLang="zh-CN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sym typeface="Symbol" panose="05050102010706020507" pitchFamily="18" charset="2"/>
              </a:rPr>
              <a:t></a:t>
            </a: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作以 </a:t>
            </a:r>
            <a:r>
              <a:rPr lang="en-US" altLang="zh-CN" i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sym typeface="Symbol" panose="05050102010706020507" pitchFamily="18" charset="2"/>
              </a:rPr>
              <a:t> </a:t>
            </a: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为半径的圆周为安培环路，则有</a:t>
            </a:r>
            <a:endParaRPr lang="zh-CN" altLang="en-US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604" name="AutoShape 76"/>
          <p:cNvSpPr/>
          <p:nvPr/>
        </p:nvSpPr>
        <p:spPr>
          <a:xfrm>
            <a:off x="4191000" y="5418138"/>
            <a:ext cx="228600" cy="917575"/>
          </a:xfrm>
          <a:prstGeom prst="leftBrace">
            <a:avLst>
              <a:gd name="adj1" fmla="val 33393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Group 87"/>
          <p:cNvGrpSpPr/>
          <p:nvPr/>
        </p:nvGrpSpPr>
        <p:grpSpPr>
          <a:xfrm>
            <a:off x="3775075" y="2878138"/>
            <a:ext cx="2590800" cy="1935162"/>
            <a:chOff x="2438" y="1813"/>
            <a:chExt cx="1632" cy="1219"/>
          </a:xfrm>
        </p:grpSpPr>
        <p:sp>
          <p:nvSpPr>
            <p:cNvPr id="12319" name="Oval 61"/>
            <p:cNvSpPr/>
            <p:nvPr/>
          </p:nvSpPr>
          <p:spPr>
            <a:xfrm>
              <a:off x="2438" y="1993"/>
              <a:ext cx="1049" cy="1039"/>
            </a:xfrm>
            <a:prstGeom prst="ellipse">
              <a:avLst/>
            </a:prstGeom>
            <a:solidFill>
              <a:schemeClr val="accent1">
                <a:alpha val="14117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20" name="Oval 62"/>
            <p:cNvSpPr/>
            <p:nvPr/>
          </p:nvSpPr>
          <p:spPr>
            <a:xfrm>
              <a:off x="2870" y="2185"/>
              <a:ext cx="144" cy="14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21" name="Oval 63"/>
            <p:cNvSpPr/>
            <p:nvPr/>
          </p:nvSpPr>
          <p:spPr>
            <a:xfrm>
              <a:off x="2918" y="2719"/>
              <a:ext cx="144" cy="1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22" name="Line 64"/>
            <p:cNvSpPr/>
            <p:nvPr/>
          </p:nvSpPr>
          <p:spPr>
            <a:xfrm>
              <a:off x="3014" y="2521"/>
              <a:ext cx="76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3" name="Line 65"/>
            <p:cNvSpPr/>
            <p:nvPr/>
          </p:nvSpPr>
          <p:spPr>
            <a:xfrm>
              <a:off x="2949" y="2261"/>
              <a:ext cx="826" cy="2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24" name="Line 66"/>
            <p:cNvSpPr/>
            <p:nvPr/>
          </p:nvSpPr>
          <p:spPr>
            <a:xfrm flipV="1">
              <a:off x="3014" y="2521"/>
              <a:ext cx="761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25" name="Line 67"/>
            <p:cNvSpPr/>
            <p:nvPr/>
          </p:nvSpPr>
          <p:spPr>
            <a:xfrm flipH="1" flipV="1">
              <a:off x="3590" y="2237"/>
              <a:ext cx="185" cy="2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26" name="Line 68"/>
            <p:cNvSpPr/>
            <p:nvPr/>
          </p:nvSpPr>
          <p:spPr>
            <a:xfrm flipV="1">
              <a:off x="3775" y="2188"/>
              <a:ext cx="103" cy="3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27" name="Line 69"/>
            <p:cNvSpPr/>
            <p:nvPr/>
          </p:nvSpPr>
          <p:spPr>
            <a:xfrm flipH="1" flipV="1">
              <a:off x="3720" y="1993"/>
              <a:ext cx="55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2328" name="Object 70"/>
            <p:cNvGraphicFramePr>
              <a:graphicFrameLocks noChangeAspect="1"/>
            </p:cNvGraphicFramePr>
            <p:nvPr/>
          </p:nvGraphicFramePr>
          <p:xfrm>
            <a:off x="3340" y="1993"/>
            <a:ext cx="25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9" imgW="190500" imgH="228600" progId="Equation.3">
                    <p:embed/>
                  </p:oleObj>
                </mc:Choice>
                <mc:Fallback>
                  <p:oleObj name="" r:id="rId19" imgW="190500" imgH="2286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340" y="1993"/>
                          <a:ext cx="25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9" name="Object 71"/>
            <p:cNvGraphicFramePr>
              <a:graphicFrameLocks noChangeAspect="1"/>
            </p:cNvGraphicFramePr>
            <p:nvPr/>
          </p:nvGraphicFramePr>
          <p:xfrm>
            <a:off x="3820" y="2237"/>
            <a:ext cx="25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21" imgW="190500" imgH="228600" progId="Equation.3">
                    <p:embed/>
                  </p:oleObj>
                </mc:Choice>
                <mc:Fallback>
                  <p:oleObj name="" r:id="rId21" imgW="190500" imgH="2286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820" y="2237"/>
                          <a:ext cx="25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0" name="Object 77"/>
            <p:cNvGraphicFramePr>
              <a:graphicFrameLocks noChangeAspect="1"/>
            </p:cNvGraphicFramePr>
            <p:nvPr/>
          </p:nvGraphicFramePr>
          <p:xfrm>
            <a:off x="3666" y="1813"/>
            <a:ext cx="21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23" imgW="165100" imgH="190500" progId="Equation.3">
                    <p:embed/>
                  </p:oleObj>
                </mc:Choice>
                <mc:Fallback>
                  <p:oleObj name="" r:id="rId23" imgW="165100" imgH="1905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66" y="1813"/>
                          <a:ext cx="217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0"/>
          <p:cNvGrpSpPr/>
          <p:nvPr/>
        </p:nvGrpSpPr>
        <p:grpSpPr>
          <a:xfrm>
            <a:off x="7029450" y="4911725"/>
            <a:ext cx="1987550" cy="1725613"/>
            <a:chOff x="4476" y="3094"/>
            <a:chExt cx="1252" cy="1087"/>
          </a:xfrm>
        </p:grpSpPr>
        <p:sp>
          <p:nvSpPr>
            <p:cNvPr id="12309" name="Line 45"/>
            <p:cNvSpPr/>
            <p:nvPr/>
          </p:nvSpPr>
          <p:spPr>
            <a:xfrm flipV="1">
              <a:off x="4752" y="3094"/>
              <a:ext cx="0" cy="8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0" name="Line 46"/>
            <p:cNvSpPr/>
            <p:nvPr/>
          </p:nvSpPr>
          <p:spPr>
            <a:xfrm>
              <a:off x="4752" y="3910"/>
              <a:ext cx="91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1" name="Line 47"/>
            <p:cNvSpPr/>
            <p:nvPr/>
          </p:nvSpPr>
          <p:spPr>
            <a:xfrm flipV="1">
              <a:off x="4752" y="3334"/>
              <a:ext cx="384" cy="57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2" name="Line 48"/>
            <p:cNvSpPr/>
            <p:nvPr/>
          </p:nvSpPr>
          <p:spPr>
            <a:xfrm>
              <a:off x="5136" y="3334"/>
              <a:ext cx="0" cy="57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12313" name="Freeform 49"/>
            <p:cNvSpPr/>
            <p:nvPr/>
          </p:nvSpPr>
          <p:spPr>
            <a:xfrm>
              <a:off x="5136" y="3334"/>
              <a:ext cx="43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192" y="336"/>
                </a:cxn>
                <a:cxn ang="0">
                  <a:pos x="288" y="432"/>
                </a:cxn>
                <a:cxn ang="0">
                  <a:pos x="432" y="480"/>
                </a:cxn>
              </a:cxnLst>
              <a:pathLst>
                <a:path w="432" h="480">
                  <a:moveTo>
                    <a:pt x="0" y="0"/>
                  </a:moveTo>
                  <a:cubicBezTo>
                    <a:pt x="32" y="68"/>
                    <a:pt x="64" y="136"/>
                    <a:pt x="96" y="192"/>
                  </a:cubicBezTo>
                  <a:cubicBezTo>
                    <a:pt x="128" y="248"/>
                    <a:pt x="160" y="296"/>
                    <a:pt x="192" y="336"/>
                  </a:cubicBezTo>
                  <a:cubicBezTo>
                    <a:pt x="224" y="376"/>
                    <a:pt x="248" y="408"/>
                    <a:pt x="288" y="432"/>
                  </a:cubicBezTo>
                  <a:cubicBezTo>
                    <a:pt x="328" y="456"/>
                    <a:pt x="380" y="468"/>
                    <a:pt x="432" y="480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314" name="Object 50"/>
            <p:cNvGraphicFramePr>
              <a:graphicFrameLocks noChangeAspect="1"/>
            </p:cNvGraphicFramePr>
            <p:nvPr/>
          </p:nvGraphicFramePr>
          <p:xfrm>
            <a:off x="5217" y="3334"/>
            <a:ext cx="51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25" imgW="419100" imgH="177800" progId="Equation.3">
                    <p:embed/>
                  </p:oleObj>
                </mc:Choice>
                <mc:Fallback>
                  <p:oleObj name="" r:id="rId25" imgW="419100" imgH="1778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217" y="3334"/>
                          <a:ext cx="511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Object 51"/>
            <p:cNvGraphicFramePr>
              <a:graphicFrameLocks noChangeAspect="1"/>
            </p:cNvGraphicFramePr>
            <p:nvPr/>
          </p:nvGraphicFramePr>
          <p:xfrm>
            <a:off x="5472" y="4006"/>
            <a:ext cx="15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27" imgW="114300" imgH="127000" progId="Equation.3">
                    <p:embed/>
                  </p:oleObj>
                </mc:Choice>
                <mc:Fallback>
                  <p:oleObj name="" r:id="rId27" imgW="114300" imgH="1270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472" y="4006"/>
                          <a:ext cx="157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Object 52"/>
            <p:cNvGraphicFramePr>
              <a:graphicFrameLocks noChangeAspect="1"/>
            </p:cNvGraphicFramePr>
            <p:nvPr/>
          </p:nvGraphicFramePr>
          <p:xfrm>
            <a:off x="4476" y="3094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29" imgW="165100" imgH="165100" progId="Equation.3">
                    <p:embed/>
                  </p:oleObj>
                </mc:Choice>
                <mc:Fallback>
                  <p:oleObj name="" r:id="rId29" imgW="165100" imgH="1651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476" y="3094"/>
                          <a:ext cx="244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Object 54"/>
            <p:cNvGraphicFramePr>
              <a:graphicFrameLocks noChangeAspect="1"/>
            </p:cNvGraphicFramePr>
            <p:nvPr/>
          </p:nvGraphicFramePr>
          <p:xfrm>
            <a:off x="5022" y="3884"/>
            <a:ext cx="24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31" imgW="165100" imgH="165100" progId="Equation.3">
                    <p:embed/>
                  </p:oleObj>
                </mc:Choice>
                <mc:Fallback>
                  <p:oleObj name="" r:id="rId31" imgW="165100" imgH="1651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022" y="3884"/>
                          <a:ext cx="243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8" name="Text Box 79"/>
            <p:cNvSpPr txBox="1"/>
            <p:nvPr/>
          </p:nvSpPr>
          <p:spPr>
            <a:xfrm>
              <a:off x="4598" y="3862"/>
              <a:ext cx="3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O</a:t>
              </a:r>
              <a:endParaRPr lang="en-US" altLang="zh-CN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" name="Group 100"/>
          <p:cNvGrpSpPr/>
          <p:nvPr/>
        </p:nvGrpSpPr>
        <p:grpSpPr>
          <a:xfrm>
            <a:off x="4076700" y="3468688"/>
            <a:ext cx="1111250" cy="1371600"/>
            <a:chOff x="2568" y="2185"/>
            <a:chExt cx="700" cy="864"/>
          </a:xfrm>
        </p:grpSpPr>
        <p:sp>
          <p:nvSpPr>
            <p:cNvPr id="12305" name="Oval 81"/>
            <p:cNvSpPr/>
            <p:nvPr/>
          </p:nvSpPr>
          <p:spPr>
            <a:xfrm>
              <a:off x="2568" y="2185"/>
              <a:ext cx="700" cy="684"/>
            </a:xfrm>
            <a:prstGeom prst="ellipse">
              <a:avLst/>
            </a:prstGeom>
            <a:noFill/>
            <a:ln w="28575" cap="rnd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06" name="Line 82"/>
            <p:cNvSpPr/>
            <p:nvPr/>
          </p:nvSpPr>
          <p:spPr>
            <a:xfrm flipH="1">
              <a:off x="2724" y="2518"/>
              <a:ext cx="230" cy="27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2307" name="Text Box 91"/>
            <p:cNvSpPr txBox="1"/>
            <p:nvPr/>
          </p:nvSpPr>
          <p:spPr>
            <a:xfrm>
              <a:off x="2599" y="2436"/>
              <a:ext cx="278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anose="05050102010706020507" pitchFamily="18" charset="2"/>
                </a:rPr>
                <a:t></a:t>
              </a:r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2308" name="Text Box 93"/>
            <p:cNvSpPr txBox="1"/>
            <p:nvPr/>
          </p:nvSpPr>
          <p:spPr>
            <a:xfrm>
              <a:off x="2568" y="2761"/>
              <a:ext cx="37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dirty="0">
                  <a:solidFill>
                    <a:srgbClr val="FF0000"/>
                  </a:solidFill>
                  <a:latin typeface="Courier New" panose="02070309020205020404" pitchFamily="49" charset="0"/>
                  <a:ea typeface="楷体" pitchFamily="49" charset="-122"/>
                </a:rPr>
                <a:t>’</a:t>
              </a:r>
              <a:endPara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2626" name="Rectangle 98"/>
          <p:cNvSpPr/>
          <p:nvPr/>
        </p:nvSpPr>
        <p:spPr>
          <a:xfrm>
            <a:off x="0" y="676275"/>
            <a:ext cx="9144000" cy="1246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解：</a:t>
            </a: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由于电流分布的对称性，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磁力线</a:t>
            </a: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是以圆柱轴线为心的同心圆，磁感应强度的方向与圆周相切。对圆柱外的一点 </a:t>
            </a:r>
            <a:r>
              <a:rPr lang="en-US" altLang="zh-CN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，取 </a:t>
            </a:r>
            <a:r>
              <a:rPr lang="en-US" altLang="zh-CN" i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r </a:t>
            </a: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为半径的圆周为安培环路，则有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66" grpId="0"/>
      <p:bldP spid="22603" grpId="0"/>
      <p:bldP spid="22604" grpId="0" bldLvl="0" animBg="1"/>
      <p:bldP spid="226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179388" y="333375"/>
            <a:ext cx="6176962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讨论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：长直载流圆柱面。已知：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endParaRPr lang="en-US" altLang="zh-CN" sz="28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2528888" y="1071563"/>
          <a:ext cx="38274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3166745" imgH="445770" progId="Equation.DSMT4">
                  <p:embed/>
                </p:oleObj>
              </mc:Choice>
              <mc:Fallback>
                <p:oleObj name="" r:id="rId1" imgW="3166745" imgH="44577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28888" y="1071563"/>
                        <a:ext cx="3827462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692400" y="2019300"/>
          <a:ext cx="223678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2352675" imgH="1393825" progId="Equation.DSMT4">
                  <p:embed/>
                </p:oleObj>
              </mc:Choice>
              <mc:Fallback>
                <p:oleObj name="" r:id="rId3" imgW="2352675" imgH="1393825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92400" y="2019300"/>
                        <a:ext cx="2236788" cy="1379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5" name="Object 5"/>
          <p:cNvGraphicFramePr>
            <a:graphicFrameLocks noChangeAspect="1"/>
          </p:cNvGraphicFramePr>
          <p:nvPr/>
        </p:nvGraphicFramePr>
        <p:xfrm>
          <a:off x="993775" y="3821113"/>
          <a:ext cx="3397250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2731770" imgH="2163445" progId="Equation.DSMT4">
                  <p:embed/>
                </p:oleObj>
              </mc:Choice>
              <mc:Fallback>
                <p:oleObj name="" r:id="rId5" imgW="2731770" imgH="2163445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3775" y="3821113"/>
                        <a:ext cx="3397250" cy="2566987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9999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5167313" y="3357563"/>
            <a:ext cx="3298825" cy="2900362"/>
            <a:chOff x="3226" y="2193"/>
            <a:chExt cx="2078" cy="1827"/>
          </a:xfrm>
        </p:grpSpPr>
        <p:sp>
          <p:nvSpPr>
            <p:cNvPr id="13329" name="Arc 7"/>
            <p:cNvSpPr/>
            <p:nvPr/>
          </p:nvSpPr>
          <p:spPr>
            <a:xfrm>
              <a:off x="4356" y="2193"/>
              <a:ext cx="948" cy="1295"/>
            </a:xfrm>
            <a:custGeom>
              <a:avLst/>
              <a:gdLst/>
              <a:ahLst/>
              <a:cxnLst>
                <a:cxn ang="0">
                  <a:pos x="27" y="83"/>
                </a:cxn>
                <a:cxn ang="0">
                  <a:pos x="0" y="32"/>
                </a:cxn>
                <a:cxn ang="0">
                  <a:pos x="27" y="83"/>
                </a:cxn>
                <a:cxn ang="0">
                  <a:pos x="0" y="32"/>
                </a:cxn>
                <a:cxn ang="0">
                  <a:pos x="45" y="0"/>
                </a:cxn>
                <a:cxn ang="0">
                  <a:pos x="27" y="83"/>
                </a:cxn>
              </a:cxnLst>
              <a:pathLst>
                <a:path w="20184" h="20095" fill="none">
                  <a:moveTo>
                    <a:pt x="12261" y="20094"/>
                  </a:moveTo>
                  <a:cubicBezTo>
                    <a:pt x="6612" y="17867"/>
                    <a:pt x="2162" y="13365"/>
                    <a:pt x="0" y="7691"/>
                  </a:cubicBezTo>
                </a:path>
                <a:path w="20184" h="20095" stroke="0">
                  <a:moveTo>
                    <a:pt x="12261" y="20094"/>
                  </a:moveTo>
                  <a:cubicBezTo>
                    <a:pt x="6612" y="17867"/>
                    <a:pt x="2162" y="13365"/>
                    <a:pt x="0" y="7691"/>
                  </a:cubicBezTo>
                  <a:lnTo>
                    <a:pt x="20184" y="0"/>
                  </a:lnTo>
                  <a:lnTo>
                    <a:pt x="12261" y="20094"/>
                  </a:lnTo>
                  <a:close/>
                </a:path>
              </a:pathLst>
            </a:custGeom>
            <a:noFill/>
            <a:ln w="38100" cap="rnd" cmpd="sng">
              <a:solidFill>
                <a:srgbClr val="263AF8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330" name="Group 8"/>
            <p:cNvGrpSpPr/>
            <p:nvPr/>
          </p:nvGrpSpPr>
          <p:grpSpPr>
            <a:xfrm>
              <a:off x="3226" y="2430"/>
              <a:ext cx="2077" cy="1590"/>
              <a:chOff x="3226" y="2430"/>
              <a:chExt cx="2077" cy="1590"/>
            </a:xfrm>
          </p:grpSpPr>
          <p:sp>
            <p:nvSpPr>
              <p:cNvPr id="13331" name="Line 9"/>
              <p:cNvSpPr/>
              <p:nvPr/>
            </p:nvSpPr>
            <p:spPr>
              <a:xfrm>
                <a:off x="3742" y="2528"/>
                <a:ext cx="1" cy="11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stealth" w="med" len="lg"/>
                <a:tailEnd type="none" w="sm" len="sm"/>
              </a:ln>
            </p:spPr>
          </p:sp>
          <p:sp>
            <p:nvSpPr>
              <p:cNvPr id="13332" name="Line 10"/>
              <p:cNvSpPr/>
              <p:nvPr/>
            </p:nvSpPr>
            <p:spPr>
              <a:xfrm>
                <a:off x="3727" y="3632"/>
                <a:ext cx="1352" cy="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13333" name="Rectangle 11"/>
              <p:cNvSpPr/>
              <p:nvPr/>
            </p:nvSpPr>
            <p:spPr>
              <a:xfrm>
                <a:off x="5073" y="3440"/>
                <a:ext cx="230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1" hangingPunct="1"/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4" name="Rectangle 12"/>
              <p:cNvSpPr/>
              <p:nvPr/>
            </p:nvSpPr>
            <p:spPr>
              <a:xfrm>
                <a:off x="4273" y="3612"/>
                <a:ext cx="311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1" hangingPunct="1"/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5" name="Line 13"/>
              <p:cNvSpPr/>
              <p:nvPr/>
            </p:nvSpPr>
            <p:spPr>
              <a:xfrm>
                <a:off x="4372" y="2672"/>
                <a:ext cx="1" cy="9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sm" len="sm"/>
                <a:tailEnd type="none" w="sm" len="sm"/>
              </a:ln>
            </p:spPr>
          </p:sp>
          <p:sp>
            <p:nvSpPr>
              <p:cNvPr id="13336" name="Line 14"/>
              <p:cNvSpPr/>
              <p:nvPr/>
            </p:nvSpPr>
            <p:spPr>
              <a:xfrm>
                <a:off x="3758" y="2672"/>
                <a:ext cx="614" cy="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13337" name="Line 15"/>
              <p:cNvSpPr/>
              <p:nvPr/>
            </p:nvSpPr>
            <p:spPr>
              <a:xfrm>
                <a:off x="4219" y="2672"/>
                <a:ext cx="0" cy="9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13338" name="Rectangle 16"/>
              <p:cNvSpPr/>
              <p:nvPr/>
            </p:nvSpPr>
            <p:spPr>
              <a:xfrm>
                <a:off x="3519" y="3563"/>
                <a:ext cx="327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1" hangingPunct="1"/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3339" name="Object 17"/>
              <p:cNvGraphicFramePr>
                <a:graphicFrameLocks noChangeAspect="1"/>
              </p:cNvGraphicFramePr>
              <p:nvPr/>
            </p:nvGraphicFramePr>
            <p:xfrm>
              <a:off x="3226" y="2516"/>
              <a:ext cx="458" cy="4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2" name="" r:id="rId7" imgW="601980" imgH="713740" progId="Equation.DSMT4">
                      <p:embed/>
                    </p:oleObj>
                  </mc:Choice>
                  <mc:Fallback>
                    <p:oleObj name="" r:id="rId7" imgW="601980" imgH="713740" progId="Equation.DSMT4">
                      <p:embed/>
                      <p:pic>
                        <p:nvPicPr>
                          <p:cNvPr id="0" name="图片 3201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226" y="2516"/>
                            <a:ext cx="458" cy="4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0" name="Object 18"/>
              <p:cNvGraphicFramePr>
                <a:graphicFrameLocks noChangeAspect="1"/>
              </p:cNvGraphicFramePr>
              <p:nvPr/>
            </p:nvGraphicFramePr>
            <p:xfrm>
              <a:off x="3838" y="2432"/>
              <a:ext cx="181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9" imgW="66675" imgH="368300" progId="Equation.3">
                      <p:embed/>
                    </p:oleObj>
                  </mc:Choice>
                  <mc:Fallback>
                    <p:oleObj name="" r:id="rId9" imgW="66675" imgH="368300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38" y="2432"/>
                            <a:ext cx="181" cy="4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1" name="Line 19"/>
              <p:cNvSpPr/>
              <p:nvPr/>
            </p:nvSpPr>
            <p:spPr>
              <a:xfrm>
                <a:off x="3742" y="3632"/>
                <a:ext cx="624" cy="0"/>
              </a:xfrm>
              <a:prstGeom prst="line">
                <a:avLst/>
              </a:prstGeom>
              <a:ln w="38100" cap="flat" cmpd="sng">
                <a:solidFill>
                  <a:srgbClr val="2323F7"/>
                </a:solidFill>
                <a:prstDash val="solid"/>
                <a:headEnd type="none" w="sm" len="sm"/>
                <a:tailEnd type="none" w="sm" len="sm"/>
              </a:ln>
            </p:spPr>
          </p:sp>
          <p:graphicFrame>
            <p:nvGraphicFramePr>
              <p:cNvPr id="13342" name="Object 20"/>
              <p:cNvGraphicFramePr>
                <a:graphicFrameLocks noChangeAspect="1"/>
              </p:cNvGraphicFramePr>
              <p:nvPr/>
            </p:nvGraphicFramePr>
            <p:xfrm>
              <a:off x="3824" y="2430"/>
              <a:ext cx="271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1" name="" r:id="rId11" imgW="189865" imgH="212090" progId="Equation.DSMT4">
                      <p:embed/>
                    </p:oleObj>
                  </mc:Choice>
                  <mc:Fallback>
                    <p:oleObj name="" r:id="rId11" imgW="189865" imgH="212090" progId="Equation.DSMT4">
                      <p:embed/>
                      <p:pic>
                        <p:nvPicPr>
                          <p:cNvPr id="0" name="图片 3200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24" y="2430"/>
                            <a:ext cx="271" cy="2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21"/>
          <p:cNvGrpSpPr/>
          <p:nvPr/>
        </p:nvGrpSpPr>
        <p:grpSpPr>
          <a:xfrm>
            <a:off x="6877050" y="620713"/>
            <a:ext cx="1754188" cy="3200400"/>
            <a:chOff x="3695" y="720"/>
            <a:chExt cx="1105" cy="2016"/>
          </a:xfrm>
        </p:grpSpPr>
        <p:graphicFrame>
          <p:nvGraphicFramePr>
            <p:cNvPr id="13321" name="Object 22"/>
            <p:cNvGraphicFramePr>
              <a:graphicFrameLocks noChangeAspect="1"/>
            </p:cNvGraphicFramePr>
            <p:nvPr/>
          </p:nvGraphicFramePr>
          <p:xfrm>
            <a:off x="4192" y="2256"/>
            <a:ext cx="181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3" imgW="66675" imgH="368300" progId="Equation.3">
                    <p:embed/>
                  </p:oleObj>
                </mc:Choice>
                <mc:Fallback>
                  <p:oleObj name="" r:id="rId13" imgW="66675" imgH="3683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2" y="2256"/>
                          <a:ext cx="181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AutoShape 23"/>
            <p:cNvSpPr/>
            <p:nvPr/>
          </p:nvSpPr>
          <p:spPr>
            <a:xfrm>
              <a:off x="3696" y="720"/>
              <a:ext cx="1104" cy="2016"/>
            </a:xfrm>
            <a:prstGeom prst="can">
              <a:avLst>
                <a:gd name="adj" fmla="val 45644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" name="Arc 24"/>
            <p:cNvSpPr/>
            <p:nvPr/>
          </p:nvSpPr>
          <p:spPr>
            <a:xfrm rot="5438246" flipH="1" flipV="1">
              <a:off x="4086" y="1809"/>
              <a:ext cx="315" cy="1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4" y="1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14"/>
                </a:cxn>
                <a:cxn ang="0">
                  <a:pos x="0" y="0"/>
                </a:cxn>
              </a:cxnLst>
              <a:pathLst>
                <a:path w="22855" h="43200" fill="none">
                  <a:moveTo>
                    <a:pt x="1254" y="0"/>
                  </a:moveTo>
                  <a:cubicBezTo>
                    <a:pt x="13184" y="0"/>
                    <a:pt x="22855" y="9670"/>
                    <a:pt x="22855" y="21600"/>
                  </a:cubicBezTo>
                  <a:cubicBezTo>
                    <a:pt x="22855" y="33529"/>
                    <a:pt x="13184" y="43200"/>
                    <a:pt x="1255" y="43200"/>
                  </a:cubicBezTo>
                  <a:cubicBezTo>
                    <a:pt x="836" y="43200"/>
                    <a:pt x="417" y="43187"/>
                    <a:pt x="0" y="43163"/>
                  </a:cubicBezTo>
                </a:path>
                <a:path w="22855" h="43200" stroke="0">
                  <a:moveTo>
                    <a:pt x="1254" y="0"/>
                  </a:moveTo>
                  <a:cubicBezTo>
                    <a:pt x="13184" y="0"/>
                    <a:pt x="22855" y="9670"/>
                    <a:pt x="22855" y="21600"/>
                  </a:cubicBezTo>
                  <a:cubicBezTo>
                    <a:pt x="22855" y="33529"/>
                    <a:pt x="13184" y="43200"/>
                    <a:pt x="1255" y="43200"/>
                  </a:cubicBezTo>
                  <a:cubicBezTo>
                    <a:pt x="836" y="43200"/>
                    <a:pt x="417" y="43187"/>
                    <a:pt x="0" y="43163"/>
                  </a:cubicBezTo>
                  <a:lnTo>
                    <a:pt x="1255" y="21600"/>
                  </a:lnTo>
                  <a:lnTo>
                    <a:pt x="1254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4" name="Arc 25"/>
            <p:cNvSpPr/>
            <p:nvPr/>
          </p:nvSpPr>
          <p:spPr>
            <a:xfrm rot="5438246" flipH="1" flipV="1">
              <a:off x="4087" y="1810"/>
              <a:ext cx="315" cy="1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4" y="1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14"/>
                </a:cxn>
                <a:cxn ang="0">
                  <a:pos x="0" y="0"/>
                </a:cxn>
              </a:cxnLst>
              <a:pathLst>
                <a:path w="22855" h="43200" fill="none">
                  <a:moveTo>
                    <a:pt x="1254" y="0"/>
                  </a:moveTo>
                  <a:cubicBezTo>
                    <a:pt x="13184" y="0"/>
                    <a:pt x="22855" y="9670"/>
                    <a:pt x="22855" y="21600"/>
                  </a:cubicBezTo>
                  <a:cubicBezTo>
                    <a:pt x="22855" y="33529"/>
                    <a:pt x="13184" y="43200"/>
                    <a:pt x="1255" y="43200"/>
                  </a:cubicBezTo>
                  <a:cubicBezTo>
                    <a:pt x="836" y="43200"/>
                    <a:pt x="417" y="43187"/>
                    <a:pt x="0" y="43163"/>
                  </a:cubicBezTo>
                </a:path>
                <a:path w="22855" h="43200" stroke="0">
                  <a:moveTo>
                    <a:pt x="1254" y="0"/>
                  </a:moveTo>
                  <a:cubicBezTo>
                    <a:pt x="13184" y="0"/>
                    <a:pt x="22855" y="9670"/>
                    <a:pt x="22855" y="21600"/>
                  </a:cubicBezTo>
                  <a:cubicBezTo>
                    <a:pt x="22855" y="33529"/>
                    <a:pt x="13184" y="43200"/>
                    <a:pt x="1255" y="43200"/>
                  </a:cubicBezTo>
                  <a:cubicBezTo>
                    <a:pt x="836" y="43200"/>
                    <a:pt x="417" y="43187"/>
                    <a:pt x="0" y="43163"/>
                  </a:cubicBezTo>
                  <a:lnTo>
                    <a:pt x="1255" y="21600"/>
                  </a:lnTo>
                  <a:lnTo>
                    <a:pt x="1254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5" name="Line 26"/>
            <p:cNvSpPr/>
            <p:nvPr/>
          </p:nvSpPr>
          <p:spPr>
            <a:xfrm>
              <a:off x="4224" y="2496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sm" len="sm"/>
              <a:tailEnd type="triangle" w="med" len="med"/>
            </a:ln>
          </p:spPr>
        </p:sp>
        <p:graphicFrame>
          <p:nvGraphicFramePr>
            <p:cNvPr id="13326" name="Object 27"/>
            <p:cNvGraphicFramePr>
              <a:graphicFrameLocks noChangeAspect="1"/>
            </p:cNvGraphicFramePr>
            <p:nvPr/>
          </p:nvGraphicFramePr>
          <p:xfrm>
            <a:off x="4280" y="2206"/>
            <a:ext cx="2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15" imgW="189865" imgH="212090" progId="Equation.DSMT4">
                    <p:embed/>
                  </p:oleObj>
                </mc:Choice>
                <mc:Fallback>
                  <p:oleObj name="" r:id="rId15" imgW="189865" imgH="212090" progId="Equation.DSMT4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80" y="2206"/>
                          <a:ext cx="270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28"/>
            <p:cNvGraphicFramePr>
              <a:graphicFrameLocks noChangeAspect="1"/>
            </p:cNvGraphicFramePr>
            <p:nvPr/>
          </p:nvGraphicFramePr>
          <p:xfrm>
            <a:off x="4300" y="1534"/>
            <a:ext cx="23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17" imgW="133985" imgH="212090" progId="Equation.DSMT4">
                    <p:embed/>
                  </p:oleObj>
                </mc:Choice>
                <mc:Fallback>
                  <p:oleObj name="" r:id="rId17" imgW="133985" imgH="212090" progId="Equation.DSMT4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00" y="1534"/>
                          <a:ext cx="232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AutoShape 29"/>
            <p:cNvSpPr/>
            <p:nvPr/>
          </p:nvSpPr>
          <p:spPr>
            <a:xfrm>
              <a:off x="4080" y="1344"/>
              <a:ext cx="144" cy="624"/>
            </a:xfrm>
            <a:prstGeom prst="upArrow">
              <a:avLst>
                <a:gd name="adj1" fmla="val 50000"/>
                <a:gd name="adj2" fmla="val 108273"/>
              </a:avLst>
            </a:prstGeom>
            <a:solidFill>
              <a:srgbClr val="FF0066"/>
            </a:solidFill>
            <a:ln w="12700" cap="flat" cmpd="sng">
              <a:solidFill>
                <a:srgbClr val="FF0066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vert="eaVert" wrap="none" anchor="ctr"/>
            <a:p>
              <a:pPr algn="ctr" eaLnBrk="1" hangingPunct="1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3320" name="Picture 1056" descr="MCj04462480000[1]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3850" y="1268413"/>
            <a:ext cx="1706563" cy="173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2" name="Group 2"/>
          <p:cNvGrpSpPr/>
          <p:nvPr/>
        </p:nvGrpSpPr>
        <p:grpSpPr>
          <a:xfrm>
            <a:off x="179388" y="476250"/>
            <a:ext cx="8248650" cy="1152525"/>
            <a:chOff x="192" y="235"/>
            <a:chExt cx="5196" cy="726"/>
          </a:xfrm>
        </p:grpSpPr>
        <p:sp>
          <p:nvSpPr>
            <p:cNvPr id="15395" name="Text Box 3"/>
            <p:cNvSpPr txBox="1"/>
            <p:nvPr/>
          </p:nvSpPr>
          <p:spPr>
            <a:xfrm>
              <a:off x="192" y="235"/>
              <a:ext cx="5196" cy="72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800" u="sng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练习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：同轴的两筒状导线通有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等值反向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的电流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求     的分布。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96" name="Object 4"/>
            <p:cNvGraphicFramePr>
              <a:graphicFrameLocks noChangeAspect="1"/>
            </p:cNvGraphicFramePr>
            <p:nvPr/>
          </p:nvGraphicFramePr>
          <p:xfrm>
            <a:off x="1069" y="565"/>
            <a:ext cx="37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" imgW="189865" imgH="278765" progId="Equation.DSMT4">
                    <p:embed/>
                  </p:oleObj>
                </mc:Choice>
                <mc:Fallback>
                  <p:oleObj name="" r:id="rId1" imgW="189865" imgH="278765" progId="Equation.DSMT4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69" y="565"/>
                          <a:ext cx="373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3" name="Group 1038"/>
          <p:cNvGrpSpPr/>
          <p:nvPr/>
        </p:nvGrpSpPr>
        <p:grpSpPr>
          <a:xfrm>
            <a:off x="5534025" y="958850"/>
            <a:ext cx="3398838" cy="5638800"/>
            <a:chOff x="3486" y="384"/>
            <a:chExt cx="2141" cy="3552"/>
          </a:xfrm>
        </p:grpSpPr>
        <p:sp>
          <p:nvSpPr>
            <p:cNvPr id="15369" name="Line 5"/>
            <p:cNvSpPr/>
            <p:nvPr/>
          </p:nvSpPr>
          <p:spPr>
            <a:xfrm rot="10800000">
              <a:off x="3504" y="1104"/>
              <a:ext cx="0" cy="18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" name="Line 6"/>
            <p:cNvSpPr/>
            <p:nvPr/>
          </p:nvSpPr>
          <p:spPr>
            <a:xfrm rot="10800000">
              <a:off x="5616" y="1056"/>
              <a:ext cx="0" cy="18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1" name="Oval 7"/>
            <p:cNvSpPr/>
            <p:nvPr/>
          </p:nvSpPr>
          <p:spPr>
            <a:xfrm rot="10800000">
              <a:off x="3504" y="2496"/>
              <a:ext cx="2112" cy="76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Oval 8"/>
            <p:cNvSpPr/>
            <p:nvPr/>
          </p:nvSpPr>
          <p:spPr>
            <a:xfrm rot="10800000">
              <a:off x="4224" y="2832"/>
              <a:ext cx="672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" name="Line 9"/>
            <p:cNvSpPr/>
            <p:nvPr/>
          </p:nvSpPr>
          <p:spPr>
            <a:xfrm rot="10800000">
              <a:off x="4224" y="1008"/>
              <a:ext cx="0" cy="1872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374" name="Line 10"/>
            <p:cNvSpPr/>
            <p:nvPr/>
          </p:nvSpPr>
          <p:spPr>
            <a:xfrm rot="10800000">
              <a:off x="4896" y="1008"/>
              <a:ext cx="0" cy="1872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375" name="Oval 11"/>
            <p:cNvSpPr/>
            <p:nvPr/>
          </p:nvSpPr>
          <p:spPr>
            <a:xfrm rot="10800000">
              <a:off x="3515" y="709"/>
              <a:ext cx="2112" cy="76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6" name="Oval 12"/>
            <p:cNvSpPr/>
            <p:nvPr/>
          </p:nvSpPr>
          <p:spPr>
            <a:xfrm rot="10800000">
              <a:off x="4224" y="1008"/>
              <a:ext cx="672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7" name="Line 13"/>
            <p:cNvSpPr/>
            <p:nvPr/>
          </p:nvSpPr>
          <p:spPr>
            <a:xfrm flipV="1">
              <a:off x="4224" y="1056"/>
              <a:ext cx="0" cy="24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378" name="Line 14"/>
            <p:cNvSpPr/>
            <p:nvPr/>
          </p:nvSpPr>
          <p:spPr>
            <a:xfrm flipV="1">
              <a:off x="4896" y="1056"/>
              <a:ext cx="0" cy="24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379" name="Line 15"/>
            <p:cNvSpPr/>
            <p:nvPr/>
          </p:nvSpPr>
          <p:spPr>
            <a:xfrm flipV="1">
              <a:off x="4560" y="384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0" name="Line 16"/>
            <p:cNvSpPr/>
            <p:nvPr/>
          </p:nvSpPr>
          <p:spPr>
            <a:xfrm>
              <a:off x="4560" y="3312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1" name="Line 17"/>
            <p:cNvSpPr/>
            <p:nvPr/>
          </p:nvSpPr>
          <p:spPr>
            <a:xfrm flipV="1">
              <a:off x="4560" y="1008"/>
              <a:ext cx="240" cy="96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2" name="Line 18"/>
            <p:cNvSpPr/>
            <p:nvPr/>
          </p:nvSpPr>
          <p:spPr>
            <a:xfrm flipH="1" flipV="1">
              <a:off x="3744" y="864"/>
              <a:ext cx="816" cy="24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3" name="Line 19"/>
            <p:cNvSpPr/>
            <p:nvPr/>
          </p:nvSpPr>
          <p:spPr>
            <a:xfrm>
              <a:off x="4560" y="1152"/>
              <a:ext cx="0" cy="144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384" name="Oval 20"/>
            <p:cNvSpPr/>
            <p:nvPr/>
          </p:nvSpPr>
          <p:spPr>
            <a:xfrm rot="10800000">
              <a:off x="4224" y="2016"/>
              <a:ext cx="672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5" name="Line 21"/>
            <p:cNvSpPr/>
            <p:nvPr/>
          </p:nvSpPr>
          <p:spPr>
            <a:xfrm>
              <a:off x="4560" y="1488"/>
              <a:ext cx="0" cy="57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386" name="Line 22"/>
            <p:cNvSpPr/>
            <p:nvPr/>
          </p:nvSpPr>
          <p:spPr>
            <a:xfrm>
              <a:off x="4560" y="2160"/>
              <a:ext cx="0" cy="72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387" name="Line 23"/>
            <p:cNvSpPr/>
            <p:nvPr/>
          </p:nvSpPr>
          <p:spPr>
            <a:xfrm>
              <a:off x="4560" y="2064"/>
              <a:ext cx="144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5388" name="Object 24"/>
            <p:cNvGraphicFramePr>
              <a:graphicFrameLocks noChangeAspect="1"/>
            </p:cNvGraphicFramePr>
            <p:nvPr/>
          </p:nvGraphicFramePr>
          <p:xfrm>
            <a:off x="4572" y="684"/>
            <a:ext cx="327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3" imgW="212090" imgH="368300" progId="Equation.DSMT4">
                    <p:embed/>
                  </p:oleObj>
                </mc:Choice>
                <mc:Fallback>
                  <p:oleObj name="" r:id="rId3" imgW="212090" imgH="368300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72" y="684"/>
                          <a:ext cx="327" cy="4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9" name="Object 25"/>
            <p:cNvGraphicFramePr>
              <a:graphicFrameLocks noChangeAspect="1"/>
            </p:cNvGraphicFramePr>
            <p:nvPr/>
          </p:nvGraphicFramePr>
          <p:xfrm>
            <a:off x="4525" y="1785"/>
            <a:ext cx="279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5" imgW="111760" imgH="133985" progId="Equation.DSMT4">
                    <p:embed/>
                  </p:oleObj>
                </mc:Choice>
                <mc:Fallback>
                  <p:oleObj name="" r:id="rId5" imgW="111760" imgH="133985" progId="Equation.DSMT4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25" y="1785"/>
                          <a:ext cx="279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0" name="Object 26"/>
            <p:cNvGraphicFramePr>
              <a:graphicFrameLocks noChangeAspect="1"/>
            </p:cNvGraphicFramePr>
            <p:nvPr/>
          </p:nvGraphicFramePr>
          <p:xfrm>
            <a:off x="4886" y="1720"/>
            <a:ext cx="25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7" imgW="66675" imgH="156210" progId="Equation.3">
                    <p:embed/>
                  </p:oleObj>
                </mc:Choice>
                <mc:Fallback>
                  <p:oleObj name="" r:id="rId7" imgW="66675" imgH="15621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EDFAD2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86" y="1720"/>
                          <a:ext cx="25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1" name="Object 27"/>
            <p:cNvGraphicFramePr>
              <a:graphicFrameLocks noChangeAspect="1"/>
            </p:cNvGraphicFramePr>
            <p:nvPr/>
          </p:nvGraphicFramePr>
          <p:xfrm>
            <a:off x="3486" y="1824"/>
            <a:ext cx="25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9" imgW="66675" imgH="156210" progId="Equation.3">
                    <p:embed/>
                  </p:oleObj>
                </mc:Choice>
                <mc:Fallback>
                  <p:oleObj name="" r:id="rId9" imgW="66675" imgH="15621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EDFAD2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86" y="1824"/>
                          <a:ext cx="25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28"/>
            <p:cNvGraphicFramePr>
              <a:graphicFrameLocks noChangeAspect="1"/>
            </p:cNvGraphicFramePr>
            <p:nvPr/>
          </p:nvGraphicFramePr>
          <p:xfrm>
            <a:off x="3725" y="898"/>
            <a:ext cx="378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1" imgW="278765" imgH="368300" progId="Equation.DSMT4">
                    <p:embed/>
                  </p:oleObj>
                </mc:Choice>
                <mc:Fallback>
                  <p:oleObj name="" r:id="rId11" imgW="278765" imgH="3683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25" y="898"/>
                          <a:ext cx="378" cy="4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41" name="Line 29"/>
            <p:cNvSpPr>
              <a:spLocks noChangeShapeType="1"/>
            </p:cNvSpPr>
            <p:nvPr/>
          </p:nvSpPr>
          <p:spPr bwMode="auto">
            <a:xfrm rot="-10759076">
              <a:off x="3504" y="1824"/>
              <a:ext cx="1" cy="336"/>
            </a:xfrm>
            <a:prstGeom prst="line">
              <a:avLst/>
            </a:prstGeom>
            <a:ln>
              <a:solidFill>
                <a:srgbClr val="FF0000"/>
              </a:solidFill>
              <a:headEnd type="none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242" name="Line 30"/>
            <p:cNvSpPr>
              <a:spLocks noChangeShapeType="1"/>
            </p:cNvSpPr>
            <p:nvPr/>
          </p:nvSpPr>
          <p:spPr bwMode="auto">
            <a:xfrm rot="-1104">
              <a:off x="4897" y="1680"/>
              <a:ext cx="1" cy="336"/>
            </a:xfrm>
            <a:prstGeom prst="line">
              <a:avLst/>
            </a:prstGeom>
            <a:ln>
              <a:solidFill>
                <a:srgbClr val="FF0000"/>
              </a:solidFill>
              <a:headEnd type="none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 31"/>
          <p:cNvGrpSpPr/>
          <p:nvPr/>
        </p:nvGrpSpPr>
        <p:grpSpPr>
          <a:xfrm>
            <a:off x="725488" y="3660775"/>
            <a:ext cx="4379912" cy="2473325"/>
            <a:chOff x="385" y="1161"/>
            <a:chExt cx="2759" cy="1758"/>
          </a:xfrm>
        </p:grpSpPr>
        <p:graphicFrame>
          <p:nvGraphicFramePr>
            <p:cNvPr id="15366" name="Object 32"/>
            <p:cNvGraphicFramePr>
              <a:graphicFrameLocks noChangeAspect="1"/>
            </p:cNvGraphicFramePr>
            <p:nvPr/>
          </p:nvGraphicFramePr>
          <p:xfrm>
            <a:off x="385" y="1161"/>
            <a:ext cx="206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3" imgW="2018665" imgH="368300" progId="Equation.DSMT4">
                    <p:embed/>
                  </p:oleObj>
                </mc:Choice>
                <mc:Fallback>
                  <p:oleObj name="" r:id="rId13" imgW="2018665" imgH="368300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5" y="1161"/>
                          <a:ext cx="2061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33"/>
            <p:cNvGraphicFramePr>
              <a:graphicFrameLocks noChangeAspect="1"/>
            </p:cNvGraphicFramePr>
            <p:nvPr/>
          </p:nvGraphicFramePr>
          <p:xfrm>
            <a:off x="423" y="2454"/>
            <a:ext cx="200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5" imgW="2018665" imgH="368300" progId="Equation.DSMT4">
                    <p:embed/>
                  </p:oleObj>
                </mc:Choice>
                <mc:Fallback>
                  <p:oleObj name="" r:id="rId15" imgW="2018665" imgH="3683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" y="2454"/>
                          <a:ext cx="2002" cy="4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34"/>
            <p:cNvGraphicFramePr>
              <a:graphicFrameLocks noChangeAspect="1"/>
            </p:cNvGraphicFramePr>
            <p:nvPr/>
          </p:nvGraphicFramePr>
          <p:xfrm>
            <a:off x="388" y="1692"/>
            <a:ext cx="2756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7" imgW="3144520" imgH="713740" progId="Equation.DSMT4">
                    <p:embed/>
                  </p:oleObj>
                </mc:Choice>
                <mc:Fallback>
                  <p:oleObj name="" r:id="rId17" imgW="3144520" imgH="71374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" y="1692"/>
                          <a:ext cx="2756" cy="6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365" name="Picture 1039" descr="MCj04462480000[1]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5650" y="1773238"/>
            <a:ext cx="1706563" cy="173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241300" y="1012825"/>
            <a:ext cx="1295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762000"/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分析：</a:t>
            </a:r>
            <a:endParaRPr lang="zh-CN" altLang="en-US" sz="20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1087438" y="1016000"/>
            <a:ext cx="44418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762000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、螺线管内外的磁感应强度的方向；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12" name="Group 4"/>
          <p:cNvGrpSpPr/>
          <p:nvPr/>
        </p:nvGrpSpPr>
        <p:grpSpPr>
          <a:xfrm>
            <a:off x="1619250" y="2254250"/>
            <a:ext cx="2667000" cy="1371600"/>
            <a:chOff x="3840" y="1824"/>
            <a:chExt cx="1680" cy="864"/>
          </a:xfrm>
        </p:grpSpPr>
        <p:sp>
          <p:nvSpPr>
            <p:cNvPr id="17492" name="Line 5"/>
            <p:cNvSpPr/>
            <p:nvPr/>
          </p:nvSpPr>
          <p:spPr>
            <a:xfrm>
              <a:off x="3840" y="2448"/>
              <a:ext cx="1680" cy="0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grpSp>
          <p:nvGrpSpPr>
            <p:cNvPr id="17493" name="Group 6"/>
            <p:cNvGrpSpPr/>
            <p:nvPr/>
          </p:nvGrpSpPr>
          <p:grpSpPr>
            <a:xfrm>
              <a:off x="3840" y="1824"/>
              <a:ext cx="1680" cy="208"/>
              <a:chOff x="3840" y="1824"/>
              <a:chExt cx="1680" cy="208"/>
            </a:xfrm>
          </p:grpSpPr>
          <p:sp>
            <p:nvSpPr>
              <p:cNvPr id="17526" name="Line 7"/>
              <p:cNvSpPr/>
              <p:nvPr/>
            </p:nvSpPr>
            <p:spPr>
              <a:xfrm>
                <a:off x="3840" y="2016"/>
                <a:ext cx="1680" cy="0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ysDot"/>
                <a:headEnd type="none" w="sm" len="sm"/>
                <a:tailEnd type="none" w="sm" len="sm"/>
              </a:ln>
            </p:spPr>
          </p:sp>
          <p:graphicFrame>
            <p:nvGraphicFramePr>
              <p:cNvPr id="17527" name="Object 8"/>
              <p:cNvGraphicFramePr>
                <a:graphicFrameLocks noChangeAspect="1"/>
              </p:cNvGraphicFramePr>
              <p:nvPr/>
            </p:nvGraphicFramePr>
            <p:xfrm>
              <a:off x="3888" y="1824"/>
              <a:ext cx="67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1" imgW="570865" imgH="177800" progId="Equation.3">
                      <p:embed/>
                    </p:oleObj>
                  </mc:Choice>
                  <mc:Fallback>
                    <p:oleObj name="" r:id="rId1" imgW="570865" imgH="177800" progId="Equation.3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888" y="1824"/>
                            <a:ext cx="672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28" name="Object 9"/>
              <p:cNvGraphicFramePr>
                <a:graphicFrameLocks noChangeAspect="1"/>
              </p:cNvGraphicFramePr>
              <p:nvPr/>
            </p:nvGraphicFramePr>
            <p:xfrm>
              <a:off x="4512" y="1824"/>
              <a:ext cx="67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7" name="" r:id="rId3" imgW="570865" imgH="177800" progId="Equation.3">
                      <p:embed/>
                    </p:oleObj>
                  </mc:Choice>
                  <mc:Fallback>
                    <p:oleObj name="" r:id="rId3" imgW="570865" imgH="177800" progId="Equation.3">
                      <p:embed/>
                      <p:pic>
                        <p:nvPicPr>
                          <p:cNvPr id="0" name="图片 314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512" y="1824"/>
                            <a:ext cx="672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29" name="Object 10"/>
              <p:cNvGraphicFramePr>
                <a:graphicFrameLocks noChangeAspect="1"/>
              </p:cNvGraphicFramePr>
              <p:nvPr/>
            </p:nvGraphicFramePr>
            <p:xfrm>
              <a:off x="5136" y="1824"/>
              <a:ext cx="35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1" name="" r:id="rId4" imgW="304165" imgH="177800" progId="Equation.3">
                      <p:embed/>
                    </p:oleObj>
                  </mc:Choice>
                  <mc:Fallback>
                    <p:oleObj name="" r:id="rId4" imgW="304165" imgH="177800" progId="Equation.3">
                      <p:embed/>
                      <p:pic>
                        <p:nvPicPr>
                          <p:cNvPr id="0" name="图片 315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5136" y="1824"/>
                            <a:ext cx="357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94" name="Group 11"/>
            <p:cNvGrpSpPr/>
            <p:nvPr/>
          </p:nvGrpSpPr>
          <p:grpSpPr>
            <a:xfrm>
              <a:off x="3936" y="2496"/>
              <a:ext cx="816" cy="192"/>
              <a:chOff x="2304" y="2160"/>
              <a:chExt cx="960" cy="192"/>
            </a:xfrm>
          </p:grpSpPr>
          <p:grpSp>
            <p:nvGrpSpPr>
              <p:cNvPr id="17511" name="Group 12"/>
              <p:cNvGrpSpPr/>
              <p:nvPr/>
            </p:nvGrpSpPr>
            <p:grpSpPr>
              <a:xfrm>
                <a:off x="2688" y="2160"/>
                <a:ext cx="192" cy="192"/>
                <a:chOff x="2688" y="2160"/>
                <a:chExt cx="192" cy="192"/>
              </a:xfrm>
            </p:grpSpPr>
            <p:graphicFrame>
              <p:nvGraphicFramePr>
                <p:cNvPr id="17524" name="Object 13"/>
                <p:cNvGraphicFramePr>
                  <a:graphicFrameLocks noChangeAspect="1"/>
                </p:cNvGraphicFramePr>
                <p:nvPr/>
              </p:nvGraphicFramePr>
              <p:xfrm>
                <a:off x="2688" y="2160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3" name="" r:id="rId6" imgW="76200" imgH="76200" progId="Equation.3">
                        <p:embed/>
                      </p:oleObj>
                    </mc:Choice>
                    <mc:Fallback>
                      <p:oleObj name="" r:id="rId6" imgW="76200" imgH="76200" progId="Equation.3">
                        <p:embed/>
                        <p:pic>
                          <p:nvPicPr>
                            <p:cNvPr id="0" name="图片 3162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8" y="2160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25" name="Oval 14"/>
                <p:cNvSpPr/>
                <p:nvPr/>
              </p:nvSpPr>
              <p:spPr>
                <a:xfrm>
                  <a:off x="2688" y="216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512" name="Group 15"/>
              <p:cNvGrpSpPr/>
              <p:nvPr/>
            </p:nvGrpSpPr>
            <p:grpSpPr>
              <a:xfrm>
                <a:off x="2880" y="2160"/>
                <a:ext cx="192" cy="192"/>
                <a:chOff x="2688" y="2160"/>
                <a:chExt cx="192" cy="192"/>
              </a:xfrm>
            </p:grpSpPr>
            <p:graphicFrame>
              <p:nvGraphicFramePr>
                <p:cNvPr id="17522" name="Object 16"/>
                <p:cNvGraphicFramePr>
                  <a:graphicFrameLocks noChangeAspect="1"/>
                </p:cNvGraphicFramePr>
                <p:nvPr/>
              </p:nvGraphicFramePr>
              <p:xfrm>
                <a:off x="2688" y="2160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6" name="" r:id="rId8" imgW="76200" imgH="76200" progId="Equation.3">
                        <p:embed/>
                      </p:oleObj>
                    </mc:Choice>
                    <mc:Fallback>
                      <p:oleObj name="" r:id="rId8" imgW="76200" imgH="76200" progId="Equation.3">
                        <p:embed/>
                        <p:pic>
                          <p:nvPicPr>
                            <p:cNvPr id="0" name="图片 3165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8" y="2160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23" name="Oval 17"/>
                <p:cNvSpPr/>
                <p:nvPr/>
              </p:nvSpPr>
              <p:spPr>
                <a:xfrm>
                  <a:off x="2688" y="216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513" name="Group 18"/>
              <p:cNvGrpSpPr/>
              <p:nvPr/>
            </p:nvGrpSpPr>
            <p:grpSpPr>
              <a:xfrm>
                <a:off x="2496" y="2160"/>
                <a:ext cx="192" cy="192"/>
                <a:chOff x="2688" y="2160"/>
                <a:chExt cx="192" cy="192"/>
              </a:xfrm>
            </p:grpSpPr>
            <p:graphicFrame>
              <p:nvGraphicFramePr>
                <p:cNvPr id="17520" name="Object 19"/>
                <p:cNvGraphicFramePr>
                  <a:graphicFrameLocks noChangeAspect="1"/>
                </p:cNvGraphicFramePr>
                <p:nvPr/>
              </p:nvGraphicFramePr>
              <p:xfrm>
                <a:off x="2688" y="2160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9" name="" r:id="rId9" imgW="76200" imgH="76200" progId="Equation.3">
                        <p:embed/>
                      </p:oleObj>
                    </mc:Choice>
                    <mc:Fallback>
                      <p:oleObj name="" r:id="rId9" imgW="76200" imgH="76200" progId="Equation.3">
                        <p:embed/>
                        <p:pic>
                          <p:nvPicPr>
                            <p:cNvPr id="0" name="图片 3158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8" y="2160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21" name="Oval 20"/>
                <p:cNvSpPr/>
                <p:nvPr/>
              </p:nvSpPr>
              <p:spPr>
                <a:xfrm>
                  <a:off x="2688" y="216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514" name="Group 21"/>
              <p:cNvGrpSpPr/>
              <p:nvPr/>
            </p:nvGrpSpPr>
            <p:grpSpPr>
              <a:xfrm>
                <a:off x="3072" y="2160"/>
                <a:ext cx="192" cy="192"/>
                <a:chOff x="2688" y="2160"/>
                <a:chExt cx="192" cy="192"/>
              </a:xfrm>
            </p:grpSpPr>
            <p:graphicFrame>
              <p:nvGraphicFramePr>
                <p:cNvPr id="17518" name="Object 22"/>
                <p:cNvGraphicFramePr>
                  <a:graphicFrameLocks noChangeAspect="1"/>
                </p:cNvGraphicFramePr>
                <p:nvPr/>
              </p:nvGraphicFramePr>
              <p:xfrm>
                <a:off x="2688" y="2160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8" name="" r:id="rId10" imgW="76200" imgH="76200" progId="Equation.3">
                        <p:embed/>
                      </p:oleObj>
                    </mc:Choice>
                    <mc:Fallback>
                      <p:oleObj name="" r:id="rId10" imgW="76200" imgH="76200" progId="Equation.3">
                        <p:embed/>
                        <p:pic>
                          <p:nvPicPr>
                            <p:cNvPr id="0" name="图片 3157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8" y="2160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19" name="Oval 23"/>
                <p:cNvSpPr/>
                <p:nvPr/>
              </p:nvSpPr>
              <p:spPr>
                <a:xfrm>
                  <a:off x="2688" y="216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515" name="Group 24"/>
              <p:cNvGrpSpPr/>
              <p:nvPr/>
            </p:nvGrpSpPr>
            <p:grpSpPr>
              <a:xfrm>
                <a:off x="2304" y="2160"/>
                <a:ext cx="192" cy="192"/>
                <a:chOff x="2688" y="2160"/>
                <a:chExt cx="192" cy="192"/>
              </a:xfrm>
            </p:grpSpPr>
            <p:graphicFrame>
              <p:nvGraphicFramePr>
                <p:cNvPr id="17516" name="Object 25"/>
                <p:cNvGraphicFramePr>
                  <a:graphicFrameLocks noChangeAspect="1"/>
                </p:cNvGraphicFramePr>
                <p:nvPr/>
              </p:nvGraphicFramePr>
              <p:xfrm>
                <a:off x="2688" y="2160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0" name="" r:id="rId11" imgW="76200" imgH="76200" progId="Equation.3">
                        <p:embed/>
                      </p:oleObj>
                    </mc:Choice>
                    <mc:Fallback>
                      <p:oleObj name="" r:id="rId11" imgW="76200" imgH="76200" progId="Equation.3">
                        <p:embed/>
                        <p:pic>
                          <p:nvPicPr>
                            <p:cNvPr id="0" name="图片 3159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8" y="2160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17" name="Oval 26"/>
                <p:cNvSpPr/>
                <p:nvPr/>
              </p:nvSpPr>
              <p:spPr>
                <a:xfrm>
                  <a:off x="2688" y="216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7495" name="Group 27"/>
            <p:cNvGrpSpPr/>
            <p:nvPr/>
          </p:nvGrpSpPr>
          <p:grpSpPr>
            <a:xfrm>
              <a:off x="4752" y="2496"/>
              <a:ext cx="768" cy="192"/>
              <a:chOff x="2304" y="2160"/>
              <a:chExt cx="960" cy="192"/>
            </a:xfrm>
          </p:grpSpPr>
          <p:grpSp>
            <p:nvGrpSpPr>
              <p:cNvPr id="17496" name="Group 28"/>
              <p:cNvGrpSpPr/>
              <p:nvPr/>
            </p:nvGrpSpPr>
            <p:grpSpPr>
              <a:xfrm>
                <a:off x="2688" y="2160"/>
                <a:ext cx="192" cy="192"/>
                <a:chOff x="2688" y="2160"/>
                <a:chExt cx="192" cy="192"/>
              </a:xfrm>
            </p:grpSpPr>
            <p:graphicFrame>
              <p:nvGraphicFramePr>
                <p:cNvPr id="17509" name="Object 29"/>
                <p:cNvGraphicFramePr>
                  <a:graphicFrameLocks noChangeAspect="1"/>
                </p:cNvGraphicFramePr>
                <p:nvPr/>
              </p:nvGraphicFramePr>
              <p:xfrm>
                <a:off x="2688" y="2160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4" name="" r:id="rId12" imgW="76200" imgH="76200" progId="Equation.3">
                        <p:embed/>
                      </p:oleObj>
                    </mc:Choice>
                    <mc:Fallback>
                      <p:oleObj name="" r:id="rId12" imgW="76200" imgH="76200" progId="Equation.3">
                        <p:embed/>
                        <p:pic>
                          <p:nvPicPr>
                            <p:cNvPr id="0" name="图片 3163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8" y="2160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10" name="Oval 30"/>
                <p:cNvSpPr/>
                <p:nvPr/>
              </p:nvSpPr>
              <p:spPr>
                <a:xfrm>
                  <a:off x="2688" y="216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497" name="Group 31"/>
              <p:cNvGrpSpPr/>
              <p:nvPr/>
            </p:nvGrpSpPr>
            <p:grpSpPr>
              <a:xfrm>
                <a:off x="2880" y="2160"/>
                <a:ext cx="192" cy="192"/>
                <a:chOff x="2688" y="2160"/>
                <a:chExt cx="192" cy="192"/>
              </a:xfrm>
            </p:grpSpPr>
            <p:graphicFrame>
              <p:nvGraphicFramePr>
                <p:cNvPr id="17507" name="Object 32"/>
                <p:cNvGraphicFramePr>
                  <a:graphicFrameLocks noChangeAspect="1"/>
                </p:cNvGraphicFramePr>
                <p:nvPr/>
              </p:nvGraphicFramePr>
              <p:xfrm>
                <a:off x="2688" y="2160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" r:id="rId13" imgW="76200" imgH="76200" progId="Equation.3">
                        <p:embed/>
                      </p:oleObj>
                    </mc:Choice>
                    <mc:Fallback>
                      <p:oleObj name="" r:id="rId13" imgW="76200" imgH="76200" progId="Equation.3">
                        <p:embed/>
                        <p:pic>
                          <p:nvPicPr>
                            <p:cNvPr id="0" name="图片 3161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8" y="2160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08" name="Oval 33"/>
                <p:cNvSpPr/>
                <p:nvPr/>
              </p:nvSpPr>
              <p:spPr>
                <a:xfrm>
                  <a:off x="2688" y="216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498" name="Group 34"/>
              <p:cNvGrpSpPr/>
              <p:nvPr/>
            </p:nvGrpSpPr>
            <p:grpSpPr>
              <a:xfrm>
                <a:off x="2496" y="2160"/>
                <a:ext cx="192" cy="192"/>
                <a:chOff x="2688" y="2160"/>
                <a:chExt cx="192" cy="192"/>
              </a:xfrm>
            </p:grpSpPr>
            <p:graphicFrame>
              <p:nvGraphicFramePr>
                <p:cNvPr id="17505" name="Object 35"/>
                <p:cNvGraphicFramePr>
                  <a:graphicFrameLocks noChangeAspect="1"/>
                </p:cNvGraphicFramePr>
                <p:nvPr/>
              </p:nvGraphicFramePr>
              <p:xfrm>
                <a:off x="2688" y="2160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7" name="" r:id="rId14" imgW="76200" imgH="76200" progId="Equation.3">
                        <p:embed/>
                      </p:oleObj>
                    </mc:Choice>
                    <mc:Fallback>
                      <p:oleObj name="" r:id="rId14" imgW="76200" imgH="76200" progId="Equation.3">
                        <p:embed/>
                        <p:pic>
                          <p:nvPicPr>
                            <p:cNvPr id="0" name="图片 3166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8" y="2160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06" name="Oval 36"/>
                <p:cNvSpPr/>
                <p:nvPr/>
              </p:nvSpPr>
              <p:spPr>
                <a:xfrm>
                  <a:off x="2688" y="216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499" name="Group 37"/>
              <p:cNvGrpSpPr/>
              <p:nvPr/>
            </p:nvGrpSpPr>
            <p:grpSpPr>
              <a:xfrm>
                <a:off x="3072" y="2160"/>
                <a:ext cx="192" cy="192"/>
                <a:chOff x="2688" y="2160"/>
                <a:chExt cx="192" cy="192"/>
              </a:xfrm>
            </p:grpSpPr>
            <p:graphicFrame>
              <p:nvGraphicFramePr>
                <p:cNvPr id="17503" name="Object 38"/>
                <p:cNvGraphicFramePr>
                  <a:graphicFrameLocks noChangeAspect="1"/>
                </p:cNvGraphicFramePr>
                <p:nvPr/>
              </p:nvGraphicFramePr>
              <p:xfrm>
                <a:off x="2688" y="2160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5" name="" r:id="rId15" imgW="76200" imgH="76200" progId="Equation.3">
                        <p:embed/>
                      </p:oleObj>
                    </mc:Choice>
                    <mc:Fallback>
                      <p:oleObj name="" r:id="rId15" imgW="76200" imgH="76200" progId="Equation.3">
                        <p:embed/>
                        <p:pic>
                          <p:nvPicPr>
                            <p:cNvPr id="0" name="图片 3164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8" y="2160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04" name="Oval 39"/>
                <p:cNvSpPr/>
                <p:nvPr/>
              </p:nvSpPr>
              <p:spPr>
                <a:xfrm>
                  <a:off x="2688" y="216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500" name="Group 40"/>
              <p:cNvGrpSpPr/>
              <p:nvPr/>
            </p:nvGrpSpPr>
            <p:grpSpPr>
              <a:xfrm>
                <a:off x="2304" y="2160"/>
                <a:ext cx="192" cy="192"/>
                <a:chOff x="2688" y="2160"/>
                <a:chExt cx="192" cy="192"/>
              </a:xfrm>
            </p:grpSpPr>
            <p:graphicFrame>
              <p:nvGraphicFramePr>
                <p:cNvPr id="17501" name="Object 41"/>
                <p:cNvGraphicFramePr>
                  <a:graphicFrameLocks noChangeAspect="1"/>
                </p:cNvGraphicFramePr>
                <p:nvPr/>
              </p:nvGraphicFramePr>
              <p:xfrm>
                <a:off x="2688" y="2160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1" name="" r:id="rId16" imgW="76200" imgH="76200" progId="Equation.3">
                        <p:embed/>
                      </p:oleObj>
                    </mc:Choice>
                    <mc:Fallback>
                      <p:oleObj name="" r:id="rId16" imgW="76200" imgH="76200" progId="Equation.3">
                        <p:embed/>
                        <p:pic>
                          <p:nvPicPr>
                            <p:cNvPr id="0" name="图片 3160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8" y="2160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02" name="Oval 42"/>
                <p:cNvSpPr/>
                <p:nvPr/>
              </p:nvSpPr>
              <p:spPr>
                <a:xfrm>
                  <a:off x="2688" y="216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50220" name="Line 44"/>
          <p:cNvSpPr/>
          <p:nvPr/>
        </p:nvSpPr>
        <p:spPr>
          <a:xfrm>
            <a:off x="2914650" y="1414463"/>
            <a:ext cx="0" cy="3132137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0221" name="Line 45"/>
          <p:cNvSpPr/>
          <p:nvPr/>
        </p:nvSpPr>
        <p:spPr>
          <a:xfrm>
            <a:off x="2914650" y="1698625"/>
            <a:ext cx="609600" cy="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22" name="Line 46"/>
          <p:cNvSpPr/>
          <p:nvPr/>
        </p:nvSpPr>
        <p:spPr>
          <a:xfrm flipH="1">
            <a:off x="2360613" y="2849563"/>
            <a:ext cx="53340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23" name="Text Box 47"/>
          <p:cNvSpPr txBox="1"/>
          <p:nvPr/>
        </p:nvSpPr>
        <p:spPr>
          <a:xfrm>
            <a:off x="3708400" y="1414463"/>
            <a:ext cx="4206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762000"/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24" name="Text Box 48"/>
          <p:cNvSpPr txBox="1"/>
          <p:nvPr/>
        </p:nvSpPr>
        <p:spPr>
          <a:xfrm>
            <a:off x="1947863" y="2589213"/>
            <a:ext cx="4206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762000"/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39" name="Line 63"/>
          <p:cNvSpPr/>
          <p:nvPr/>
        </p:nvSpPr>
        <p:spPr>
          <a:xfrm flipH="1" flipV="1">
            <a:off x="2914650" y="1698625"/>
            <a:ext cx="936625" cy="719138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40" name="Line 64"/>
          <p:cNvSpPr/>
          <p:nvPr/>
        </p:nvSpPr>
        <p:spPr>
          <a:xfrm flipV="1">
            <a:off x="2124075" y="1698625"/>
            <a:ext cx="790575" cy="725488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41" name="Line 65"/>
          <p:cNvSpPr/>
          <p:nvPr/>
        </p:nvSpPr>
        <p:spPr>
          <a:xfrm flipV="1">
            <a:off x="2914650" y="1409700"/>
            <a:ext cx="215900" cy="288925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50243" name="Line 67"/>
          <p:cNvSpPr/>
          <p:nvPr/>
        </p:nvSpPr>
        <p:spPr>
          <a:xfrm>
            <a:off x="2914650" y="1698625"/>
            <a:ext cx="215900" cy="287338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7422" name="Text Box 115"/>
          <p:cNvSpPr txBox="1"/>
          <p:nvPr/>
        </p:nvSpPr>
        <p:spPr>
          <a:xfrm>
            <a:off x="233363" y="244475"/>
            <a:ext cx="8928100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762000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密绕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长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直螺线管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solenoid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内部的磁感强度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总匝数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，总长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L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，通以稳恒电流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" name="Group 117"/>
          <p:cNvGrpSpPr/>
          <p:nvPr/>
        </p:nvGrpSpPr>
        <p:grpSpPr>
          <a:xfrm>
            <a:off x="7018338" y="1830388"/>
            <a:ext cx="990600" cy="928687"/>
            <a:chOff x="4285" y="1167"/>
            <a:chExt cx="624" cy="585"/>
          </a:xfrm>
        </p:grpSpPr>
        <p:grpSp>
          <p:nvGrpSpPr>
            <p:cNvPr id="17481" name="Group 118"/>
            <p:cNvGrpSpPr/>
            <p:nvPr/>
          </p:nvGrpSpPr>
          <p:grpSpPr>
            <a:xfrm>
              <a:off x="4285" y="1167"/>
              <a:ext cx="624" cy="192"/>
              <a:chOff x="4368" y="2928"/>
              <a:chExt cx="624" cy="192"/>
            </a:xfrm>
          </p:grpSpPr>
          <p:grpSp>
            <p:nvGrpSpPr>
              <p:cNvPr id="17483" name="Group 119"/>
              <p:cNvGrpSpPr/>
              <p:nvPr/>
            </p:nvGrpSpPr>
            <p:grpSpPr>
              <a:xfrm>
                <a:off x="4368" y="3120"/>
                <a:ext cx="624" cy="0"/>
                <a:chOff x="4368" y="3072"/>
                <a:chExt cx="624" cy="0"/>
              </a:xfrm>
            </p:grpSpPr>
            <p:sp>
              <p:nvSpPr>
                <p:cNvPr id="17490" name="Line 120"/>
                <p:cNvSpPr/>
                <p:nvPr/>
              </p:nvSpPr>
              <p:spPr>
                <a:xfrm>
                  <a:off x="4368" y="3072"/>
                  <a:ext cx="624" cy="0"/>
                </a:xfrm>
                <a:prstGeom prst="line">
                  <a:avLst/>
                </a:prstGeom>
                <a:ln w="38100" cap="flat" cmpd="sng">
                  <a:solidFill>
                    <a:srgbClr val="0000CC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17491" name="Line 121"/>
                <p:cNvSpPr/>
                <p:nvPr/>
              </p:nvSpPr>
              <p:spPr>
                <a:xfrm flipH="1">
                  <a:off x="4560" y="3072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rgbClr val="0000CC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7484" name="Group 122"/>
              <p:cNvGrpSpPr/>
              <p:nvPr/>
            </p:nvGrpSpPr>
            <p:grpSpPr>
              <a:xfrm>
                <a:off x="4368" y="3024"/>
                <a:ext cx="624" cy="0"/>
                <a:chOff x="4368" y="3072"/>
                <a:chExt cx="624" cy="0"/>
              </a:xfrm>
            </p:grpSpPr>
            <p:sp>
              <p:nvSpPr>
                <p:cNvPr id="17488" name="Line 123"/>
                <p:cNvSpPr/>
                <p:nvPr/>
              </p:nvSpPr>
              <p:spPr>
                <a:xfrm>
                  <a:off x="4368" y="3072"/>
                  <a:ext cx="624" cy="0"/>
                </a:xfrm>
                <a:prstGeom prst="line">
                  <a:avLst/>
                </a:prstGeom>
                <a:ln w="38100" cap="flat" cmpd="sng">
                  <a:solidFill>
                    <a:srgbClr val="0000CC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17489" name="Line 124"/>
                <p:cNvSpPr/>
                <p:nvPr/>
              </p:nvSpPr>
              <p:spPr>
                <a:xfrm flipH="1">
                  <a:off x="4560" y="3072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rgbClr val="0000CC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7485" name="Group 125"/>
              <p:cNvGrpSpPr/>
              <p:nvPr/>
            </p:nvGrpSpPr>
            <p:grpSpPr>
              <a:xfrm>
                <a:off x="4368" y="2928"/>
                <a:ext cx="624" cy="0"/>
                <a:chOff x="4368" y="3072"/>
                <a:chExt cx="624" cy="0"/>
              </a:xfrm>
            </p:grpSpPr>
            <p:sp>
              <p:nvSpPr>
                <p:cNvPr id="17486" name="Line 126"/>
                <p:cNvSpPr/>
                <p:nvPr/>
              </p:nvSpPr>
              <p:spPr>
                <a:xfrm>
                  <a:off x="4368" y="3072"/>
                  <a:ext cx="624" cy="0"/>
                </a:xfrm>
                <a:prstGeom prst="line">
                  <a:avLst/>
                </a:prstGeom>
                <a:ln w="38100" cap="flat" cmpd="sng">
                  <a:solidFill>
                    <a:srgbClr val="0000CC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17487" name="Line 127"/>
                <p:cNvSpPr/>
                <p:nvPr/>
              </p:nvSpPr>
              <p:spPr>
                <a:xfrm flipH="1">
                  <a:off x="4560" y="3072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rgbClr val="0000CC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graphicFrame>
          <p:nvGraphicFramePr>
            <p:cNvPr id="17482" name="Object 128"/>
            <p:cNvGraphicFramePr>
              <a:graphicFrameLocks noChangeAspect="1"/>
            </p:cNvGraphicFramePr>
            <p:nvPr/>
          </p:nvGraphicFramePr>
          <p:xfrm>
            <a:off x="4468" y="1434"/>
            <a:ext cx="23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7" imgW="212090" imgH="312420" progId="Equation.3">
                    <p:embed/>
                  </p:oleObj>
                </mc:Choice>
                <mc:Fallback>
                  <p:oleObj name="" r:id="rId17" imgW="212090" imgH="31242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8" y="1434"/>
                          <a:ext cx="238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4" name="Group 152"/>
          <p:cNvGrpSpPr/>
          <p:nvPr/>
        </p:nvGrpSpPr>
        <p:grpSpPr>
          <a:xfrm>
            <a:off x="6019800" y="1117600"/>
            <a:ext cx="2744788" cy="2365375"/>
            <a:chOff x="3792" y="704"/>
            <a:chExt cx="1729" cy="1490"/>
          </a:xfrm>
        </p:grpSpPr>
        <p:sp>
          <p:nvSpPr>
            <p:cNvPr id="17437" name="Freeform 86"/>
            <p:cNvSpPr/>
            <p:nvPr/>
          </p:nvSpPr>
          <p:spPr>
            <a:xfrm>
              <a:off x="4656" y="994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8" name="Freeform 87"/>
            <p:cNvSpPr/>
            <p:nvPr/>
          </p:nvSpPr>
          <p:spPr>
            <a:xfrm>
              <a:off x="4080" y="994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9" name="Freeform 88"/>
            <p:cNvSpPr/>
            <p:nvPr/>
          </p:nvSpPr>
          <p:spPr>
            <a:xfrm>
              <a:off x="4224" y="994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0" name="Freeform 89"/>
            <p:cNvSpPr/>
            <p:nvPr/>
          </p:nvSpPr>
          <p:spPr>
            <a:xfrm>
              <a:off x="4368" y="994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1" name="Freeform 90"/>
            <p:cNvSpPr/>
            <p:nvPr/>
          </p:nvSpPr>
          <p:spPr>
            <a:xfrm>
              <a:off x="4512" y="994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2" name="Freeform 91"/>
            <p:cNvSpPr/>
            <p:nvPr/>
          </p:nvSpPr>
          <p:spPr>
            <a:xfrm>
              <a:off x="4944" y="994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3" name="Freeform 92"/>
            <p:cNvSpPr/>
            <p:nvPr/>
          </p:nvSpPr>
          <p:spPr>
            <a:xfrm>
              <a:off x="4785" y="981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4" name="Freeform 93"/>
            <p:cNvSpPr/>
            <p:nvPr/>
          </p:nvSpPr>
          <p:spPr>
            <a:xfrm>
              <a:off x="3936" y="994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5" name="Freeform 94"/>
            <p:cNvSpPr/>
            <p:nvPr/>
          </p:nvSpPr>
          <p:spPr>
            <a:xfrm>
              <a:off x="5088" y="994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6" name="AutoShape 95"/>
            <p:cNvSpPr/>
            <p:nvPr/>
          </p:nvSpPr>
          <p:spPr>
            <a:xfrm rot="-5400000" flipH="1">
              <a:off x="4488" y="394"/>
              <a:ext cx="336" cy="1728"/>
            </a:xfrm>
            <a:prstGeom prst="can">
              <a:avLst>
                <a:gd name="adj" fmla="val 58569"/>
              </a:avLst>
            </a:prstGeom>
            <a:noFill/>
            <a:ln w="12700" cap="flat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  <p:txBody>
            <a:bodyPr wrap="none" anchor="ctr"/>
            <a:p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7" name="Line 97"/>
            <p:cNvSpPr/>
            <p:nvPr/>
          </p:nvSpPr>
          <p:spPr>
            <a:xfrm>
              <a:off x="3923" y="802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48" name="Line 98"/>
            <p:cNvSpPr/>
            <p:nvPr/>
          </p:nvSpPr>
          <p:spPr>
            <a:xfrm>
              <a:off x="5459" y="75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49" name="Line 99"/>
            <p:cNvSpPr/>
            <p:nvPr/>
          </p:nvSpPr>
          <p:spPr>
            <a:xfrm>
              <a:off x="3923" y="850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17450" name="Line 100"/>
            <p:cNvSpPr/>
            <p:nvPr/>
          </p:nvSpPr>
          <p:spPr>
            <a:xfrm>
              <a:off x="5027" y="850"/>
              <a:ext cx="4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17451" name="Object 101"/>
            <p:cNvGraphicFramePr>
              <a:graphicFrameLocks noChangeAspect="1"/>
            </p:cNvGraphicFramePr>
            <p:nvPr/>
          </p:nvGraphicFramePr>
          <p:xfrm>
            <a:off x="4595" y="709"/>
            <a:ext cx="2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19" imgW="88900" imgH="177165" progId="Equation.3">
                    <p:embed/>
                  </p:oleObj>
                </mc:Choice>
                <mc:Fallback>
                  <p:oleObj name="" r:id="rId19" imgW="88900" imgH="177165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595" y="709"/>
                          <a:ext cx="2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52" name="Group 102"/>
            <p:cNvGrpSpPr/>
            <p:nvPr/>
          </p:nvGrpSpPr>
          <p:grpSpPr>
            <a:xfrm>
              <a:off x="3936" y="994"/>
              <a:ext cx="1488" cy="1200"/>
              <a:chOff x="3936" y="2784"/>
              <a:chExt cx="1488" cy="1200"/>
            </a:xfrm>
          </p:grpSpPr>
          <p:sp>
            <p:nvSpPr>
              <p:cNvPr id="17476" name="Freeform 103"/>
              <p:cNvSpPr/>
              <p:nvPr/>
            </p:nvSpPr>
            <p:spPr>
              <a:xfrm>
                <a:off x="5328" y="2784"/>
                <a:ext cx="96" cy="1200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51" y="66"/>
                  </a:cxn>
                  <a:cxn ang="0">
                    <a:pos x="76" y="235"/>
                  </a:cxn>
                  <a:cxn ang="0">
                    <a:pos x="76" y="1144"/>
                  </a:cxn>
                </a:cxnLst>
                <a:pathLst>
                  <a:path w="117" h="1259">
                    <a:moveTo>
                      <a:pt x="0" y="59"/>
                    </a:moveTo>
                    <a:cubicBezTo>
                      <a:pt x="21" y="0"/>
                      <a:pt x="51" y="24"/>
                      <a:pt x="75" y="72"/>
                    </a:cubicBezTo>
                    <a:cubicBezTo>
                      <a:pt x="100" y="122"/>
                      <a:pt x="112" y="208"/>
                      <a:pt x="113" y="259"/>
                    </a:cubicBezTo>
                    <a:cubicBezTo>
                      <a:pt x="117" y="592"/>
                      <a:pt x="113" y="926"/>
                      <a:pt x="113" y="1259"/>
                    </a:cubicBez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77" name="Line 104"/>
              <p:cNvSpPr/>
              <p:nvPr/>
            </p:nvSpPr>
            <p:spPr>
              <a:xfrm>
                <a:off x="3936" y="3216"/>
                <a:ext cx="0" cy="67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7478" name="Line 105"/>
              <p:cNvSpPr/>
              <p:nvPr/>
            </p:nvSpPr>
            <p:spPr>
              <a:xfrm flipV="1">
                <a:off x="5424" y="340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17479" name="Line 106"/>
              <p:cNvSpPr/>
              <p:nvPr/>
            </p:nvSpPr>
            <p:spPr>
              <a:xfrm>
                <a:off x="3936" y="3456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sm" len="sm"/>
                <a:tailEnd type="triangle" w="med" len="med"/>
              </a:ln>
            </p:spPr>
          </p:sp>
          <p:graphicFrame>
            <p:nvGraphicFramePr>
              <p:cNvPr id="17480" name="Object 107"/>
              <p:cNvGraphicFramePr>
                <a:graphicFrameLocks noChangeAspect="1"/>
              </p:cNvGraphicFramePr>
              <p:nvPr/>
            </p:nvGraphicFramePr>
            <p:xfrm>
              <a:off x="5136" y="3360"/>
              <a:ext cx="22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21" imgW="127000" imgH="165100" progId="Equation.3">
                      <p:embed/>
                    </p:oleObj>
                  </mc:Choice>
                  <mc:Fallback>
                    <p:oleObj name="" r:id="rId21" imgW="127000" imgH="1651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136" y="3360"/>
                            <a:ext cx="22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53" name="Line 108"/>
            <p:cNvSpPr/>
            <p:nvPr/>
          </p:nvSpPr>
          <p:spPr>
            <a:xfrm flipH="1" flipV="1">
              <a:off x="5103" y="1232"/>
              <a:ext cx="45" cy="1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54" name="Freeform 129"/>
            <p:cNvSpPr/>
            <p:nvPr/>
          </p:nvSpPr>
          <p:spPr>
            <a:xfrm>
              <a:off x="4657" y="989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5" name="Freeform 130"/>
            <p:cNvSpPr/>
            <p:nvPr/>
          </p:nvSpPr>
          <p:spPr>
            <a:xfrm>
              <a:off x="4081" y="989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6" name="Freeform 131"/>
            <p:cNvSpPr/>
            <p:nvPr/>
          </p:nvSpPr>
          <p:spPr>
            <a:xfrm>
              <a:off x="4225" y="989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7" name="Freeform 132"/>
            <p:cNvSpPr/>
            <p:nvPr/>
          </p:nvSpPr>
          <p:spPr>
            <a:xfrm>
              <a:off x="4369" y="989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8" name="Freeform 133"/>
            <p:cNvSpPr/>
            <p:nvPr/>
          </p:nvSpPr>
          <p:spPr>
            <a:xfrm>
              <a:off x="4513" y="989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9" name="Freeform 134"/>
            <p:cNvSpPr/>
            <p:nvPr/>
          </p:nvSpPr>
          <p:spPr>
            <a:xfrm>
              <a:off x="4945" y="989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0" name="Freeform 135"/>
            <p:cNvSpPr/>
            <p:nvPr/>
          </p:nvSpPr>
          <p:spPr>
            <a:xfrm>
              <a:off x="4786" y="976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1" name="Freeform 136"/>
            <p:cNvSpPr/>
            <p:nvPr/>
          </p:nvSpPr>
          <p:spPr>
            <a:xfrm>
              <a:off x="3937" y="989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2" name="Freeform 137"/>
            <p:cNvSpPr/>
            <p:nvPr/>
          </p:nvSpPr>
          <p:spPr>
            <a:xfrm>
              <a:off x="5089" y="989"/>
              <a:ext cx="325" cy="48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2" y="42"/>
                </a:cxn>
                <a:cxn ang="0">
                  <a:pos x="137" y="117"/>
                </a:cxn>
                <a:cxn ang="0">
                  <a:pos x="150" y="155"/>
                </a:cxn>
                <a:cxn ang="0">
                  <a:pos x="187" y="367"/>
                </a:cxn>
                <a:cxn ang="0">
                  <a:pos x="250" y="480"/>
                </a:cxn>
                <a:cxn ang="0">
                  <a:pos x="325" y="442"/>
                </a:cxn>
              </a:cxnLst>
              <a:pathLst>
                <a:path w="325" h="480">
                  <a:moveTo>
                    <a:pt x="0" y="55"/>
                  </a:moveTo>
                  <a:cubicBezTo>
                    <a:pt x="34" y="32"/>
                    <a:pt x="64" y="0"/>
                    <a:pt x="112" y="42"/>
                  </a:cubicBezTo>
                  <a:cubicBezTo>
                    <a:pt x="132" y="59"/>
                    <a:pt x="129" y="92"/>
                    <a:pt x="137" y="117"/>
                  </a:cubicBezTo>
                  <a:cubicBezTo>
                    <a:pt x="141" y="130"/>
                    <a:pt x="150" y="155"/>
                    <a:pt x="150" y="155"/>
                  </a:cubicBezTo>
                  <a:cubicBezTo>
                    <a:pt x="159" y="228"/>
                    <a:pt x="171" y="296"/>
                    <a:pt x="187" y="367"/>
                  </a:cubicBezTo>
                  <a:cubicBezTo>
                    <a:pt x="196" y="409"/>
                    <a:pt x="250" y="480"/>
                    <a:pt x="250" y="480"/>
                  </a:cubicBezTo>
                  <a:cubicBezTo>
                    <a:pt x="311" y="464"/>
                    <a:pt x="288" y="479"/>
                    <a:pt x="325" y="442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3" name="AutoShape 138"/>
            <p:cNvSpPr/>
            <p:nvPr/>
          </p:nvSpPr>
          <p:spPr>
            <a:xfrm rot="-5400000" flipH="1">
              <a:off x="4489" y="389"/>
              <a:ext cx="336" cy="1728"/>
            </a:xfrm>
            <a:prstGeom prst="can">
              <a:avLst>
                <a:gd name="adj" fmla="val 58569"/>
              </a:avLst>
            </a:prstGeom>
            <a:noFill/>
            <a:ln w="12700" cap="flat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  <p:txBody>
            <a:bodyPr wrap="none" anchor="ctr"/>
            <a:p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64" name="Line 139"/>
            <p:cNvSpPr/>
            <p:nvPr/>
          </p:nvSpPr>
          <p:spPr>
            <a:xfrm>
              <a:off x="3924" y="797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65" name="Line 140"/>
            <p:cNvSpPr/>
            <p:nvPr/>
          </p:nvSpPr>
          <p:spPr>
            <a:xfrm>
              <a:off x="5460" y="749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66" name="Line 141"/>
            <p:cNvSpPr/>
            <p:nvPr/>
          </p:nvSpPr>
          <p:spPr>
            <a:xfrm>
              <a:off x="3924" y="845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17467" name="Line 142"/>
            <p:cNvSpPr/>
            <p:nvPr/>
          </p:nvSpPr>
          <p:spPr>
            <a:xfrm>
              <a:off x="5028" y="845"/>
              <a:ext cx="4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17468" name="Object 143"/>
            <p:cNvGraphicFramePr>
              <a:graphicFrameLocks noChangeAspect="1"/>
            </p:cNvGraphicFramePr>
            <p:nvPr/>
          </p:nvGraphicFramePr>
          <p:xfrm>
            <a:off x="4596" y="704"/>
            <a:ext cx="2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3" imgW="88900" imgH="177165" progId="Equation.3">
                    <p:embed/>
                  </p:oleObj>
                </mc:Choice>
                <mc:Fallback>
                  <p:oleObj name="" r:id="rId23" imgW="88900" imgH="17716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596" y="704"/>
                          <a:ext cx="2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69" name="Group 144"/>
            <p:cNvGrpSpPr/>
            <p:nvPr/>
          </p:nvGrpSpPr>
          <p:grpSpPr>
            <a:xfrm>
              <a:off x="3937" y="989"/>
              <a:ext cx="1488" cy="1200"/>
              <a:chOff x="3936" y="2784"/>
              <a:chExt cx="1488" cy="1200"/>
            </a:xfrm>
          </p:grpSpPr>
          <p:sp>
            <p:nvSpPr>
              <p:cNvPr id="17471" name="Freeform 145"/>
              <p:cNvSpPr/>
              <p:nvPr/>
            </p:nvSpPr>
            <p:spPr>
              <a:xfrm>
                <a:off x="5328" y="2784"/>
                <a:ext cx="96" cy="1200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51" y="66"/>
                  </a:cxn>
                  <a:cxn ang="0">
                    <a:pos x="76" y="235"/>
                  </a:cxn>
                  <a:cxn ang="0">
                    <a:pos x="76" y="1144"/>
                  </a:cxn>
                </a:cxnLst>
                <a:pathLst>
                  <a:path w="117" h="1259">
                    <a:moveTo>
                      <a:pt x="0" y="59"/>
                    </a:moveTo>
                    <a:cubicBezTo>
                      <a:pt x="21" y="0"/>
                      <a:pt x="51" y="24"/>
                      <a:pt x="75" y="72"/>
                    </a:cubicBezTo>
                    <a:cubicBezTo>
                      <a:pt x="100" y="122"/>
                      <a:pt x="112" y="208"/>
                      <a:pt x="113" y="259"/>
                    </a:cubicBezTo>
                    <a:cubicBezTo>
                      <a:pt x="117" y="592"/>
                      <a:pt x="113" y="926"/>
                      <a:pt x="113" y="1259"/>
                    </a:cubicBez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72" name="Line 146"/>
              <p:cNvSpPr/>
              <p:nvPr/>
            </p:nvSpPr>
            <p:spPr>
              <a:xfrm>
                <a:off x="3936" y="3216"/>
                <a:ext cx="0" cy="67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7473" name="Line 147"/>
              <p:cNvSpPr/>
              <p:nvPr/>
            </p:nvSpPr>
            <p:spPr>
              <a:xfrm flipV="1">
                <a:off x="5424" y="3408"/>
                <a:ext cx="0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17474" name="Line 148"/>
              <p:cNvSpPr/>
              <p:nvPr/>
            </p:nvSpPr>
            <p:spPr>
              <a:xfrm>
                <a:off x="3936" y="3456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sm" len="sm"/>
                <a:tailEnd type="triangle" w="med" len="med"/>
              </a:ln>
            </p:spPr>
          </p:sp>
          <p:graphicFrame>
            <p:nvGraphicFramePr>
              <p:cNvPr id="17475" name="Object 149"/>
              <p:cNvGraphicFramePr>
                <a:graphicFrameLocks noChangeAspect="1"/>
              </p:cNvGraphicFramePr>
              <p:nvPr/>
            </p:nvGraphicFramePr>
            <p:xfrm>
              <a:off x="5136" y="3360"/>
              <a:ext cx="22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24" imgW="127000" imgH="165100" progId="Equation.3">
                      <p:embed/>
                    </p:oleObj>
                  </mc:Choice>
                  <mc:Fallback>
                    <p:oleObj name="" r:id="rId24" imgW="127000" imgH="1651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136" y="3360"/>
                            <a:ext cx="22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70" name="Line 150"/>
            <p:cNvSpPr/>
            <p:nvPr/>
          </p:nvSpPr>
          <p:spPr>
            <a:xfrm flipH="1" flipV="1">
              <a:off x="5104" y="1227"/>
              <a:ext cx="45" cy="1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7425" name="灯片编号占位符 130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defTabSz="762000" eaLnBrk="1" hangingPunct="1"/>
            <a:fld id="{9A0DB2DC-4C9A-4742-B13C-FB6460FD3503}" type="slidenum">
              <a:rPr lang="" altLang="zh-CN" sz="1400" b="0" dirty="0">
                <a:solidFill>
                  <a:schemeClr val="tx1"/>
                </a:solidFill>
              </a:rPr>
            </a:fld>
            <a:endParaRPr lang="" altLang="zh-CN" sz="1400" b="0" dirty="0">
              <a:solidFill>
                <a:schemeClr val="tx1"/>
              </a:solidFill>
            </a:endParaRPr>
          </a:p>
        </p:txBody>
      </p:sp>
      <p:sp>
        <p:nvSpPr>
          <p:cNvPr id="130" name="Line 63"/>
          <p:cNvSpPr/>
          <p:nvPr/>
        </p:nvSpPr>
        <p:spPr>
          <a:xfrm>
            <a:off x="2076450" y="2417763"/>
            <a:ext cx="828675" cy="4460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1" name="Line 65"/>
          <p:cNvSpPr/>
          <p:nvPr/>
        </p:nvSpPr>
        <p:spPr>
          <a:xfrm flipH="1">
            <a:off x="2686050" y="2863850"/>
            <a:ext cx="211138" cy="319088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32" name="Line 63"/>
          <p:cNvSpPr/>
          <p:nvPr/>
        </p:nvSpPr>
        <p:spPr>
          <a:xfrm flipH="1">
            <a:off x="2932113" y="2425700"/>
            <a:ext cx="873125" cy="4238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" name="Line 67"/>
          <p:cNvSpPr/>
          <p:nvPr/>
        </p:nvSpPr>
        <p:spPr>
          <a:xfrm flipH="1" flipV="1">
            <a:off x="2670175" y="2509838"/>
            <a:ext cx="225425" cy="336550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34" name="Line 63"/>
          <p:cNvSpPr/>
          <p:nvPr/>
        </p:nvSpPr>
        <p:spPr>
          <a:xfrm flipH="1" flipV="1">
            <a:off x="2941638" y="1730375"/>
            <a:ext cx="723900" cy="17113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" name="Line 67"/>
          <p:cNvSpPr/>
          <p:nvPr/>
        </p:nvSpPr>
        <p:spPr>
          <a:xfrm flipH="1" flipV="1">
            <a:off x="2514600" y="1412875"/>
            <a:ext cx="377825" cy="2889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36" name="Line 63"/>
          <p:cNvSpPr/>
          <p:nvPr/>
        </p:nvSpPr>
        <p:spPr>
          <a:xfrm flipV="1">
            <a:off x="2154238" y="1730375"/>
            <a:ext cx="735012" cy="17113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7" name="Line 65"/>
          <p:cNvSpPr/>
          <p:nvPr/>
        </p:nvSpPr>
        <p:spPr>
          <a:xfrm flipH="1">
            <a:off x="2487613" y="1731963"/>
            <a:ext cx="407987" cy="22383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39" name="Line 46"/>
          <p:cNvSpPr/>
          <p:nvPr/>
        </p:nvSpPr>
        <p:spPr>
          <a:xfrm flipH="1">
            <a:off x="2333625" y="1711325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" name="Text Box 47"/>
          <p:cNvSpPr txBox="1"/>
          <p:nvPr/>
        </p:nvSpPr>
        <p:spPr>
          <a:xfrm>
            <a:off x="1995488" y="1439863"/>
            <a:ext cx="4206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762000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6813" y="4879975"/>
            <a:ext cx="5386387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螺线管内外磁场均与轴线平行！！！！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3" grpId="0"/>
      <p:bldP spid="50224" grpId="0"/>
      <p:bldP spid="140" grpId="0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15" name="Text Box 39"/>
          <p:cNvSpPr txBox="1"/>
          <p:nvPr/>
        </p:nvSpPr>
        <p:spPr>
          <a:xfrm>
            <a:off x="661988" y="1138238"/>
            <a:ext cx="3622675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defTabSz="76200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由磁场的安培环路定理可得管外的磁场：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723" name="Text Box 147"/>
          <p:cNvSpPr txBox="1">
            <a:spLocks noChangeArrowheads="1"/>
          </p:cNvSpPr>
          <p:nvPr/>
        </p:nvSpPr>
        <p:spPr bwMode="auto">
          <a:xfrm>
            <a:off x="468313" y="4987925"/>
            <a:ext cx="7737475" cy="8286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>
            <a:lvl1pPr defTabSz="762000" eaLnBrk="0" hangingPunct="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 eaLnBrk="0" hangingPunct="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 eaLnBrk="0" hangingPunct="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 eaLnBrk="0" hangingPunct="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 eaLnBrk="0" hangingPunct="0"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管外的磁场是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匀强磁场，平行于螺线管轴线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可近似看做是零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730" name="Object 154"/>
          <p:cNvGraphicFramePr>
            <a:graphicFrameLocks noChangeAspect="1"/>
          </p:cNvGraphicFramePr>
          <p:nvPr/>
        </p:nvGraphicFramePr>
        <p:xfrm>
          <a:off x="827088" y="2300288"/>
          <a:ext cx="309721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180465" imgH="304800" progId="Equation.3">
                  <p:embed/>
                </p:oleObj>
              </mc:Choice>
              <mc:Fallback>
                <p:oleObj name="" r:id="rId1" imgW="1180465" imgH="304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2300288"/>
                        <a:ext cx="3097212" cy="79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37" name="Object 161"/>
          <p:cNvGraphicFramePr>
            <a:graphicFrameLocks noChangeAspect="1"/>
          </p:cNvGraphicFramePr>
          <p:nvPr/>
        </p:nvGraphicFramePr>
        <p:xfrm>
          <a:off x="900113" y="3235325"/>
          <a:ext cx="3103562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1244600" imgH="482600" progId="Equation.3">
                  <p:embed/>
                </p:oleObj>
              </mc:Choice>
              <mc:Fallback>
                <p:oleObj name="" r:id="rId3" imgW="1244600" imgH="482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3235325"/>
                        <a:ext cx="3103562" cy="1201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Line 162"/>
          <p:cNvSpPr/>
          <p:nvPr/>
        </p:nvSpPr>
        <p:spPr>
          <a:xfrm>
            <a:off x="6084888" y="549275"/>
            <a:ext cx="1008062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9463" name="Object 174"/>
          <p:cNvGraphicFramePr>
            <a:graphicFrameLocks noChangeAspect="1"/>
          </p:cNvGraphicFramePr>
          <p:nvPr/>
        </p:nvGraphicFramePr>
        <p:xfrm>
          <a:off x="7092950" y="188913"/>
          <a:ext cx="4556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152400" imgH="203200" progId="Equation.3">
                  <p:embed/>
                </p:oleObj>
              </mc:Choice>
              <mc:Fallback>
                <p:oleObj name="" r:id="rId5" imgW="15240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2950" y="188913"/>
                        <a:ext cx="45561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81"/>
          <p:cNvGrpSpPr/>
          <p:nvPr/>
        </p:nvGrpSpPr>
        <p:grpSpPr>
          <a:xfrm>
            <a:off x="5932488" y="2230438"/>
            <a:ext cx="1728787" cy="1774825"/>
            <a:chOff x="3737" y="1405"/>
            <a:chExt cx="1089" cy="1118"/>
          </a:xfrm>
        </p:grpSpPr>
        <p:grpSp>
          <p:nvGrpSpPr>
            <p:cNvPr id="19492" name="Group 160"/>
            <p:cNvGrpSpPr/>
            <p:nvPr/>
          </p:nvGrpSpPr>
          <p:grpSpPr>
            <a:xfrm>
              <a:off x="3737" y="1405"/>
              <a:ext cx="1089" cy="1118"/>
              <a:chOff x="4195" y="961"/>
              <a:chExt cx="1089" cy="1118"/>
            </a:xfrm>
          </p:grpSpPr>
          <p:grpSp>
            <p:nvGrpSpPr>
              <p:cNvPr id="19495" name="Group 155"/>
              <p:cNvGrpSpPr/>
              <p:nvPr/>
            </p:nvGrpSpPr>
            <p:grpSpPr>
              <a:xfrm>
                <a:off x="4422" y="961"/>
                <a:ext cx="635" cy="1118"/>
                <a:chOff x="4422" y="961"/>
                <a:chExt cx="635" cy="1118"/>
              </a:xfrm>
            </p:grpSpPr>
            <p:sp>
              <p:nvSpPr>
                <p:cNvPr id="19500" name="Rectangle 148"/>
                <p:cNvSpPr/>
                <p:nvPr/>
              </p:nvSpPr>
              <p:spPr>
                <a:xfrm>
                  <a:off x="4422" y="1298"/>
                  <a:ext cx="635" cy="408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01" name="Text Box 149"/>
                <p:cNvSpPr txBox="1"/>
                <p:nvPr/>
              </p:nvSpPr>
              <p:spPr>
                <a:xfrm>
                  <a:off x="4636" y="961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lang="en-US" altLang="zh-CN" sz="28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02" name="Text Box 150"/>
                <p:cNvSpPr txBox="1"/>
                <p:nvPr/>
              </p:nvSpPr>
              <p:spPr>
                <a:xfrm>
                  <a:off x="4649" y="1752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lang="en-US" altLang="zh-CN" sz="28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03" name="Freeform 151"/>
                <p:cNvSpPr/>
                <p:nvPr/>
              </p:nvSpPr>
              <p:spPr>
                <a:xfrm>
                  <a:off x="4645" y="1225"/>
                  <a:ext cx="82" cy="1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3" y="46"/>
                    </a:cxn>
                    <a:cxn ang="0">
                      <a:pos x="82" y="73"/>
                    </a:cxn>
                    <a:cxn ang="0">
                      <a:pos x="9" y="137"/>
                    </a:cxn>
                  </a:cxnLst>
                  <a:pathLst>
                    <a:path w="82" h="137">
                      <a:moveTo>
                        <a:pt x="0" y="0"/>
                      </a:moveTo>
                      <a:cubicBezTo>
                        <a:pt x="28" y="18"/>
                        <a:pt x="41" y="36"/>
                        <a:pt x="73" y="46"/>
                      </a:cubicBezTo>
                      <a:cubicBezTo>
                        <a:pt x="76" y="55"/>
                        <a:pt x="82" y="64"/>
                        <a:pt x="82" y="73"/>
                      </a:cubicBezTo>
                      <a:cubicBezTo>
                        <a:pt x="82" y="126"/>
                        <a:pt x="31" y="94"/>
                        <a:pt x="9" y="137"/>
                      </a:cubicBezTo>
                    </a:path>
                  </a:pathLst>
                </a:custGeom>
                <a:noFill/>
                <a:ln w="38100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504" name="Freeform 152"/>
                <p:cNvSpPr/>
                <p:nvPr/>
              </p:nvSpPr>
              <p:spPr>
                <a:xfrm>
                  <a:off x="4600" y="1655"/>
                  <a:ext cx="173" cy="131"/>
                </a:xfrm>
                <a:custGeom>
                  <a:avLst/>
                  <a:gdLst/>
                  <a:ahLst/>
                  <a:cxnLst>
                    <a:cxn ang="0">
                      <a:pos x="173" y="0"/>
                    </a:cxn>
                    <a:cxn ang="0">
                      <a:pos x="81" y="36"/>
                    </a:cxn>
                    <a:cxn ang="0">
                      <a:pos x="81" y="73"/>
                    </a:cxn>
                    <a:cxn ang="0">
                      <a:pos x="90" y="100"/>
                    </a:cxn>
                    <a:cxn ang="0">
                      <a:pos x="118" y="119"/>
                    </a:cxn>
                  </a:cxnLst>
                  <a:pathLst>
                    <a:path w="173" h="131">
                      <a:moveTo>
                        <a:pt x="173" y="0"/>
                      </a:moveTo>
                      <a:cubicBezTo>
                        <a:pt x="141" y="10"/>
                        <a:pt x="113" y="26"/>
                        <a:pt x="81" y="36"/>
                      </a:cubicBezTo>
                      <a:cubicBezTo>
                        <a:pt x="46" y="73"/>
                        <a:pt x="0" y="57"/>
                        <a:pt x="81" y="73"/>
                      </a:cubicBezTo>
                      <a:cubicBezTo>
                        <a:pt x="84" y="82"/>
                        <a:pt x="83" y="93"/>
                        <a:pt x="90" y="100"/>
                      </a:cubicBezTo>
                      <a:cubicBezTo>
                        <a:pt x="121" y="131"/>
                        <a:pt x="118" y="94"/>
                        <a:pt x="118" y="119"/>
                      </a:cubicBezTo>
                    </a:path>
                  </a:pathLst>
                </a:custGeom>
                <a:noFill/>
                <a:ln w="38100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9496" name="Text Box 156"/>
              <p:cNvSpPr txBox="1"/>
              <p:nvPr/>
            </p:nvSpPr>
            <p:spPr>
              <a:xfrm>
                <a:off x="4195" y="1052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7" name="Text Box 157"/>
              <p:cNvSpPr txBox="1"/>
              <p:nvPr/>
            </p:nvSpPr>
            <p:spPr>
              <a:xfrm>
                <a:off x="5043" y="1062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8" name="Text Box 158"/>
              <p:cNvSpPr txBox="1"/>
              <p:nvPr/>
            </p:nvSpPr>
            <p:spPr>
              <a:xfrm>
                <a:off x="5024" y="1561"/>
                <a:ext cx="21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9" name="Text Box 159"/>
              <p:cNvSpPr txBox="1"/>
              <p:nvPr/>
            </p:nvSpPr>
            <p:spPr>
              <a:xfrm>
                <a:off x="4195" y="1561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493" name="Line 179"/>
            <p:cNvSpPr/>
            <p:nvPr/>
          </p:nvSpPr>
          <p:spPr>
            <a:xfrm>
              <a:off x="4150" y="1752"/>
              <a:ext cx="136" cy="0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9494" name="Line 180"/>
            <p:cNvSpPr/>
            <p:nvPr/>
          </p:nvSpPr>
          <p:spPr>
            <a:xfrm flipH="1">
              <a:off x="4241" y="2160"/>
              <a:ext cx="91" cy="0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headEnd type="none" w="med" len="med"/>
              <a:tailEnd type="arrow" w="med" len="med"/>
            </a:ln>
          </p:spPr>
        </p:sp>
      </p:grpSp>
      <p:sp>
        <p:nvSpPr>
          <p:cNvPr id="19465" name="Text Box 182"/>
          <p:cNvSpPr txBox="1"/>
          <p:nvPr/>
        </p:nvSpPr>
        <p:spPr>
          <a:xfrm>
            <a:off x="468313" y="333375"/>
            <a:ext cx="23749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defTabSz="762000">
              <a:spcBef>
                <a:spcPct val="50000"/>
              </a:spcBef>
              <a:buChar char="•"/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</a:rPr>
              <a:t>管外的磁场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6" name="灯片编号占位符 6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defTabSz="762000" eaLnBrk="1" hangingPunct="1"/>
            <a:fld id="{9A0DB2DC-4C9A-4742-B13C-FB6460FD3503}" type="slidenum">
              <a:rPr lang="" altLang="zh-CN" sz="1400" b="0" dirty="0">
                <a:solidFill>
                  <a:schemeClr val="tx1"/>
                </a:solidFill>
              </a:rPr>
            </a:fld>
            <a:endParaRPr lang="" altLang="zh-CN" sz="1400" b="0" dirty="0">
              <a:solidFill>
                <a:schemeClr val="tx1"/>
              </a:solidFill>
            </a:endParaRPr>
          </a:p>
        </p:txBody>
      </p:sp>
      <p:sp>
        <p:nvSpPr>
          <p:cNvPr id="19467" name="Line 5"/>
          <p:cNvSpPr/>
          <p:nvPr/>
        </p:nvSpPr>
        <p:spPr>
          <a:xfrm>
            <a:off x="5568950" y="1824038"/>
            <a:ext cx="26670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468" name="Line 7"/>
          <p:cNvSpPr/>
          <p:nvPr/>
        </p:nvSpPr>
        <p:spPr>
          <a:xfrm>
            <a:off x="5568950" y="1138238"/>
            <a:ext cx="26670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sm" len="sm"/>
            <a:tailEnd type="none" w="sm" len="sm"/>
          </a:ln>
        </p:spPr>
      </p:sp>
      <p:graphicFrame>
        <p:nvGraphicFramePr>
          <p:cNvPr id="19469" name="Object 8"/>
          <p:cNvGraphicFramePr>
            <a:graphicFrameLocks noChangeAspect="1"/>
          </p:cNvGraphicFramePr>
          <p:nvPr/>
        </p:nvGraphicFramePr>
        <p:xfrm>
          <a:off x="5645150" y="833438"/>
          <a:ext cx="106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570865" imgH="177800" progId="Equation.3">
                  <p:embed/>
                </p:oleObj>
              </mc:Choice>
              <mc:Fallback>
                <p:oleObj name="" r:id="rId7" imgW="570865" imgH="177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5150" y="833438"/>
                        <a:ext cx="10668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9"/>
          <p:cNvGraphicFramePr>
            <a:graphicFrameLocks noChangeAspect="1"/>
          </p:cNvGraphicFramePr>
          <p:nvPr/>
        </p:nvGraphicFramePr>
        <p:xfrm>
          <a:off x="6635750" y="833438"/>
          <a:ext cx="106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570865" imgH="177800" progId="Equation.3">
                  <p:embed/>
                </p:oleObj>
              </mc:Choice>
              <mc:Fallback>
                <p:oleObj name="" r:id="rId9" imgW="570865" imgH="177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35750" y="833438"/>
                        <a:ext cx="10668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0"/>
          <p:cNvGraphicFramePr>
            <a:graphicFrameLocks noChangeAspect="1"/>
          </p:cNvGraphicFramePr>
          <p:nvPr/>
        </p:nvGraphicFramePr>
        <p:xfrm>
          <a:off x="7626350" y="833438"/>
          <a:ext cx="566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0" imgW="304165" imgH="177800" progId="Equation.3">
                  <p:embed/>
                </p:oleObj>
              </mc:Choice>
              <mc:Fallback>
                <p:oleObj name="" r:id="rId10" imgW="304165" imgH="177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6350" y="833438"/>
                        <a:ext cx="566738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3"/>
          <p:cNvGraphicFramePr>
            <a:graphicFrameLocks noChangeAspect="1"/>
          </p:cNvGraphicFramePr>
          <p:nvPr/>
        </p:nvGraphicFramePr>
        <p:xfrm>
          <a:off x="6229350" y="1871663"/>
          <a:ext cx="260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2" imgW="76200" imgH="76200" progId="Equation.3">
                  <p:embed/>
                </p:oleObj>
              </mc:Choice>
              <mc:Fallback>
                <p:oleObj name="" r:id="rId12" imgW="76200" imgH="76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29350" y="1871663"/>
                        <a:ext cx="2603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Oval 14"/>
          <p:cNvSpPr/>
          <p:nvPr/>
        </p:nvSpPr>
        <p:spPr>
          <a:xfrm>
            <a:off x="6238875" y="1900238"/>
            <a:ext cx="215900" cy="2159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74" name="Object 16"/>
          <p:cNvGraphicFramePr>
            <a:graphicFrameLocks noChangeAspect="1"/>
          </p:cNvGraphicFramePr>
          <p:nvPr/>
        </p:nvGraphicFramePr>
        <p:xfrm>
          <a:off x="6480175" y="1871663"/>
          <a:ext cx="2587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4" imgW="76200" imgH="76200" progId="Equation.3">
                  <p:embed/>
                </p:oleObj>
              </mc:Choice>
              <mc:Fallback>
                <p:oleObj name="" r:id="rId14" imgW="76200" imgH="76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80175" y="1871663"/>
                        <a:ext cx="25876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Oval 17"/>
          <p:cNvSpPr/>
          <p:nvPr/>
        </p:nvSpPr>
        <p:spPr>
          <a:xfrm>
            <a:off x="6499225" y="1900238"/>
            <a:ext cx="215900" cy="2159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76" name="Object 19"/>
          <p:cNvGraphicFramePr>
            <a:graphicFrameLocks noChangeAspect="1"/>
          </p:cNvGraphicFramePr>
          <p:nvPr/>
        </p:nvGraphicFramePr>
        <p:xfrm>
          <a:off x="5970588" y="1871663"/>
          <a:ext cx="2587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5" imgW="76200" imgH="76200" progId="Equation.3">
                  <p:embed/>
                </p:oleObj>
              </mc:Choice>
              <mc:Fallback>
                <p:oleObj name="" r:id="rId15" imgW="76200" imgH="76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70588" y="1871663"/>
                        <a:ext cx="25876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Oval 20"/>
          <p:cNvSpPr/>
          <p:nvPr/>
        </p:nvSpPr>
        <p:spPr>
          <a:xfrm>
            <a:off x="5980113" y="1900238"/>
            <a:ext cx="215900" cy="2159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6748463" y="1881188"/>
          <a:ext cx="2587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6" imgW="76200" imgH="76200" progId="Equation.3">
                  <p:embed/>
                </p:oleObj>
              </mc:Choice>
              <mc:Fallback>
                <p:oleObj name="" r:id="rId16" imgW="76200" imgH="76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48463" y="1881188"/>
                        <a:ext cx="25876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Oval 23"/>
          <p:cNvSpPr/>
          <p:nvPr/>
        </p:nvSpPr>
        <p:spPr>
          <a:xfrm>
            <a:off x="6757988" y="1900238"/>
            <a:ext cx="215900" cy="2159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80" name="Object 25"/>
          <p:cNvGraphicFramePr>
            <a:graphicFrameLocks noChangeAspect="1"/>
          </p:cNvGraphicFramePr>
          <p:nvPr/>
        </p:nvGraphicFramePr>
        <p:xfrm>
          <a:off x="5702300" y="1862138"/>
          <a:ext cx="2587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7" imgW="76200" imgH="76200" progId="Equation.3">
                  <p:embed/>
                </p:oleObj>
              </mc:Choice>
              <mc:Fallback>
                <p:oleObj name="" r:id="rId17" imgW="76200" imgH="76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02300" y="1862138"/>
                        <a:ext cx="25876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Oval 26"/>
          <p:cNvSpPr/>
          <p:nvPr/>
        </p:nvSpPr>
        <p:spPr>
          <a:xfrm>
            <a:off x="5721350" y="1900238"/>
            <a:ext cx="215900" cy="2159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82" name="Object 29"/>
          <p:cNvGraphicFramePr>
            <a:graphicFrameLocks noChangeAspect="1"/>
          </p:cNvGraphicFramePr>
          <p:nvPr/>
        </p:nvGraphicFramePr>
        <p:xfrm>
          <a:off x="7504113" y="1882775"/>
          <a:ext cx="2444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8" imgW="76200" imgH="76200" progId="Equation.3">
                  <p:embed/>
                </p:oleObj>
              </mc:Choice>
              <mc:Fallback>
                <p:oleObj name="" r:id="rId18" imgW="76200" imgH="76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04113" y="1882775"/>
                        <a:ext cx="2444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3" name="Oval 30"/>
          <p:cNvSpPr/>
          <p:nvPr/>
        </p:nvSpPr>
        <p:spPr>
          <a:xfrm>
            <a:off x="7504113" y="1900238"/>
            <a:ext cx="215900" cy="2159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84" name="Object 32"/>
          <p:cNvGraphicFramePr>
            <a:graphicFrameLocks noChangeAspect="1"/>
          </p:cNvGraphicFramePr>
          <p:nvPr/>
        </p:nvGraphicFramePr>
        <p:xfrm>
          <a:off x="7748588" y="1871663"/>
          <a:ext cx="2428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9" imgW="76200" imgH="76200" progId="Equation.3">
                  <p:embed/>
                </p:oleObj>
              </mc:Choice>
              <mc:Fallback>
                <p:oleObj name="" r:id="rId19" imgW="76200" imgH="76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48588" y="1871663"/>
                        <a:ext cx="242887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5" name="Oval 33"/>
          <p:cNvSpPr/>
          <p:nvPr/>
        </p:nvSpPr>
        <p:spPr>
          <a:xfrm>
            <a:off x="7748588" y="1900238"/>
            <a:ext cx="215900" cy="2159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86" name="Object 35"/>
          <p:cNvGraphicFramePr>
            <a:graphicFrameLocks noChangeAspect="1"/>
          </p:cNvGraphicFramePr>
          <p:nvPr/>
        </p:nvGraphicFramePr>
        <p:xfrm>
          <a:off x="7261225" y="1900238"/>
          <a:ext cx="250825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0" imgW="76200" imgH="76200" progId="Equation.3">
                  <p:embed/>
                </p:oleObj>
              </mc:Choice>
              <mc:Fallback>
                <p:oleObj name="" r:id="rId20" imgW="76200" imgH="76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61225" y="1900238"/>
                        <a:ext cx="250825" cy="25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7" name="Oval 36"/>
          <p:cNvSpPr/>
          <p:nvPr/>
        </p:nvSpPr>
        <p:spPr>
          <a:xfrm>
            <a:off x="7261225" y="1900238"/>
            <a:ext cx="207963" cy="2159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88" name="Object 38"/>
          <p:cNvGraphicFramePr>
            <a:graphicFrameLocks noChangeAspect="1"/>
          </p:cNvGraphicFramePr>
          <p:nvPr/>
        </p:nvGraphicFramePr>
        <p:xfrm>
          <a:off x="7991475" y="1938338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1" imgW="76200" imgH="76200" progId="Equation.3">
                  <p:embed/>
                </p:oleObj>
              </mc:Choice>
              <mc:Fallback>
                <p:oleObj name="" r:id="rId21" imgW="76200" imgH="76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91475" y="1938338"/>
                        <a:ext cx="2159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Oval 39"/>
          <p:cNvSpPr/>
          <p:nvPr/>
        </p:nvSpPr>
        <p:spPr>
          <a:xfrm>
            <a:off x="7991475" y="1900238"/>
            <a:ext cx="215900" cy="2286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90" name="Object 41"/>
          <p:cNvGraphicFramePr>
            <a:graphicFrameLocks noChangeAspect="1"/>
          </p:cNvGraphicFramePr>
          <p:nvPr/>
        </p:nvGraphicFramePr>
        <p:xfrm>
          <a:off x="7007225" y="1871663"/>
          <a:ext cx="2444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2" imgW="76200" imgH="76200" progId="Equation.3">
                  <p:embed/>
                </p:oleObj>
              </mc:Choice>
              <mc:Fallback>
                <p:oleObj name="" r:id="rId22" imgW="76200" imgH="76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07225" y="1871663"/>
                        <a:ext cx="2444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1" name="Oval 42"/>
          <p:cNvSpPr/>
          <p:nvPr/>
        </p:nvSpPr>
        <p:spPr>
          <a:xfrm>
            <a:off x="7016750" y="1900238"/>
            <a:ext cx="215900" cy="2159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1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5" grpId="0" build="p"/>
      <p:bldP spid="2472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6"/>
          <p:cNvSpPr/>
          <p:nvPr/>
        </p:nvSpPr>
        <p:spPr>
          <a:xfrm>
            <a:off x="533400" y="304800"/>
            <a:ext cx="84582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 eaLnBrk="1" hangingPunct="1">
              <a:buFontTx/>
              <a:buChar char="•"/>
            </a:pP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501650" y="1552575"/>
          <a:ext cx="86042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289300" imgH="406400" progId="Equation.3">
                  <p:embed/>
                </p:oleObj>
              </mc:Choice>
              <mc:Fallback>
                <p:oleObj name="" r:id="rId1" imgW="3289300" imgH="406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1650" y="1552575"/>
                        <a:ext cx="8604250" cy="103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554038" y="2376488"/>
          <a:ext cx="490061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1612900" imgH="330200" progId="Equation.3">
                  <p:embed/>
                </p:oleObj>
              </mc:Choice>
              <mc:Fallback>
                <p:oleObj name="" r:id="rId3" imgW="1612900" imgH="330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038" y="2376488"/>
                        <a:ext cx="4900612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644525" y="3038475"/>
          <a:ext cx="43068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587500" imgH="330200" progId="Equation.3">
                  <p:embed/>
                </p:oleObj>
              </mc:Choice>
              <mc:Fallback>
                <p:oleObj name="" r:id="rId5" imgW="1587500" imgH="330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525" y="3038475"/>
                        <a:ext cx="4306888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639763" y="3822700"/>
          <a:ext cx="37941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1422400" imgH="228600" progId="Equation.3">
                  <p:embed/>
                </p:oleObj>
              </mc:Choice>
              <mc:Fallback>
                <p:oleObj name="" r:id="rId7" imgW="1422400" imgH="228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763" y="3822700"/>
                        <a:ext cx="3794125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3"/>
          <p:cNvGrpSpPr/>
          <p:nvPr/>
        </p:nvGrpSpPr>
        <p:grpSpPr>
          <a:xfrm>
            <a:off x="5222875" y="3119438"/>
            <a:ext cx="3733800" cy="1752600"/>
            <a:chOff x="3168" y="1680"/>
            <a:chExt cx="2352" cy="1104"/>
          </a:xfrm>
        </p:grpSpPr>
        <p:sp>
          <p:nvSpPr>
            <p:cNvPr id="21515" name="AutoShape 14"/>
            <p:cNvSpPr/>
            <p:nvPr/>
          </p:nvSpPr>
          <p:spPr>
            <a:xfrm>
              <a:off x="3314" y="2030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6" name="Line 15"/>
            <p:cNvSpPr/>
            <p:nvPr/>
          </p:nvSpPr>
          <p:spPr>
            <a:xfrm>
              <a:off x="3314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17" name="Line 16"/>
            <p:cNvSpPr/>
            <p:nvPr/>
          </p:nvSpPr>
          <p:spPr>
            <a:xfrm flipH="1">
              <a:off x="3314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18" name="AutoShape 17"/>
            <p:cNvSpPr/>
            <p:nvPr/>
          </p:nvSpPr>
          <p:spPr>
            <a:xfrm>
              <a:off x="3436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9" name="Line 18"/>
            <p:cNvSpPr/>
            <p:nvPr/>
          </p:nvSpPr>
          <p:spPr>
            <a:xfrm>
              <a:off x="3436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20" name="Line 19"/>
            <p:cNvSpPr/>
            <p:nvPr/>
          </p:nvSpPr>
          <p:spPr>
            <a:xfrm flipH="1">
              <a:off x="3436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21" name="AutoShape 20"/>
            <p:cNvSpPr/>
            <p:nvPr/>
          </p:nvSpPr>
          <p:spPr>
            <a:xfrm>
              <a:off x="3557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2" name="Line 21"/>
            <p:cNvSpPr/>
            <p:nvPr/>
          </p:nvSpPr>
          <p:spPr>
            <a:xfrm>
              <a:off x="3557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23" name="Line 22"/>
            <p:cNvSpPr/>
            <p:nvPr/>
          </p:nvSpPr>
          <p:spPr>
            <a:xfrm flipH="1">
              <a:off x="3557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24" name="AutoShape 23"/>
            <p:cNvSpPr/>
            <p:nvPr/>
          </p:nvSpPr>
          <p:spPr>
            <a:xfrm>
              <a:off x="3678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5" name="Line 24"/>
            <p:cNvSpPr/>
            <p:nvPr/>
          </p:nvSpPr>
          <p:spPr>
            <a:xfrm>
              <a:off x="3678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26" name="Line 25"/>
            <p:cNvSpPr/>
            <p:nvPr/>
          </p:nvSpPr>
          <p:spPr>
            <a:xfrm flipH="1">
              <a:off x="3678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27" name="AutoShape 26"/>
            <p:cNvSpPr/>
            <p:nvPr/>
          </p:nvSpPr>
          <p:spPr>
            <a:xfrm>
              <a:off x="3799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8" name="Line 27"/>
            <p:cNvSpPr/>
            <p:nvPr/>
          </p:nvSpPr>
          <p:spPr>
            <a:xfrm>
              <a:off x="3799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29" name="Line 28"/>
            <p:cNvSpPr/>
            <p:nvPr/>
          </p:nvSpPr>
          <p:spPr>
            <a:xfrm flipH="1">
              <a:off x="3799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30" name="AutoShape 29"/>
            <p:cNvSpPr/>
            <p:nvPr/>
          </p:nvSpPr>
          <p:spPr>
            <a:xfrm>
              <a:off x="3920" y="2030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1" name="Line 30"/>
            <p:cNvSpPr/>
            <p:nvPr/>
          </p:nvSpPr>
          <p:spPr>
            <a:xfrm>
              <a:off x="3920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32" name="Line 31"/>
            <p:cNvSpPr/>
            <p:nvPr/>
          </p:nvSpPr>
          <p:spPr>
            <a:xfrm flipH="1">
              <a:off x="3920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33" name="AutoShape 32"/>
            <p:cNvSpPr/>
            <p:nvPr/>
          </p:nvSpPr>
          <p:spPr>
            <a:xfrm>
              <a:off x="4042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4" name="Line 33"/>
            <p:cNvSpPr/>
            <p:nvPr/>
          </p:nvSpPr>
          <p:spPr>
            <a:xfrm>
              <a:off x="4042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35" name="Line 34"/>
            <p:cNvSpPr/>
            <p:nvPr/>
          </p:nvSpPr>
          <p:spPr>
            <a:xfrm flipH="1">
              <a:off x="4042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36" name="AutoShape 35"/>
            <p:cNvSpPr/>
            <p:nvPr/>
          </p:nvSpPr>
          <p:spPr>
            <a:xfrm>
              <a:off x="4163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7" name="Line 36"/>
            <p:cNvSpPr/>
            <p:nvPr/>
          </p:nvSpPr>
          <p:spPr>
            <a:xfrm>
              <a:off x="4163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38" name="Line 37"/>
            <p:cNvSpPr/>
            <p:nvPr/>
          </p:nvSpPr>
          <p:spPr>
            <a:xfrm flipH="1">
              <a:off x="4163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39" name="AutoShape 38"/>
            <p:cNvSpPr/>
            <p:nvPr/>
          </p:nvSpPr>
          <p:spPr>
            <a:xfrm>
              <a:off x="4284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0" name="Line 39"/>
            <p:cNvSpPr/>
            <p:nvPr/>
          </p:nvSpPr>
          <p:spPr>
            <a:xfrm>
              <a:off x="4284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41" name="Line 40"/>
            <p:cNvSpPr/>
            <p:nvPr/>
          </p:nvSpPr>
          <p:spPr>
            <a:xfrm flipH="1">
              <a:off x="4284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42" name="AutoShape 41"/>
            <p:cNvSpPr/>
            <p:nvPr/>
          </p:nvSpPr>
          <p:spPr>
            <a:xfrm>
              <a:off x="4405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3" name="Line 42"/>
            <p:cNvSpPr/>
            <p:nvPr/>
          </p:nvSpPr>
          <p:spPr>
            <a:xfrm>
              <a:off x="4405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44" name="Line 43"/>
            <p:cNvSpPr/>
            <p:nvPr/>
          </p:nvSpPr>
          <p:spPr>
            <a:xfrm flipH="1">
              <a:off x="4405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45" name="AutoShape 44"/>
            <p:cNvSpPr/>
            <p:nvPr/>
          </p:nvSpPr>
          <p:spPr>
            <a:xfrm>
              <a:off x="4526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6" name="Line 45"/>
            <p:cNvSpPr/>
            <p:nvPr/>
          </p:nvSpPr>
          <p:spPr>
            <a:xfrm>
              <a:off x="4526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47" name="Line 46"/>
            <p:cNvSpPr/>
            <p:nvPr/>
          </p:nvSpPr>
          <p:spPr>
            <a:xfrm flipH="1">
              <a:off x="4526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48" name="AutoShape 47"/>
            <p:cNvSpPr/>
            <p:nvPr/>
          </p:nvSpPr>
          <p:spPr>
            <a:xfrm>
              <a:off x="4647" y="2030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9" name="Line 48"/>
            <p:cNvSpPr/>
            <p:nvPr/>
          </p:nvSpPr>
          <p:spPr>
            <a:xfrm>
              <a:off x="4647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50" name="Line 49"/>
            <p:cNvSpPr/>
            <p:nvPr/>
          </p:nvSpPr>
          <p:spPr>
            <a:xfrm flipH="1">
              <a:off x="4647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51" name="AutoShape 50"/>
            <p:cNvSpPr/>
            <p:nvPr/>
          </p:nvSpPr>
          <p:spPr>
            <a:xfrm>
              <a:off x="4769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2" name="Line 51"/>
            <p:cNvSpPr/>
            <p:nvPr/>
          </p:nvSpPr>
          <p:spPr>
            <a:xfrm>
              <a:off x="4769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53" name="Line 52"/>
            <p:cNvSpPr/>
            <p:nvPr/>
          </p:nvSpPr>
          <p:spPr>
            <a:xfrm flipH="1">
              <a:off x="4769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54" name="AutoShape 53"/>
            <p:cNvSpPr/>
            <p:nvPr/>
          </p:nvSpPr>
          <p:spPr>
            <a:xfrm>
              <a:off x="4890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5" name="Line 54"/>
            <p:cNvSpPr/>
            <p:nvPr/>
          </p:nvSpPr>
          <p:spPr>
            <a:xfrm>
              <a:off x="4890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56" name="Line 55"/>
            <p:cNvSpPr/>
            <p:nvPr/>
          </p:nvSpPr>
          <p:spPr>
            <a:xfrm flipH="1">
              <a:off x="4890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57" name="AutoShape 56"/>
            <p:cNvSpPr/>
            <p:nvPr/>
          </p:nvSpPr>
          <p:spPr>
            <a:xfrm>
              <a:off x="5011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8" name="Line 57"/>
            <p:cNvSpPr/>
            <p:nvPr/>
          </p:nvSpPr>
          <p:spPr>
            <a:xfrm>
              <a:off x="5011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59" name="Line 58"/>
            <p:cNvSpPr/>
            <p:nvPr/>
          </p:nvSpPr>
          <p:spPr>
            <a:xfrm flipH="1">
              <a:off x="5011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60" name="AutoShape 59"/>
            <p:cNvSpPr/>
            <p:nvPr/>
          </p:nvSpPr>
          <p:spPr>
            <a:xfrm>
              <a:off x="5132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1" name="Line 60"/>
            <p:cNvSpPr/>
            <p:nvPr/>
          </p:nvSpPr>
          <p:spPr>
            <a:xfrm>
              <a:off x="5132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62" name="Line 61"/>
            <p:cNvSpPr/>
            <p:nvPr/>
          </p:nvSpPr>
          <p:spPr>
            <a:xfrm flipH="1">
              <a:off x="5132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63" name="AutoShape 62"/>
            <p:cNvSpPr/>
            <p:nvPr/>
          </p:nvSpPr>
          <p:spPr>
            <a:xfrm>
              <a:off x="5253" y="2030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4" name="Line 63"/>
            <p:cNvSpPr/>
            <p:nvPr/>
          </p:nvSpPr>
          <p:spPr>
            <a:xfrm>
              <a:off x="5253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65" name="Line 64"/>
            <p:cNvSpPr/>
            <p:nvPr/>
          </p:nvSpPr>
          <p:spPr>
            <a:xfrm flipH="1">
              <a:off x="5253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66" name="AutoShape 65"/>
            <p:cNvSpPr/>
            <p:nvPr/>
          </p:nvSpPr>
          <p:spPr>
            <a:xfrm>
              <a:off x="5375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7" name="Line 66"/>
            <p:cNvSpPr/>
            <p:nvPr/>
          </p:nvSpPr>
          <p:spPr>
            <a:xfrm>
              <a:off x="5375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68" name="Line 67"/>
            <p:cNvSpPr/>
            <p:nvPr/>
          </p:nvSpPr>
          <p:spPr>
            <a:xfrm flipH="1">
              <a:off x="5375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69" name="AutoShape 68"/>
            <p:cNvSpPr/>
            <p:nvPr/>
          </p:nvSpPr>
          <p:spPr>
            <a:xfrm>
              <a:off x="3581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0" name="Oval 69"/>
            <p:cNvSpPr/>
            <p:nvPr/>
          </p:nvSpPr>
          <p:spPr>
            <a:xfrm>
              <a:off x="3605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1" name="AutoShape 70"/>
            <p:cNvSpPr/>
            <p:nvPr/>
          </p:nvSpPr>
          <p:spPr>
            <a:xfrm>
              <a:off x="3702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2" name="Oval 71"/>
            <p:cNvSpPr/>
            <p:nvPr/>
          </p:nvSpPr>
          <p:spPr>
            <a:xfrm>
              <a:off x="3726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3" name="AutoShape 72"/>
            <p:cNvSpPr/>
            <p:nvPr/>
          </p:nvSpPr>
          <p:spPr>
            <a:xfrm>
              <a:off x="3823" y="2649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4" name="Oval 73"/>
            <p:cNvSpPr/>
            <p:nvPr/>
          </p:nvSpPr>
          <p:spPr>
            <a:xfrm>
              <a:off x="3848" y="2676"/>
              <a:ext cx="72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5" name="AutoShape 74"/>
            <p:cNvSpPr/>
            <p:nvPr/>
          </p:nvSpPr>
          <p:spPr>
            <a:xfrm>
              <a:off x="3945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6" name="Oval 75"/>
            <p:cNvSpPr/>
            <p:nvPr/>
          </p:nvSpPr>
          <p:spPr>
            <a:xfrm>
              <a:off x="3969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7" name="AutoShape 76"/>
            <p:cNvSpPr/>
            <p:nvPr/>
          </p:nvSpPr>
          <p:spPr>
            <a:xfrm>
              <a:off x="4066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8" name="Oval 77"/>
            <p:cNvSpPr/>
            <p:nvPr/>
          </p:nvSpPr>
          <p:spPr>
            <a:xfrm>
              <a:off x="4090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9" name="AutoShape 78"/>
            <p:cNvSpPr/>
            <p:nvPr/>
          </p:nvSpPr>
          <p:spPr>
            <a:xfrm>
              <a:off x="4187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0" name="Oval 79"/>
            <p:cNvSpPr/>
            <p:nvPr/>
          </p:nvSpPr>
          <p:spPr>
            <a:xfrm>
              <a:off x="4211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1" name="AutoShape 80"/>
            <p:cNvSpPr/>
            <p:nvPr/>
          </p:nvSpPr>
          <p:spPr>
            <a:xfrm>
              <a:off x="4308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2" name="Oval 81"/>
            <p:cNvSpPr/>
            <p:nvPr/>
          </p:nvSpPr>
          <p:spPr>
            <a:xfrm>
              <a:off x="4332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3" name="AutoShape 82"/>
            <p:cNvSpPr/>
            <p:nvPr/>
          </p:nvSpPr>
          <p:spPr>
            <a:xfrm>
              <a:off x="4429" y="2649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4" name="Oval 83"/>
            <p:cNvSpPr/>
            <p:nvPr/>
          </p:nvSpPr>
          <p:spPr>
            <a:xfrm>
              <a:off x="4454" y="2676"/>
              <a:ext cx="72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5" name="AutoShape 84"/>
            <p:cNvSpPr/>
            <p:nvPr/>
          </p:nvSpPr>
          <p:spPr>
            <a:xfrm>
              <a:off x="4551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6" name="Oval 85"/>
            <p:cNvSpPr/>
            <p:nvPr/>
          </p:nvSpPr>
          <p:spPr>
            <a:xfrm>
              <a:off x="4575" y="2676"/>
              <a:ext cx="72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7" name="AutoShape 86"/>
            <p:cNvSpPr/>
            <p:nvPr/>
          </p:nvSpPr>
          <p:spPr>
            <a:xfrm>
              <a:off x="4672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8" name="Oval 87"/>
            <p:cNvSpPr/>
            <p:nvPr/>
          </p:nvSpPr>
          <p:spPr>
            <a:xfrm>
              <a:off x="4696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9" name="AutoShape 88"/>
            <p:cNvSpPr/>
            <p:nvPr/>
          </p:nvSpPr>
          <p:spPr>
            <a:xfrm>
              <a:off x="4793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0" name="Oval 89"/>
            <p:cNvSpPr/>
            <p:nvPr/>
          </p:nvSpPr>
          <p:spPr>
            <a:xfrm>
              <a:off x="4817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1" name="AutoShape 90"/>
            <p:cNvSpPr/>
            <p:nvPr/>
          </p:nvSpPr>
          <p:spPr>
            <a:xfrm>
              <a:off x="4914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2" name="Oval 91"/>
            <p:cNvSpPr/>
            <p:nvPr/>
          </p:nvSpPr>
          <p:spPr>
            <a:xfrm>
              <a:off x="4938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3" name="AutoShape 92"/>
            <p:cNvSpPr/>
            <p:nvPr/>
          </p:nvSpPr>
          <p:spPr>
            <a:xfrm>
              <a:off x="5035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4" name="Oval 93"/>
            <p:cNvSpPr/>
            <p:nvPr/>
          </p:nvSpPr>
          <p:spPr>
            <a:xfrm>
              <a:off x="5059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5" name="AutoShape 94"/>
            <p:cNvSpPr/>
            <p:nvPr/>
          </p:nvSpPr>
          <p:spPr>
            <a:xfrm>
              <a:off x="5156" y="2649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6" name="Oval 95"/>
            <p:cNvSpPr/>
            <p:nvPr/>
          </p:nvSpPr>
          <p:spPr>
            <a:xfrm>
              <a:off x="5181" y="2676"/>
              <a:ext cx="72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7" name="AutoShape 96"/>
            <p:cNvSpPr/>
            <p:nvPr/>
          </p:nvSpPr>
          <p:spPr>
            <a:xfrm>
              <a:off x="5278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8" name="Oval 97"/>
            <p:cNvSpPr/>
            <p:nvPr/>
          </p:nvSpPr>
          <p:spPr>
            <a:xfrm>
              <a:off x="5302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9" name="AutoShape 98"/>
            <p:cNvSpPr/>
            <p:nvPr/>
          </p:nvSpPr>
          <p:spPr>
            <a:xfrm>
              <a:off x="5399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00" name="Oval 99"/>
            <p:cNvSpPr/>
            <p:nvPr/>
          </p:nvSpPr>
          <p:spPr>
            <a:xfrm>
              <a:off x="5423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01" name="AutoShape 100"/>
            <p:cNvSpPr/>
            <p:nvPr/>
          </p:nvSpPr>
          <p:spPr>
            <a:xfrm>
              <a:off x="3460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02" name="Oval 101"/>
            <p:cNvSpPr/>
            <p:nvPr/>
          </p:nvSpPr>
          <p:spPr>
            <a:xfrm>
              <a:off x="3484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03" name="AutoShape 102"/>
            <p:cNvSpPr/>
            <p:nvPr/>
          </p:nvSpPr>
          <p:spPr>
            <a:xfrm>
              <a:off x="3339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04" name="Oval 103"/>
            <p:cNvSpPr/>
            <p:nvPr/>
          </p:nvSpPr>
          <p:spPr>
            <a:xfrm>
              <a:off x="3363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05" name="AutoShape 104"/>
            <p:cNvSpPr/>
            <p:nvPr/>
          </p:nvSpPr>
          <p:spPr>
            <a:xfrm>
              <a:off x="3217" y="2649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06" name="Oval 105"/>
            <p:cNvSpPr/>
            <p:nvPr/>
          </p:nvSpPr>
          <p:spPr>
            <a:xfrm>
              <a:off x="3242" y="2676"/>
              <a:ext cx="72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07" name="AutoShape 106"/>
            <p:cNvSpPr/>
            <p:nvPr/>
          </p:nvSpPr>
          <p:spPr>
            <a:xfrm>
              <a:off x="3193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608" name="Line 107"/>
            <p:cNvSpPr/>
            <p:nvPr/>
          </p:nvSpPr>
          <p:spPr>
            <a:xfrm>
              <a:off x="3193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609" name="Line 108"/>
            <p:cNvSpPr/>
            <p:nvPr/>
          </p:nvSpPr>
          <p:spPr>
            <a:xfrm flipH="1">
              <a:off x="3193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610" name="Freeform 109"/>
            <p:cNvSpPr/>
            <p:nvPr/>
          </p:nvSpPr>
          <p:spPr>
            <a:xfrm>
              <a:off x="3168" y="2164"/>
              <a:ext cx="48" cy="48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" y="49"/>
                </a:cxn>
                <a:cxn ang="0">
                  <a:pos x="10" y="95"/>
                </a:cxn>
                <a:cxn ang="0">
                  <a:pos x="10" y="144"/>
                </a:cxn>
                <a:cxn ang="0">
                  <a:pos x="22" y="189"/>
                </a:cxn>
                <a:cxn ang="0">
                  <a:pos x="13" y="223"/>
                </a:cxn>
                <a:cxn ang="0">
                  <a:pos x="24" y="272"/>
                </a:cxn>
              </a:cxnLst>
              <a:pathLst>
                <a:path w="96" h="864">
                  <a:moveTo>
                    <a:pt x="49" y="0"/>
                  </a:moveTo>
                  <a:cubicBezTo>
                    <a:pt x="41" y="26"/>
                    <a:pt x="4" y="107"/>
                    <a:pt x="2" y="157"/>
                  </a:cubicBezTo>
                  <a:cubicBezTo>
                    <a:pt x="0" y="207"/>
                    <a:pt x="32" y="251"/>
                    <a:pt x="38" y="301"/>
                  </a:cubicBezTo>
                  <a:cubicBezTo>
                    <a:pt x="44" y="351"/>
                    <a:pt x="30" y="407"/>
                    <a:pt x="38" y="457"/>
                  </a:cubicBezTo>
                  <a:cubicBezTo>
                    <a:pt x="46" y="507"/>
                    <a:pt x="84" y="559"/>
                    <a:pt x="86" y="601"/>
                  </a:cubicBezTo>
                  <a:cubicBezTo>
                    <a:pt x="88" y="643"/>
                    <a:pt x="48" y="665"/>
                    <a:pt x="50" y="709"/>
                  </a:cubicBezTo>
                  <a:cubicBezTo>
                    <a:pt x="52" y="753"/>
                    <a:pt x="87" y="832"/>
                    <a:pt x="96" y="864"/>
                  </a:cubicBezTo>
                </a:path>
              </a:pathLst>
            </a:custGeom>
            <a:noFill/>
            <a:ln w="285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11" name="Freeform 110"/>
            <p:cNvSpPr/>
            <p:nvPr/>
          </p:nvSpPr>
          <p:spPr>
            <a:xfrm>
              <a:off x="5472" y="2165"/>
              <a:ext cx="48" cy="48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" y="49"/>
                </a:cxn>
                <a:cxn ang="0">
                  <a:pos x="10" y="95"/>
                </a:cxn>
                <a:cxn ang="0">
                  <a:pos x="10" y="143"/>
                </a:cxn>
                <a:cxn ang="0">
                  <a:pos x="22" y="189"/>
                </a:cxn>
                <a:cxn ang="0">
                  <a:pos x="13" y="222"/>
                </a:cxn>
                <a:cxn ang="0">
                  <a:pos x="24" y="271"/>
                </a:cxn>
              </a:cxnLst>
              <a:pathLst>
                <a:path w="96" h="864">
                  <a:moveTo>
                    <a:pt x="49" y="0"/>
                  </a:moveTo>
                  <a:cubicBezTo>
                    <a:pt x="41" y="26"/>
                    <a:pt x="4" y="107"/>
                    <a:pt x="2" y="157"/>
                  </a:cubicBezTo>
                  <a:cubicBezTo>
                    <a:pt x="0" y="207"/>
                    <a:pt x="32" y="251"/>
                    <a:pt x="38" y="301"/>
                  </a:cubicBezTo>
                  <a:cubicBezTo>
                    <a:pt x="44" y="351"/>
                    <a:pt x="30" y="407"/>
                    <a:pt x="38" y="457"/>
                  </a:cubicBezTo>
                  <a:cubicBezTo>
                    <a:pt x="46" y="507"/>
                    <a:pt x="84" y="559"/>
                    <a:pt x="86" y="601"/>
                  </a:cubicBezTo>
                  <a:cubicBezTo>
                    <a:pt x="88" y="643"/>
                    <a:pt x="48" y="665"/>
                    <a:pt x="50" y="709"/>
                  </a:cubicBezTo>
                  <a:cubicBezTo>
                    <a:pt x="52" y="753"/>
                    <a:pt x="87" y="832"/>
                    <a:pt x="96" y="864"/>
                  </a:cubicBezTo>
                </a:path>
              </a:pathLst>
            </a:custGeom>
            <a:noFill/>
            <a:ln w="285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12" name="Line 111"/>
            <p:cNvSpPr/>
            <p:nvPr/>
          </p:nvSpPr>
          <p:spPr>
            <a:xfrm flipH="1">
              <a:off x="3169" y="2272"/>
              <a:ext cx="2303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613" name="Line 112"/>
            <p:cNvSpPr/>
            <p:nvPr/>
          </p:nvSpPr>
          <p:spPr>
            <a:xfrm flipH="1">
              <a:off x="3193" y="2407"/>
              <a:ext cx="2303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614" name="Line 113"/>
            <p:cNvSpPr/>
            <p:nvPr/>
          </p:nvSpPr>
          <p:spPr>
            <a:xfrm flipH="1">
              <a:off x="3216" y="2544"/>
              <a:ext cx="2303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615" name="Line 114"/>
            <p:cNvSpPr/>
            <p:nvPr/>
          </p:nvSpPr>
          <p:spPr>
            <a:xfrm>
              <a:off x="4042" y="1842"/>
              <a:ext cx="0" cy="565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616" name="Line 115"/>
            <p:cNvSpPr/>
            <p:nvPr/>
          </p:nvSpPr>
          <p:spPr>
            <a:xfrm>
              <a:off x="4405" y="1842"/>
              <a:ext cx="0" cy="565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617" name="Line 116"/>
            <p:cNvSpPr/>
            <p:nvPr/>
          </p:nvSpPr>
          <p:spPr>
            <a:xfrm flipH="1">
              <a:off x="4042" y="1842"/>
              <a:ext cx="363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1618" name="Line 117"/>
            <p:cNvSpPr/>
            <p:nvPr/>
          </p:nvSpPr>
          <p:spPr>
            <a:xfrm>
              <a:off x="4163" y="2407"/>
              <a:ext cx="145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1619" name="Line 118"/>
            <p:cNvSpPr/>
            <p:nvPr/>
          </p:nvSpPr>
          <p:spPr>
            <a:xfrm flipH="1">
              <a:off x="4042" y="2219"/>
              <a:ext cx="363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1620" name="Line 119"/>
            <p:cNvSpPr/>
            <p:nvPr/>
          </p:nvSpPr>
          <p:spPr>
            <a:xfrm>
              <a:off x="4042" y="1734"/>
              <a:ext cx="0" cy="108"/>
            </a:xfrm>
            <a:prstGeom prst="line">
              <a:avLst/>
            </a:prstGeom>
            <a:ln w="28575" cap="rnd" cmpd="sng">
              <a:solidFill>
                <a:srgbClr val="009900"/>
              </a:solidFill>
              <a:prstDash val="sysDot"/>
              <a:headEnd type="none" w="med" len="med"/>
              <a:tailEnd type="none" w="sm" len="lg"/>
            </a:ln>
          </p:spPr>
        </p:sp>
        <p:sp>
          <p:nvSpPr>
            <p:cNvPr id="21621" name="Line 120"/>
            <p:cNvSpPr/>
            <p:nvPr/>
          </p:nvSpPr>
          <p:spPr>
            <a:xfrm>
              <a:off x="4405" y="1734"/>
              <a:ext cx="0" cy="108"/>
            </a:xfrm>
            <a:prstGeom prst="line">
              <a:avLst/>
            </a:prstGeom>
            <a:ln w="28575" cap="rnd" cmpd="sng">
              <a:solidFill>
                <a:srgbClr val="009900"/>
              </a:solidFill>
              <a:prstDash val="sysDot"/>
              <a:headEnd type="none" w="med" len="med"/>
              <a:tailEnd type="none" w="sm" len="lg"/>
            </a:ln>
          </p:spPr>
        </p:sp>
        <p:sp>
          <p:nvSpPr>
            <p:cNvPr id="21622" name="Line 121"/>
            <p:cNvSpPr/>
            <p:nvPr/>
          </p:nvSpPr>
          <p:spPr>
            <a:xfrm flipH="1">
              <a:off x="4042" y="1761"/>
              <a:ext cx="121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623" name="Line 122"/>
            <p:cNvSpPr/>
            <p:nvPr/>
          </p:nvSpPr>
          <p:spPr>
            <a:xfrm>
              <a:off x="4260" y="1761"/>
              <a:ext cx="145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1624" name="Object 123"/>
            <p:cNvGraphicFramePr>
              <a:graphicFrameLocks noChangeAspect="1"/>
            </p:cNvGraphicFramePr>
            <p:nvPr/>
          </p:nvGraphicFramePr>
          <p:xfrm>
            <a:off x="4183" y="1680"/>
            <a:ext cx="71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9" imgW="101600" imgH="177800" progId="Equation.3">
                    <p:embed/>
                  </p:oleObj>
                </mc:Choice>
                <mc:Fallback>
                  <p:oleObj name="" r:id="rId9" imgW="101600" imgH="177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83" y="1680"/>
                          <a:ext cx="71" cy="1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5" name="Object 124"/>
            <p:cNvGraphicFramePr>
              <a:graphicFrameLocks noChangeAspect="1"/>
            </p:cNvGraphicFramePr>
            <p:nvPr/>
          </p:nvGraphicFramePr>
          <p:xfrm>
            <a:off x="3936" y="2160"/>
            <a:ext cx="85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1" imgW="127000" imgH="139700" progId="Equation.3">
                    <p:embed/>
                  </p:oleObj>
                </mc:Choice>
                <mc:Fallback>
                  <p:oleObj name="" r:id="rId11" imgW="127000" imgH="1397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36" y="2160"/>
                          <a:ext cx="85" cy="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6" name="Object 125"/>
            <p:cNvGraphicFramePr>
              <a:graphicFrameLocks noChangeAspect="1"/>
            </p:cNvGraphicFramePr>
            <p:nvPr/>
          </p:nvGraphicFramePr>
          <p:xfrm>
            <a:off x="3936" y="2352"/>
            <a:ext cx="87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3" imgW="127000" imgH="177165" progId="Equation.3">
                    <p:embed/>
                  </p:oleObj>
                </mc:Choice>
                <mc:Fallback>
                  <p:oleObj name="" r:id="rId13" imgW="127000" imgH="17716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36" y="2352"/>
                          <a:ext cx="87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7" name="Object 126"/>
            <p:cNvGraphicFramePr>
              <a:graphicFrameLocks noChangeAspect="1"/>
            </p:cNvGraphicFramePr>
            <p:nvPr/>
          </p:nvGraphicFramePr>
          <p:xfrm>
            <a:off x="4381" y="2407"/>
            <a:ext cx="77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5" imgW="114300" imgH="139700" progId="Equation.3">
                    <p:embed/>
                  </p:oleObj>
                </mc:Choice>
                <mc:Fallback>
                  <p:oleObj name="" r:id="rId15" imgW="114300" imgH="1397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81" y="2407"/>
                          <a:ext cx="77" cy="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8" name="Object 127"/>
            <p:cNvGraphicFramePr>
              <a:graphicFrameLocks noChangeAspect="1"/>
            </p:cNvGraphicFramePr>
            <p:nvPr/>
          </p:nvGraphicFramePr>
          <p:xfrm>
            <a:off x="4416" y="2112"/>
            <a:ext cx="13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7" imgW="139700" imgH="177800" progId="Equation.3">
                    <p:embed/>
                  </p:oleObj>
                </mc:Choice>
                <mc:Fallback>
                  <p:oleObj name="" r:id="rId17" imgW="139700" imgH="1778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416" y="2112"/>
                          <a:ext cx="133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9" name="Object 128"/>
            <p:cNvGraphicFramePr>
              <a:graphicFrameLocks noChangeAspect="1"/>
            </p:cNvGraphicFramePr>
            <p:nvPr/>
          </p:nvGraphicFramePr>
          <p:xfrm>
            <a:off x="3964" y="1815"/>
            <a:ext cx="77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9" imgW="114300" imgH="139700" progId="Equation.3">
                    <p:embed/>
                  </p:oleObj>
                </mc:Choice>
                <mc:Fallback>
                  <p:oleObj name="" r:id="rId19" imgW="114300" imgH="1397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64" y="1815"/>
                          <a:ext cx="77" cy="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30" name="Object 129"/>
            <p:cNvGraphicFramePr>
              <a:graphicFrameLocks noChangeAspect="1"/>
            </p:cNvGraphicFramePr>
            <p:nvPr/>
          </p:nvGraphicFramePr>
          <p:xfrm>
            <a:off x="4426" y="1788"/>
            <a:ext cx="86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21" imgW="165100" imgH="203200" progId="Equation.3">
                    <p:embed/>
                  </p:oleObj>
                </mc:Choice>
                <mc:Fallback>
                  <p:oleObj name="" r:id="rId21" imgW="165100" imgH="2032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426" y="1788"/>
                          <a:ext cx="86" cy="1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24" name="Text Box 132"/>
          <p:cNvSpPr txBox="1"/>
          <p:nvPr/>
        </p:nvSpPr>
        <p:spPr>
          <a:xfrm>
            <a:off x="755650" y="219075"/>
            <a:ext cx="7469188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由对称性分析可知：磁感应强度矢量平行于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轴线，选如图所示的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abcd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为安培环路，则有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29" name="Text Box 137"/>
          <p:cNvSpPr txBox="1"/>
          <p:nvPr/>
        </p:nvSpPr>
        <p:spPr>
          <a:xfrm>
            <a:off x="1584325" y="5308600"/>
            <a:ext cx="3086100" cy="522288"/>
          </a:xfrm>
          <a:prstGeom prst="rect">
            <a:avLst/>
          </a:prstGeom>
          <a:solidFill>
            <a:srgbClr val="FFFFCC">
              <a:alpha val="98822"/>
            </a:srgbClr>
          </a:solidFill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内部为匀强电场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3"/>
          <a:srcRect l="128" t="6596" r="38033" b="-8511"/>
          <a:stretch>
            <a:fillRect/>
          </a:stretch>
        </p:blipFill>
        <p:spPr>
          <a:xfrm>
            <a:off x="1584325" y="4700588"/>
            <a:ext cx="2155825" cy="608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" grpId="0"/>
      <p:bldP spid="832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44463" y="823913"/>
          <a:ext cx="89265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657600" imgH="431800" progId="Equation.3">
                  <p:embed/>
                </p:oleObj>
              </mc:Choice>
              <mc:Fallback>
                <p:oleObj name="" r:id="rId1" imgW="365760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463" y="823913"/>
                        <a:ext cx="8926512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71475" y="1797050"/>
          <a:ext cx="51530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422400" imgH="330200" progId="Equation.3">
                  <p:embed/>
                </p:oleObj>
              </mc:Choice>
              <mc:Fallback>
                <p:oleObj name="" r:id="rId3" imgW="1422400" imgH="330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475" y="1797050"/>
                        <a:ext cx="5153025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25413" y="2670175"/>
          <a:ext cx="500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943100" imgH="342900" progId="Equation.3">
                  <p:embed/>
                </p:oleObj>
              </mc:Choice>
              <mc:Fallback>
                <p:oleObj name="" r:id="rId5" imgW="1943100" imgH="342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413" y="2670175"/>
                        <a:ext cx="5006975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61925" y="3544888"/>
          <a:ext cx="47275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866900" imgH="241300" progId="Equation.3">
                  <p:embed/>
                </p:oleObj>
              </mc:Choice>
              <mc:Fallback>
                <p:oleObj name="" r:id="rId7" imgW="1866900" imgH="241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25" y="3544888"/>
                        <a:ext cx="472757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252413" y="4276725"/>
          <a:ext cx="46370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1981200" imgH="241300" progId="Equation.3">
                  <p:embed/>
                </p:oleObj>
              </mc:Choice>
              <mc:Fallback>
                <p:oleObj name="" r:id="rId9" imgW="1981200" imgH="241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13" y="4276725"/>
                        <a:ext cx="4637087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5005388" y="2667000"/>
            <a:ext cx="4038600" cy="2057400"/>
            <a:chOff x="3168" y="1680"/>
            <a:chExt cx="2352" cy="1104"/>
          </a:xfrm>
        </p:grpSpPr>
        <p:sp>
          <p:nvSpPr>
            <p:cNvPr id="22540" name="AutoShape 13"/>
            <p:cNvSpPr/>
            <p:nvPr/>
          </p:nvSpPr>
          <p:spPr>
            <a:xfrm>
              <a:off x="3314" y="2030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1" name="Line 14"/>
            <p:cNvSpPr/>
            <p:nvPr/>
          </p:nvSpPr>
          <p:spPr>
            <a:xfrm>
              <a:off x="3314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42" name="Line 15"/>
            <p:cNvSpPr/>
            <p:nvPr/>
          </p:nvSpPr>
          <p:spPr>
            <a:xfrm flipH="1">
              <a:off x="3314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43" name="AutoShape 16"/>
            <p:cNvSpPr/>
            <p:nvPr/>
          </p:nvSpPr>
          <p:spPr>
            <a:xfrm>
              <a:off x="3436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4" name="Line 17"/>
            <p:cNvSpPr/>
            <p:nvPr/>
          </p:nvSpPr>
          <p:spPr>
            <a:xfrm>
              <a:off x="3436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45" name="Line 18"/>
            <p:cNvSpPr/>
            <p:nvPr/>
          </p:nvSpPr>
          <p:spPr>
            <a:xfrm flipH="1">
              <a:off x="3436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46" name="AutoShape 19"/>
            <p:cNvSpPr/>
            <p:nvPr/>
          </p:nvSpPr>
          <p:spPr>
            <a:xfrm>
              <a:off x="3557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7" name="Line 20"/>
            <p:cNvSpPr/>
            <p:nvPr/>
          </p:nvSpPr>
          <p:spPr>
            <a:xfrm>
              <a:off x="3557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48" name="Line 21"/>
            <p:cNvSpPr/>
            <p:nvPr/>
          </p:nvSpPr>
          <p:spPr>
            <a:xfrm flipH="1">
              <a:off x="3557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49" name="AutoShape 22"/>
            <p:cNvSpPr/>
            <p:nvPr/>
          </p:nvSpPr>
          <p:spPr>
            <a:xfrm>
              <a:off x="3678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0" name="Line 23"/>
            <p:cNvSpPr/>
            <p:nvPr/>
          </p:nvSpPr>
          <p:spPr>
            <a:xfrm>
              <a:off x="3678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51" name="Line 24"/>
            <p:cNvSpPr/>
            <p:nvPr/>
          </p:nvSpPr>
          <p:spPr>
            <a:xfrm flipH="1">
              <a:off x="3678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52" name="AutoShape 25"/>
            <p:cNvSpPr/>
            <p:nvPr/>
          </p:nvSpPr>
          <p:spPr>
            <a:xfrm>
              <a:off x="3799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3" name="Line 26"/>
            <p:cNvSpPr/>
            <p:nvPr/>
          </p:nvSpPr>
          <p:spPr>
            <a:xfrm>
              <a:off x="3799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54" name="Line 27"/>
            <p:cNvSpPr/>
            <p:nvPr/>
          </p:nvSpPr>
          <p:spPr>
            <a:xfrm flipH="1">
              <a:off x="3799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55" name="AutoShape 28"/>
            <p:cNvSpPr/>
            <p:nvPr/>
          </p:nvSpPr>
          <p:spPr>
            <a:xfrm>
              <a:off x="3920" y="2030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6" name="Line 29"/>
            <p:cNvSpPr/>
            <p:nvPr/>
          </p:nvSpPr>
          <p:spPr>
            <a:xfrm>
              <a:off x="3920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57" name="Line 30"/>
            <p:cNvSpPr/>
            <p:nvPr/>
          </p:nvSpPr>
          <p:spPr>
            <a:xfrm flipH="1">
              <a:off x="3920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58" name="AutoShape 31"/>
            <p:cNvSpPr/>
            <p:nvPr/>
          </p:nvSpPr>
          <p:spPr>
            <a:xfrm>
              <a:off x="4042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Line 32"/>
            <p:cNvSpPr/>
            <p:nvPr/>
          </p:nvSpPr>
          <p:spPr>
            <a:xfrm>
              <a:off x="4042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60" name="Line 33"/>
            <p:cNvSpPr/>
            <p:nvPr/>
          </p:nvSpPr>
          <p:spPr>
            <a:xfrm flipH="1">
              <a:off x="4042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61" name="AutoShape 34"/>
            <p:cNvSpPr/>
            <p:nvPr/>
          </p:nvSpPr>
          <p:spPr>
            <a:xfrm>
              <a:off x="4163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2" name="Line 35"/>
            <p:cNvSpPr/>
            <p:nvPr/>
          </p:nvSpPr>
          <p:spPr>
            <a:xfrm>
              <a:off x="4163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63" name="Line 36"/>
            <p:cNvSpPr/>
            <p:nvPr/>
          </p:nvSpPr>
          <p:spPr>
            <a:xfrm flipH="1">
              <a:off x="4163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64" name="AutoShape 37"/>
            <p:cNvSpPr/>
            <p:nvPr/>
          </p:nvSpPr>
          <p:spPr>
            <a:xfrm>
              <a:off x="4284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5" name="Line 38"/>
            <p:cNvSpPr/>
            <p:nvPr/>
          </p:nvSpPr>
          <p:spPr>
            <a:xfrm>
              <a:off x="4284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66" name="Line 39"/>
            <p:cNvSpPr/>
            <p:nvPr/>
          </p:nvSpPr>
          <p:spPr>
            <a:xfrm flipH="1">
              <a:off x="4284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67" name="AutoShape 40"/>
            <p:cNvSpPr/>
            <p:nvPr/>
          </p:nvSpPr>
          <p:spPr>
            <a:xfrm>
              <a:off x="4405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8" name="Line 41"/>
            <p:cNvSpPr/>
            <p:nvPr/>
          </p:nvSpPr>
          <p:spPr>
            <a:xfrm>
              <a:off x="4405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69" name="Line 42"/>
            <p:cNvSpPr/>
            <p:nvPr/>
          </p:nvSpPr>
          <p:spPr>
            <a:xfrm flipH="1">
              <a:off x="4405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70" name="AutoShape 43"/>
            <p:cNvSpPr/>
            <p:nvPr/>
          </p:nvSpPr>
          <p:spPr>
            <a:xfrm>
              <a:off x="4526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71" name="Line 44"/>
            <p:cNvSpPr/>
            <p:nvPr/>
          </p:nvSpPr>
          <p:spPr>
            <a:xfrm>
              <a:off x="4526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72" name="Line 45"/>
            <p:cNvSpPr/>
            <p:nvPr/>
          </p:nvSpPr>
          <p:spPr>
            <a:xfrm flipH="1">
              <a:off x="4526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73" name="AutoShape 46"/>
            <p:cNvSpPr/>
            <p:nvPr/>
          </p:nvSpPr>
          <p:spPr>
            <a:xfrm>
              <a:off x="4647" y="2030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74" name="Line 47"/>
            <p:cNvSpPr/>
            <p:nvPr/>
          </p:nvSpPr>
          <p:spPr>
            <a:xfrm>
              <a:off x="4647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75" name="Line 48"/>
            <p:cNvSpPr/>
            <p:nvPr/>
          </p:nvSpPr>
          <p:spPr>
            <a:xfrm flipH="1">
              <a:off x="4647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76" name="AutoShape 49"/>
            <p:cNvSpPr/>
            <p:nvPr/>
          </p:nvSpPr>
          <p:spPr>
            <a:xfrm>
              <a:off x="4769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77" name="Line 50"/>
            <p:cNvSpPr/>
            <p:nvPr/>
          </p:nvSpPr>
          <p:spPr>
            <a:xfrm>
              <a:off x="4769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78" name="Line 51"/>
            <p:cNvSpPr/>
            <p:nvPr/>
          </p:nvSpPr>
          <p:spPr>
            <a:xfrm flipH="1">
              <a:off x="4769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79" name="AutoShape 52"/>
            <p:cNvSpPr/>
            <p:nvPr/>
          </p:nvSpPr>
          <p:spPr>
            <a:xfrm>
              <a:off x="4890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80" name="Line 53"/>
            <p:cNvSpPr/>
            <p:nvPr/>
          </p:nvSpPr>
          <p:spPr>
            <a:xfrm>
              <a:off x="4890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81" name="Line 54"/>
            <p:cNvSpPr/>
            <p:nvPr/>
          </p:nvSpPr>
          <p:spPr>
            <a:xfrm flipH="1">
              <a:off x="4890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82" name="AutoShape 55"/>
            <p:cNvSpPr/>
            <p:nvPr/>
          </p:nvSpPr>
          <p:spPr>
            <a:xfrm>
              <a:off x="5011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83" name="Line 56"/>
            <p:cNvSpPr/>
            <p:nvPr/>
          </p:nvSpPr>
          <p:spPr>
            <a:xfrm>
              <a:off x="5011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84" name="Line 57"/>
            <p:cNvSpPr/>
            <p:nvPr/>
          </p:nvSpPr>
          <p:spPr>
            <a:xfrm flipH="1">
              <a:off x="5011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85" name="AutoShape 58"/>
            <p:cNvSpPr/>
            <p:nvPr/>
          </p:nvSpPr>
          <p:spPr>
            <a:xfrm>
              <a:off x="5132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86" name="Line 59"/>
            <p:cNvSpPr/>
            <p:nvPr/>
          </p:nvSpPr>
          <p:spPr>
            <a:xfrm>
              <a:off x="5132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87" name="Line 60"/>
            <p:cNvSpPr/>
            <p:nvPr/>
          </p:nvSpPr>
          <p:spPr>
            <a:xfrm flipH="1">
              <a:off x="5132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88" name="AutoShape 61"/>
            <p:cNvSpPr/>
            <p:nvPr/>
          </p:nvSpPr>
          <p:spPr>
            <a:xfrm>
              <a:off x="5253" y="2030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89" name="Line 62"/>
            <p:cNvSpPr/>
            <p:nvPr/>
          </p:nvSpPr>
          <p:spPr>
            <a:xfrm>
              <a:off x="5253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90" name="Line 63"/>
            <p:cNvSpPr/>
            <p:nvPr/>
          </p:nvSpPr>
          <p:spPr>
            <a:xfrm flipH="1">
              <a:off x="5253" y="2030"/>
              <a:ext cx="122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91" name="AutoShape 64"/>
            <p:cNvSpPr/>
            <p:nvPr/>
          </p:nvSpPr>
          <p:spPr>
            <a:xfrm>
              <a:off x="5375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2" name="Line 65"/>
            <p:cNvSpPr/>
            <p:nvPr/>
          </p:nvSpPr>
          <p:spPr>
            <a:xfrm>
              <a:off x="5375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93" name="Line 66"/>
            <p:cNvSpPr/>
            <p:nvPr/>
          </p:nvSpPr>
          <p:spPr>
            <a:xfrm flipH="1">
              <a:off x="5375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594" name="AutoShape 67"/>
            <p:cNvSpPr/>
            <p:nvPr/>
          </p:nvSpPr>
          <p:spPr>
            <a:xfrm>
              <a:off x="3581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5" name="Oval 68"/>
            <p:cNvSpPr/>
            <p:nvPr/>
          </p:nvSpPr>
          <p:spPr>
            <a:xfrm>
              <a:off x="3605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6" name="AutoShape 69"/>
            <p:cNvSpPr/>
            <p:nvPr/>
          </p:nvSpPr>
          <p:spPr>
            <a:xfrm>
              <a:off x="3702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7" name="Oval 70"/>
            <p:cNvSpPr/>
            <p:nvPr/>
          </p:nvSpPr>
          <p:spPr>
            <a:xfrm>
              <a:off x="3726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8" name="AutoShape 71"/>
            <p:cNvSpPr/>
            <p:nvPr/>
          </p:nvSpPr>
          <p:spPr>
            <a:xfrm>
              <a:off x="3823" y="2649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9" name="Oval 72"/>
            <p:cNvSpPr/>
            <p:nvPr/>
          </p:nvSpPr>
          <p:spPr>
            <a:xfrm>
              <a:off x="3848" y="2676"/>
              <a:ext cx="72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0" name="AutoShape 73"/>
            <p:cNvSpPr/>
            <p:nvPr/>
          </p:nvSpPr>
          <p:spPr>
            <a:xfrm>
              <a:off x="3945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1" name="Oval 74"/>
            <p:cNvSpPr/>
            <p:nvPr/>
          </p:nvSpPr>
          <p:spPr>
            <a:xfrm>
              <a:off x="3969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2" name="AutoShape 75"/>
            <p:cNvSpPr/>
            <p:nvPr/>
          </p:nvSpPr>
          <p:spPr>
            <a:xfrm>
              <a:off x="4066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3" name="Oval 76"/>
            <p:cNvSpPr/>
            <p:nvPr/>
          </p:nvSpPr>
          <p:spPr>
            <a:xfrm>
              <a:off x="4090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4" name="AutoShape 77"/>
            <p:cNvSpPr/>
            <p:nvPr/>
          </p:nvSpPr>
          <p:spPr>
            <a:xfrm>
              <a:off x="4187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5" name="Oval 78"/>
            <p:cNvSpPr/>
            <p:nvPr/>
          </p:nvSpPr>
          <p:spPr>
            <a:xfrm>
              <a:off x="4211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6" name="AutoShape 79"/>
            <p:cNvSpPr/>
            <p:nvPr/>
          </p:nvSpPr>
          <p:spPr>
            <a:xfrm>
              <a:off x="4308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7" name="Oval 80"/>
            <p:cNvSpPr/>
            <p:nvPr/>
          </p:nvSpPr>
          <p:spPr>
            <a:xfrm>
              <a:off x="4332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8" name="AutoShape 81"/>
            <p:cNvSpPr/>
            <p:nvPr/>
          </p:nvSpPr>
          <p:spPr>
            <a:xfrm>
              <a:off x="4429" y="2649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9" name="Oval 82"/>
            <p:cNvSpPr/>
            <p:nvPr/>
          </p:nvSpPr>
          <p:spPr>
            <a:xfrm>
              <a:off x="4454" y="2676"/>
              <a:ext cx="72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10" name="AutoShape 83"/>
            <p:cNvSpPr/>
            <p:nvPr/>
          </p:nvSpPr>
          <p:spPr>
            <a:xfrm>
              <a:off x="4551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11" name="Oval 84"/>
            <p:cNvSpPr/>
            <p:nvPr/>
          </p:nvSpPr>
          <p:spPr>
            <a:xfrm>
              <a:off x="4575" y="2676"/>
              <a:ext cx="72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12" name="AutoShape 85"/>
            <p:cNvSpPr/>
            <p:nvPr/>
          </p:nvSpPr>
          <p:spPr>
            <a:xfrm>
              <a:off x="4672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13" name="Oval 86"/>
            <p:cNvSpPr/>
            <p:nvPr/>
          </p:nvSpPr>
          <p:spPr>
            <a:xfrm>
              <a:off x="4696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14" name="AutoShape 87"/>
            <p:cNvSpPr/>
            <p:nvPr/>
          </p:nvSpPr>
          <p:spPr>
            <a:xfrm>
              <a:off x="4793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15" name="Oval 88"/>
            <p:cNvSpPr/>
            <p:nvPr/>
          </p:nvSpPr>
          <p:spPr>
            <a:xfrm>
              <a:off x="4817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16" name="AutoShape 89"/>
            <p:cNvSpPr/>
            <p:nvPr/>
          </p:nvSpPr>
          <p:spPr>
            <a:xfrm>
              <a:off x="4914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17" name="Oval 90"/>
            <p:cNvSpPr/>
            <p:nvPr/>
          </p:nvSpPr>
          <p:spPr>
            <a:xfrm>
              <a:off x="4938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18" name="AutoShape 91"/>
            <p:cNvSpPr/>
            <p:nvPr/>
          </p:nvSpPr>
          <p:spPr>
            <a:xfrm>
              <a:off x="5035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19" name="Oval 92"/>
            <p:cNvSpPr/>
            <p:nvPr/>
          </p:nvSpPr>
          <p:spPr>
            <a:xfrm>
              <a:off x="5059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20" name="AutoShape 93"/>
            <p:cNvSpPr/>
            <p:nvPr/>
          </p:nvSpPr>
          <p:spPr>
            <a:xfrm>
              <a:off x="5156" y="2649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21" name="Oval 94"/>
            <p:cNvSpPr/>
            <p:nvPr/>
          </p:nvSpPr>
          <p:spPr>
            <a:xfrm>
              <a:off x="5181" y="2676"/>
              <a:ext cx="72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22" name="AutoShape 95"/>
            <p:cNvSpPr/>
            <p:nvPr/>
          </p:nvSpPr>
          <p:spPr>
            <a:xfrm>
              <a:off x="5278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23" name="Oval 96"/>
            <p:cNvSpPr/>
            <p:nvPr/>
          </p:nvSpPr>
          <p:spPr>
            <a:xfrm>
              <a:off x="5302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24" name="AutoShape 97"/>
            <p:cNvSpPr/>
            <p:nvPr/>
          </p:nvSpPr>
          <p:spPr>
            <a:xfrm>
              <a:off x="5399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25" name="Oval 98"/>
            <p:cNvSpPr/>
            <p:nvPr/>
          </p:nvSpPr>
          <p:spPr>
            <a:xfrm>
              <a:off x="5423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26" name="AutoShape 99"/>
            <p:cNvSpPr/>
            <p:nvPr/>
          </p:nvSpPr>
          <p:spPr>
            <a:xfrm>
              <a:off x="3460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27" name="Oval 100"/>
            <p:cNvSpPr/>
            <p:nvPr/>
          </p:nvSpPr>
          <p:spPr>
            <a:xfrm>
              <a:off x="3484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28" name="AutoShape 101"/>
            <p:cNvSpPr/>
            <p:nvPr/>
          </p:nvSpPr>
          <p:spPr>
            <a:xfrm>
              <a:off x="3339" y="264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29" name="Oval 102"/>
            <p:cNvSpPr/>
            <p:nvPr/>
          </p:nvSpPr>
          <p:spPr>
            <a:xfrm>
              <a:off x="3363" y="2676"/>
              <a:ext cx="73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30" name="AutoShape 103"/>
            <p:cNvSpPr/>
            <p:nvPr/>
          </p:nvSpPr>
          <p:spPr>
            <a:xfrm>
              <a:off x="3217" y="2649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31" name="Oval 104"/>
            <p:cNvSpPr/>
            <p:nvPr/>
          </p:nvSpPr>
          <p:spPr>
            <a:xfrm>
              <a:off x="3242" y="2676"/>
              <a:ext cx="72" cy="81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32" name="AutoShape 105"/>
            <p:cNvSpPr/>
            <p:nvPr/>
          </p:nvSpPr>
          <p:spPr>
            <a:xfrm>
              <a:off x="3193" y="203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33" name="Line 106"/>
            <p:cNvSpPr/>
            <p:nvPr/>
          </p:nvSpPr>
          <p:spPr>
            <a:xfrm>
              <a:off x="3193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634" name="Line 107"/>
            <p:cNvSpPr/>
            <p:nvPr/>
          </p:nvSpPr>
          <p:spPr>
            <a:xfrm flipH="1">
              <a:off x="3193" y="2030"/>
              <a:ext cx="121" cy="1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635" name="Freeform 108"/>
            <p:cNvSpPr/>
            <p:nvPr/>
          </p:nvSpPr>
          <p:spPr>
            <a:xfrm>
              <a:off x="3168" y="2164"/>
              <a:ext cx="48" cy="48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" y="49"/>
                </a:cxn>
                <a:cxn ang="0">
                  <a:pos x="10" y="95"/>
                </a:cxn>
                <a:cxn ang="0">
                  <a:pos x="10" y="144"/>
                </a:cxn>
                <a:cxn ang="0">
                  <a:pos x="22" y="189"/>
                </a:cxn>
                <a:cxn ang="0">
                  <a:pos x="13" y="223"/>
                </a:cxn>
                <a:cxn ang="0">
                  <a:pos x="24" y="272"/>
                </a:cxn>
              </a:cxnLst>
              <a:pathLst>
                <a:path w="96" h="864">
                  <a:moveTo>
                    <a:pt x="49" y="0"/>
                  </a:moveTo>
                  <a:cubicBezTo>
                    <a:pt x="41" y="26"/>
                    <a:pt x="4" y="107"/>
                    <a:pt x="2" y="157"/>
                  </a:cubicBezTo>
                  <a:cubicBezTo>
                    <a:pt x="0" y="207"/>
                    <a:pt x="32" y="251"/>
                    <a:pt x="38" y="301"/>
                  </a:cubicBezTo>
                  <a:cubicBezTo>
                    <a:pt x="44" y="351"/>
                    <a:pt x="30" y="407"/>
                    <a:pt x="38" y="457"/>
                  </a:cubicBezTo>
                  <a:cubicBezTo>
                    <a:pt x="46" y="507"/>
                    <a:pt x="84" y="559"/>
                    <a:pt x="86" y="601"/>
                  </a:cubicBezTo>
                  <a:cubicBezTo>
                    <a:pt x="88" y="643"/>
                    <a:pt x="48" y="665"/>
                    <a:pt x="50" y="709"/>
                  </a:cubicBezTo>
                  <a:cubicBezTo>
                    <a:pt x="52" y="753"/>
                    <a:pt x="87" y="832"/>
                    <a:pt x="96" y="864"/>
                  </a:cubicBezTo>
                </a:path>
              </a:pathLst>
            </a:custGeom>
            <a:noFill/>
            <a:ln w="285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36" name="Freeform 109"/>
            <p:cNvSpPr/>
            <p:nvPr/>
          </p:nvSpPr>
          <p:spPr>
            <a:xfrm>
              <a:off x="5472" y="2165"/>
              <a:ext cx="48" cy="48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" y="49"/>
                </a:cxn>
                <a:cxn ang="0">
                  <a:pos x="10" y="95"/>
                </a:cxn>
                <a:cxn ang="0">
                  <a:pos x="10" y="143"/>
                </a:cxn>
                <a:cxn ang="0">
                  <a:pos x="22" y="189"/>
                </a:cxn>
                <a:cxn ang="0">
                  <a:pos x="13" y="222"/>
                </a:cxn>
                <a:cxn ang="0">
                  <a:pos x="24" y="271"/>
                </a:cxn>
              </a:cxnLst>
              <a:pathLst>
                <a:path w="96" h="864">
                  <a:moveTo>
                    <a:pt x="49" y="0"/>
                  </a:moveTo>
                  <a:cubicBezTo>
                    <a:pt x="41" y="26"/>
                    <a:pt x="4" y="107"/>
                    <a:pt x="2" y="157"/>
                  </a:cubicBezTo>
                  <a:cubicBezTo>
                    <a:pt x="0" y="207"/>
                    <a:pt x="32" y="251"/>
                    <a:pt x="38" y="301"/>
                  </a:cubicBezTo>
                  <a:cubicBezTo>
                    <a:pt x="44" y="351"/>
                    <a:pt x="30" y="407"/>
                    <a:pt x="38" y="457"/>
                  </a:cubicBezTo>
                  <a:cubicBezTo>
                    <a:pt x="46" y="507"/>
                    <a:pt x="84" y="559"/>
                    <a:pt x="86" y="601"/>
                  </a:cubicBezTo>
                  <a:cubicBezTo>
                    <a:pt x="88" y="643"/>
                    <a:pt x="48" y="665"/>
                    <a:pt x="50" y="709"/>
                  </a:cubicBezTo>
                  <a:cubicBezTo>
                    <a:pt x="52" y="753"/>
                    <a:pt x="87" y="832"/>
                    <a:pt x="96" y="864"/>
                  </a:cubicBezTo>
                </a:path>
              </a:pathLst>
            </a:custGeom>
            <a:noFill/>
            <a:ln w="285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37" name="Line 110"/>
            <p:cNvSpPr/>
            <p:nvPr/>
          </p:nvSpPr>
          <p:spPr>
            <a:xfrm flipH="1">
              <a:off x="3169" y="2272"/>
              <a:ext cx="2303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638" name="Line 111"/>
            <p:cNvSpPr/>
            <p:nvPr/>
          </p:nvSpPr>
          <p:spPr>
            <a:xfrm flipH="1">
              <a:off x="3193" y="2407"/>
              <a:ext cx="2303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639" name="Line 112"/>
            <p:cNvSpPr/>
            <p:nvPr/>
          </p:nvSpPr>
          <p:spPr>
            <a:xfrm flipH="1">
              <a:off x="3216" y="2544"/>
              <a:ext cx="2303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640" name="Line 113"/>
            <p:cNvSpPr/>
            <p:nvPr/>
          </p:nvSpPr>
          <p:spPr>
            <a:xfrm>
              <a:off x="4042" y="1842"/>
              <a:ext cx="0" cy="565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641" name="Line 114"/>
            <p:cNvSpPr/>
            <p:nvPr/>
          </p:nvSpPr>
          <p:spPr>
            <a:xfrm>
              <a:off x="4405" y="1842"/>
              <a:ext cx="0" cy="565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642" name="Line 115"/>
            <p:cNvSpPr/>
            <p:nvPr/>
          </p:nvSpPr>
          <p:spPr>
            <a:xfrm flipH="1">
              <a:off x="4042" y="1842"/>
              <a:ext cx="363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2643" name="Line 116"/>
            <p:cNvSpPr/>
            <p:nvPr/>
          </p:nvSpPr>
          <p:spPr>
            <a:xfrm>
              <a:off x="4163" y="2407"/>
              <a:ext cx="145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2644" name="Line 117"/>
            <p:cNvSpPr/>
            <p:nvPr/>
          </p:nvSpPr>
          <p:spPr>
            <a:xfrm flipH="1">
              <a:off x="4042" y="2219"/>
              <a:ext cx="363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2645" name="Line 118"/>
            <p:cNvSpPr/>
            <p:nvPr/>
          </p:nvSpPr>
          <p:spPr>
            <a:xfrm>
              <a:off x="4042" y="1734"/>
              <a:ext cx="0" cy="108"/>
            </a:xfrm>
            <a:prstGeom prst="line">
              <a:avLst/>
            </a:prstGeom>
            <a:ln w="28575" cap="rnd" cmpd="sng">
              <a:solidFill>
                <a:srgbClr val="009900"/>
              </a:solidFill>
              <a:prstDash val="sysDot"/>
              <a:headEnd type="none" w="med" len="med"/>
              <a:tailEnd type="none" w="sm" len="lg"/>
            </a:ln>
          </p:spPr>
        </p:sp>
        <p:sp>
          <p:nvSpPr>
            <p:cNvPr id="22646" name="Line 119"/>
            <p:cNvSpPr/>
            <p:nvPr/>
          </p:nvSpPr>
          <p:spPr>
            <a:xfrm>
              <a:off x="4405" y="1734"/>
              <a:ext cx="0" cy="108"/>
            </a:xfrm>
            <a:prstGeom prst="line">
              <a:avLst/>
            </a:prstGeom>
            <a:ln w="28575" cap="rnd" cmpd="sng">
              <a:solidFill>
                <a:srgbClr val="009900"/>
              </a:solidFill>
              <a:prstDash val="sysDot"/>
              <a:headEnd type="none" w="med" len="med"/>
              <a:tailEnd type="none" w="sm" len="lg"/>
            </a:ln>
          </p:spPr>
        </p:sp>
        <p:sp>
          <p:nvSpPr>
            <p:cNvPr id="22647" name="Line 120"/>
            <p:cNvSpPr/>
            <p:nvPr/>
          </p:nvSpPr>
          <p:spPr>
            <a:xfrm flipH="1">
              <a:off x="4042" y="1761"/>
              <a:ext cx="121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648" name="Line 121"/>
            <p:cNvSpPr/>
            <p:nvPr/>
          </p:nvSpPr>
          <p:spPr>
            <a:xfrm>
              <a:off x="4260" y="1761"/>
              <a:ext cx="145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2649" name="Object 122"/>
            <p:cNvGraphicFramePr>
              <a:graphicFrameLocks noChangeAspect="1"/>
            </p:cNvGraphicFramePr>
            <p:nvPr/>
          </p:nvGraphicFramePr>
          <p:xfrm>
            <a:off x="4183" y="1680"/>
            <a:ext cx="70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1" imgW="101600" imgH="177800" progId="Equation.3">
                    <p:embed/>
                  </p:oleObj>
                </mc:Choice>
                <mc:Fallback>
                  <p:oleObj name="" r:id="rId11" imgW="101600" imgH="1778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83" y="1680"/>
                          <a:ext cx="70" cy="1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50" name="Object 123"/>
            <p:cNvGraphicFramePr>
              <a:graphicFrameLocks noChangeAspect="1"/>
            </p:cNvGraphicFramePr>
            <p:nvPr/>
          </p:nvGraphicFramePr>
          <p:xfrm>
            <a:off x="3936" y="2160"/>
            <a:ext cx="85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3" imgW="127000" imgH="139700" progId="Equation.3">
                    <p:embed/>
                  </p:oleObj>
                </mc:Choice>
                <mc:Fallback>
                  <p:oleObj name="" r:id="rId13" imgW="127000" imgH="1397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36" y="2160"/>
                          <a:ext cx="85" cy="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51" name="Object 124"/>
            <p:cNvGraphicFramePr>
              <a:graphicFrameLocks noChangeAspect="1"/>
            </p:cNvGraphicFramePr>
            <p:nvPr/>
          </p:nvGraphicFramePr>
          <p:xfrm>
            <a:off x="3936" y="2352"/>
            <a:ext cx="87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5" imgW="127000" imgH="177165" progId="Equation.3">
                    <p:embed/>
                  </p:oleObj>
                </mc:Choice>
                <mc:Fallback>
                  <p:oleObj name="" r:id="rId15" imgW="127000" imgH="177165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36" y="2352"/>
                          <a:ext cx="87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52" name="Object 125"/>
            <p:cNvGraphicFramePr>
              <a:graphicFrameLocks noChangeAspect="1"/>
            </p:cNvGraphicFramePr>
            <p:nvPr/>
          </p:nvGraphicFramePr>
          <p:xfrm>
            <a:off x="4381" y="2407"/>
            <a:ext cx="77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7" imgW="114300" imgH="139700" progId="Equation.3">
                    <p:embed/>
                  </p:oleObj>
                </mc:Choice>
                <mc:Fallback>
                  <p:oleObj name="" r:id="rId17" imgW="114300" imgH="1397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81" y="2407"/>
                          <a:ext cx="77" cy="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53" name="Object 126"/>
            <p:cNvGraphicFramePr>
              <a:graphicFrameLocks noChangeAspect="1"/>
            </p:cNvGraphicFramePr>
            <p:nvPr/>
          </p:nvGraphicFramePr>
          <p:xfrm>
            <a:off x="4416" y="2112"/>
            <a:ext cx="13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9" imgW="139700" imgH="177800" progId="Equation.3">
                    <p:embed/>
                  </p:oleObj>
                </mc:Choice>
                <mc:Fallback>
                  <p:oleObj name="" r:id="rId19" imgW="139700" imgH="1778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416" y="2112"/>
                          <a:ext cx="133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54" name="Object 127"/>
            <p:cNvGraphicFramePr>
              <a:graphicFrameLocks noChangeAspect="1"/>
            </p:cNvGraphicFramePr>
            <p:nvPr/>
          </p:nvGraphicFramePr>
          <p:xfrm>
            <a:off x="3964" y="1815"/>
            <a:ext cx="77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21" imgW="114300" imgH="139700" progId="Equation.3">
                    <p:embed/>
                  </p:oleObj>
                </mc:Choice>
                <mc:Fallback>
                  <p:oleObj name="" r:id="rId21" imgW="114300" imgH="1397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964" y="1815"/>
                          <a:ext cx="77" cy="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55" name="Object 128"/>
            <p:cNvGraphicFramePr>
              <a:graphicFrameLocks noChangeAspect="1"/>
            </p:cNvGraphicFramePr>
            <p:nvPr/>
          </p:nvGraphicFramePr>
          <p:xfrm>
            <a:off x="4425" y="1788"/>
            <a:ext cx="86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3" imgW="165100" imgH="203200" progId="Equation.3">
                    <p:embed/>
                  </p:oleObj>
                </mc:Choice>
                <mc:Fallback>
                  <p:oleObj name="" r:id="rId23" imgW="165100" imgH="2032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25" y="1788"/>
                          <a:ext cx="86" cy="1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6" name="Text Box 130"/>
          <p:cNvSpPr txBox="1"/>
          <p:nvPr/>
        </p:nvSpPr>
        <p:spPr>
          <a:xfrm>
            <a:off x="323850" y="333375"/>
            <a:ext cx="456565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再取环路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bcfe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49" name="Text Box 133"/>
          <p:cNvSpPr txBox="1"/>
          <p:nvPr/>
        </p:nvSpPr>
        <p:spPr>
          <a:xfrm>
            <a:off x="3668713" y="5032375"/>
            <a:ext cx="3086100" cy="576263"/>
          </a:xfrm>
          <a:prstGeom prst="rect">
            <a:avLst/>
          </a:prstGeom>
          <a:solidFill>
            <a:srgbClr val="FFFFCC"/>
          </a:solidFill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记住结果 ！！！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5"/>
          <a:srcRect l="18794"/>
          <a:stretch>
            <a:fillRect/>
          </a:stretch>
        </p:blipFill>
        <p:spPr>
          <a:xfrm>
            <a:off x="1068388" y="4959350"/>
            <a:ext cx="1982787" cy="723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graphicFrame>
        <p:nvGraphicFramePr>
          <p:cNvPr id="8327" name="Object 135"/>
          <p:cNvGraphicFramePr>
            <a:graphicFrameLocks noChangeAspect="1"/>
          </p:cNvGraphicFramePr>
          <p:nvPr/>
        </p:nvGraphicFramePr>
        <p:xfrm>
          <a:off x="668338" y="5916613"/>
          <a:ext cx="27828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6" imgW="914400" imgH="241300" progId="Equation.3">
                  <p:embed/>
                </p:oleObj>
              </mc:Choice>
              <mc:Fallback>
                <p:oleObj name="" r:id="rId26" imgW="914400" imgH="2413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8338" y="5916613"/>
                        <a:ext cx="2782887" cy="6937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" grpId="0" bldLvl="0" animBg="1"/>
    </p:bldLst>
  </p:timing>
</p:sld>
</file>

<file path=ppt/theme/theme1.xml><?xml version="1.0" encoding="utf-8"?>
<a:theme xmlns:a="http://schemas.openxmlformats.org/drawingml/2006/main" name="2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1390</Words>
  <Application>WPS 演示</Application>
  <PresentationFormat>全屏显示(4:3)</PresentationFormat>
  <Paragraphs>230</Paragraphs>
  <Slides>16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170</vt:i4>
      </vt:variant>
      <vt:variant>
        <vt:lpstr>幻灯片标题</vt:lpstr>
      </vt:variant>
      <vt:variant>
        <vt:i4>16</vt:i4>
      </vt:variant>
    </vt:vector>
  </HeadingPairs>
  <TitlesOfParts>
    <vt:vector size="204" baseType="lpstr">
      <vt:lpstr>Arial</vt:lpstr>
      <vt:lpstr>宋体</vt:lpstr>
      <vt:lpstr>Wingdings</vt:lpstr>
      <vt:lpstr>Times New Roman</vt:lpstr>
      <vt:lpstr>Verdana</vt:lpstr>
      <vt:lpstr>Calibri</vt:lpstr>
      <vt:lpstr>华文楷体</vt:lpstr>
      <vt:lpstr>华文行楷</vt:lpstr>
      <vt:lpstr>微软雅黑</vt:lpstr>
      <vt:lpstr>楷体</vt:lpstr>
      <vt:lpstr>Symbol</vt:lpstr>
      <vt:lpstr>Courier New</vt:lpstr>
      <vt:lpstr>楷体_GB2312</vt:lpstr>
      <vt:lpstr>Arial Unicode MS</vt:lpstr>
      <vt:lpstr>新宋体</vt:lpstr>
      <vt:lpstr>2_Balloons</vt:lpstr>
      <vt:lpstr>1_Balloons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基础部</dc:creator>
  <cp:lastModifiedBy>衫军</cp:lastModifiedBy>
  <cp:revision>465</cp:revision>
  <cp:lastPrinted>2020-11-19T10:09:54Z</cp:lastPrinted>
  <dcterms:created xsi:type="dcterms:W3CDTF">2001-03-15T01:39:43Z</dcterms:created>
  <dcterms:modified xsi:type="dcterms:W3CDTF">2020-12-10T02:07:05Z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