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3" r:id="rId3"/>
    <p:sldId id="354" r:id="rId4"/>
    <p:sldId id="416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417" r:id="rId13"/>
    <p:sldId id="405" r:id="rId14"/>
    <p:sldId id="362" r:id="rId15"/>
    <p:sldId id="363" r:id="rId16"/>
    <p:sldId id="364" r:id="rId17"/>
    <p:sldId id="366" r:id="rId18"/>
    <p:sldId id="367" r:id="rId19"/>
  </p:sldIdLst>
  <p:sldSz cx="9144000" cy="6858000" type="screen4x3"/>
  <p:notesSz cx="5659120" cy="848804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7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00"/>
    <a:srgbClr val="FFFFFF"/>
    <a:srgbClr val="40AEF2"/>
    <a:srgbClr val="4091F2"/>
    <a:srgbClr val="408C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44" autoAdjust="0"/>
    <p:restoredTop sz="86393"/>
  </p:normalViewPr>
  <p:slideViewPr>
    <p:cSldViewPr showGuides="1">
      <p:cViewPr varScale="1">
        <p:scale>
          <a:sx n="65" d="100"/>
          <a:sy n="65" d="100"/>
        </p:scale>
        <p:origin x="-1044" y="-96"/>
      </p:cViewPr>
      <p:guideLst>
        <p:guide orient="horz" pos="2159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emf"/><Relationship Id="rId10" Type="http://schemas.openxmlformats.org/officeDocument/2006/relationships/image" Target="../media/image10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emf"/><Relationship Id="rId8" Type="http://schemas.openxmlformats.org/officeDocument/2006/relationships/image" Target="../media/image75.emf"/><Relationship Id="rId7" Type="http://schemas.openxmlformats.org/officeDocument/2006/relationships/image" Target="../media/image74.emf"/><Relationship Id="rId6" Type="http://schemas.openxmlformats.org/officeDocument/2006/relationships/image" Target="../media/image73.e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5" Type="http://schemas.openxmlformats.org/officeDocument/2006/relationships/image" Target="../media/image82.emf"/><Relationship Id="rId14" Type="http://schemas.openxmlformats.org/officeDocument/2006/relationships/image" Target="../media/image81.emf"/><Relationship Id="rId13" Type="http://schemas.openxmlformats.org/officeDocument/2006/relationships/image" Target="../media/image80.emf"/><Relationship Id="rId12" Type="http://schemas.openxmlformats.org/officeDocument/2006/relationships/image" Target="../media/image79.emf"/><Relationship Id="rId11" Type="http://schemas.openxmlformats.org/officeDocument/2006/relationships/image" Target="../media/image78.emf"/><Relationship Id="rId10" Type="http://schemas.openxmlformats.org/officeDocument/2006/relationships/image" Target="../media/image77.emf"/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7" Type="http://schemas.openxmlformats.org/officeDocument/2006/relationships/image" Target="../media/image92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l"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206750" y="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l"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206750" y="8064500"/>
            <a:ext cx="2452688" cy="423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F4B6A1-2D76-4ECE-B5EA-B3E1884ADA58}" type="slidenum"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52688" cy="423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l"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206750" y="0"/>
            <a:ext cx="2452688" cy="423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0842" tIns="40421" rIns="80842" bIns="40421" numCol="1" anchor="t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08025" y="636588"/>
            <a:ext cx="4243388" cy="31829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4063" y="4032250"/>
            <a:ext cx="4151313" cy="3819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0842" tIns="40421" rIns="80842" bIns="4042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64500"/>
            <a:ext cx="2452688" cy="423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l" defTabSz="807720">
              <a:defRPr sz="1100"/>
            </a:lvl1pPr>
          </a:lstStyle>
          <a:p>
            <a:pPr marL="0" marR="0" lvl="0" indent="0" algn="l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06750" y="8064500"/>
            <a:ext cx="2452688" cy="4238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0842" tIns="40421" rIns="80842" bIns="40421" numCol="1" anchor="b" anchorCtr="0" compatLnSpc="1"/>
          <a:lstStyle>
            <a:lvl1pPr algn="r" defTabSz="807720">
              <a:defRPr sz="1100"/>
            </a:lvl1pPr>
          </a:lstStyle>
          <a:p>
            <a:pPr marL="0" marR="0" lvl="0" indent="0" algn="r" defTabSz="807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DF845A-D09E-47EC-BFCF-45E5C98D3682}" type="slidenum">
              <a:rPr kumimoji="1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7772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2000" y="4114800"/>
            <a:ext cx="77724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81000"/>
            <a:ext cx="78486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E67AA-A878-4456-999A-FF2A59357B1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12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9.emf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7.bin"/><Relationship Id="rId3" Type="http://schemas.openxmlformats.org/officeDocument/2006/relationships/image" Target="../media/image47.emf"/><Relationship Id="rId2" Type="http://schemas.openxmlformats.org/officeDocument/2006/relationships/oleObject" Target="../embeddings/oleObject46.bin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50.bin"/><Relationship Id="rId25" Type="http://schemas.openxmlformats.org/officeDocument/2006/relationships/vmlDrawing" Target="../drawings/vmlDrawing11.vml"/><Relationship Id="rId24" Type="http://schemas.openxmlformats.org/officeDocument/2006/relationships/slideLayout" Target="../slideLayouts/slideLayout12.xml"/><Relationship Id="rId23" Type="http://schemas.openxmlformats.org/officeDocument/2006/relationships/image" Target="../media/image6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5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50.emf"/><Relationship Id="rId19" Type="http://schemas.openxmlformats.org/officeDocument/2006/relationships/image" Target="../media/image58.wmf"/><Relationship Id="rId18" Type="http://schemas.openxmlformats.org/officeDocument/2006/relationships/oleObject" Target="../embeddings/oleObject58.bin"/><Relationship Id="rId17" Type="http://schemas.openxmlformats.org/officeDocument/2006/relationships/image" Target="../media/image57.wmf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56.wmf"/><Relationship Id="rId14" Type="http://schemas.openxmlformats.org/officeDocument/2006/relationships/oleObject" Target="../embeddings/oleObject56.bin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4.e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1.e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6.e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0.emf"/><Relationship Id="rId1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.wmf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12.xml"/><Relationship Id="rId30" Type="http://schemas.openxmlformats.org/officeDocument/2006/relationships/image" Target="../media/image82.emf"/><Relationship Id="rId3" Type="http://schemas.openxmlformats.org/officeDocument/2006/relationships/oleObject" Target="../embeddings/oleObject73.bin"/><Relationship Id="rId29" Type="http://schemas.openxmlformats.org/officeDocument/2006/relationships/oleObject" Target="../embeddings/oleObject86.bin"/><Relationship Id="rId28" Type="http://schemas.openxmlformats.org/officeDocument/2006/relationships/image" Target="../media/image81.emf"/><Relationship Id="rId27" Type="http://schemas.openxmlformats.org/officeDocument/2006/relationships/oleObject" Target="../embeddings/oleObject85.bin"/><Relationship Id="rId26" Type="http://schemas.openxmlformats.org/officeDocument/2006/relationships/image" Target="../media/image80.emf"/><Relationship Id="rId25" Type="http://schemas.openxmlformats.org/officeDocument/2006/relationships/oleObject" Target="../embeddings/oleObject84.bin"/><Relationship Id="rId24" Type="http://schemas.openxmlformats.org/officeDocument/2006/relationships/image" Target="../media/image79.emf"/><Relationship Id="rId23" Type="http://schemas.openxmlformats.org/officeDocument/2006/relationships/oleObject" Target="../embeddings/oleObject83.bin"/><Relationship Id="rId22" Type="http://schemas.openxmlformats.org/officeDocument/2006/relationships/image" Target="../media/image78.emf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77.emf"/><Relationship Id="rId2" Type="http://schemas.openxmlformats.org/officeDocument/2006/relationships/image" Target="../media/image72.e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76.e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75.e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74.e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3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88.bin"/><Relationship Id="rId3" Type="http://schemas.openxmlformats.org/officeDocument/2006/relationships/image" Target="../media/image84.emf"/><Relationship Id="rId2" Type="http://schemas.openxmlformats.org/officeDocument/2006/relationships/oleObject" Target="../embeddings/oleObject87.bin"/><Relationship Id="rId1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9.e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emf"/><Relationship Id="rId18" Type="http://schemas.openxmlformats.org/officeDocument/2006/relationships/vmlDrawing" Target="../drawings/vmlDrawing17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93.e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92.e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91.e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90.emf"/><Relationship Id="rId1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14.e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1.e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0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e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/>
          <p:nvPr/>
        </p:nvSpPr>
        <p:spPr>
          <a:xfrm>
            <a:off x="381000" y="5345113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可见对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点电荷场：静电场力所作的功与路径无关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电场的叠加原理，对任何带电体都有上述结果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493" name="Rectangle 5"/>
          <p:cNvSpPr/>
          <p:nvPr/>
        </p:nvSpPr>
        <p:spPr>
          <a:xfrm>
            <a:off x="228600" y="2598738"/>
            <a:ext cx="2759075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点电荷</a:t>
            </a:r>
            <a:r>
              <a:rPr lang="zh-CN" altLang="en-US" sz="3200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Q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157163" y="3440113"/>
          <a:ext cx="69580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606800" imgH="304800" progId="Equation.DSMT4">
                  <p:embed/>
                </p:oleObj>
              </mc:Choice>
              <mc:Fallback>
                <p:oleObj name="" r:id="rId1" imgW="3606800" imgH="304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163" y="3440113"/>
                        <a:ext cx="6958012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7188200" y="3303588"/>
          <a:ext cx="1927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193800" imgH="533400" progId="Equation.DSMT4">
                  <p:embed/>
                </p:oleObj>
              </mc:Choice>
              <mc:Fallback>
                <p:oleObj name="" r:id="rId3" imgW="1193800" imgH="533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88200" y="3303588"/>
                        <a:ext cx="19272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100013" y="4217988"/>
          <a:ext cx="73421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657600" imgH="533400" progId="Equation.DSMT4">
                  <p:embed/>
                </p:oleObj>
              </mc:Choice>
              <mc:Fallback>
                <p:oleObj name="" r:id="rId5" imgW="3657600" imgH="533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013" y="4217988"/>
                        <a:ext cx="7342187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/>
          <p:cNvGrpSpPr/>
          <p:nvPr/>
        </p:nvGrpSpPr>
        <p:grpSpPr>
          <a:xfrm>
            <a:off x="5105400" y="0"/>
            <a:ext cx="4038600" cy="3357563"/>
            <a:chOff x="3216" y="0"/>
            <a:chExt cx="2544" cy="2115"/>
          </a:xfrm>
        </p:grpSpPr>
        <p:sp>
          <p:nvSpPr>
            <p:cNvPr id="6151" name="Rectangle 10"/>
            <p:cNvSpPr/>
            <p:nvPr/>
          </p:nvSpPr>
          <p:spPr>
            <a:xfrm>
              <a:off x="3216" y="0"/>
              <a:ext cx="2544" cy="211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" name="Line 12"/>
            <p:cNvSpPr/>
            <p:nvPr/>
          </p:nvSpPr>
          <p:spPr>
            <a:xfrm flipV="1">
              <a:off x="4227" y="358"/>
              <a:ext cx="881" cy="1069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3" name="Line 13"/>
            <p:cNvSpPr/>
            <p:nvPr/>
          </p:nvSpPr>
          <p:spPr>
            <a:xfrm rot="1458599" flipV="1">
              <a:off x="4457" y="329"/>
              <a:ext cx="797" cy="1341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4" name="Line 14"/>
            <p:cNvSpPr/>
            <p:nvPr/>
          </p:nvSpPr>
          <p:spPr>
            <a:xfrm rot="4229503" flipV="1">
              <a:off x="4389" y="1193"/>
              <a:ext cx="634" cy="79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5" name="Line 15"/>
            <p:cNvSpPr/>
            <p:nvPr/>
          </p:nvSpPr>
          <p:spPr>
            <a:xfrm rot="5935162" flipV="1">
              <a:off x="4302" y="1374"/>
              <a:ext cx="402" cy="594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6" name="Line 16"/>
            <p:cNvSpPr/>
            <p:nvPr/>
          </p:nvSpPr>
          <p:spPr>
            <a:xfrm rot="-1486273" flipV="1">
              <a:off x="3994" y="370"/>
              <a:ext cx="867" cy="911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7" name="Line 17"/>
            <p:cNvSpPr/>
            <p:nvPr/>
          </p:nvSpPr>
          <p:spPr>
            <a:xfrm rot="9261313" flipV="1">
              <a:off x="3983" y="1515"/>
              <a:ext cx="353" cy="394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8" name="Line 18"/>
            <p:cNvSpPr/>
            <p:nvPr/>
          </p:nvSpPr>
          <p:spPr>
            <a:xfrm flipH="1" flipV="1">
              <a:off x="3598" y="638"/>
              <a:ext cx="633" cy="78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9" name="Line 19"/>
            <p:cNvSpPr/>
            <p:nvPr/>
          </p:nvSpPr>
          <p:spPr>
            <a:xfrm rot="-1458599" flipH="1" flipV="1">
              <a:off x="3531" y="865"/>
              <a:ext cx="586" cy="724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0" name="Line 20"/>
            <p:cNvSpPr/>
            <p:nvPr/>
          </p:nvSpPr>
          <p:spPr>
            <a:xfrm rot="-2791138" flipH="1" flipV="1">
              <a:off x="3525" y="1030"/>
              <a:ext cx="531" cy="706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1" name="Line 21"/>
            <p:cNvSpPr/>
            <p:nvPr/>
          </p:nvSpPr>
          <p:spPr>
            <a:xfrm rot="-4229503" flipH="1" flipV="1">
              <a:off x="3601" y="1258"/>
              <a:ext cx="482" cy="603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2" name="Line 22"/>
            <p:cNvSpPr/>
            <p:nvPr/>
          </p:nvSpPr>
          <p:spPr>
            <a:xfrm rot="-5935162" flipH="1" flipV="1">
              <a:off x="3779" y="1399"/>
              <a:ext cx="404" cy="55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3" name="Line 23"/>
            <p:cNvSpPr/>
            <p:nvPr/>
          </p:nvSpPr>
          <p:spPr>
            <a:xfrm rot="1486273" flipH="1" flipV="1">
              <a:off x="3756" y="448"/>
              <a:ext cx="695" cy="872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4" name="Line 24"/>
            <p:cNvSpPr/>
            <p:nvPr/>
          </p:nvSpPr>
          <p:spPr>
            <a:xfrm rot="-9038231" flipH="1" flipV="1">
              <a:off x="4147" y="1558"/>
              <a:ext cx="392" cy="375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5" name="Oval 25"/>
            <p:cNvSpPr/>
            <p:nvPr/>
          </p:nvSpPr>
          <p:spPr>
            <a:xfrm>
              <a:off x="4180" y="1380"/>
              <a:ext cx="107" cy="102"/>
            </a:xfrm>
            <a:prstGeom prst="ellipse">
              <a:avLst/>
            </a:prstGeom>
            <a:solidFill>
              <a:srgbClr val="009900"/>
            </a:solidFill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6" name="Line 26"/>
            <p:cNvSpPr/>
            <p:nvPr/>
          </p:nvSpPr>
          <p:spPr>
            <a:xfrm>
              <a:off x="4221" y="1438"/>
              <a:ext cx="1244" cy="1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Line 27"/>
            <p:cNvSpPr/>
            <p:nvPr/>
          </p:nvSpPr>
          <p:spPr>
            <a:xfrm flipV="1">
              <a:off x="4231" y="1094"/>
              <a:ext cx="1273" cy="341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8" name="Freeform 28"/>
            <p:cNvSpPr/>
            <p:nvPr/>
          </p:nvSpPr>
          <p:spPr>
            <a:xfrm>
              <a:off x="3538" y="699"/>
              <a:ext cx="1749" cy="562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6" y="10"/>
                </a:cxn>
                <a:cxn ang="0">
                  <a:pos x="59" y="16"/>
                </a:cxn>
                <a:cxn ang="0">
                  <a:pos x="91" y="0"/>
                </a:cxn>
              </a:cxnLst>
              <a:rect l="0" t="0" r="0" b="0"/>
              <a:pathLst>
                <a:path w="2352" h="792">
                  <a:moveTo>
                    <a:pt x="0" y="576"/>
                  </a:moveTo>
                  <a:cubicBezTo>
                    <a:pt x="208" y="492"/>
                    <a:pt x="416" y="408"/>
                    <a:pt x="672" y="432"/>
                  </a:cubicBezTo>
                  <a:cubicBezTo>
                    <a:pt x="928" y="456"/>
                    <a:pt x="1256" y="792"/>
                    <a:pt x="1536" y="720"/>
                  </a:cubicBezTo>
                  <a:cubicBezTo>
                    <a:pt x="1816" y="648"/>
                    <a:pt x="2216" y="120"/>
                    <a:pt x="235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Arc 29"/>
            <p:cNvSpPr/>
            <p:nvPr/>
          </p:nvSpPr>
          <p:spPr>
            <a:xfrm rot="-896076">
              <a:off x="3486" y="591"/>
              <a:ext cx="174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43192" h="26472" fill="none">
                  <a:moveTo>
                    <a:pt x="-1" y="21028"/>
                  </a:moveTo>
                  <a:cubicBezTo>
                    <a:pt x="309" y="9326"/>
                    <a:pt x="988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3239"/>
                    <a:pt x="43005" y="24874"/>
                    <a:pt x="42635" y="26472"/>
                  </a:cubicBezTo>
                </a:path>
                <a:path w="43192" h="26472" stroke="0">
                  <a:moveTo>
                    <a:pt x="-1" y="21028"/>
                  </a:moveTo>
                  <a:cubicBezTo>
                    <a:pt x="309" y="9326"/>
                    <a:pt x="9885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cubicBezTo>
                    <a:pt x="43192" y="23239"/>
                    <a:pt x="43005" y="24874"/>
                    <a:pt x="42635" y="26472"/>
                  </a:cubicBezTo>
                  <a:lnTo>
                    <a:pt x="21592" y="21600"/>
                  </a:lnTo>
                  <a:lnTo>
                    <a:pt x="-1" y="21028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Arc 30"/>
            <p:cNvSpPr/>
            <p:nvPr/>
          </p:nvSpPr>
          <p:spPr>
            <a:xfrm>
              <a:off x="4573" y="461"/>
              <a:ext cx="107" cy="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9320" h="21600" fill="none">
                  <a:moveTo>
                    <a:pt x="-1" y="0"/>
                  </a:moveTo>
                  <a:cubicBezTo>
                    <a:pt x="8181" y="0"/>
                    <a:pt x="15660" y="4622"/>
                    <a:pt x="19319" y="11940"/>
                  </a:cubicBezTo>
                </a:path>
                <a:path w="19320" h="21600" stroke="0">
                  <a:moveTo>
                    <a:pt x="-1" y="0"/>
                  </a:moveTo>
                  <a:cubicBezTo>
                    <a:pt x="8181" y="0"/>
                    <a:pt x="15660" y="4622"/>
                    <a:pt x="19319" y="1194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1" name="Object 31"/>
            <p:cNvGraphicFramePr>
              <a:graphicFrameLocks noChangeAspect="1"/>
            </p:cNvGraphicFramePr>
            <p:nvPr/>
          </p:nvGraphicFramePr>
          <p:xfrm>
            <a:off x="4644" y="358"/>
            <a:ext cx="11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39700" imgH="190500" progId="Equation.3">
                    <p:embed/>
                  </p:oleObj>
                </mc:Choice>
                <mc:Fallback>
                  <p:oleObj name="" r:id="rId7" imgW="139700" imgH="1905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44" y="358"/>
                          <a:ext cx="112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Line 32"/>
            <p:cNvSpPr/>
            <p:nvPr/>
          </p:nvSpPr>
          <p:spPr>
            <a:xfrm flipV="1">
              <a:off x="4537" y="256"/>
              <a:ext cx="107" cy="30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73" name="Line 33"/>
            <p:cNvSpPr/>
            <p:nvPr/>
          </p:nvSpPr>
          <p:spPr>
            <a:xfrm>
              <a:off x="4537" y="562"/>
              <a:ext cx="321" cy="137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74" name="Line 34"/>
            <p:cNvSpPr/>
            <p:nvPr/>
          </p:nvSpPr>
          <p:spPr>
            <a:xfrm flipV="1">
              <a:off x="4547" y="508"/>
              <a:ext cx="317" cy="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75" name="Object 35"/>
            <p:cNvGraphicFramePr>
              <a:graphicFrameLocks noChangeAspect="1"/>
            </p:cNvGraphicFramePr>
            <p:nvPr/>
          </p:nvGraphicFramePr>
          <p:xfrm>
            <a:off x="4323" y="1414"/>
            <a:ext cx="12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177800" imgH="215900" progId="Equation.3">
                    <p:embed/>
                  </p:oleObj>
                </mc:Choice>
                <mc:Fallback>
                  <p:oleObj name="" r:id="rId9" imgW="17780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3" y="1414"/>
                          <a:ext cx="12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36"/>
            <p:cNvGraphicFramePr>
              <a:graphicFrameLocks noChangeAspect="1"/>
            </p:cNvGraphicFramePr>
            <p:nvPr/>
          </p:nvGraphicFramePr>
          <p:xfrm>
            <a:off x="3428" y="1089"/>
            <a:ext cx="13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139700" imgH="152400" progId="Equation.3">
                    <p:embed/>
                  </p:oleObj>
                </mc:Choice>
                <mc:Fallback>
                  <p:oleObj name="" r:id="rId11" imgW="139700" imgH="152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28" y="1089"/>
                          <a:ext cx="13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37"/>
            <p:cNvGraphicFramePr>
              <a:graphicFrameLocks noChangeAspect="1"/>
            </p:cNvGraphicFramePr>
            <p:nvPr/>
          </p:nvGraphicFramePr>
          <p:xfrm>
            <a:off x="5251" y="699"/>
            <a:ext cx="13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139700" imgH="190500" progId="Equation.3">
                    <p:embed/>
                  </p:oleObj>
                </mc:Choice>
                <mc:Fallback>
                  <p:oleObj name="" r:id="rId13" imgW="139700" imgH="1905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51" y="699"/>
                          <a:ext cx="131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8" name="Object 38"/>
            <p:cNvGraphicFramePr>
              <a:graphicFrameLocks noChangeAspect="1"/>
            </p:cNvGraphicFramePr>
            <p:nvPr/>
          </p:nvGraphicFramePr>
          <p:xfrm>
            <a:off x="3752" y="1073"/>
            <a:ext cx="12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5" imgW="152400" imgH="241300" progId="Equation.3">
                    <p:embed/>
                  </p:oleObj>
                </mc:Choice>
                <mc:Fallback>
                  <p:oleObj name="" r:id="rId15" imgW="152400" imgH="2413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52" y="1073"/>
                          <a:ext cx="12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39"/>
            <p:cNvGraphicFramePr>
              <a:graphicFrameLocks noChangeAspect="1"/>
            </p:cNvGraphicFramePr>
            <p:nvPr/>
          </p:nvGraphicFramePr>
          <p:xfrm>
            <a:off x="4751" y="1005"/>
            <a:ext cx="12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7" imgW="152400" imgH="241300" progId="Equation.3">
                    <p:embed/>
                  </p:oleObj>
                </mc:Choice>
                <mc:Fallback>
                  <p:oleObj name="" r:id="rId17" imgW="152400" imgH="241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51" y="1005"/>
                          <a:ext cx="12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0" name="Object 40"/>
            <p:cNvGraphicFramePr>
              <a:graphicFrameLocks noChangeAspect="1"/>
            </p:cNvGraphicFramePr>
            <p:nvPr/>
          </p:nvGraphicFramePr>
          <p:xfrm>
            <a:off x="4298" y="875"/>
            <a:ext cx="104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9" imgW="127000" imgH="139700" progId="Equation.3">
                    <p:embed/>
                  </p:oleObj>
                </mc:Choice>
                <mc:Fallback>
                  <p:oleObj name="" r:id="rId19" imgW="127000" imgH="1397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98" y="875"/>
                          <a:ext cx="104" cy="1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41"/>
            <p:cNvGraphicFramePr>
              <a:graphicFrameLocks noChangeAspect="1"/>
            </p:cNvGraphicFramePr>
            <p:nvPr/>
          </p:nvGraphicFramePr>
          <p:xfrm>
            <a:off x="4430" y="179"/>
            <a:ext cx="15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1" imgW="215900" imgH="228600" progId="Equation.3">
                    <p:embed/>
                  </p:oleObj>
                </mc:Choice>
                <mc:Fallback>
                  <p:oleObj name="" r:id="rId21" imgW="2159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0" y="179"/>
                          <a:ext cx="152" cy="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42"/>
            <p:cNvGraphicFramePr>
              <a:graphicFrameLocks noChangeAspect="1"/>
            </p:cNvGraphicFramePr>
            <p:nvPr/>
          </p:nvGraphicFramePr>
          <p:xfrm>
            <a:off x="4823" y="358"/>
            <a:ext cx="15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3" imgW="190500" imgH="190500" progId="Equation.3">
                    <p:embed/>
                  </p:oleObj>
                </mc:Choice>
                <mc:Fallback>
                  <p:oleObj name="" r:id="rId23" imgW="190500" imgH="190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823" y="358"/>
                          <a:ext cx="151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Object 43"/>
            <p:cNvGraphicFramePr>
              <a:graphicFrameLocks noChangeAspect="1"/>
            </p:cNvGraphicFramePr>
            <p:nvPr/>
          </p:nvGraphicFramePr>
          <p:xfrm>
            <a:off x="4394" y="358"/>
            <a:ext cx="15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5" imgW="177800" imgH="241300" progId="Equation.3">
                    <p:embed/>
                  </p:oleObj>
                </mc:Choice>
                <mc:Fallback>
                  <p:oleObj name="" r:id="rId25" imgW="177800" imgH="2413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394" y="358"/>
                          <a:ext cx="158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36" name="Text Box 48"/>
          <p:cNvSpPr txBox="1"/>
          <p:nvPr/>
        </p:nvSpPr>
        <p:spPr>
          <a:xfrm>
            <a:off x="228600" y="981075"/>
            <a:ext cx="4953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描述静电场特性的另一基本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物理量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85" name="Text Box 56"/>
          <p:cNvSpPr txBox="1"/>
          <p:nvPr/>
        </p:nvSpPr>
        <p:spPr>
          <a:xfrm>
            <a:off x="381000" y="1524000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547" name="Text Box 59"/>
          <p:cNvSpPr txBox="1"/>
          <p:nvPr/>
        </p:nvSpPr>
        <p:spPr>
          <a:xfrm>
            <a:off x="304800" y="228600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600" b="1" dirty="0">
                <a:latin typeface="Times New Roman" panose="02020603050405020304" pitchFamily="18" charset="0"/>
                <a:ea typeface="黑体" pitchFamily="49" charset="-122"/>
              </a:rPr>
              <a:t>§5-6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电势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551" name="Text Box 63"/>
          <p:cNvSpPr txBox="1"/>
          <p:nvPr/>
        </p:nvSpPr>
        <p:spPr>
          <a:xfrm>
            <a:off x="381000" y="1916113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一、静电场的环路定理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/>
      <p:bldP spid="191536" grpId="0"/>
      <p:bldP spid="191547" grpId="0"/>
      <p:bldP spid="1915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/>
          <p:nvPr/>
        </p:nvSpPr>
        <p:spPr>
          <a:xfrm>
            <a:off x="307975" y="2435225"/>
            <a:ext cx="2895600" cy="561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解：取微元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9684" name="Picture 4" descr="10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828800"/>
            <a:ext cx="4051300" cy="2679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342900" y="2838450"/>
          <a:ext cx="34290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2" imgW="1524000" imgH="482600" progId="Equation.DSMT4">
                  <p:embed/>
                </p:oleObj>
              </mc:Choice>
              <mc:Fallback>
                <p:oleObj name="" r:id="rId2" imgW="1524000" imgH="482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" y="2838450"/>
                        <a:ext cx="3429000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07975" y="4179888"/>
          <a:ext cx="50339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" r:id="rId4" imgW="2501900" imgH="533400" progId="Equation.DSMT4">
                  <p:embed/>
                </p:oleObj>
              </mc:Choice>
              <mc:Fallback>
                <p:oleObj name="" r:id="rId4" imgW="2501900" imgH="533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7975" y="4179888"/>
                        <a:ext cx="5033963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554038" y="5276850"/>
          <a:ext cx="742315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" r:id="rId6" imgW="3162300" imgH="533400" progId="Equation.DSMT4">
                  <p:embed/>
                </p:oleObj>
              </mc:Choice>
              <mc:Fallback>
                <p:oleObj name="" r:id="rId6" imgW="3162300" imgH="5334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4038" y="5276850"/>
                        <a:ext cx="7423150" cy="133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28600" y="115888"/>
            <a:ext cx="8610600" cy="2111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五．电势的计算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由电势迭加原理计算    条件：场源电荷分布已知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[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例题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1]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带电圆环轴线上的电势分布。电量为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，半径为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ea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" fill="hold"/>
                                        <p:tgtEl>
                                          <p:spTgt spid="19968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" fill="hold"/>
                                        <p:tgtEl>
                                          <p:spTgt spid="1996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611188" y="2349500"/>
          <a:ext cx="30972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" r:id="rId1" imgW="1295400" imgH="228600" progId="Equation.DSMT4">
                  <p:embed/>
                </p:oleObj>
              </mc:Choice>
              <mc:Fallback>
                <p:oleObj name="" r:id="rId1" imgW="1295400" imgH="228600" progId="Equation.DSMT4">
                  <p:embed/>
                  <p:pic>
                    <p:nvPicPr>
                      <p:cNvPr id="0" name="图片 378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2349500"/>
                        <a:ext cx="309721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Rectangle 4"/>
          <p:cNvSpPr/>
          <p:nvPr/>
        </p:nvSpPr>
        <p:spPr>
          <a:xfrm>
            <a:off x="250825" y="3429000"/>
            <a:ext cx="34290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32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处的电势为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396875" y="4211638"/>
          <a:ext cx="60880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" r:id="rId3" imgW="2959100" imgH="533400" progId="Equation.DSMT4">
                  <p:embed/>
                </p:oleObj>
              </mc:Choice>
              <mc:Fallback>
                <p:oleObj name="" r:id="rId3" imgW="2959100" imgH="533400" progId="Equation.DSMT4">
                  <p:embed/>
                  <p:pic>
                    <p:nvPicPr>
                      <p:cNvPr id="0" name="图片 378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875" y="4211638"/>
                        <a:ext cx="6088063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514350" y="5449888"/>
          <a:ext cx="7732713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" r:id="rId5" imgW="3378200" imgH="533400" progId="Equation.DSMT4">
                  <p:embed/>
                </p:oleObj>
              </mc:Choice>
              <mc:Fallback>
                <p:oleObj name="" r:id="rId5" imgW="3378200" imgH="533400" progId="Equation.DSMT4">
                  <p:embed/>
                  <p:pic>
                    <p:nvPicPr>
                      <p:cNvPr id="0" name="图片 378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350" y="5449888"/>
                        <a:ext cx="7732713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3886200" y="1676400"/>
            <a:ext cx="5257800" cy="2514600"/>
            <a:chOff x="2448" y="1056"/>
            <a:chExt cx="3312" cy="1584"/>
          </a:xfrm>
        </p:grpSpPr>
        <p:sp>
          <p:nvSpPr>
            <p:cNvPr id="35846" name="Rectangle 8"/>
            <p:cNvSpPr/>
            <p:nvPr/>
          </p:nvSpPr>
          <p:spPr>
            <a:xfrm>
              <a:off x="2448" y="1056"/>
              <a:ext cx="3312" cy="15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5847" name="Group 9"/>
            <p:cNvGrpSpPr/>
            <p:nvPr/>
          </p:nvGrpSpPr>
          <p:grpSpPr>
            <a:xfrm>
              <a:off x="2592" y="1152"/>
              <a:ext cx="2928" cy="1440"/>
              <a:chOff x="1824" y="1680"/>
              <a:chExt cx="2400" cy="1824"/>
            </a:xfrm>
          </p:grpSpPr>
          <p:sp>
            <p:nvSpPr>
              <p:cNvPr id="35848" name="Oval 10"/>
              <p:cNvSpPr/>
              <p:nvPr/>
            </p:nvSpPr>
            <p:spPr>
              <a:xfrm>
                <a:off x="1968" y="1680"/>
                <a:ext cx="672" cy="1824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849" name="Line 11"/>
              <p:cNvSpPr/>
              <p:nvPr/>
            </p:nvSpPr>
            <p:spPr>
              <a:xfrm>
                <a:off x="2304" y="2592"/>
                <a:ext cx="1920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35850" name="Object 12"/>
              <p:cNvGraphicFramePr>
                <a:graphicFrameLocks noChangeAspect="1"/>
              </p:cNvGraphicFramePr>
              <p:nvPr/>
            </p:nvGraphicFramePr>
            <p:xfrm>
              <a:off x="3792" y="235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3" name="" r:id="rId7" imgW="177800" imgH="177800" progId="Equation.3">
                      <p:embed/>
                    </p:oleObj>
                  </mc:Choice>
                  <mc:Fallback>
                    <p:oleObj name="" r:id="rId7" imgW="177800" imgH="177800" progId="Equation.3">
                      <p:embed/>
                      <p:pic>
                        <p:nvPicPr>
                          <p:cNvPr id="0" name="图片 3789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92" y="2352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1" name="Object 13"/>
              <p:cNvGraphicFramePr>
                <a:graphicFrameLocks noChangeAspect="1"/>
              </p:cNvGraphicFramePr>
              <p:nvPr/>
            </p:nvGraphicFramePr>
            <p:xfrm>
              <a:off x="3984" y="264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4" name="" r:id="rId9" imgW="152400" imgH="152400" progId="Equation.3">
                      <p:embed/>
                    </p:oleObj>
                  </mc:Choice>
                  <mc:Fallback>
                    <p:oleObj name="" r:id="rId9" imgW="152400" imgH="152400" progId="Equation.3">
                      <p:embed/>
                      <p:pic>
                        <p:nvPicPr>
                          <p:cNvPr id="0" name="图片 3789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984" y="264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2" name="Object 14"/>
              <p:cNvGraphicFramePr>
                <a:graphicFrameLocks noChangeAspect="1"/>
              </p:cNvGraphicFramePr>
              <p:nvPr/>
            </p:nvGraphicFramePr>
            <p:xfrm>
              <a:off x="2208" y="2592"/>
              <a:ext cx="189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5" name="" r:id="rId11" imgW="177800" imgH="190500" progId="Equation.3">
                      <p:embed/>
                    </p:oleObj>
                  </mc:Choice>
                  <mc:Fallback>
                    <p:oleObj name="" r:id="rId11" imgW="177800" imgH="190500" progId="Equation.3">
                      <p:embed/>
                      <p:pic>
                        <p:nvPicPr>
                          <p:cNvPr id="0" name="图片 3789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08" y="2592"/>
                            <a:ext cx="189" cy="2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3" name="Object 15"/>
              <p:cNvGraphicFramePr>
                <a:graphicFrameLocks noChangeAspect="1"/>
              </p:cNvGraphicFramePr>
              <p:nvPr/>
            </p:nvGraphicFramePr>
            <p:xfrm>
              <a:off x="3024" y="2592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6" name="" r:id="rId13" imgW="152400" imgH="152400" progId="Equation.3">
                      <p:embed/>
                    </p:oleObj>
                  </mc:Choice>
                  <mc:Fallback>
                    <p:oleObj name="" r:id="rId13" imgW="152400" imgH="152400" progId="Equation.3">
                      <p:embed/>
                      <p:pic>
                        <p:nvPicPr>
                          <p:cNvPr id="0" name="图片 3789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024" y="2592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4" name="Object 16"/>
              <p:cNvGraphicFramePr>
                <a:graphicFrameLocks noChangeAspect="1"/>
              </p:cNvGraphicFramePr>
              <p:nvPr/>
            </p:nvGraphicFramePr>
            <p:xfrm>
              <a:off x="2064" y="292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7" name="" r:id="rId14" imgW="177800" imgH="177800" progId="Equation.3">
                      <p:embed/>
                    </p:oleObj>
                  </mc:Choice>
                  <mc:Fallback>
                    <p:oleObj name="" r:id="rId14" imgW="177800" imgH="177800" progId="Equation.3">
                      <p:embed/>
                      <p:pic>
                        <p:nvPicPr>
                          <p:cNvPr id="0" name="图片 3789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064" y="292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5" name="Object 17"/>
              <p:cNvGraphicFramePr>
                <a:graphicFrameLocks noChangeAspect="1"/>
              </p:cNvGraphicFramePr>
              <p:nvPr/>
            </p:nvGraphicFramePr>
            <p:xfrm>
              <a:off x="2304" y="1959"/>
              <a:ext cx="24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8" name="" r:id="rId16" imgW="215900" imgH="190500" progId="Equation.3">
                      <p:embed/>
                    </p:oleObj>
                  </mc:Choice>
                  <mc:Fallback>
                    <p:oleObj name="" r:id="rId16" imgW="215900" imgH="190500" progId="Equation.3">
                      <p:embed/>
                      <p:pic>
                        <p:nvPicPr>
                          <p:cNvPr id="0" name="图片 3789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304" y="1959"/>
                            <a:ext cx="240" cy="2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6" name="AutoShape 18" descr="大纸屑"/>
              <p:cNvSpPr/>
              <p:nvPr/>
            </p:nvSpPr>
            <p:spPr>
              <a:xfrm>
                <a:off x="2112" y="2112"/>
                <a:ext cx="384" cy="9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700" y="10800"/>
                    </a:moveTo>
                    <a:cubicBezTo>
                      <a:pt x="2700" y="15274"/>
                      <a:pt x="6326" y="18900"/>
                      <a:pt x="10800" y="18900"/>
                    </a:cubicBezTo>
                    <a:cubicBezTo>
                      <a:pt x="15274" y="18900"/>
                      <a:pt x="18900" y="15274"/>
                      <a:pt x="18900" y="10800"/>
                    </a:cubicBezTo>
                    <a:cubicBezTo>
                      <a:pt x="18900" y="6326"/>
                      <a:pt x="15274" y="2700"/>
                      <a:pt x="10800" y="2700"/>
                    </a:cubicBezTo>
                    <a:cubicBezTo>
                      <a:pt x="6326" y="2700"/>
                      <a:pt x="2700" y="6326"/>
                      <a:pt x="2700" y="10800"/>
                    </a:cubicBezTo>
                    <a:close/>
                  </a:path>
                </a:pathLst>
              </a:custGeom>
              <a:pattFill prst="lgConfetti">
                <a:fgClr>
                  <a:schemeClr val="accent2"/>
                </a:fgClr>
                <a:bgClr>
                  <a:srgbClr val="FFFFFF"/>
                </a:bgClr>
              </a:patt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857" name="Line 19"/>
              <p:cNvSpPr/>
              <p:nvPr/>
            </p:nvSpPr>
            <p:spPr>
              <a:xfrm flipH="1">
                <a:off x="2016" y="2592"/>
                <a:ext cx="288" cy="38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58" name="Line 20"/>
              <p:cNvSpPr/>
              <p:nvPr/>
            </p:nvSpPr>
            <p:spPr>
              <a:xfrm flipV="1">
                <a:off x="2304" y="2208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859" name="Line 21"/>
              <p:cNvSpPr/>
              <p:nvPr/>
            </p:nvSpPr>
            <p:spPr>
              <a:xfrm>
                <a:off x="2304" y="1920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35860" name="Object 22"/>
              <p:cNvGraphicFramePr>
                <a:graphicFrameLocks noChangeAspect="1"/>
              </p:cNvGraphicFramePr>
              <p:nvPr/>
            </p:nvGraphicFramePr>
            <p:xfrm>
              <a:off x="2305" y="2353"/>
              <a:ext cx="126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9" name="" r:id="rId18" imgW="127000" imgH="139700" progId="Equation.3">
                      <p:embed/>
                    </p:oleObj>
                  </mc:Choice>
                  <mc:Fallback>
                    <p:oleObj name="" r:id="rId18" imgW="127000" imgH="139700" progId="Equation.3">
                      <p:embed/>
                      <p:pic>
                        <p:nvPicPr>
                          <p:cNvPr id="0" name="图片 3789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305" y="2353"/>
                            <a:ext cx="126" cy="1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1" name="Line 23"/>
              <p:cNvSpPr/>
              <p:nvPr/>
            </p:nvSpPr>
            <p:spPr>
              <a:xfrm>
                <a:off x="2304" y="2112"/>
                <a:ext cx="1536" cy="48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5862" name="Object 24"/>
              <p:cNvGraphicFramePr>
                <a:graphicFrameLocks noChangeAspect="1"/>
              </p:cNvGraphicFramePr>
              <p:nvPr/>
            </p:nvGraphicFramePr>
            <p:xfrm>
              <a:off x="2215" y="3224"/>
              <a:ext cx="177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0" name="" r:id="rId20" imgW="139700" imgH="139700" progId="Equation.3">
                      <p:embed/>
                    </p:oleObj>
                  </mc:Choice>
                  <mc:Fallback>
                    <p:oleObj name="" r:id="rId20" imgW="139700" imgH="139700" progId="Equation.3">
                      <p:embed/>
                      <p:pic>
                        <p:nvPicPr>
                          <p:cNvPr id="0" name="图片 3789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15" y="3224"/>
                            <a:ext cx="177" cy="1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3" name="Line 25"/>
              <p:cNvSpPr/>
              <p:nvPr/>
            </p:nvSpPr>
            <p:spPr>
              <a:xfrm flipH="1">
                <a:off x="1824" y="2592"/>
                <a:ext cx="480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5864" name="Object 26"/>
              <p:cNvGraphicFramePr>
                <a:graphicFrameLocks noChangeAspect="1"/>
              </p:cNvGraphicFramePr>
              <p:nvPr/>
            </p:nvGraphicFramePr>
            <p:xfrm>
              <a:off x="2858" y="2123"/>
              <a:ext cx="670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01" name="" r:id="rId22" imgW="761365" imgH="279400" progId="Equation.3">
                      <p:embed/>
                    </p:oleObj>
                  </mc:Choice>
                  <mc:Fallback>
                    <p:oleObj name="" r:id="rId22" imgW="761365" imgH="279400" progId="Equation.3">
                      <p:embed/>
                      <p:pic>
                        <p:nvPicPr>
                          <p:cNvPr id="0" name="图片 37900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858" y="2123"/>
                            <a:ext cx="670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8926" name="Text Box 30"/>
          <p:cNvSpPr txBox="1"/>
          <p:nvPr/>
        </p:nvSpPr>
        <p:spPr>
          <a:xfrm>
            <a:off x="304800" y="127000"/>
            <a:ext cx="8534400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prstClr val="black"/>
                </a:solidFill>
                <a:ea typeface="黑体" pitchFamily="49" charset="-122"/>
              </a:rPr>
              <a:t>1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] </a:t>
            </a: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一均匀带电圆板，半径为 </a:t>
            </a:r>
            <a:r>
              <a:rPr lang="en-US" altLang="zh-CN" sz="2800" b="1" i="1" dirty="0">
                <a:solidFill>
                  <a:prstClr val="black"/>
                </a:solidFill>
                <a:ea typeface="黑体" pitchFamily="49" charset="-122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，其面电荷密度已知。求圆板轴线上的</a:t>
            </a:r>
            <a:r>
              <a:rPr lang="zh-CN" altLang="en-US" sz="2800" b="1" dirty="0" smtClean="0">
                <a:solidFill>
                  <a:prstClr val="black"/>
                </a:solidFill>
                <a:ea typeface="黑体" pitchFamily="49" charset="-122"/>
              </a:rPr>
              <a:t>电势。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8927" name="Text Box 31"/>
          <p:cNvSpPr txBox="1"/>
          <p:nvPr/>
        </p:nvSpPr>
        <p:spPr>
          <a:xfrm>
            <a:off x="395288" y="1052513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解：选坐标系如图。取半径为 </a:t>
            </a:r>
            <a:r>
              <a:rPr lang="en-US" altLang="zh-CN" sz="2800" b="1" i="1" dirty="0">
                <a:solidFill>
                  <a:prstClr val="black"/>
                </a:solidFill>
                <a:ea typeface="黑体" pitchFamily="49" charset="-122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，宽为 </a:t>
            </a:r>
            <a:r>
              <a:rPr lang="en-US" altLang="zh-CN" sz="2800" b="1" i="1" dirty="0">
                <a:solidFill>
                  <a:prstClr val="black"/>
                </a:solidFill>
                <a:ea typeface="黑体" pitchFamily="49" charset="-122"/>
              </a:rPr>
              <a:t>dr</a:t>
            </a:r>
            <a:r>
              <a:rPr lang="en-US" altLang="zh-CN" sz="2800" b="1" dirty="0">
                <a:solidFill>
                  <a:prstClr val="black"/>
                </a:solidFill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的圆环，</a:t>
            </a:r>
            <a:endParaRPr lang="zh-CN" altLang="en-US" sz="2800" b="1" dirty="0">
              <a:solidFill>
                <a:prstClr val="black"/>
              </a:solidFill>
              <a:ea typeface="黑体" pitchFamily="49" charset="-122"/>
            </a:endParaRPr>
          </a:p>
          <a:p>
            <a:pPr algn="just">
              <a:buClr>
                <a:srgbClr val="1F497D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黑体" pitchFamily="49" charset="-122"/>
              </a:rPr>
              <a:t>带电量为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20890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2089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26" grpId="0"/>
      <p:bldP spid="2089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1026"/>
          <p:cNvSpPr txBox="1"/>
          <p:nvPr/>
        </p:nvSpPr>
        <p:spPr>
          <a:xfrm>
            <a:off x="533400" y="228600"/>
            <a:ext cx="8153400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如图所示，点电荷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相距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，将另一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点电荷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点移到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点的过程中，电场力的功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是多少？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0" name="Text Box 1028"/>
          <p:cNvSpPr txBox="1"/>
          <p:nvPr/>
        </p:nvSpPr>
        <p:spPr>
          <a:xfrm>
            <a:off x="685800" y="1644650"/>
            <a:ext cx="3810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解：先求出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点的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电势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9861" name="Text Box 1029"/>
          <p:cNvSpPr txBox="1"/>
          <p:nvPr/>
        </p:nvSpPr>
        <p:spPr>
          <a:xfrm>
            <a:off x="762000" y="4953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4192" name="Object 1024"/>
          <p:cNvGraphicFramePr>
            <a:graphicFrameLocks noChangeAspect="1"/>
          </p:cNvGraphicFramePr>
          <p:nvPr/>
        </p:nvGraphicFramePr>
        <p:xfrm>
          <a:off x="884238" y="5410200"/>
          <a:ext cx="54705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" r:id="rId1" imgW="2997200" imgH="635000" progId="Equation.DSMT4">
                  <p:embed/>
                </p:oleObj>
              </mc:Choice>
              <mc:Fallback>
                <p:oleObj name="" r:id="rId1" imgW="2997200" imgH="635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4238" y="5410200"/>
                        <a:ext cx="5470525" cy="1042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193" name="Object 1025"/>
          <p:cNvGraphicFramePr>
            <a:graphicFrameLocks noChangeAspect="1"/>
          </p:cNvGraphicFramePr>
          <p:nvPr/>
        </p:nvGraphicFramePr>
        <p:xfrm>
          <a:off x="628650" y="2514600"/>
          <a:ext cx="3543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" r:id="rId3" imgW="2463800" imgH="1498600" progId="Equation.DSMT4">
                  <p:embed/>
                </p:oleObj>
              </mc:Choice>
              <mc:Fallback>
                <p:oleObj name="" r:id="rId3" imgW="2463800" imgH="149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8650" y="2514600"/>
                        <a:ext cx="3543300" cy="236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0" name="Group 1064"/>
          <p:cNvGrpSpPr/>
          <p:nvPr/>
        </p:nvGrpSpPr>
        <p:grpSpPr>
          <a:xfrm>
            <a:off x="4191000" y="1676400"/>
            <a:ext cx="4953000" cy="3429000"/>
            <a:chOff x="2640" y="1056"/>
            <a:chExt cx="3120" cy="2160"/>
          </a:xfrm>
        </p:grpSpPr>
        <p:sp>
          <p:nvSpPr>
            <p:cNvPr id="21511" name="Text Box 1051"/>
            <p:cNvSpPr txBox="1"/>
            <p:nvPr/>
          </p:nvSpPr>
          <p:spPr>
            <a:xfrm>
              <a:off x="2640" y="24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Line 1035"/>
            <p:cNvSpPr/>
            <p:nvPr/>
          </p:nvSpPr>
          <p:spPr>
            <a:xfrm>
              <a:off x="5424" y="2640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3" name="Text Box 1036"/>
            <p:cNvSpPr txBox="1"/>
            <p:nvPr/>
          </p:nvSpPr>
          <p:spPr>
            <a:xfrm>
              <a:off x="4368" y="2400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Oval 1037"/>
            <p:cNvSpPr/>
            <p:nvPr/>
          </p:nvSpPr>
          <p:spPr>
            <a:xfrm>
              <a:off x="3000" y="1328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Oval 1038"/>
            <p:cNvSpPr/>
            <p:nvPr/>
          </p:nvSpPr>
          <p:spPr>
            <a:xfrm>
              <a:off x="4344" y="1328"/>
              <a:ext cx="48" cy="4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Line 1039"/>
            <p:cNvSpPr/>
            <p:nvPr/>
          </p:nvSpPr>
          <p:spPr>
            <a:xfrm>
              <a:off x="3024" y="2640"/>
              <a:ext cx="244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7" name="Line 1040"/>
            <p:cNvSpPr/>
            <p:nvPr/>
          </p:nvSpPr>
          <p:spPr>
            <a:xfrm>
              <a:off x="3024" y="1344"/>
              <a:ext cx="0" cy="1296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8" name="Line 1041"/>
            <p:cNvSpPr/>
            <p:nvPr/>
          </p:nvSpPr>
          <p:spPr>
            <a:xfrm>
              <a:off x="3024" y="1356"/>
              <a:ext cx="1344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19" name="Line 1042"/>
            <p:cNvSpPr/>
            <p:nvPr/>
          </p:nvSpPr>
          <p:spPr>
            <a:xfrm>
              <a:off x="4368" y="1344"/>
              <a:ext cx="0" cy="1296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1520" name="Line 1043"/>
            <p:cNvSpPr/>
            <p:nvPr/>
          </p:nvSpPr>
          <p:spPr>
            <a:xfrm>
              <a:off x="3024" y="268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21" name="Line 1044"/>
            <p:cNvSpPr/>
            <p:nvPr/>
          </p:nvSpPr>
          <p:spPr>
            <a:xfrm>
              <a:off x="3024" y="2976"/>
              <a:ext cx="2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21522" name="Text Box 1045"/>
            <p:cNvSpPr txBox="1"/>
            <p:nvPr/>
          </p:nvSpPr>
          <p:spPr>
            <a:xfrm>
              <a:off x="4224" y="2870"/>
              <a:ext cx="28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1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Oval 1046"/>
            <p:cNvSpPr/>
            <p:nvPr/>
          </p:nvSpPr>
          <p:spPr>
            <a:xfrm>
              <a:off x="29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Oval 1047"/>
            <p:cNvSpPr/>
            <p:nvPr/>
          </p:nvSpPr>
          <p:spPr>
            <a:xfrm>
              <a:off x="5376" y="25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Oval 1048"/>
            <p:cNvSpPr/>
            <p:nvPr/>
          </p:nvSpPr>
          <p:spPr>
            <a:xfrm>
              <a:off x="4320" y="259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1049"/>
            <p:cNvSpPr txBox="1"/>
            <p:nvPr/>
          </p:nvSpPr>
          <p:spPr>
            <a:xfrm>
              <a:off x="2880" y="1104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Text Box 1050"/>
            <p:cNvSpPr txBox="1"/>
            <p:nvPr/>
          </p:nvSpPr>
          <p:spPr>
            <a:xfrm>
              <a:off x="4224" y="1104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8" name="Text Box 1052"/>
            <p:cNvSpPr txBox="1"/>
            <p:nvPr/>
          </p:nvSpPr>
          <p:spPr>
            <a:xfrm>
              <a:off x="5376" y="244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29" name="Object 1026"/>
            <p:cNvGraphicFramePr>
              <a:graphicFrameLocks noChangeAspect="1"/>
            </p:cNvGraphicFramePr>
            <p:nvPr/>
          </p:nvGraphicFramePr>
          <p:xfrm>
            <a:off x="2880" y="1872"/>
            <a:ext cx="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" r:id="rId5" imgW="203200" imgH="457200" progId="Equation.3">
                    <p:embed/>
                  </p:oleObj>
                </mc:Choice>
                <mc:Fallback>
                  <p:oleObj name="" r:id="rId5" imgW="203200" imgH="457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0" y="1872"/>
                          <a:ext cx="112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1027"/>
            <p:cNvGraphicFramePr>
              <a:graphicFrameLocks noChangeAspect="1"/>
            </p:cNvGraphicFramePr>
            <p:nvPr/>
          </p:nvGraphicFramePr>
          <p:xfrm>
            <a:off x="3600" y="1056"/>
            <a:ext cx="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" r:id="rId7" imgW="203200" imgH="457200" progId="Equation.3">
                    <p:embed/>
                  </p:oleObj>
                </mc:Choice>
                <mc:Fallback>
                  <p:oleObj name="" r:id="rId7" imgW="203200" imgH="457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056"/>
                          <a:ext cx="112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1028"/>
            <p:cNvGraphicFramePr>
              <a:graphicFrameLocks noChangeAspect="1"/>
            </p:cNvGraphicFramePr>
            <p:nvPr/>
          </p:nvGraphicFramePr>
          <p:xfrm>
            <a:off x="4416" y="1872"/>
            <a:ext cx="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" r:id="rId9" imgW="203200" imgH="457200" progId="Equation.3">
                    <p:embed/>
                  </p:oleObj>
                </mc:Choice>
                <mc:Fallback>
                  <p:oleObj name="" r:id="rId9" imgW="203200" imgH="457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1872"/>
                          <a:ext cx="112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1029"/>
            <p:cNvGraphicFramePr>
              <a:graphicFrameLocks noChangeAspect="1"/>
            </p:cNvGraphicFramePr>
            <p:nvPr/>
          </p:nvGraphicFramePr>
          <p:xfrm>
            <a:off x="3648" y="2688"/>
            <a:ext cx="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" r:id="rId11" imgW="203200" imgH="457200" progId="Equation.3">
                    <p:embed/>
                  </p:oleObj>
                </mc:Choice>
                <mc:Fallback>
                  <p:oleObj name="" r:id="rId11" imgW="203200" imgH="457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2688"/>
                          <a:ext cx="112" cy="2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/>
      <p:bldP spid="249860" grpId="0"/>
      <p:bldP spid="2498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09" name="Object 1029"/>
          <p:cNvGraphicFramePr>
            <a:graphicFrameLocks noChangeAspect="1"/>
          </p:cNvGraphicFramePr>
          <p:nvPr/>
        </p:nvGraphicFramePr>
        <p:xfrm>
          <a:off x="4281488" y="228600"/>
          <a:ext cx="27146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" r:id="rId1" imgW="1079500" imgH="431800" progId="Equation.DSMT4">
                  <p:embed/>
                </p:oleObj>
              </mc:Choice>
              <mc:Fallback>
                <p:oleObj name="" r:id="rId1" imgW="10795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1488" y="228600"/>
                        <a:ext cx="2714625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Text Box 1031"/>
          <p:cNvSpPr txBox="1"/>
          <p:nvPr/>
        </p:nvSpPr>
        <p:spPr>
          <a:xfrm>
            <a:off x="228600" y="242888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根据定义式计算</a:t>
            </a:r>
            <a:endParaRPr lang="zh-CN" altLang="en-US" sz="32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12" name="Text Box 1032"/>
          <p:cNvSpPr txBox="1"/>
          <p:nvPr/>
        </p:nvSpPr>
        <p:spPr>
          <a:xfrm>
            <a:off x="457200" y="8524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条件：场强分布已知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0724" name="Object 1044"/>
          <p:cNvGraphicFramePr>
            <a:graphicFrameLocks noChangeAspect="1"/>
          </p:cNvGraphicFramePr>
          <p:nvPr/>
        </p:nvGraphicFramePr>
        <p:xfrm>
          <a:off x="1171575" y="2746375"/>
          <a:ext cx="42100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" r:id="rId3" imgW="2197100" imgH="876300" progId="Equation.DSMT4">
                  <p:embed/>
                </p:oleObj>
              </mc:Choice>
              <mc:Fallback>
                <p:oleObj name="" r:id="rId3" imgW="2197100" imgH="876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71575" y="2746375"/>
                        <a:ext cx="4210050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1045"/>
          <p:cNvGraphicFramePr>
            <a:graphicFrameLocks noChangeAspect="1"/>
          </p:cNvGraphicFramePr>
          <p:nvPr/>
        </p:nvGraphicFramePr>
        <p:xfrm>
          <a:off x="1162050" y="5076825"/>
          <a:ext cx="4989513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" r:id="rId5" imgW="2857500" imgH="939800" progId="Equation.DSMT4">
                  <p:embed/>
                </p:oleObj>
              </mc:Choice>
              <mc:Fallback>
                <p:oleObj name="" r:id="rId5" imgW="2857500" imgH="939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2050" y="5076825"/>
                        <a:ext cx="4989513" cy="169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6" name="Text Box 1046"/>
          <p:cNvSpPr txBox="1"/>
          <p:nvPr/>
        </p:nvSpPr>
        <p:spPr>
          <a:xfrm>
            <a:off x="457200" y="44196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对球内的 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P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点，其电势为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47"/>
          <p:cNvGrpSpPr/>
          <p:nvPr/>
        </p:nvGrpSpPr>
        <p:grpSpPr>
          <a:xfrm>
            <a:off x="6096000" y="2636838"/>
            <a:ext cx="2438400" cy="1447800"/>
            <a:chOff x="3840" y="332"/>
            <a:chExt cx="1536" cy="912"/>
          </a:xfrm>
        </p:grpSpPr>
        <p:sp>
          <p:nvSpPr>
            <p:cNvPr id="15372" name="Oval 1048"/>
            <p:cNvSpPr>
              <a:spLocks noChangeArrowheads="1"/>
            </p:cNvSpPr>
            <p:nvPr/>
          </p:nvSpPr>
          <p:spPr bwMode="auto">
            <a:xfrm>
              <a:off x="3840" y="332"/>
              <a:ext cx="941" cy="9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73" name="Line 1049"/>
            <p:cNvSpPr>
              <a:spLocks noChangeShapeType="1"/>
            </p:cNvSpPr>
            <p:nvPr/>
          </p:nvSpPr>
          <p:spPr bwMode="auto">
            <a:xfrm>
              <a:off x="4633" y="788"/>
              <a:ext cx="743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38" name="Oval 1050"/>
            <p:cNvSpPr/>
            <p:nvPr/>
          </p:nvSpPr>
          <p:spPr>
            <a:xfrm>
              <a:off x="4286" y="764"/>
              <a:ext cx="49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Line 1051"/>
            <p:cNvSpPr>
              <a:spLocks noChangeShapeType="1"/>
            </p:cNvSpPr>
            <p:nvPr/>
          </p:nvSpPr>
          <p:spPr bwMode="auto">
            <a:xfrm flipV="1">
              <a:off x="4335" y="428"/>
              <a:ext cx="248" cy="33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40" name="Text Box 1052"/>
            <p:cNvSpPr txBox="1"/>
            <p:nvPr/>
          </p:nvSpPr>
          <p:spPr>
            <a:xfrm>
              <a:off x="4137" y="812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Text Box 1053"/>
            <p:cNvSpPr txBox="1"/>
            <p:nvPr/>
          </p:nvSpPr>
          <p:spPr>
            <a:xfrm>
              <a:off x="4187" y="42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Oval 1054"/>
            <p:cNvSpPr/>
            <p:nvPr/>
          </p:nvSpPr>
          <p:spPr>
            <a:xfrm>
              <a:off x="4583" y="764"/>
              <a:ext cx="50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055"/>
            <p:cNvSpPr txBox="1"/>
            <p:nvPr/>
          </p:nvSpPr>
          <p:spPr>
            <a:xfrm>
              <a:off x="4484" y="812"/>
              <a:ext cx="1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0737" name="Text Box 1057"/>
          <p:cNvSpPr txBox="1"/>
          <p:nvPr/>
        </p:nvSpPr>
        <p:spPr>
          <a:xfrm>
            <a:off x="533400" y="1447800"/>
            <a:ext cx="8229600" cy="13392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[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求均匀带电球面、内外的电势分布。带电量为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itchFamily="49" charset="-12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，球面半径为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itchFamily="49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 解：由高斯定理可易求得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2" grpId="0"/>
      <p:bldP spid="200726" grpId="0"/>
      <p:bldP spid="20073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5"/>
          <p:cNvSpPr/>
          <p:nvPr/>
        </p:nvSpPr>
        <p:spPr>
          <a:xfrm>
            <a:off x="381000" y="260350"/>
            <a:ext cx="5343525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对球外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的 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P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点，其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电势为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2627784" y="4149080"/>
          <a:ext cx="24082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" r:id="rId1" imgW="1117600" imgH="431800" progId="Equation.DSMT4">
                  <p:embed/>
                </p:oleObj>
              </mc:Choice>
              <mc:Fallback>
                <p:oleObj name="" r:id="rId1" imgW="1117600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784" y="4149080"/>
                        <a:ext cx="240823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41"/>
          <p:cNvGrpSpPr/>
          <p:nvPr/>
        </p:nvGrpSpPr>
        <p:grpSpPr>
          <a:xfrm>
            <a:off x="6096000" y="527050"/>
            <a:ext cx="2438400" cy="1447800"/>
            <a:chOff x="3840" y="332"/>
            <a:chExt cx="1536" cy="912"/>
          </a:xfrm>
        </p:grpSpPr>
        <p:sp>
          <p:nvSpPr>
            <p:cNvPr id="16395" name="Oval 9"/>
            <p:cNvSpPr>
              <a:spLocks noChangeArrowheads="1"/>
            </p:cNvSpPr>
            <p:nvPr/>
          </p:nvSpPr>
          <p:spPr bwMode="auto">
            <a:xfrm>
              <a:off x="3840" y="332"/>
              <a:ext cx="941" cy="9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V="1">
              <a:off x="4876" y="788"/>
              <a:ext cx="500" cy="1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0" name="Oval 11"/>
            <p:cNvSpPr/>
            <p:nvPr/>
          </p:nvSpPr>
          <p:spPr>
            <a:xfrm>
              <a:off x="4286" y="764"/>
              <a:ext cx="49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V="1">
              <a:off x="4335" y="428"/>
              <a:ext cx="248" cy="33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2" name="Text Box 13"/>
            <p:cNvSpPr txBox="1"/>
            <p:nvPr/>
          </p:nvSpPr>
          <p:spPr>
            <a:xfrm>
              <a:off x="4137" y="812"/>
              <a:ext cx="1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Text Box 14"/>
            <p:cNvSpPr txBox="1"/>
            <p:nvPr/>
          </p:nvSpPr>
          <p:spPr>
            <a:xfrm>
              <a:off x="4187" y="428"/>
              <a:ext cx="2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Oval 15"/>
            <p:cNvSpPr/>
            <p:nvPr/>
          </p:nvSpPr>
          <p:spPr>
            <a:xfrm>
              <a:off x="4876" y="775"/>
              <a:ext cx="50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Text Box 16"/>
            <p:cNvSpPr txBox="1"/>
            <p:nvPr/>
          </p:nvSpPr>
          <p:spPr>
            <a:xfrm>
              <a:off x="4840" y="799"/>
              <a:ext cx="1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1763" name="Object 35"/>
          <p:cNvGraphicFramePr>
            <a:graphicFrameLocks noChangeAspect="1"/>
          </p:cNvGraphicFramePr>
          <p:nvPr/>
        </p:nvGraphicFramePr>
        <p:xfrm>
          <a:off x="723900" y="920750"/>
          <a:ext cx="503237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" r:id="rId3" imgW="2108200" imgH="533400" progId="Equation.DSMT4">
                  <p:embed/>
                </p:oleObj>
              </mc:Choice>
              <mc:Fallback>
                <p:oleObj name="" r:id="rId3" imgW="2108200" imgH="5334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" y="920750"/>
                        <a:ext cx="5032375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71" name="Text Box 43"/>
          <p:cNvSpPr txBox="1"/>
          <p:nvPr/>
        </p:nvSpPr>
        <p:spPr>
          <a:xfrm>
            <a:off x="304800" y="2209800"/>
            <a:ext cx="8610600" cy="15696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对电荷有限分布的情况通常选无限远处为零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lvl="0" algn="just"/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电势点；对电荷无限分布的情况，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通常</a:t>
            </a:r>
            <a:r>
              <a:rPr lang="zh-CN" altLang="en-US" sz="32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en-US" altLang="zh-CN" sz="3200" b="1" dirty="0" smtClean="0">
                <a:solidFill>
                  <a:prstClr val="black"/>
                </a:solidFill>
                <a:ea typeface="黑体" pitchFamily="49" charset="-122"/>
              </a:rPr>
              <a:t>b </a:t>
            </a:r>
            <a:r>
              <a:rPr lang="zh-CN" altLang="en-US" sz="3200" b="1" dirty="0" smtClean="0">
                <a:solidFill>
                  <a:prstClr val="black"/>
                </a:solidFill>
                <a:ea typeface="黑体" pitchFamily="49" charset="-122"/>
              </a:rPr>
              <a:t>点为</a:t>
            </a:r>
            <a:r>
              <a:rPr lang="zh-CN" altLang="en-US" sz="32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零</a:t>
            </a:r>
            <a:r>
              <a:rPr lang="zh-CN" altLang="en-US" sz="32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电势的参考点</a:t>
            </a:r>
            <a:r>
              <a:rPr lang="zh-CN" altLang="en-US" sz="3200" b="1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，则：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017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" fill="hold"/>
                                        <p:tgtEl>
                                          <p:spTgt spid="2017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/>
      <p:bldP spid="201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95" name="Text Box 43"/>
          <p:cNvSpPr txBox="1"/>
          <p:nvPr/>
        </p:nvSpPr>
        <p:spPr>
          <a:xfrm>
            <a:off x="304800" y="188913"/>
            <a:ext cx="8534400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]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有一无限长均匀带电直线（线电荷密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度为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i="1" dirty="0"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）。求直线外一点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黑体" pitchFamily="49" charset="-122"/>
              </a:rPr>
              <a:t>a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处的电势。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275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103313" y="1917700"/>
          <a:ext cx="2324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1" imgW="990600" imgH="533400" progId="Equation.DSMT4">
                  <p:embed/>
                </p:oleObj>
              </mc:Choice>
              <mc:Fallback>
                <p:oleObj name="" r:id="rId1" imgW="990600" imgH="533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3313" y="1917700"/>
                        <a:ext cx="2324100" cy="1295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44"/>
          <p:cNvGrpSpPr/>
          <p:nvPr/>
        </p:nvGrpSpPr>
        <p:grpSpPr>
          <a:xfrm>
            <a:off x="4876800" y="1905000"/>
            <a:ext cx="4267200" cy="4953000"/>
            <a:chOff x="3072" y="1200"/>
            <a:chExt cx="2688" cy="3120"/>
          </a:xfrm>
        </p:grpSpPr>
        <p:sp>
          <p:nvSpPr>
            <p:cNvPr id="24580" name="Rectangle 6"/>
            <p:cNvSpPr/>
            <p:nvPr/>
          </p:nvSpPr>
          <p:spPr>
            <a:xfrm>
              <a:off x="3072" y="1200"/>
              <a:ext cx="2688" cy="31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1" name="Line 8"/>
            <p:cNvSpPr/>
            <p:nvPr/>
          </p:nvSpPr>
          <p:spPr>
            <a:xfrm>
              <a:off x="3312" y="1662"/>
              <a:ext cx="0" cy="230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2" name="Line 9"/>
            <p:cNvSpPr/>
            <p:nvPr/>
          </p:nvSpPr>
          <p:spPr>
            <a:xfrm>
              <a:off x="3513" y="1662"/>
              <a:ext cx="0" cy="230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3" name="Line 10"/>
            <p:cNvSpPr/>
            <p:nvPr/>
          </p:nvSpPr>
          <p:spPr>
            <a:xfrm flipH="1">
              <a:off x="3513" y="2666"/>
              <a:ext cx="451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84" name="Line 11"/>
            <p:cNvSpPr/>
            <p:nvPr/>
          </p:nvSpPr>
          <p:spPr>
            <a:xfrm flipV="1">
              <a:off x="4315" y="2659"/>
              <a:ext cx="425" cy="7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85" name="Line 12"/>
            <p:cNvSpPr/>
            <p:nvPr/>
          </p:nvSpPr>
          <p:spPr>
            <a:xfrm>
              <a:off x="4566" y="3198"/>
              <a:ext cx="902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86" name="Line 13"/>
            <p:cNvSpPr/>
            <p:nvPr/>
          </p:nvSpPr>
          <p:spPr>
            <a:xfrm flipH="1">
              <a:off x="3513" y="3198"/>
              <a:ext cx="651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87" name="Oval 14"/>
            <p:cNvSpPr/>
            <p:nvPr/>
          </p:nvSpPr>
          <p:spPr>
            <a:xfrm>
              <a:off x="4816" y="2647"/>
              <a:ext cx="50" cy="59"/>
            </a:xfrm>
            <a:prstGeom prst="ellipse">
              <a:avLst/>
            </a:prstGeom>
            <a:solidFill>
              <a:srgbClr val="009900"/>
            </a:solidFill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Oval 15"/>
            <p:cNvSpPr/>
            <p:nvPr/>
          </p:nvSpPr>
          <p:spPr>
            <a:xfrm>
              <a:off x="5442" y="2667"/>
              <a:ext cx="50" cy="59"/>
            </a:xfrm>
            <a:prstGeom prst="ellipse">
              <a:avLst/>
            </a:prstGeom>
            <a:solidFill>
              <a:srgbClr val="009900"/>
            </a:solidFill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Line 16"/>
            <p:cNvSpPr/>
            <p:nvPr/>
          </p:nvSpPr>
          <p:spPr>
            <a:xfrm flipV="1">
              <a:off x="3312" y="1248"/>
              <a:ext cx="0" cy="35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4590" name="Line 17"/>
            <p:cNvSpPr/>
            <p:nvPr/>
          </p:nvSpPr>
          <p:spPr>
            <a:xfrm flipV="1">
              <a:off x="3513" y="1248"/>
              <a:ext cx="0" cy="35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4591" name="Line 18"/>
            <p:cNvSpPr/>
            <p:nvPr/>
          </p:nvSpPr>
          <p:spPr>
            <a:xfrm flipV="1">
              <a:off x="3513" y="3966"/>
              <a:ext cx="0" cy="35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4592" name="Line 19"/>
            <p:cNvSpPr/>
            <p:nvPr/>
          </p:nvSpPr>
          <p:spPr>
            <a:xfrm flipV="1">
              <a:off x="3312" y="3966"/>
              <a:ext cx="0" cy="35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93" name="Object 20"/>
            <p:cNvGraphicFramePr>
              <a:graphicFrameLocks noChangeAspect="1"/>
            </p:cNvGraphicFramePr>
            <p:nvPr/>
          </p:nvGraphicFramePr>
          <p:xfrm>
            <a:off x="4735" y="2377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" r:id="rId3" imgW="139700" imgH="152400" progId="Equation.3">
                    <p:embed/>
                  </p:oleObj>
                </mc:Choice>
                <mc:Fallback>
                  <p:oleObj name="" r:id="rId3" imgW="139700" imgH="1524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35" y="2377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1"/>
            <p:cNvGraphicFramePr>
              <a:graphicFrameLocks noChangeAspect="1"/>
            </p:cNvGraphicFramePr>
            <p:nvPr/>
          </p:nvGraphicFramePr>
          <p:xfrm>
            <a:off x="5368" y="2343"/>
            <a:ext cx="1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" r:id="rId5" imgW="139700" imgH="190500" progId="Equation.3">
                    <p:embed/>
                  </p:oleObj>
                </mc:Choice>
                <mc:Fallback>
                  <p:oleObj name="" r:id="rId5" imgW="139700" imgH="1905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68" y="2343"/>
                          <a:ext cx="19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Line 22"/>
            <p:cNvSpPr/>
            <p:nvPr/>
          </p:nvSpPr>
          <p:spPr>
            <a:xfrm>
              <a:off x="5468" y="2666"/>
              <a:ext cx="0" cy="768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4596" name="Object 23"/>
            <p:cNvGraphicFramePr>
              <a:graphicFrameLocks noChangeAspect="1"/>
            </p:cNvGraphicFramePr>
            <p:nvPr/>
          </p:nvGraphicFramePr>
          <p:xfrm>
            <a:off x="4014" y="2432"/>
            <a:ext cx="23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" r:id="rId7" imgW="152400" imgH="241300" progId="Equation.3">
                    <p:embed/>
                  </p:oleObj>
                </mc:Choice>
                <mc:Fallback>
                  <p:oleObj name="" r:id="rId7" imgW="152400" imgH="2413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4" y="2432"/>
                          <a:ext cx="238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4"/>
            <p:cNvGraphicFramePr>
              <a:graphicFrameLocks noChangeAspect="1"/>
            </p:cNvGraphicFramePr>
            <p:nvPr/>
          </p:nvGraphicFramePr>
          <p:xfrm>
            <a:off x="4265" y="2968"/>
            <a:ext cx="23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" r:id="rId9" imgW="152400" imgH="241300" progId="Equation.3">
                    <p:embed/>
                  </p:oleObj>
                </mc:Choice>
                <mc:Fallback>
                  <p:oleObj name="" r:id="rId9" imgW="152400" imgH="2413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65" y="2968"/>
                          <a:ext cx="238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25"/>
            <p:cNvGraphicFramePr>
              <a:graphicFrameLocks noChangeAspect="1"/>
            </p:cNvGraphicFramePr>
            <p:nvPr/>
          </p:nvGraphicFramePr>
          <p:xfrm>
            <a:off x="3312" y="1602"/>
            <a:ext cx="20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" r:id="rId11" imgW="165100" imgH="165100" progId="Equation.3">
                    <p:embed/>
                  </p:oleObj>
                </mc:Choice>
                <mc:Fallback>
                  <p:oleObj name="" r:id="rId11" imgW="165100" imgH="165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1602"/>
                          <a:ext cx="201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6"/>
            <p:cNvGraphicFramePr>
              <a:graphicFrameLocks noChangeAspect="1"/>
            </p:cNvGraphicFramePr>
            <p:nvPr/>
          </p:nvGraphicFramePr>
          <p:xfrm>
            <a:off x="3312" y="1898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6" name="" r:id="rId13" imgW="165100" imgH="165100" progId="Equation.3">
                    <p:embed/>
                  </p:oleObj>
                </mc:Choice>
                <mc:Fallback>
                  <p:oleObj name="" r:id="rId13" imgW="1651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1898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27"/>
            <p:cNvGraphicFramePr>
              <a:graphicFrameLocks noChangeAspect="1"/>
            </p:cNvGraphicFramePr>
            <p:nvPr/>
          </p:nvGraphicFramePr>
          <p:xfrm>
            <a:off x="3312" y="2193"/>
            <a:ext cx="20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7" name="" r:id="rId15" imgW="165100" imgH="165100" progId="Equation.3">
                    <p:embed/>
                  </p:oleObj>
                </mc:Choice>
                <mc:Fallback>
                  <p:oleObj name="" r:id="rId15" imgW="165100" imgH="1651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2193"/>
                          <a:ext cx="201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8"/>
            <p:cNvGraphicFramePr>
              <a:graphicFrameLocks noChangeAspect="1"/>
            </p:cNvGraphicFramePr>
            <p:nvPr/>
          </p:nvGraphicFramePr>
          <p:xfrm>
            <a:off x="3312" y="2548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8" name="" r:id="rId17" imgW="165100" imgH="165100" progId="Equation.3">
                    <p:embed/>
                  </p:oleObj>
                </mc:Choice>
                <mc:Fallback>
                  <p:oleObj name="" r:id="rId17" imgW="165100" imgH="165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2548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29"/>
            <p:cNvGraphicFramePr>
              <a:graphicFrameLocks noChangeAspect="1"/>
            </p:cNvGraphicFramePr>
            <p:nvPr/>
          </p:nvGraphicFramePr>
          <p:xfrm>
            <a:off x="3312" y="2902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9" name="" r:id="rId19" imgW="165100" imgH="165100" progId="Equation.3">
                    <p:embed/>
                  </p:oleObj>
                </mc:Choice>
                <mc:Fallback>
                  <p:oleObj name="" r:id="rId19" imgW="165100" imgH="1651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2902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3" name="Object 30"/>
            <p:cNvGraphicFramePr>
              <a:graphicFrameLocks noChangeAspect="1"/>
            </p:cNvGraphicFramePr>
            <p:nvPr/>
          </p:nvGraphicFramePr>
          <p:xfrm>
            <a:off x="3312" y="3198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" r:id="rId21" imgW="165100" imgH="165100" progId="Equation.3">
                    <p:embed/>
                  </p:oleObj>
                </mc:Choice>
                <mc:Fallback>
                  <p:oleObj name="" r:id="rId21" imgW="165100" imgH="165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3198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31"/>
            <p:cNvGraphicFramePr>
              <a:graphicFrameLocks noChangeAspect="1"/>
            </p:cNvGraphicFramePr>
            <p:nvPr/>
          </p:nvGraphicFramePr>
          <p:xfrm>
            <a:off x="3312" y="3434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" r:id="rId23" imgW="165100" imgH="165100" progId="Equation.3">
                    <p:embed/>
                  </p:oleObj>
                </mc:Choice>
                <mc:Fallback>
                  <p:oleObj name="" r:id="rId23" imgW="165100" imgH="1651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3434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32"/>
            <p:cNvGraphicFramePr>
              <a:graphicFrameLocks noChangeAspect="1"/>
            </p:cNvGraphicFramePr>
            <p:nvPr/>
          </p:nvGraphicFramePr>
          <p:xfrm>
            <a:off x="3312" y="3729"/>
            <a:ext cx="20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2" name="" r:id="rId25" imgW="165100" imgH="165100" progId="Equation.3">
                    <p:embed/>
                  </p:oleObj>
                </mc:Choice>
                <mc:Fallback>
                  <p:oleObj name="" r:id="rId25" imgW="165100" imgH="1651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3729"/>
                          <a:ext cx="201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33"/>
            <p:cNvGraphicFramePr>
              <a:graphicFrameLocks noChangeAspect="1"/>
            </p:cNvGraphicFramePr>
            <p:nvPr/>
          </p:nvGraphicFramePr>
          <p:xfrm>
            <a:off x="3312" y="4025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" r:id="rId27" imgW="165100" imgH="165100" progId="Equation.3">
                    <p:embed/>
                  </p:oleObj>
                </mc:Choice>
                <mc:Fallback>
                  <p:oleObj name="" r:id="rId27" imgW="165100" imgH="1651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4025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34"/>
            <p:cNvGraphicFramePr>
              <a:graphicFrameLocks noChangeAspect="1"/>
            </p:cNvGraphicFramePr>
            <p:nvPr/>
          </p:nvGraphicFramePr>
          <p:xfrm>
            <a:off x="3312" y="1307"/>
            <a:ext cx="20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name="" r:id="rId29" imgW="165100" imgH="165100" progId="Equation.3">
                    <p:embed/>
                  </p:oleObj>
                </mc:Choice>
                <mc:Fallback>
                  <p:oleObj name="" r:id="rId29" imgW="165100" imgH="1651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1307"/>
                          <a:ext cx="201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2797" name="Text Box 45"/>
          <p:cNvSpPr txBox="1"/>
          <p:nvPr/>
        </p:nvSpPr>
        <p:spPr>
          <a:xfrm>
            <a:off x="323850" y="1268413"/>
            <a:ext cx="8534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解：由高斯定理不难求得距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黑体" pitchFamily="49" charset="-122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处的电场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2027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95" grpId="0"/>
      <p:bldP spid="20279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2" name="Text Box 22"/>
          <p:cNvSpPr txBox="1"/>
          <p:nvPr/>
        </p:nvSpPr>
        <p:spPr>
          <a:xfrm>
            <a:off x="690563" y="5257800"/>
            <a:ext cx="5105400" cy="1416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证明：电荷沿等势面移动时，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电场力不做功</a:t>
            </a:r>
            <a:endParaRPr lang="zh-CN" altLang="en-US" sz="2800" b="1" dirty="0">
              <a:latin typeface="Times New Roman" panose="02020603050405020304" pitchFamily="18" charset="0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设 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itchFamily="49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黑体" pitchFamily="49" charset="-122"/>
              </a:rPr>
              <a:t>是等势面上的两点，</a:t>
            </a:r>
            <a:endParaRPr lang="zh-CN" altLang="en-US" sz="28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pic>
        <p:nvPicPr>
          <p:cNvPr id="204804" name="Picture 4" descr="10-29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952625"/>
            <a:ext cx="4267200" cy="190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5" name="Text Box 25"/>
          <p:cNvSpPr txBox="1"/>
          <p:nvPr/>
        </p:nvSpPr>
        <p:spPr>
          <a:xfrm>
            <a:off x="304800" y="849313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一、等势面 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电势相等的点在空间连成的曲面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或平面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称为等势面。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7" name="Text Box 27"/>
          <p:cNvSpPr txBox="1"/>
          <p:nvPr/>
        </p:nvSpPr>
        <p:spPr>
          <a:xfrm>
            <a:off x="228600" y="3962400"/>
            <a:ext cx="5105400" cy="1176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等势面的性质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等势面与电场线正交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5867400" y="3068638"/>
            <a:ext cx="2971800" cy="3505200"/>
            <a:chOff x="3696" y="1933"/>
            <a:chExt cx="1872" cy="2208"/>
          </a:xfrm>
        </p:grpSpPr>
        <p:sp>
          <p:nvSpPr>
            <p:cNvPr id="27654" name="Line 5"/>
            <p:cNvSpPr/>
            <p:nvPr/>
          </p:nvSpPr>
          <p:spPr>
            <a:xfrm>
              <a:off x="3696" y="2941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7655" name="Arc 6"/>
            <p:cNvSpPr/>
            <p:nvPr/>
          </p:nvSpPr>
          <p:spPr>
            <a:xfrm>
              <a:off x="3888" y="2221"/>
              <a:ext cx="1008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Oval 7"/>
            <p:cNvSpPr/>
            <p:nvPr/>
          </p:nvSpPr>
          <p:spPr>
            <a:xfrm>
              <a:off x="4032" y="2221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Oval 8"/>
            <p:cNvSpPr/>
            <p:nvPr/>
          </p:nvSpPr>
          <p:spPr>
            <a:xfrm>
              <a:off x="4848" y="361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4680" y="2941"/>
              <a:ext cx="168" cy="432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59" name="Arc 11"/>
            <p:cNvSpPr/>
            <p:nvPr/>
          </p:nvSpPr>
          <p:spPr>
            <a:xfrm flipV="1">
              <a:off x="4800" y="2893"/>
              <a:ext cx="143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424" h="21600" fill="none">
                  <a:moveTo>
                    <a:pt x="-1" y="0"/>
                  </a:moveTo>
                  <a:cubicBezTo>
                    <a:pt x="10865" y="0"/>
                    <a:pt x="20039" y="8071"/>
                    <a:pt x="21423" y="18848"/>
                  </a:cubicBezTo>
                </a:path>
                <a:path w="21424" h="21600" stroke="0">
                  <a:moveTo>
                    <a:pt x="-1" y="0"/>
                  </a:moveTo>
                  <a:cubicBezTo>
                    <a:pt x="10865" y="0"/>
                    <a:pt x="20039" y="8071"/>
                    <a:pt x="21423" y="1884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Text Box 12"/>
            <p:cNvSpPr txBox="1"/>
            <p:nvPr/>
          </p:nvSpPr>
          <p:spPr>
            <a:xfrm>
              <a:off x="3984" y="19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Text Box 13"/>
            <p:cNvSpPr txBox="1"/>
            <p:nvPr/>
          </p:nvSpPr>
          <p:spPr>
            <a:xfrm>
              <a:off x="4944" y="3517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62" name="Object 16"/>
            <p:cNvGraphicFramePr>
              <a:graphicFrameLocks noChangeAspect="1"/>
            </p:cNvGraphicFramePr>
            <p:nvPr/>
          </p:nvGraphicFramePr>
          <p:xfrm>
            <a:off x="4976" y="3022"/>
            <a:ext cx="18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" r:id="rId2" imgW="127000" imgH="203200" progId="Equation.DSMT4">
                    <p:embed/>
                  </p:oleObj>
                </mc:Choice>
                <mc:Fallback>
                  <p:oleObj name="" r:id="rId2" imgW="127000" imgH="2032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6" y="3022"/>
                          <a:ext cx="18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28"/>
            <p:cNvGraphicFramePr>
              <a:graphicFrameLocks noChangeAspect="1"/>
            </p:cNvGraphicFramePr>
            <p:nvPr/>
          </p:nvGraphicFramePr>
          <p:xfrm>
            <a:off x="5177" y="2631"/>
            <a:ext cx="20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" r:id="rId4" imgW="165100" imgH="215900" progId="Equation.DSMT4">
                    <p:embed/>
                  </p:oleObj>
                </mc:Choice>
                <mc:Fallback>
                  <p:oleObj name="" r:id="rId4" imgW="165100" imgH="2159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7" y="2631"/>
                          <a:ext cx="203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4" name="Text Box 31"/>
          <p:cNvSpPr txBox="1"/>
          <p:nvPr/>
        </p:nvSpPr>
        <p:spPr>
          <a:xfrm>
            <a:off x="539750" y="260350"/>
            <a:ext cx="7848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等势面  电势梯度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2" grpId="0"/>
      <p:bldP spid="204825" grpId="0"/>
      <p:bldP spid="204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52" name="Text Box 28"/>
          <p:cNvSpPr txBox="1"/>
          <p:nvPr/>
        </p:nvSpPr>
        <p:spPr>
          <a:xfrm>
            <a:off x="304800" y="3048000"/>
            <a:ext cx="8839200" cy="154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可见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在任何静电场中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电场线与等势面正交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．电场线由电势高的等势面指向电势低的等势面。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．等势面密处场强大，稀疏处场强小。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5848" name="Object 24"/>
          <p:cNvGraphicFramePr>
            <a:graphicFrameLocks noChangeAspect="1"/>
          </p:cNvGraphicFramePr>
          <p:nvPr/>
        </p:nvGraphicFramePr>
        <p:xfrm>
          <a:off x="5087938" y="5757863"/>
          <a:ext cx="33893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" r:id="rId1" imgW="1498600" imgH="406400" progId="Equation.DSMT4">
                  <p:embed/>
                </p:oleObj>
              </mc:Choice>
              <mc:Fallback>
                <p:oleObj name="" r:id="rId1" imgW="1498600" imgH="4064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7938" y="5757863"/>
                        <a:ext cx="3389312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395288" y="277813"/>
          <a:ext cx="38560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" r:id="rId3" imgW="1739900" imgH="266700" progId="Equation.DSMT4">
                  <p:embed/>
                </p:oleObj>
              </mc:Choice>
              <mc:Fallback>
                <p:oleObj name="" r:id="rId3" imgW="1739900" imgH="2667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277813"/>
                        <a:ext cx="3856037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3"/>
          <p:cNvGraphicFramePr>
            <a:graphicFrameLocks noChangeAspect="1"/>
          </p:cNvGraphicFramePr>
          <p:nvPr/>
        </p:nvGraphicFramePr>
        <p:xfrm>
          <a:off x="228600" y="1012825"/>
          <a:ext cx="602456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" r:id="rId5" imgW="2743200" imgH="571500" progId="Equation.DSMT4">
                  <p:embed/>
                </p:oleObj>
              </mc:Choice>
              <mc:Fallback>
                <p:oleObj name="" r:id="rId5" imgW="2743200" imgH="571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1012825"/>
                        <a:ext cx="6024563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77800" y="2438400"/>
          <a:ext cx="370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" r:id="rId7" imgW="1790700" imgH="254000" progId="Equation.DSMT4">
                  <p:embed/>
                </p:oleObj>
              </mc:Choice>
              <mc:Fallback>
                <p:oleObj name="" r:id="rId7" imgW="1790700" imgH="25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800" y="2438400"/>
                        <a:ext cx="3708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3883025" y="2286000"/>
          <a:ext cx="360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" r:id="rId9" imgW="1651000" imgH="368300" progId="Equation.DSMT4">
                  <p:embed/>
                </p:oleObj>
              </mc:Choice>
              <mc:Fallback>
                <p:oleObj name="" r:id="rId9" imgW="1651000" imgH="368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3025" y="2286000"/>
                        <a:ext cx="3606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7" name="Object 23"/>
          <p:cNvGraphicFramePr>
            <a:graphicFrameLocks noChangeAspect="1"/>
          </p:cNvGraphicFramePr>
          <p:nvPr/>
        </p:nvGraphicFramePr>
        <p:xfrm>
          <a:off x="1266825" y="5627688"/>
          <a:ext cx="27241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" r:id="rId11" imgW="1219200" imgH="469900" progId="Equation.DSMT4">
                  <p:embed/>
                </p:oleObj>
              </mc:Choice>
              <mc:Fallback>
                <p:oleObj name="" r:id="rId11" imgW="1219200" imgH="4699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6825" y="5627688"/>
                        <a:ext cx="2724150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0" name="Group 29"/>
          <p:cNvGrpSpPr/>
          <p:nvPr/>
        </p:nvGrpSpPr>
        <p:grpSpPr>
          <a:xfrm>
            <a:off x="6516688" y="117475"/>
            <a:ext cx="2592387" cy="3240088"/>
            <a:chOff x="3696" y="1933"/>
            <a:chExt cx="1872" cy="2208"/>
          </a:xfrm>
        </p:grpSpPr>
        <p:sp>
          <p:nvSpPr>
            <p:cNvPr id="28681" name="Line 30"/>
            <p:cNvSpPr/>
            <p:nvPr/>
          </p:nvSpPr>
          <p:spPr>
            <a:xfrm>
              <a:off x="3696" y="2941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8682" name="Arc 31"/>
            <p:cNvSpPr/>
            <p:nvPr/>
          </p:nvSpPr>
          <p:spPr>
            <a:xfrm>
              <a:off x="3888" y="2221"/>
              <a:ext cx="1008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Oval 32"/>
            <p:cNvSpPr/>
            <p:nvPr/>
          </p:nvSpPr>
          <p:spPr>
            <a:xfrm>
              <a:off x="4032" y="2221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Oval 33"/>
            <p:cNvSpPr/>
            <p:nvPr/>
          </p:nvSpPr>
          <p:spPr>
            <a:xfrm>
              <a:off x="4848" y="361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Line 34"/>
            <p:cNvSpPr>
              <a:spLocks noChangeShapeType="1"/>
            </p:cNvSpPr>
            <p:nvPr/>
          </p:nvSpPr>
          <p:spPr bwMode="auto">
            <a:xfrm>
              <a:off x="4680" y="2941"/>
              <a:ext cx="172" cy="432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86" name="Arc 35"/>
            <p:cNvSpPr/>
            <p:nvPr/>
          </p:nvSpPr>
          <p:spPr>
            <a:xfrm flipV="1">
              <a:off x="4800" y="2893"/>
              <a:ext cx="143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424" h="21600" fill="none">
                  <a:moveTo>
                    <a:pt x="-1" y="0"/>
                  </a:moveTo>
                  <a:cubicBezTo>
                    <a:pt x="10865" y="0"/>
                    <a:pt x="20039" y="8071"/>
                    <a:pt x="21423" y="18848"/>
                  </a:cubicBezTo>
                </a:path>
                <a:path w="21424" h="21600" stroke="0">
                  <a:moveTo>
                    <a:pt x="-1" y="0"/>
                  </a:moveTo>
                  <a:cubicBezTo>
                    <a:pt x="10865" y="0"/>
                    <a:pt x="20039" y="8071"/>
                    <a:pt x="21423" y="1884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Text Box 36"/>
            <p:cNvSpPr txBox="1"/>
            <p:nvPr/>
          </p:nvSpPr>
          <p:spPr>
            <a:xfrm>
              <a:off x="3984" y="1933"/>
              <a:ext cx="336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Text Box 37"/>
            <p:cNvSpPr txBox="1"/>
            <p:nvPr/>
          </p:nvSpPr>
          <p:spPr>
            <a:xfrm>
              <a:off x="4944" y="3517"/>
              <a:ext cx="240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89" name="Object 38"/>
            <p:cNvGraphicFramePr>
              <a:graphicFrameLocks noChangeAspect="1"/>
            </p:cNvGraphicFramePr>
            <p:nvPr/>
          </p:nvGraphicFramePr>
          <p:xfrm>
            <a:off x="4976" y="3022"/>
            <a:ext cx="18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" r:id="rId13" imgW="127000" imgH="203200" progId="Equation.DSMT4">
                    <p:embed/>
                  </p:oleObj>
                </mc:Choice>
                <mc:Fallback>
                  <p:oleObj name="" r:id="rId13" imgW="127000" imgH="2032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6" y="3022"/>
                          <a:ext cx="181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39"/>
            <p:cNvGraphicFramePr>
              <a:graphicFrameLocks noChangeAspect="1"/>
            </p:cNvGraphicFramePr>
            <p:nvPr/>
          </p:nvGraphicFramePr>
          <p:xfrm>
            <a:off x="5177" y="2631"/>
            <a:ext cx="20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" r:id="rId15" imgW="165100" imgH="215900" progId="Equation.DSMT4">
                    <p:embed/>
                  </p:oleObj>
                </mc:Choice>
                <mc:Fallback>
                  <p:oleObj name="" r:id="rId15" imgW="165100" imgH="2159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7" y="2631"/>
                          <a:ext cx="203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64" name="Text Box 40"/>
          <p:cNvSpPr txBox="1"/>
          <p:nvPr/>
        </p:nvSpPr>
        <p:spPr>
          <a:xfrm>
            <a:off x="323850" y="4581525"/>
            <a:ext cx="7580313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二、场强与电势的微分关系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场强与电势的积分关系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" fill="hold"/>
                                        <p:tgtEl>
                                          <p:spTgt spid="20584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2" grpId="0" build="p"/>
      <p:bldP spid="20586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Rectangle 5"/>
          <p:cNvSpPr/>
          <p:nvPr/>
        </p:nvSpPr>
        <p:spPr>
          <a:xfrm>
            <a:off x="160338" y="2971800"/>
            <a:ext cx="4699000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由于做功与路径无关，因此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1752600" y="3713163"/>
          <a:ext cx="18303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" imgW="723900" imgH="266700" progId="Equation.DSMT4">
                  <p:embed/>
                </p:oleObj>
              </mc:Choice>
              <mc:Fallback>
                <p:oleObj name="" r:id="rId1" imgW="723900" imgH="26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713163"/>
                        <a:ext cx="1830388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609600" y="4467225"/>
          <a:ext cx="2667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3" imgW="1092200" imgH="457200" progId="Equation.DSMT4">
                  <p:embed/>
                </p:oleObj>
              </mc:Choice>
              <mc:Fallback>
                <p:oleObj name="" r:id="rId3" imgW="1092200" imgH="457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467225"/>
                        <a:ext cx="266700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261938" y="5202238"/>
          <a:ext cx="34385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5" imgW="1574800" imgH="495300" progId="Equation.DSMT4">
                  <p:embed/>
                </p:oleObj>
              </mc:Choice>
              <mc:Fallback>
                <p:oleObj name="" r:id="rId5" imgW="1574800" imgH="4953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938" y="5202238"/>
                        <a:ext cx="3438525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1" name="Rectangle 9"/>
          <p:cNvSpPr/>
          <p:nvPr/>
        </p:nvSpPr>
        <p:spPr>
          <a:xfrm>
            <a:off x="160338" y="6172200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静电场的环路定理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648200" y="3124200"/>
            <a:ext cx="4495800" cy="3733800"/>
            <a:chOff x="2928" y="1968"/>
            <a:chExt cx="2832" cy="2352"/>
          </a:xfrm>
        </p:grpSpPr>
        <p:sp>
          <p:nvSpPr>
            <p:cNvPr id="7175" name="Rectangle 11"/>
            <p:cNvSpPr/>
            <p:nvPr/>
          </p:nvSpPr>
          <p:spPr>
            <a:xfrm>
              <a:off x="2928" y="1968"/>
              <a:ext cx="2832" cy="23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76" name="Group 12"/>
            <p:cNvGrpSpPr/>
            <p:nvPr/>
          </p:nvGrpSpPr>
          <p:grpSpPr>
            <a:xfrm>
              <a:off x="2998" y="2112"/>
              <a:ext cx="2762" cy="2208"/>
              <a:chOff x="1200" y="1584"/>
              <a:chExt cx="2762" cy="1708"/>
            </a:xfrm>
          </p:grpSpPr>
          <p:sp>
            <p:nvSpPr>
              <p:cNvPr id="7177" name="Freeform 13"/>
              <p:cNvSpPr/>
              <p:nvPr/>
            </p:nvSpPr>
            <p:spPr>
              <a:xfrm>
                <a:off x="1304" y="1584"/>
                <a:ext cx="2488" cy="1536"/>
              </a:xfrm>
              <a:custGeom>
                <a:avLst/>
                <a:gdLst/>
                <a:ahLst/>
                <a:cxnLst>
                  <a:cxn ang="0">
                    <a:pos x="6101" y="5851"/>
                  </a:cxn>
                  <a:cxn ang="0">
                    <a:pos x="27757" y="1523"/>
                  </a:cxn>
                  <a:cxn ang="0">
                    <a:pos x="73180" y="761"/>
                  </a:cxn>
                  <a:cxn ang="0">
                    <a:pos x="64500" y="6103"/>
                  </a:cxn>
                  <a:cxn ang="0">
                    <a:pos x="6101" y="5851"/>
                  </a:cxn>
                </a:cxnLst>
                <a:rect l="0" t="0" r="0" b="0"/>
                <a:pathLst>
                  <a:path w="1760" h="1320">
                    <a:moveTo>
                      <a:pt x="136" y="1104"/>
                    </a:moveTo>
                    <a:cubicBezTo>
                      <a:pt x="0" y="960"/>
                      <a:pt x="368" y="448"/>
                      <a:pt x="616" y="288"/>
                    </a:cubicBezTo>
                    <a:cubicBezTo>
                      <a:pt x="864" y="128"/>
                      <a:pt x="1488" y="0"/>
                      <a:pt x="1624" y="144"/>
                    </a:cubicBezTo>
                    <a:cubicBezTo>
                      <a:pt x="1760" y="288"/>
                      <a:pt x="1680" y="984"/>
                      <a:pt x="1432" y="1152"/>
                    </a:cubicBezTo>
                    <a:cubicBezTo>
                      <a:pt x="1184" y="1320"/>
                      <a:pt x="272" y="1248"/>
                      <a:pt x="136" y="1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8" name="Line 14"/>
              <p:cNvSpPr/>
              <p:nvPr/>
            </p:nvSpPr>
            <p:spPr>
              <a:xfrm flipV="1">
                <a:off x="2016" y="1872"/>
                <a:ext cx="240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179" name="Line 15"/>
              <p:cNvSpPr/>
              <p:nvPr/>
            </p:nvSpPr>
            <p:spPr>
              <a:xfrm flipH="1">
                <a:off x="2592" y="3024"/>
                <a:ext cx="28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180" name="Oval 16"/>
              <p:cNvSpPr/>
              <p:nvPr/>
            </p:nvSpPr>
            <p:spPr>
              <a:xfrm>
                <a:off x="1440" y="2784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Oval 17"/>
              <p:cNvSpPr/>
              <p:nvPr/>
            </p:nvSpPr>
            <p:spPr>
              <a:xfrm>
                <a:off x="3600" y="1728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Font typeface="Arial" panose="020B0604020202020204" pitchFamily="34" charset="0"/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182" name="Object 18"/>
              <p:cNvGraphicFramePr>
                <a:graphicFrameLocks noChangeAspect="1"/>
              </p:cNvGraphicFramePr>
              <p:nvPr/>
            </p:nvGraphicFramePr>
            <p:xfrm>
              <a:off x="1824" y="1728"/>
              <a:ext cx="213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" r:id="rId7" imgW="190500" imgH="241300" progId="Equation.3">
                      <p:embed/>
                    </p:oleObj>
                  </mc:Choice>
                  <mc:Fallback>
                    <p:oleObj name="" r:id="rId7" imgW="190500" imgH="2413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24" y="1728"/>
                            <a:ext cx="213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3" name="Object 19"/>
              <p:cNvGraphicFramePr>
                <a:graphicFrameLocks noChangeAspect="1"/>
              </p:cNvGraphicFramePr>
              <p:nvPr/>
            </p:nvGraphicFramePr>
            <p:xfrm>
              <a:off x="2682" y="3024"/>
              <a:ext cx="22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" r:id="rId9" imgW="203200" imgH="241300" progId="Equation.3">
                      <p:embed/>
                    </p:oleObj>
                  </mc:Choice>
                  <mc:Fallback>
                    <p:oleObj name="" r:id="rId9" imgW="203200" imgH="2413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82" y="3024"/>
                            <a:ext cx="225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20"/>
              <p:cNvGraphicFramePr>
                <a:graphicFrameLocks noChangeAspect="1"/>
              </p:cNvGraphicFramePr>
              <p:nvPr/>
            </p:nvGraphicFramePr>
            <p:xfrm>
              <a:off x="3750" y="1680"/>
              <a:ext cx="21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" name="" r:id="rId11" imgW="190500" imgH="241300" progId="Equation.3">
                      <p:embed/>
                    </p:oleObj>
                  </mc:Choice>
                  <mc:Fallback>
                    <p:oleObj name="" r:id="rId11" imgW="190500" imgH="2413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50" y="1680"/>
                            <a:ext cx="212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21"/>
              <p:cNvGraphicFramePr>
                <a:graphicFrameLocks noChangeAspect="1"/>
              </p:cNvGraphicFramePr>
              <p:nvPr/>
            </p:nvGraphicFramePr>
            <p:xfrm>
              <a:off x="1200" y="2688"/>
              <a:ext cx="21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2" name="" r:id="rId13" imgW="190500" imgH="241300" progId="Equation.3">
                      <p:embed/>
                    </p:oleObj>
                  </mc:Choice>
                  <mc:Fallback>
                    <p:oleObj name="" r:id="rId13" imgW="190500" imgH="2413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00" y="2688"/>
                            <a:ext cx="212" cy="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0" y="1785938"/>
          <a:ext cx="9067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" r:id="rId15" imgW="4305300" imgH="546100" progId="Equation.DSMT4">
                  <p:embed/>
                </p:oleObj>
              </mc:Choice>
              <mc:Fallback>
                <p:oleObj name="" r:id="rId15" imgW="4305300" imgH="546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1785938"/>
                        <a:ext cx="90678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1017588" y="1084263"/>
          <a:ext cx="36814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" r:id="rId17" imgW="1689100" imgH="330200" progId="Equation.DSMT4">
                  <p:embed/>
                </p:oleObj>
              </mc:Choice>
              <mc:Fallback>
                <p:oleObj name="" r:id="rId17" imgW="1689100" imgH="330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7588" y="1084263"/>
                        <a:ext cx="3681412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30"/>
          <p:cNvSpPr txBox="1"/>
          <p:nvPr/>
        </p:nvSpPr>
        <p:spPr>
          <a:xfrm>
            <a:off x="228600" y="0"/>
            <a:ext cx="86868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电场力作功与路径无关，等价于静电场中场强沿任意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闭合环路的线积分恒等于零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" fill="hold"/>
                                        <p:tgtEl>
                                          <p:spTgt spid="1925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8" name="Text Box 1030"/>
          <p:cNvSpPr txBox="1"/>
          <p:nvPr/>
        </p:nvSpPr>
        <p:spPr>
          <a:xfrm>
            <a:off x="642938" y="681038"/>
            <a:ext cx="2239962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prstClr val="black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高斯定理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43719" name="Object 1031"/>
          <p:cNvGraphicFramePr>
            <a:graphicFrameLocks noChangeAspect="1"/>
          </p:cNvGraphicFramePr>
          <p:nvPr/>
        </p:nvGraphicFramePr>
        <p:xfrm>
          <a:off x="3563938" y="623888"/>
          <a:ext cx="37576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" r:id="rId1" imgW="1955800" imgH="469900" progId="Equation.DSMT4">
                  <p:embed/>
                </p:oleObj>
              </mc:Choice>
              <mc:Fallback>
                <p:oleObj name="" r:id="rId1" imgW="1955800" imgH="469900" progId="Equation.DSMT4">
                  <p:embed/>
                  <p:pic>
                    <p:nvPicPr>
                      <p:cNvPr id="0" name="图片 368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623888"/>
                        <a:ext cx="3757612" cy="974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Text Box 1032"/>
          <p:cNvSpPr txBox="1"/>
          <p:nvPr/>
        </p:nvSpPr>
        <p:spPr>
          <a:xfrm>
            <a:off x="654050" y="1598613"/>
            <a:ext cx="41021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prstClr val="black"/>
                </a:solidFill>
              </a:rPr>
              <a:t>2. </a:t>
            </a:r>
            <a:r>
              <a:rPr lang="zh-CN" altLang="en-US" b="1" dirty="0">
                <a:solidFill>
                  <a:prstClr val="black"/>
                </a:solidFill>
              </a:rPr>
              <a:t>求电场强度的</a:t>
            </a:r>
            <a:r>
              <a:rPr lang="zh-CN" altLang="en-US" b="1" dirty="0">
                <a:solidFill>
                  <a:srgbClr val="FF0000"/>
                </a:solidFill>
              </a:rPr>
              <a:t>两种方法</a:t>
            </a:r>
            <a:r>
              <a:rPr lang="zh-CN" altLang="en-US" b="1" dirty="0">
                <a:solidFill>
                  <a:prstClr val="black"/>
                </a:solidFill>
              </a:rPr>
              <a:t>：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243721" name="Text Box 1033"/>
          <p:cNvSpPr txBox="1"/>
          <p:nvPr/>
        </p:nvSpPr>
        <p:spPr>
          <a:xfrm>
            <a:off x="1193800" y="2055813"/>
            <a:ext cx="70897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prstClr val="black"/>
                </a:solidFill>
              </a:rPr>
              <a:t>(1)</a:t>
            </a:r>
            <a:r>
              <a:rPr lang="zh-CN" altLang="en-US" b="1" dirty="0">
                <a:solidFill>
                  <a:prstClr val="black"/>
                </a:solidFill>
              </a:rPr>
              <a:t>叠加原理 </a:t>
            </a:r>
            <a:r>
              <a:rPr lang="en-US" altLang="zh-CN" b="1" dirty="0">
                <a:solidFill>
                  <a:prstClr val="black"/>
                </a:solidFill>
              </a:rPr>
              <a:t>( [</a:t>
            </a:r>
            <a:r>
              <a:rPr lang="zh-CN" altLang="en-US" b="1" dirty="0">
                <a:solidFill>
                  <a:prstClr val="black"/>
                </a:solidFill>
              </a:rPr>
              <a:t>带电体</a:t>
            </a:r>
            <a:r>
              <a:rPr lang="en-US" altLang="zh-CN" b="1" dirty="0">
                <a:solidFill>
                  <a:prstClr val="black"/>
                </a:solidFill>
              </a:rPr>
              <a:t>]</a:t>
            </a:r>
            <a:r>
              <a:rPr lang="zh-CN" altLang="en-US" b="1" dirty="0">
                <a:solidFill>
                  <a:prstClr val="black"/>
                </a:solidFill>
              </a:rPr>
              <a:t>大叠加、 </a:t>
            </a:r>
            <a:r>
              <a:rPr lang="en-US" altLang="zh-CN" b="1" dirty="0">
                <a:solidFill>
                  <a:prstClr val="black"/>
                </a:solidFill>
              </a:rPr>
              <a:t>[</a:t>
            </a:r>
            <a:r>
              <a:rPr lang="zh-CN" altLang="en-US" b="1" dirty="0">
                <a:solidFill>
                  <a:prstClr val="black"/>
                </a:solidFill>
              </a:rPr>
              <a:t>点电荷</a:t>
            </a:r>
            <a:r>
              <a:rPr lang="en-US" altLang="zh-CN" b="1" dirty="0">
                <a:solidFill>
                  <a:prstClr val="black"/>
                </a:solidFill>
              </a:rPr>
              <a:t>]</a:t>
            </a:r>
            <a:r>
              <a:rPr lang="zh-CN" altLang="en-US" b="1" dirty="0">
                <a:solidFill>
                  <a:prstClr val="black"/>
                </a:solidFill>
              </a:rPr>
              <a:t>小叠加）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243722" name="Text Box 1034"/>
          <p:cNvSpPr txBox="1"/>
          <p:nvPr/>
        </p:nvSpPr>
        <p:spPr>
          <a:xfrm>
            <a:off x="1208088" y="2603500"/>
            <a:ext cx="6564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prstClr val="black"/>
                </a:solidFill>
              </a:rPr>
              <a:t>(2)</a:t>
            </a:r>
            <a:r>
              <a:rPr lang="zh-CN" altLang="en-US" b="1" dirty="0">
                <a:solidFill>
                  <a:prstClr val="black"/>
                </a:solidFill>
              </a:rPr>
              <a:t>利用高斯定理</a:t>
            </a:r>
            <a:r>
              <a:rPr lang="en-US" altLang="zh-CN" b="1" dirty="0">
                <a:solidFill>
                  <a:prstClr val="black"/>
                </a:solidFill>
              </a:rPr>
              <a:t>(</a:t>
            </a:r>
            <a:r>
              <a:rPr lang="zh-CN" altLang="en-US" b="1" dirty="0">
                <a:solidFill>
                  <a:prstClr val="black"/>
                </a:solidFill>
              </a:rPr>
              <a:t>要求带电体系有一定的对称性</a:t>
            </a:r>
            <a:r>
              <a:rPr lang="en-US" altLang="zh-CN" b="1" dirty="0">
                <a:solidFill>
                  <a:prstClr val="black"/>
                </a:solidFill>
              </a:rPr>
              <a:t>)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8438" name="Text Box 1039"/>
          <p:cNvSpPr txBox="1"/>
          <p:nvPr/>
        </p:nvSpPr>
        <p:spPr>
          <a:xfrm>
            <a:off x="0" y="142875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复习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838200" y="4389438"/>
            <a:ext cx="8305800" cy="137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可见对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点电荷场：静电场力所作的功与路径无关</a:t>
            </a: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电场的叠加原理，对任何带电体都有上述结果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557213" y="3262313"/>
          <a:ext cx="73421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" r:id="rId3" imgW="3632200" imgH="508000" progId="Equation.DSMT4">
                  <p:embed/>
                </p:oleObj>
              </mc:Choice>
              <mc:Fallback>
                <p:oleObj name="" r:id="rId3" imgW="3632200" imgH="508000" progId="Equation.DSMT4">
                  <p:embed/>
                  <p:pic>
                    <p:nvPicPr>
                      <p:cNvPr id="0" name="图片 3686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213" y="3262313"/>
                        <a:ext cx="7342187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660900" y="5761038"/>
          <a:ext cx="34385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" r:id="rId5" imgW="1549400" imgH="469900" progId="Equation.DSMT4">
                  <p:embed/>
                </p:oleObj>
              </mc:Choice>
              <mc:Fallback>
                <p:oleObj name="" r:id="rId5" imgW="1549400" imgH="469900" progId="Equation.DSMT4">
                  <p:embed/>
                  <p:pic>
                    <p:nvPicPr>
                      <p:cNvPr id="0" name="图片 3686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0900" y="5761038"/>
                        <a:ext cx="3438525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/>
          <p:nvPr/>
        </p:nvSpPr>
        <p:spPr>
          <a:xfrm>
            <a:off x="628650" y="5810250"/>
            <a:ext cx="4267200" cy="685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rgbClr val="1F497D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静电场的环路定理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  <p:bldP spid="243720" grpId="0"/>
      <p:bldP spid="243721" grpId="0"/>
      <p:bldP spid="243722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/>
          <p:nvPr/>
        </p:nvSpPr>
        <p:spPr>
          <a:xfrm>
            <a:off x="304800" y="76200"/>
            <a:ext cx="8686800" cy="1219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静电场的环流等于零表明：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静电力对电荷所作的功与路径无关，静电场是无旋场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569913" y="1117600"/>
          <a:ext cx="82962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1" imgW="3937000" imgH="635000" progId="Equation.DSMT4">
                  <p:embed/>
                </p:oleObj>
              </mc:Choice>
              <mc:Fallback>
                <p:oleObj name="" r:id="rId1" imgW="3937000" imgH="6350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9913" y="1117600"/>
                        <a:ext cx="8296275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965200" y="4718050"/>
          <a:ext cx="53768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3" imgW="2476500" imgH="444500" progId="Equation.DSMT4">
                  <p:embed/>
                </p:oleObj>
              </mc:Choice>
              <mc:Fallback>
                <p:oleObj name="" r:id="rId3" imgW="2476500" imgH="444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4718050"/>
                        <a:ext cx="537686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/>
        </p:nvGraphicFramePr>
        <p:xfrm>
          <a:off x="874713" y="5805488"/>
          <a:ext cx="22002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5" imgW="977900" imgH="266700" progId="Equation.DSMT4">
                  <p:embed/>
                </p:oleObj>
              </mc:Choice>
              <mc:Fallback>
                <p:oleObj name="" r:id="rId5" imgW="977900" imgH="266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4713" y="5805488"/>
                        <a:ext cx="22002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8" name="Object 12"/>
          <p:cNvGraphicFramePr>
            <a:graphicFrameLocks noChangeAspect="1"/>
          </p:cNvGraphicFramePr>
          <p:nvPr/>
        </p:nvGraphicFramePr>
        <p:xfrm>
          <a:off x="3124200" y="5638800"/>
          <a:ext cx="3162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7" imgW="1016000" imgH="406400" progId="Equation.DSMT4">
                  <p:embed/>
                </p:oleObj>
              </mc:Choice>
              <mc:Fallback>
                <p:oleObj name="" r:id="rId7" imgW="1016000" imgH="406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5638800"/>
                        <a:ext cx="31623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1" name="Text Box 15"/>
          <p:cNvSpPr txBox="1"/>
          <p:nvPr/>
        </p:nvSpPr>
        <p:spPr>
          <a:xfrm>
            <a:off x="228600" y="2362200"/>
            <a:ext cx="8763000" cy="2409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二、电势能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任何做功与路径无关的力场，叫做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保守场或有势场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静电场是保守力场，静电力是保守力。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在保守力场中可以引进势能的概念。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电场力所作的功等于的电势能的减少。</a:t>
            </a:r>
            <a:endParaRPr lang="zh-CN" altLang="en-US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1657350" y="762000"/>
          <a:ext cx="36210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1" imgW="1447800" imgH="406400" progId="Equation.DSMT4">
                  <p:embed/>
                </p:oleObj>
              </mc:Choice>
              <mc:Fallback>
                <p:oleObj name="" r:id="rId1" imgW="1447800" imgH="406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7350" y="762000"/>
                        <a:ext cx="3621088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707708" y="2947670"/>
          <a:ext cx="7346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3" imgW="3149600" imgH="444500" progId="Equation.DSMT4">
                  <p:embed/>
                </p:oleObj>
              </mc:Choice>
              <mc:Fallback>
                <p:oleObj name="" r:id="rId3" imgW="3149600" imgH="444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7708" y="2947670"/>
                        <a:ext cx="734695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590550" y="4940300"/>
          <a:ext cx="7581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5" imgW="3378200" imgH="533400" progId="Equation.DSMT4">
                  <p:embed/>
                </p:oleObj>
              </mc:Choice>
              <mc:Fallback>
                <p:oleObj name="" r:id="rId5" imgW="3378200" imgH="533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550" y="4940300"/>
                        <a:ext cx="75819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Rectangle 6"/>
          <p:cNvSpPr/>
          <p:nvPr/>
        </p:nvSpPr>
        <p:spPr>
          <a:xfrm>
            <a:off x="419100" y="1831658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零点可以选在无穷远，也可以选在电场中的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任意点，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通常写成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67" name="Rectangle 7"/>
          <p:cNvSpPr/>
          <p:nvPr/>
        </p:nvSpPr>
        <p:spPr>
          <a:xfrm>
            <a:off x="205740" y="4001135"/>
            <a:ext cx="883920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点电荷电场的电势能：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的场中的电势能</a:t>
            </a:r>
            <a:r>
              <a:rPr lang="en-US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(无穷远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处为零点，</a:t>
            </a:r>
            <a:r>
              <a:rPr lang="en-US" altLang="zh-CN" sz="3200" b="1" i="1" dirty="0">
                <a:sym typeface="+mn-ea"/>
              </a:rPr>
              <a:t>Q</a:t>
            </a:r>
            <a:r>
              <a:rPr lang="zh-CN" altLang="en-US" sz="3200" b="1" i="1" dirty="0">
                <a:sym typeface="+mn-ea"/>
              </a:rPr>
              <a:t>与</a:t>
            </a:r>
            <a:r>
              <a:rPr lang="en-US" altLang="zh-CN" sz="3200" b="1" i="1" dirty="0">
                <a:sym typeface="+mn-ea"/>
              </a:rPr>
              <a:t>q</a:t>
            </a:r>
            <a:r>
              <a:rPr lang="en-US" altLang="zh-CN" sz="3200" b="1" baseline="-25000" dirty="0">
                <a:sym typeface="+mn-ea"/>
              </a:rPr>
              <a:t>0</a:t>
            </a:r>
            <a:r>
              <a:rPr lang="zh-CN" altLang="en-US" sz="3200" b="1" i="1" dirty="0">
                <a:sym typeface="+mn-ea"/>
              </a:rPr>
              <a:t>的距离为</a:t>
            </a:r>
            <a:r>
              <a:rPr lang="en-US" altLang="zh-CN" sz="3200" b="1" i="1" dirty="0">
                <a:sym typeface="+mn-ea"/>
              </a:rPr>
              <a:t>r</a:t>
            </a:r>
            <a:r>
              <a:rPr lang="en-US" altLang="zh-CN" sz="3200" b="1" baseline="-25000" dirty="0"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68" name="Text Box 8"/>
          <p:cNvSpPr txBox="1"/>
          <p:nvPr/>
        </p:nvSpPr>
        <p:spPr>
          <a:xfrm>
            <a:off x="457200" y="6096000"/>
            <a:ext cx="649128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注意：电势能属于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电荷系统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Text Box 13"/>
          <p:cNvSpPr txBox="1"/>
          <p:nvPr/>
        </p:nvSpPr>
        <p:spPr>
          <a:xfrm>
            <a:off x="304800" y="182563"/>
            <a:ext cx="7315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如果选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点的电势能为零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945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19456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7" grpId="0"/>
      <p:bldP spid="1945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600" name="Object 16"/>
          <p:cNvGraphicFramePr>
            <a:graphicFrameLocks noChangeAspect="1"/>
          </p:cNvGraphicFramePr>
          <p:nvPr/>
        </p:nvGraphicFramePr>
        <p:xfrm>
          <a:off x="2317750" y="973138"/>
          <a:ext cx="533558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" imgW="1689100" imgH="609600" progId="Equation.DSMT4">
                  <p:embed/>
                </p:oleObj>
              </mc:Choice>
              <mc:Fallback>
                <p:oleObj name="" r:id="rId1" imgW="1689100" imgH="609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7750" y="973138"/>
                        <a:ext cx="5335588" cy="168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/>
          <p:nvPr/>
        </p:nvSpPr>
        <p:spPr>
          <a:xfrm>
            <a:off x="556260" y="4900613"/>
            <a:ext cx="8439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从电荷在电场中受力作功的角度描述静电场的特性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292225" y="5762943"/>
          <a:ext cx="5411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3" imgW="2819400" imgH="266700" progId="Equation.DSMT4">
                  <p:embed/>
                </p:oleObj>
              </mc:Choice>
              <mc:Fallback>
                <p:oleObj name="" r:id="rId3" imgW="2819400" imgH="266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2225" y="5762943"/>
                        <a:ext cx="5411788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8" name="Text Box 14"/>
          <p:cNvSpPr txBox="1"/>
          <p:nvPr/>
        </p:nvSpPr>
        <p:spPr>
          <a:xfrm>
            <a:off x="274955" y="2656205"/>
            <a:ext cx="8594090" cy="1272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该式表明：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U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p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等于单位正电荷的电势能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，或等于电场力对单位正电荷移动到零势能点作的功。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195599" name="Text Box 15"/>
          <p:cNvSpPr txBox="1"/>
          <p:nvPr/>
        </p:nvSpPr>
        <p:spPr>
          <a:xfrm>
            <a:off x="323850" y="1509713"/>
            <a:ext cx="18859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定义：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602" name="Text Box 18"/>
          <p:cNvSpPr txBox="1"/>
          <p:nvPr/>
        </p:nvSpPr>
        <p:spPr>
          <a:xfrm>
            <a:off x="556260" y="4110355"/>
            <a:ext cx="58458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说明：电势是场点的标量函数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11271" name="Text Box 20"/>
          <p:cNvSpPr txBox="1"/>
          <p:nvPr/>
        </p:nvSpPr>
        <p:spPr>
          <a:xfrm>
            <a:off x="304800" y="381000"/>
            <a:ext cx="5181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三、电势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2" grpId="0"/>
      <p:bldP spid="195598" grpId="0"/>
      <p:bldP spid="195599" grpId="0"/>
      <p:bldP spid="1956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21" name="Text Box 13"/>
          <p:cNvSpPr txBox="1"/>
          <p:nvPr/>
        </p:nvSpPr>
        <p:spPr>
          <a:xfrm>
            <a:off x="299085" y="2514600"/>
            <a:ext cx="8606155" cy="4298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95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电势是对一个点而言的，电势差是对两点而 言的。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电势与零点的选择有关，而电势差与零点的选择有无关。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95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零电势参考点的选择：理论计算中，对有限空间的带电体，常选无穷远处为零点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对无穷大带电体则不行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).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在实际中常选大地、机壳为零点。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14" name="Rectangle 6"/>
          <p:cNvSpPr/>
          <p:nvPr/>
        </p:nvSpPr>
        <p:spPr>
          <a:xfrm>
            <a:off x="76200" y="1706563"/>
            <a:ext cx="3810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altLang="zh-CN" sz="1400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电场力所作的功为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</a:rPr>
              <a:t>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742950" y="806450"/>
          <a:ext cx="7961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1" imgW="4648200" imgH="431800" progId="Equation.DSMT4">
                  <p:embed/>
                </p:oleObj>
              </mc:Choice>
              <mc:Fallback>
                <p:oleObj name="Equation" r:id="rId1" imgW="4648200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2950" y="806450"/>
                        <a:ext cx="7961313" cy="90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571875" y="1676400"/>
          <a:ext cx="477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3" imgW="2336800" imgH="406400" progId="Equation.DSMT4">
                  <p:embed/>
                </p:oleObj>
              </mc:Choice>
              <mc:Fallback>
                <p:oleObj name="" r:id="rId3" imgW="2336800" imgH="406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1875" y="1676400"/>
                        <a:ext cx="4776788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Text Box 7"/>
          <p:cNvSpPr txBox="1"/>
          <p:nvPr/>
        </p:nvSpPr>
        <p:spPr>
          <a:xfrm>
            <a:off x="228600" y="228600"/>
            <a:ext cx="46307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选 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P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itchFamily="49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黑体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处为零点，则有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6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6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6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6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6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6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 build="p"/>
      <p:bldP spid="196614" grpId="0"/>
      <p:bldP spid="1966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993775" y="1581150"/>
          <a:ext cx="64738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" r:id="rId1" imgW="2959100" imgH="533400" progId="Equation.DSMT4">
                  <p:embed/>
                </p:oleObj>
              </mc:Choice>
              <mc:Fallback>
                <p:oleObj name="" r:id="rId1" imgW="2959100" imgH="5334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3775" y="1581150"/>
                        <a:ext cx="6473825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6" name="Text Box 14"/>
          <p:cNvSpPr txBox="1"/>
          <p:nvPr/>
        </p:nvSpPr>
        <p:spPr>
          <a:xfrm>
            <a:off x="304800" y="2971800"/>
            <a:ext cx="43386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点电荷系场的电势：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7647" name="Object 15"/>
          <p:cNvGraphicFramePr>
            <a:graphicFrameLocks noChangeAspect="1"/>
          </p:cNvGraphicFramePr>
          <p:nvPr/>
        </p:nvGraphicFramePr>
        <p:xfrm>
          <a:off x="792163" y="3717925"/>
          <a:ext cx="66389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" r:id="rId3" imgW="3378200" imgH="431800" progId="Equation.DSMT4">
                  <p:embed/>
                </p:oleObj>
              </mc:Choice>
              <mc:Fallback>
                <p:oleObj name="" r:id="rId3" imgW="337820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163" y="3717925"/>
                        <a:ext cx="6638925" cy="915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1" name="Object 19"/>
          <p:cNvGraphicFramePr>
            <a:graphicFrameLocks noChangeAspect="1"/>
          </p:cNvGraphicFramePr>
          <p:nvPr/>
        </p:nvGraphicFramePr>
        <p:xfrm>
          <a:off x="1312863" y="4572000"/>
          <a:ext cx="5394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5" imgW="2870200" imgH="558800" progId="Equation.DSMT4">
                  <p:embed/>
                </p:oleObj>
              </mc:Choice>
              <mc:Fallback>
                <p:oleObj name="" r:id="rId5" imgW="2870200" imgH="558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12863" y="4572000"/>
                        <a:ext cx="539432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3" name="Text Box 21"/>
          <p:cNvSpPr txBox="1"/>
          <p:nvPr/>
        </p:nvSpPr>
        <p:spPr>
          <a:xfrm>
            <a:off x="2124075" y="5715000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电势的叠加原理。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7657" name="Text Box 25"/>
          <p:cNvSpPr txBox="1"/>
          <p:nvPr/>
        </p:nvSpPr>
        <p:spPr>
          <a:xfrm>
            <a:off x="228600" y="228600"/>
            <a:ext cx="4876800" cy="1225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四、电势叠加原理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 点电荷场的电势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4953000" y="533400"/>
            <a:ext cx="3276600" cy="573088"/>
            <a:chOff x="3120" y="336"/>
            <a:chExt cx="2064" cy="361"/>
          </a:xfrm>
        </p:grpSpPr>
        <p:sp>
          <p:nvSpPr>
            <p:cNvPr id="14344" name="Oval 5"/>
            <p:cNvSpPr/>
            <p:nvPr/>
          </p:nvSpPr>
          <p:spPr>
            <a:xfrm>
              <a:off x="3290" y="651"/>
              <a:ext cx="44" cy="4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3312" y="672"/>
              <a:ext cx="16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6" name="Oval 7"/>
            <p:cNvSpPr/>
            <p:nvPr/>
          </p:nvSpPr>
          <p:spPr>
            <a:xfrm>
              <a:off x="4992" y="649"/>
              <a:ext cx="48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Text Box 8"/>
            <p:cNvSpPr txBox="1"/>
            <p:nvPr/>
          </p:nvSpPr>
          <p:spPr>
            <a:xfrm>
              <a:off x="3120" y="33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Text Box 10"/>
            <p:cNvSpPr txBox="1"/>
            <p:nvPr/>
          </p:nvSpPr>
          <p:spPr>
            <a:xfrm>
              <a:off x="4860" y="336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9" name="Object 26"/>
            <p:cNvGraphicFramePr>
              <a:graphicFrameLocks noChangeAspect="1"/>
            </p:cNvGraphicFramePr>
            <p:nvPr/>
          </p:nvGraphicFramePr>
          <p:xfrm>
            <a:off x="4039" y="401"/>
            <a:ext cx="20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" r:id="rId7" imgW="127000" imgH="165100" progId="Equation.DSMT4">
                    <p:embed/>
                  </p:oleObj>
                </mc:Choice>
                <mc:Fallback>
                  <p:oleObj name="" r:id="rId7" imgW="127000" imgH="1651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9" y="401"/>
                          <a:ext cx="20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1976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/>
      <p:bldP spid="197653" grpId="0"/>
      <p:bldP spid="19765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2" name="Text Box 6"/>
          <p:cNvSpPr txBox="1"/>
          <p:nvPr/>
        </p:nvSpPr>
        <p:spPr>
          <a:xfrm>
            <a:off x="685800" y="38100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连续分布的带电体：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895350" y="885825"/>
          <a:ext cx="348932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" r:id="rId1" imgW="1308100" imgH="571500" progId="Equation.DSMT4">
                  <p:embed/>
                </p:oleObj>
              </mc:Choice>
              <mc:Fallback>
                <p:oleObj name="" r:id="rId1" imgW="1308100" imgH="571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5350" y="885825"/>
                        <a:ext cx="3489325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4579938" y="900113"/>
          <a:ext cx="24368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" r:id="rId3" imgW="1219200" imgH="571500" progId="Equation.DSMT4">
                  <p:embed/>
                </p:oleObj>
              </mc:Choice>
              <mc:Fallback>
                <p:oleObj name="" r:id="rId3" imgW="1219200" imgH="571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9938" y="900113"/>
                        <a:ext cx="2436812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7" name="Text Box 11"/>
          <p:cNvSpPr txBox="1"/>
          <p:nvPr/>
        </p:nvSpPr>
        <p:spPr>
          <a:xfrm>
            <a:off x="990600" y="2468563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体电荷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2771775" y="2225675"/>
          <a:ext cx="32702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" r:id="rId5" imgW="1524000" imgH="533400" progId="Equation.DSMT4">
                  <p:embed/>
                </p:oleObj>
              </mc:Choice>
              <mc:Fallback>
                <p:oleObj name="" r:id="rId5" imgW="1524000" imgH="533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2225675"/>
                        <a:ext cx="327025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0" name="Text Box 14"/>
          <p:cNvSpPr txBox="1"/>
          <p:nvPr/>
        </p:nvSpPr>
        <p:spPr>
          <a:xfrm>
            <a:off x="990600" y="37639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面电荷 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98671" name="Object 15"/>
          <p:cNvGraphicFramePr>
            <a:graphicFrameLocks noChangeAspect="1"/>
          </p:cNvGraphicFramePr>
          <p:nvPr/>
        </p:nvGraphicFramePr>
        <p:xfrm>
          <a:off x="2776538" y="3541713"/>
          <a:ext cx="29289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" r:id="rId7" imgW="1422400" imgH="533400" progId="Equation.DSMT4">
                  <p:embed/>
                </p:oleObj>
              </mc:Choice>
              <mc:Fallback>
                <p:oleObj name="" r:id="rId7" imgW="1422400" imgH="5334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6538" y="3541713"/>
                        <a:ext cx="2928937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3" name="Text Box 17"/>
          <p:cNvSpPr txBox="1"/>
          <p:nvPr/>
        </p:nvSpPr>
        <p:spPr>
          <a:xfrm>
            <a:off x="1066800" y="5211763"/>
            <a:ext cx="16002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3200" b="1" dirty="0">
                <a:latin typeface="Times New Roman" panose="02020603050405020304" pitchFamily="18" charset="0"/>
                <a:ea typeface="黑体" pitchFamily="49" charset="-122"/>
              </a:rPr>
              <a:t>线电荷 </a:t>
            </a:r>
            <a:endParaRPr lang="zh-CN" altLang="en-US" sz="3200" b="1" dirty="0">
              <a:latin typeface="Times New Roman" panose="02020603050405020304" pitchFamily="18" charset="0"/>
              <a:ea typeface="黑体" pitchFamily="49" charset="-122"/>
            </a:endParaRPr>
          </a:p>
        </p:txBody>
      </p:sp>
      <p:graphicFrame>
        <p:nvGraphicFramePr>
          <p:cNvPr id="198674" name="Object 18"/>
          <p:cNvGraphicFramePr>
            <a:graphicFrameLocks noChangeAspect="1"/>
          </p:cNvGraphicFramePr>
          <p:nvPr/>
        </p:nvGraphicFramePr>
        <p:xfrm>
          <a:off x="2857500" y="4989513"/>
          <a:ext cx="29702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" r:id="rId9" imgW="1270000" imgH="533400" progId="Equation.DSMT4">
                  <p:embed/>
                </p:oleObj>
              </mc:Choice>
              <mc:Fallback>
                <p:oleObj name="" r:id="rId9" imgW="1270000" imgH="533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7500" y="4989513"/>
                        <a:ext cx="2970213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/>
      <p:bldP spid="198667" grpId="0"/>
      <p:bldP spid="198670" grpId="0"/>
      <p:bldP spid="19867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WPS 演示</Application>
  <PresentationFormat>全屏显示(4:3)</PresentationFormat>
  <Paragraphs>181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96</vt:i4>
      </vt:variant>
      <vt:variant>
        <vt:lpstr>幻灯片标题</vt:lpstr>
      </vt:variant>
      <vt:variant>
        <vt:i4>17</vt:i4>
      </vt:variant>
    </vt:vector>
  </HeadingPairs>
  <TitlesOfParts>
    <vt:vector size="123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Symbol</vt:lpstr>
      <vt:lpstr>Office 主题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四 篇 电磁学</dc:title>
  <dc:creator>jianli</dc:creator>
  <cp:lastModifiedBy>衫军</cp:lastModifiedBy>
  <cp:revision>429</cp:revision>
  <dcterms:created xsi:type="dcterms:W3CDTF">1999-04-22T00:39:00Z</dcterms:created>
  <dcterms:modified xsi:type="dcterms:W3CDTF">2020-10-21T11:23:56Z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