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4.wmf"/><Relationship Id="rId7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43.wmf"/><Relationship Id="rId4" Type="http://schemas.openxmlformats.org/officeDocument/2006/relationships/image" Target="../media/image42.jpeg"/><Relationship Id="rId3" Type="http://schemas.openxmlformats.org/officeDocument/2006/relationships/image" Target="../media/image48.emf"/><Relationship Id="rId2" Type="http://schemas.openxmlformats.org/officeDocument/2006/relationships/image" Target="../media/image50.wmf"/><Relationship Id="rId11" Type="http://schemas.openxmlformats.org/officeDocument/2006/relationships/image" Target="../media/image52.wmf"/><Relationship Id="rId10" Type="http://schemas.openxmlformats.org/officeDocument/2006/relationships/image" Target="../media/image24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8" Type="http://schemas.openxmlformats.org/officeDocument/2006/relationships/image" Target="../media/image31.wmf"/><Relationship Id="rId17" Type="http://schemas.openxmlformats.org/officeDocument/2006/relationships/image" Target="../media/image30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emf"/><Relationship Id="rId13" Type="http://schemas.openxmlformats.org/officeDocument/2006/relationships/image" Target="../media/image26.emf"/><Relationship Id="rId12" Type="http://schemas.openxmlformats.org/officeDocument/2006/relationships/image" Target="../media/image25.e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44.wmf"/><Relationship Id="rId7" Type="http://schemas.openxmlformats.org/officeDocument/2006/relationships/image" Target="../media/image18.wmf"/><Relationship Id="rId6" Type="http://schemas.openxmlformats.org/officeDocument/2006/relationships/image" Target="../media/image24.wmf"/><Relationship Id="rId5" Type="http://schemas.openxmlformats.org/officeDocument/2006/relationships/image" Target="../media/image15.wmf"/><Relationship Id="rId4" Type="http://schemas.openxmlformats.org/officeDocument/2006/relationships/image" Target="../media/image21.wmf"/><Relationship Id="rId3" Type="http://schemas.openxmlformats.org/officeDocument/2006/relationships/image" Target="../media/image43.wmf"/><Relationship Id="rId2" Type="http://schemas.openxmlformats.org/officeDocument/2006/relationships/image" Target="../media/image42.jpeg"/><Relationship Id="rId10" Type="http://schemas.openxmlformats.org/officeDocument/2006/relationships/image" Target="../media/image45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7772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000" y="4114800"/>
            <a:ext cx="7772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BCC53D-9DB0-41C6-88E4-3488C29FEA7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81000"/>
            <a:ext cx="78486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BCC53D-9DB0-41C6-88E4-3488C29FEA7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42.jpeg"/><Relationship Id="rId7" Type="http://schemas.openxmlformats.org/officeDocument/2006/relationships/oleObject" Target="../embeddings/oleObject67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65.bin"/><Relationship Id="rId25" Type="http://schemas.openxmlformats.org/officeDocument/2006/relationships/vmlDrawing" Target="../drawings/vmlDrawing10.vml"/><Relationship Id="rId24" Type="http://schemas.openxmlformats.org/officeDocument/2006/relationships/slideLayout" Target="../slideLayouts/slideLayout13.xml"/><Relationship Id="rId23" Type="http://schemas.openxmlformats.org/officeDocument/2006/relationships/image" Target="../media/image52.wmf"/><Relationship Id="rId22" Type="http://schemas.openxmlformats.org/officeDocument/2006/relationships/oleObject" Target="../embeddings/oleObject75.bin"/><Relationship Id="rId21" Type="http://schemas.openxmlformats.org/officeDocument/2006/relationships/image" Target="../media/image24.wmf"/><Relationship Id="rId20" Type="http://schemas.openxmlformats.org/officeDocument/2006/relationships/oleObject" Target="../embeddings/oleObject74.bin"/><Relationship Id="rId2" Type="http://schemas.openxmlformats.org/officeDocument/2006/relationships/image" Target="../media/image49.wmf"/><Relationship Id="rId19" Type="http://schemas.openxmlformats.org/officeDocument/2006/relationships/image" Target="../media/image51.w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72.bin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6" Type="http://schemas.openxmlformats.org/officeDocument/2006/relationships/image" Target="../media/image5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12.xml"/><Relationship Id="rId37" Type="http://schemas.openxmlformats.org/officeDocument/2006/relationships/image" Target="../media/image31.wmf"/><Relationship Id="rId36" Type="http://schemas.openxmlformats.org/officeDocument/2006/relationships/oleObject" Target="../embeddings/oleObject31.bin"/><Relationship Id="rId35" Type="http://schemas.openxmlformats.org/officeDocument/2006/relationships/image" Target="../media/image30.wmf"/><Relationship Id="rId34" Type="http://schemas.openxmlformats.org/officeDocument/2006/relationships/oleObject" Target="../embeddings/oleObject30.bin"/><Relationship Id="rId33" Type="http://schemas.openxmlformats.org/officeDocument/2006/relationships/image" Target="../media/image29.wmf"/><Relationship Id="rId32" Type="http://schemas.openxmlformats.org/officeDocument/2006/relationships/oleObject" Target="../embeddings/oleObject29.bin"/><Relationship Id="rId31" Type="http://schemas.openxmlformats.org/officeDocument/2006/relationships/image" Target="../media/image28.wmf"/><Relationship Id="rId30" Type="http://schemas.openxmlformats.org/officeDocument/2006/relationships/oleObject" Target="../embeddings/oleObject28.bin"/><Relationship Id="rId3" Type="http://schemas.openxmlformats.org/officeDocument/2006/relationships/oleObject" Target="../embeddings/oleObject14.bin"/><Relationship Id="rId29" Type="http://schemas.openxmlformats.org/officeDocument/2006/relationships/image" Target="../media/image27.emf"/><Relationship Id="rId28" Type="http://schemas.openxmlformats.org/officeDocument/2006/relationships/oleObject" Target="../embeddings/oleObject27.bin"/><Relationship Id="rId27" Type="http://schemas.openxmlformats.org/officeDocument/2006/relationships/image" Target="../media/image26.emf"/><Relationship Id="rId26" Type="http://schemas.openxmlformats.org/officeDocument/2006/relationships/oleObject" Target="../embeddings/oleObject26.bin"/><Relationship Id="rId25" Type="http://schemas.openxmlformats.org/officeDocument/2006/relationships/image" Target="../media/image25.emf"/><Relationship Id="rId24" Type="http://schemas.openxmlformats.org/officeDocument/2006/relationships/oleObject" Target="../embeddings/oleObject25.bin"/><Relationship Id="rId23" Type="http://schemas.openxmlformats.org/officeDocument/2006/relationships/image" Target="../media/image24.wmf"/><Relationship Id="rId22" Type="http://schemas.openxmlformats.org/officeDocument/2006/relationships/oleObject" Target="../embeddings/oleObject24.bin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23.bin"/><Relationship Id="rId2" Type="http://schemas.openxmlformats.org/officeDocument/2006/relationships/image" Target="../media/image14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1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0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51.bin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2.jpeg"/><Relationship Id="rId3" Type="http://schemas.openxmlformats.org/officeDocument/2006/relationships/oleObject" Target="../embeddings/oleObject48.bin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12.xml"/><Relationship Id="rId23" Type="http://schemas.openxmlformats.org/officeDocument/2006/relationships/image" Target="../media/image45.wmf"/><Relationship Id="rId22" Type="http://schemas.openxmlformats.org/officeDocument/2006/relationships/oleObject" Target="../embeddings/oleObject59.bin"/><Relationship Id="rId21" Type="http://schemas.openxmlformats.org/officeDocument/2006/relationships/image" Target="../media/image20.wmf"/><Relationship Id="rId20" Type="http://schemas.openxmlformats.org/officeDocument/2006/relationships/oleObject" Target="../embeddings/oleObject58.bin"/><Relationship Id="rId2" Type="http://schemas.openxmlformats.org/officeDocument/2006/relationships/image" Target="../media/image41.wmf"/><Relationship Id="rId19" Type="http://schemas.openxmlformats.org/officeDocument/2006/relationships/image" Target="../media/image44.wmf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3.xml"/><Relationship Id="rId7" Type="http://schemas.openxmlformats.org/officeDocument/2006/relationships/oleObject" Target="../embeddings/oleObject63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44" name="Rectangle 12"/>
          <p:cNvSpPr/>
          <p:nvPr/>
        </p:nvSpPr>
        <p:spPr>
          <a:xfrm>
            <a:off x="533400" y="4572000"/>
            <a:ext cx="4953000" cy="1066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</a:rPr>
              <a:t>点电荷系电场中的场强</a:t>
            </a:r>
            <a:b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</a:rPr>
            </a:b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根据场强叠加原理：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1123950" y="5638800"/>
          <a:ext cx="53736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044700" imgH="444500" progId="Equation.3">
                  <p:embed/>
                </p:oleObj>
              </mc:Choice>
              <mc:Fallback>
                <p:oleObj name="" r:id="rId1" imgW="2044700" imgH="444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3950" y="5638800"/>
                        <a:ext cx="5373688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1244600" y="1593850"/>
          <a:ext cx="26812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1016000" imgH="431800" progId="Equation.3">
                  <p:embed/>
                </p:oleObj>
              </mc:Choice>
              <mc:Fallback>
                <p:oleObj name="" r:id="rId3" imgW="1016000" imgH="431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1593850"/>
                        <a:ext cx="2681288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615950" y="2667000"/>
          <a:ext cx="4889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777365" imgH="457200" progId="Equation.3">
                  <p:embed/>
                </p:oleObj>
              </mc:Choice>
              <mc:Fallback>
                <p:oleObj name="" r:id="rId5" imgW="1777365" imgH="457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950" y="2667000"/>
                        <a:ext cx="48895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4" name="Text Box 52"/>
          <p:cNvSpPr txBox="1"/>
          <p:nvPr/>
        </p:nvSpPr>
        <p:spPr>
          <a:xfrm>
            <a:off x="533400" y="99060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</a:rPr>
              <a:t>点电荷电场中的场强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7"/>
          <p:cNvGrpSpPr/>
          <p:nvPr/>
        </p:nvGrpSpPr>
        <p:grpSpPr>
          <a:xfrm>
            <a:off x="533400" y="3886200"/>
            <a:ext cx="6553200" cy="620713"/>
            <a:chOff x="336" y="2422"/>
            <a:chExt cx="4128" cy="391"/>
          </a:xfrm>
        </p:grpSpPr>
        <p:sp>
          <p:nvSpPr>
            <p:cNvPr id="61447" name="Text Box 54"/>
            <p:cNvSpPr txBox="1"/>
            <p:nvPr/>
          </p:nvSpPr>
          <p:spPr>
            <a:xfrm>
              <a:off x="336" y="2448"/>
              <a:ext cx="41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</a:rPr>
                <a:t>如何理解 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</a:rPr>
                <a:t>r </a:t>
              </a:r>
              <a:r>
                <a:rPr lang="en-US" altLang="zh-CN" sz="3200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</a:rPr>
                <a:t>0 </a:t>
              </a:r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</a:rPr>
                <a:t>时，               呢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</a:rPr>
                <a:t>?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48" name="Object 55"/>
            <p:cNvGraphicFramePr>
              <a:graphicFrameLocks noChangeAspect="1"/>
            </p:cNvGraphicFramePr>
            <p:nvPr/>
          </p:nvGraphicFramePr>
          <p:xfrm>
            <a:off x="2718" y="2422"/>
            <a:ext cx="87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7" imgW="482600" imgH="215900" progId="Equation.3">
                    <p:embed/>
                  </p:oleObj>
                </mc:Choice>
                <mc:Fallback>
                  <p:oleObj name="" r:id="rId7" imgW="4826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8" y="2422"/>
                          <a:ext cx="872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9" name="Text Box 59"/>
          <p:cNvSpPr txBox="1"/>
          <p:nvPr/>
        </p:nvSpPr>
        <p:spPr>
          <a:xfrm>
            <a:off x="2514600" y="215900"/>
            <a:ext cx="45720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场强的计算</a:t>
            </a:r>
            <a:endParaRPr lang="zh-CN" altLang="en-US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150" y="1203325"/>
            <a:ext cx="3101340" cy="228473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/>
      <p:bldP spid="952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83" name="Object 35"/>
          <p:cNvGraphicFramePr>
            <a:graphicFrameLocks noChangeAspect="1"/>
          </p:cNvGraphicFramePr>
          <p:nvPr/>
        </p:nvGraphicFramePr>
        <p:xfrm>
          <a:off x="484188" y="5000625"/>
          <a:ext cx="81756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187700" imgH="482600" progId="Equation.3">
                  <p:embed/>
                </p:oleObj>
              </mc:Choice>
              <mc:Fallback>
                <p:oleObj name="" r:id="rId1" imgW="3187700" imgH="482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188" y="5000625"/>
                        <a:ext cx="8175625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125413" y="1677988"/>
          <a:ext cx="4645025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981200" imgH="1117600" progId="Equation.DSMT4">
                  <p:embed/>
                </p:oleObj>
              </mc:Choice>
              <mc:Fallback>
                <p:oleObj name="" r:id="rId3" imgW="1981200" imgH="1117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1677988"/>
                        <a:ext cx="4645025" cy="262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2" name="Text Box 34"/>
          <p:cNvSpPr txBox="1"/>
          <p:nvPr/>
        </p:nvSpPr>
        <p:spPr>
          <a:xfrm>
            <a:off x="323850" y="4546600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总场强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85" name="Text Box 37"/>
          <p:cNvSpPr txBox="1"/>
          <p:nvPr/>
        </p:nvSpPr>
        <p:spPr>
          <a:xfrm>
            <a:off x="250825" y="6237288"/>
            <a:ext cx="24114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方向沿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323850" y="279400"/>
            <a:ext cx="8101013" cy="1117600"/>
            <a:chOff x="204" y="176"/>
            <a:chExt cx="5103" cy="704"/>
          </a:xfrm>
        </p:grpSpPr>
        <p:sp>
          <p:nvSpPr>
            <p:cNvPr id="78854" name="Text Box 32"/>
            <p:cNvSpPr txBox="1"/>
            <p:nvPr/>
          </p:nvSpPr>
          <p:spPr>
            <a:xfrm>
              <a:off x="204" y="176"/>
              <a:ext cx="5103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例题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4]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均匀带电圆盘轴线的电场。圆盘半径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面电荷密为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&gt;0)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，求轴线上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点的      。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855" name="Object 38"/>
            <p:cNvGraphicFramePr>
              <a:graphicFrameLocks noChangeAspect="1"/>
            </p:cNvGraphicFramePr>
            <p:nvPr/>
          </p:nvGraphicFramePr>
          <p:xfrm>
            <a:off x="4500" y="539"/>
            <a:ext cx="24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12700" imgH="12700" progId="Equation.DSMT4">
                    <p:embed/>
                  </p:oleObj>
                </mc:Choice>
                <mc:Fallback>
                  <p:oleObj name="" r:id="rId5" imgW="12700" imgH="127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0" y="539"/>
                          <a:ext cx="241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/>
          <p:nvPr/>
        </p:nvGrpSpPr>
        <p:grpSpPr>
          <a:xfrm>
            <a:off x="4756150" y="1677988"/>
            <a:ext cx="4343400" cy="3200400"/>
            <a:chOff x="3060" y="1008"/>
            <a:chExt cx="2736" cy="2016"/>
          </a:xfrm>
        </p:grpSpPr>
        <p:grpSp>
          <p:nvGrpSpPr>
            <p:cNvPr id="78857" name="Group 29"/>
            <p:cNvGrpSpPr/>
            <p:nvPr/>
          </p:nvGrpSpPr>
          <p:grpSpPr>
            <a:xfrm>
              <a:off x="3060" y="1008"/>
              <a:ext cx="2736" cy="2016"/>
              <a:chOff x="2928" y="1008"/>
              <a:chExt cx="2832" cy="2016"/>
            </a:xfrm>
          </p:grpSpPr>
          <p:sp>
            <p:nvSpPr>
              <p:cNvPr id="78858" name="Rectangle 10"/>
              <p:cNvSpPr/>
              <p:nvPr/>
            </p:nvSpPr>
            <p:spPr>
              <a:xfrm>
                <a:off x="2928" y="1008"/>
                <a:ext cx="2832" cy="201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8859" name="Group 11"/>
              <p:cNvGrpSpPr/>
              <p:nvPr/>
            </p:nvGrpSpPr>
            <p:grpSpPr>
              <a:xfrm>
                <a:off x="3024" y="1056"/>
                <a:ext cx="2736" cy="1824"/>
                <a:chOff x="1968" y="1680"/>
                <a:chExt cx="2736" cy="1824"/>
              </a:xfrm>
            </p:grpSpPr>
            <p:sp>
              <p:nvSpPr>
                <p:cNvPr id="78860" name="Oval 12"/>
                <p:cNvSpPr/>
                <p:nvPr/>
              </p:nvSpPr>
              <p:spPr>
                <a:xfrm>
                  <a:off x="1968" y="1680"/>
                  <a:ext cx="672" cy="1824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61" name="Line 13"/>
                <p:cNvSpPr/>
                <p:nvPr/>
              </p:nvSpPr>
              <p:spPr>
                <a:xfrm>
                  <a:off x="2304" y="2592"/>
                  <a:ext cx="2304" cy="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8862" name="Line 14"/>
                <p:cNvSpPr/>
                <p:nvPr/>
              </p:nvSpPr>
              <p:spPr>
                <a:xfrm>
                  <a:off x="3840" y="2592"/>
                  <a:ext cx="480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78863" name="Object 15"/>
                <p:cNvGraphicFramePr>
                  <a:graphicFrameLocks noChangeAspect="1"/>
                </p:cNvGraphicFramePr>
                <p:nvPr/>
              </p:nvGraphicFramePr>
              <p:xfrm>
                <a:off x="4237" y="2345"/>
                <a:ext cx="25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" r:id="rId7" imgW="0" imgH="0" progId="Equation.3">
                        <p:embed/>
                      </p:oleObj>
                    </mc:Choice>
                    <mc:Fallback>
                      <p:oleObj name="" r:id="rId7" imgW="0" imgH="0" progId="Equation.3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7" y="2345"/>
                              <a:ext cx="256" cy="21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4" name="Object 16"/>
                <p:cNvGraphicFramePr>
                  <a:graphicFrameLocks noChangeAspect="1"/>
                </p:cNvGraphicFramePr>
                <p:nvPr/>
              </p:nvGraphicFramePr>
              <p:xfrm>
                <a:off x="3792" y="2352"/>
                <a:ext cx="20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4" name="" r:id="rId9" imgW="177800" imgH="177800" progId="Equation.3">
                        <p:embed/>
                      </p:oleObj>
                    </mc:Choice>
                    <mc:Fallback>
                      <p:oleObj name="" r:id="rId9" imgW="177800" imgH="177800" progId="Equation.3">
                        <p:embed/>
                        <p:pic>
                          <p:nvPicPr>
                            <p:cNvPr id="0" name="图片 310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92" y="2352"/>
                              <a:ext cx="200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5" name="Object 17"/>
                <p:cNvGraphicFramePr>
                  <a:graphicFrameLocks noChangeAspect="1"/>
                </p:cNvGraphicFramePr>
                <p:nvPr/>
              </p:nvGraphicFramePr>
              <p:xfrm>
                <a:off x="4512" y="264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3" name="" r:id="rId11" imgW="152400" imgH="152400" progId="Equation.3">
                        <p:embed/>
                      </p:oleObj>
                    </mc:Choice>
                    <mc:Fallback>
                      <p:oleObj name="" r:id="rId11" imgW="152400" imgH="152400" progId="Equation.3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2" y="264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6" name="Object 18"/>
                <p:cNvGraphicFramePr>
                  <a:graphicFrameLocks noChangeAspect="1"/>
                </p:cNvGraphicFramePr>
                <p:nvPr/>
              </p:nvGraphicFramePr>
              <p:xfrm>
                <a:off x="2208" y="2592"/>
                <a:ext cx="189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8" name="" r:id="rId13" imgW="177800" imgH="190500" progId="Equation.3">
                        <p:embed/>
                      </p:oleObj>
                    </mc:Choice>
                    <mc:Fallback>
                      <p:oleObj name="" r:id="rId13" imgW="177800" imgH="190500" progId="Equation.3">
                        <p:embed/>
                        <p:pic>
                          <p:nvPicPr>
                            <p:cNvPr id="0" name="图片 3097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08" y="2592"/>
                              <a:ext cx="189" cy="20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7" name="Object 19"/>
                <p:cNvGraphicFramePr>
                  <a:graphicFrameLocks noChangeAspect="1"/>
                </p:cNvGraphicFramePr>
                <p:nvPr/>
              </p:nvGraphicFramePr>
              <p:xfrm>
                <a:off x="3024" y="2592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5" name="" r:id="rId15" imgW="152400" imgH="152400" progId="Equation.3">
                        <p:embed/>
                      </p:oleObj>
                    </mc:Choice>
                    <mc:Fallback>
                      <p:oleObj name="" r:id="rId15" imgW="152400" imgH="152400" progId="Equation.3">
                        <p:embed/>
                        <p:pic>
                          <p:nvPicPr>
                            <p:cNvPr id="0" name="图片 310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" y="2592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8" name="Object 20"/>
                <p:cNvGraphicFramePr>
                  <a:graphicFrameLocks noChangeAspect="1"/>
                </p:cNvGraphicFramePr>
                <p:nvPr/>
              </p:nvGraphicFramePr>
              <p:xfrm>
                <a:off x="2064" y="2928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9" name="" r:id="rId16" imgW="177800" imgH="177800" progId="Equation.3">
                        <p:embed/>
                      </p:oleObj>
                    </mc:Choice>
                    <mc:Fallback>
                      <p:oleObj name="" r:id="rId16" imgW="177800" imgH="177800" progId="Equation.3">
                        <p:embed/>
                        <p:pic>
                          <p:nvPicPr>
                            <p:cNvPr id="0" name="图片 3098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928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869" name="Object 21"/>
                <p:cNvGraphicFramePr>
                  <a:graphicFrameLocks noChangeAspect="1"/>
                </p:cNvGraphicFramePr>
                <p:nvPr/>
              </p:nvGraphicFramePr>
              <p:xfrm>
                <a:off x="2304" y="1959"/>
                <a:ext cx="240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0" name="" r:id="rId18" imgW="215900" imgH="190500" progId="Equation.3">
                        <p:embed/>
                      </p:oleObj>
                    </mc:Choice>
                    <mc:Fallback>
                      <p:oleObj name="" r:id="rId18" imgW="215900" imgH="190500" progId="Equation.3">
                        <p:embed/>
                        <p:pic>
                          <p:nvPicPr>
                            <p:cNvPr id="0" name="图片 309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4" y="1959"/>
                              <a:ext cx="240" cy="21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8870" name="AutoShape 22"/>
                <p:cNvSpPr/>
                <p:nvPr/>
              </p:nvSpPr>
              <p:spPr>
                <a:xfrm>
                  <a:off x="2112" y="2112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00" y="10800"/>
                      </a:moveTo>
                      <a:cubicBezTo>
                        <a:pt x="2700" y="15274"/>
                        <a:pt x="6326" y="18900"/>
                        <a:pt x="10800" y="18900"/>
                      </a:cubicBezTo>
                      <a:cubicBezTo>
                        <a:pt x="15274" y="18900"/>
                        <a:pt x="18900" y="15274"/>
                        <a:pt x="18900" y="10800"/>
                      </a:cubicBezTo>
                      <a:cubicBezTo>
                        <a:pt x="18900" y="6326"/>
                        <a:pt x="15274" y="2700"/>
                        <a:pt x="10800" y="2700"/>
                      </a:cubicBezTo>
                      <a:cubicBezTo>
                        <a:pt x="6326" y="2700"/>
                        <a:pt x="2700" y="6326"/>
                        <a:pt x="2700" y="108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8871" name="Line 23"/>
                <p:cNvSpPr/>
                <p:nvPr/>
              </p:nvSpPr>
              <p:spPr>
                <a:xfrm flipH="1">
                  <a:off x="2016" y="2592"/>
                  <a:ext cx="288" cy="384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2" name="Line 24"/>
                <p:cNvSpPr/>
                <p:nvPr/>
              </p:nvSpPr>
              <p:spPr>
                <a:xfrm flipV="1">
                  <a:off x="2304" y="2208"/>
                  <a:ext cx="0" cy="384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8873" name="Line 25"/>
                <p:cNvSpPr/>
                <p:nvPr/>
              </p:nvSpPr>
              <p:spPr>
                <a:xfrm>
                  <a:off x="2304" y="192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78874" name="Object 26"/>
                <p:cNvGraphicFramePr>
                  <a:graphicFrameLocks noChangeAspect="1"/>
                </p:cNvGraphicFramePr>
                <p:nvPr/>
              </p:nvGraphicFramePr>
              <p:xfrm>
                <a:off x="2304" y="2352"/>
                <a:ext cx="126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1" name="" r:id="rId20" imgW="127000" imgH="139700" progId="Equation.3">
                        <p:embed/>
                      </p:oleObj>
                    </mc:Choice>
                    <mc:Fallback>
                      <p:oleObj name="" r:id="rId20" imgW="127000" imgH="139700" progId="Equation.3">
                        <p:embed/>
                        <p:pic>
                          <p:nvPicPr>
                            <p:cNvPr id="0" name="图片 3100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4" y="2352"/>
                              <a:ext cx="126" cy="1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8875" name="Line 27"/>
                <p:cNvSpPr/>
                <p:nvPr/>
              </p:nvSpPr>
              <p:spPr>
                <a:xfrm>
                  <a:off x="2304" y="2112"/>
                  <a:ext cx="1536" cy="48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78876" name="Object 28"/>
                <p:cNvGraphicFramePr>
                  <a:graphicFrameLocks noChangeAspect="1"/>
                </p:cNvGraphicFramePr>
                <p:nvPr/>
              </p:nvGraphicFramePr>
              <p:xfrm>
                <a:off x="2208" y="3216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" name="" r:id="rId22" imgW="152400" imgH="152400" progId="Equation.3">
                        <p:embed/>
                      </p:oleObj>
                    </mc:Choice>
                    <mc:Fallback>
                      <p:oleObj name="" r:id="rId22" imgW="152400" imgH="152400" progId="Equation.3">
                        <p:embed/>
                        <p:pic>
                          <p:nvPicPr>
                            <p:cNvPr id="0" name="图片 3090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08" y="3216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8877" name="Line 42"/>
            <p:cNvSpPr/>
            <p:nvPr/>
          </p:nvSpPr>
          <p:spPr>
            <a:xfrm>
              <a:off x="3560" y="1969"/>
              <a:ext cx="13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2" grpId="0"/>
      <p:bldP spid="1044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6019800" y="4038600"/>
          <a:ext cx="22098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717925" imgH="3352800" progId="MS_ClipArt_Gallery.2">
                  <p:embed/>
                </p:oleObj>
              </mc:Choice>
              <mc:Fallback>
                <p:oleObj name="" r:id="rId1" imgW="3717925" imgH="3352800" progId="MS_ClipArt_Gallery.2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4038600"/>
                        <a:ext cx="2209800" cy="199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498475" y="550863"/>
          <a:ext cx="63214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044700" imgH="431800" progId="Equation.3">
                  <p:embed/>
                </p:oleObj>
              </mc:Choice>
              <mc:Fallback>
                <p:oleObj name="" r:id="rId3" imgW="20447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550863"/>
                        <a:ext cx="6321425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1971675" y="1905000"/>
          <a:ext cx="67151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387600" imgH="457200" progId="Equation.3">
                  <p:embed/>
                </p:oleObj>
              </mc:Choice>
              <mc:Fallback>
                <p:oleObj name="" r:id="rId5" imgW="23876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1675" y="1905000"/>
                        <a:ext cx="6715125" cy="124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Text Box 2"/>
          <p:cNvSpPr txBox="1"/>
          <p:nvPr/>
        </p:nvSpPr>
        <p:spPr>
          <a:xfrm>
            <a:off x="827088" y="304800"/>
            <a:ext cx="793591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无限长均匀带电直线旁有一均匀带电直线，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求：相互作用力的大小。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515" name="Text Box 3"/>
          <p:cNvSpPr txBox="1"/>
          <p:nvPr/>
        </p:nvSpPr>
        <p:spPr>
          <a:xfrm>
            <a:off x="3851275" y="1557338"/>
            <a:ext cx="47529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解：无限长的均匀带电直线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5373688" y="2211388"/>
          <a:ext cx="2225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685800" imgH="431800" progId="Equation.3">
                  <p:embed/>
                </p:oleObj>
              </mc:Choice>
              <mc:Fallback>
                <p:oleObj name="" r:id="rId1" imgW="685800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3688" y="2211388"/>
                        <a:ext cx="2225675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5"/>
          <p:cNvSpPr txBox="1"/>
          <p:nvPr/>
        </p:nvSpPr>
        <p:spPr>
          <a:xfrm>
            <a:off x="4876800" y="3505200"/>
            <a:ext cx="1495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4808538" y="4130675"/>
          <a:ext cx="36433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371600" imgH="431800" progId="Equation.3">
                  <p:embed/>
                </p:oleObj>
              </mc:Choice>
              <mc:Fallback>
                <p:oleObj name="" r:id="rId3" imgW="1371600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538" y="4130675"/>
                        <a:ext cx="3643312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5195888" y="5321300"/>
          <a:ext cx="1649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749300" imgH="431800" progId="Equation.3">
                  <p:embed/>
                </p:oleObj>
              </mc:Choice>
              <mc:Fallback>
                <p:oleObj name="" r:id="rId5" imgW="749300" imgH="431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5888" y="5321300"/>
                        <a:ext cx="16494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85" y="1557655"/>
            <a:ext cx="3307080" cy="483743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5" grpId="0"/>
      <p:bldP spid="192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小结：如何计算电场强度</a:t>
            </a:r>
            <a:endParaRPr lang="zh-CN" altLang="en-US" dirty="0"/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8229600" cy="45259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分析电荷分布的特点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利用场强的叠加原理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如为离散的电荷分布，求矢量和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如为连续的电荷分布，则微元分析法处理，求解矢量积分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特殊处理技巧</a:t>
            </a:r>
            <a:endParaRPr lang="zh-CN" altLang="en-US" dirty="0"/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当处理连续电荷分布时，尽量利用分布的对称性，以简化我们的计算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对于一些特殊的带电体，我们可以基于场强的叠加原理，尽量利用我们已知的带电体场强分布来叠加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91" name="Text Box 11"/>
          <p:cNvSpPr txBox="1"/>
          <p:nvPr/>
        </p:nvSpPr>
        <p:spPr>
          <a:xfrm>
            <a:off x="685800" y="21336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整个带电体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3436938" y="1997075"/>
          <a:ext cx="37195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384300" imgH="431800" progId="Equation.3">
                  <p:embed/>
                </p:oleObj>
              </mc:Choice>
              <mc:Fallback>
                <p:oleObj name="" r:id="rId1" imgW="1384300" imgH="431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6938" y="1997075"/>
                        <a:ext cx="3719512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Text Box 14"/>
          <p:cNvSpPr txBox="1"/>
          <p:nvPr/>
        </p:nvSpPr>
        <p:spPr>
          <a:xfrm>
            <a:off x="685800" y="9906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电荷元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的场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3889375" y="830263"/>
          <a:ext cx="2549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914400" imgH="431800" progId="Equation.3">
                  <p:embed/>
                </p:oleObj>
              </mc:Choice>
              <mc:Fallback>
                <p:oleObj name="" r:id="rId3" imgW="914400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9375" y="830263"/>
                        <a:ext cx="254952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/>
          <p:cNvSpPr txBox="1"/>
          <p:nvPr/>
        </p:nvSpPr>
        <p:spPr>
          <a:xfrm>
            <a:off x="685800" y="2997200"/>
            <a:ext cx="359886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在直角坐标系下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1312387" y="4021931"/>
          <a:ext cx="5729605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2234565" imgH="279400" progId="Equation.3">
                  <p:embed/>
                </p:oleObj>
              </mc:Choice>
              <mc:Fallback>
                <p:oleObj name="" r:id="rId5" imgW="2234565" imgH="279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2387" y="4021931"/>
                        <a:ext cx="5729605" cy="712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24"/>
          <p:cNvSpPr txBox="1"/>
          <p:nvPr/>
        </p:nvSpPr>
        <p:spPr>
          <a:xfrm>
            <a:off x="381000" y="304800"/>
            <a:ext cx="5943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任意带电体电场中的场强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1" grpId="0"/>
      <p:bldP spid="97294" grpId="0"/>
      <p:bldP spid="972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3856" name="Object 1104"/>
          <p:cNvGraphicFramePr>
            <a:graphicFrameLocks noChangeAspect="1"/>
          </p:cNvGraphicFramePr>
          <p:nvPr/>
        </p:nvGraphicFramePr>
        <p:xfrm>
          <a:off x="812959" y="589598"/>
          <a:ext cx="4387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663700" imgH="457200" progId="Equation.3">
                  <p:embed/>
                </p:oleObj>
              </mc:Choice>
              <mc:Fallback>
                <p:oleObj name="" r:id="rId1" imgW="16637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959" y="589598"/>
                        <a:ext cx="438785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57" name="Object 1105"/>
          <p:cNvGraphicFramePr>
            <a:graphicFrameLocks noChangeAspect="1"/>
          </p:cNvGraphicFramePr>
          <p:nvPr/>
        </p:nvGraphicFramePr>
        <p:xfrm>
          <a:off x="622300" y="1915160"/>
          <a:ext cx="4054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511300" imgH="444500" progId="Equation.3">
                  <p:embed/>
                </p:oleObj>
              </mc:Choice>
              <mc:Fallback>
                <p:oleObj name="" r:id="rId3" imgW="1511300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00" y="1915160"/>
                        <a:ext cx="40544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02"/>
          <p:cNvGraphicFramePr>
            <a:graphicFrameLocks noChangeAspect="1"/>
          </p:cNvGraphicFramePr>
          <p:nvPr/>
        </p:nvGraphicFramePr>
        <p:xfrm>
          <a:off x="553403" y="3051017"/>
          <a:ext cx="490601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044700" imgH="444500" progId="Equation.3">
                  <p:embed/>
                </p:oleObj>
              </mc:Choice>
              <mc:Fallback>
                <p:oleObj name="" r:id="rId5" imgW="2044700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403" y="3051017"/>
                        <a:ext cx="4906010" cy="1062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02"/>
          <p:cNvGraphicFramePr>
            <a:graphicFrameLocks noChangeAspect="1"/>
          </p:cNvGraphicFramePr>
          <p:nvPr/>
        </p:nvGraphicFramePr>
        <p:xfrm>
          <a:off x="485458" y="4113372"/>
          <a:ext cx="481330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005965" imgH="444500" progId="Equation.3">
                  <p:embed/>
                </p:oleObj>
              </mc:Choice>
              <mc:Fallback>
                <p:oleObj name="" r:id="rId7" imgW="20059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458" y="4113372"/>
                        <a:ext cx="4813300" cy="1062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02"/>
          <p:cNvGraphicFramePr>
            <a:graphicFrameLocks noChangeAspect="1"/>
          </p:cNvGraphicFramePr>
          <p:nvPr/>
        </p:nvGraphicFramePr>
        <p:xfrm>
          <a:off x="553403" y="5295742"/>
          <a:ext cx="481330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005965" imgH="444500" progId="Equation.3">
                  <p:embed/>
                </p:oleObj>
              </mc:Choice>
              <mc:Fallback>
                <p:oleObj name="" r:id="rId9" imgW="20059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403" y="5295742"/>
                        <a:ext cx="4813300" cy="1062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Freeform 1077"/>
          <p:cNvSpPr/>
          <p:nvPr/>
        </p:nvSpPr>
        <p:spPr>
          <a:xfrm>
            <a:off x="5459730" y="2597785"/>
            <a:ext cx="2266950" cy="2578100"/>
          </a:xfrm>
          <a:custGeom>
            <a:avLst/>
            <a:gdLst/>
            <a:ahLst/>
            <a:cxnLst>
              <a:cxn ang="0">
                <a:pos x="0" y="146734"/>
              </a:cxn>
              <a:cxn ang="0">
                <a:pos x="13673" y="7233"/>
              </a:cxn>
              <a:cxn ang="0">
                <a:pos x="29470" y="36396"/>
              </a:cxn>
              <a:cxn ang="0">
                <a:pos x="32563" y="114014"/>
              </a:cxn>
              <a:cxn ang="0">
                <a:pos x="31180" y="253678"/>
              </a:cxn>
              <a:cxn ang="0">
                <a:pos x="22773" y="302257"/>
              </a:cxn>
              <a:cxn ang="0">
                <a:pos x="21709" y="308691"/>
              </a:cxn>
              <a:cxn ang="0">
                <a:pos x="19630" y="315239"/>
              </a:cxn>
              <a:cxn ang="0">
                <a:pos x="5606" y="302257"/>
              </a:cxn>
              <a:cxn ang="0">
                <a:pos x="3143" y="269867"/>
              </a:cxn>
              <a:cxn ang="0">
                <a:pos x="2798" y="260123"/>
              </a:cxn>
              <a:cxn ang="0">
                <a:pos x="1405" y="240662"/>
              </a:cxn>
              <a:cxn ang="0">
                <a:pos x="0" y="146734"/>
              </a:cxn>
            </a:cxnLst>
            <a:pathLst>
              <a:path w="1155" h="1143">
                <a:moveTo>
                  <a:pt x="0" y="532"/>
                </a:moveTo>
                <a:cubicBezTo>
                  <a:pt x="49" y="292"/>
                  <a:pt x="216" y="88"/>
                  <a:pt x="459" y="26"/>
                </a:cubicBezTo>
                <a:cubicBezTo>
                  <a:pt x="719" y="35"/>
                  <a:pt x="810" y="0"/>
                  <a:pt x="988" y="132"/>
                </a:cubicBezTo>
                <a:cubicBezTo>
                  <a:pt x="1051" y="227"/>
                  <a:pt x="1067" y="305"/>
                  <a:pt x="1093" y="414"/>
                </a:cubicBezTo>
                <a:cubicBezTo>
                  <a:pt x="1107" y="560"/>
                  <a:pt x="1155" y="798"/>
                  <a:pt x="1046" y="920"/>
                </a:cubicBezTo>
                <a:cubicBezTo>
                  <a:pt x="965" y="1011"/>
                  <a:pt x="873" y="1048"/>
                  <a:pt x="764" y="1096"/>
                </a:cubicBezTo>
                <a:cubicBezTo>
                  <a:pt x="751" y="1102"/>
                  <a:pt x="742" y="1113"/>
                  <a:pt x="729" y="1119"/>
                </a:cubicBezTo>
                <a:cubicBezTo>
                  <a:pt x="706" y="1129"/>
                  <a:pt x="658" y="1143"/>
                  <a:pt x="658" y="1143"/>
                </a:cubicBezTo>
                <a:cubicBezTo>
                  <a:pt x="452" y="1135"/>
                  <a:pt x="357" y="1139"/>
                  <a:pt x="188" y="1096"/>
                </a:cubicBezTo>
                <a:cubicBezTo>
                  <a:pt x="136" y="1026"/>
                  <a:pt x="164" y="1065"/>
                  <a:pt x="106" y="978"/>
                </a:cubicBezTo>
                <a:cubicBezTo>
                  <a:pt x="99" y="968"/>
                  <a:pt x="100" y="954"/>
                  <a:pt x="94" y="943"/>
                </a:cubicBezTo>
                <a:cubicBezTo>
                  <a:pt x="80" y="918"/>
                  <a:pt x="47" y="873"/>
                  <a:pt x="47" y="873"/>
                </a:cubicBezTo>
                <a:cubicBezTo>
                  <a:pt x="11" y="763"/>
                  <a:pt x="0" y="648"/>
                  <a:pt x="0" y="532"/>
                </a:cubicBezTo>
                <a:close/>
              </a:path>
            </a:pathLst>
          </a:custGeom>
          <a:solidFill>
            <a:schemeClr val="accent1"/>
          </a:solidFill>
          <a:ln w="9525"/>
          <a:scene3d>
            <a:camera prst="legacyPerspectiveFront">
              <a:rot lat="1500000" lon="1500000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50191" name="Text Box 1080"/>
          <p:cNvSpPr txBox="1"/>
          <p:nvPr/>
        </p:nvSpPr>
        <p:spPr>
          <a:xfrm>
            <a:off x="6364605" y="3636010"/>
            <a:ext cx="457200" cy="3968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90" name="Line 1078"/>
          <p:cNvSpPr/>
          <p:nvPr/>
        </p:nvSpPr>
        <p:spPr>
          <a:xfrm flipV="1">
            <a:off x="6722110" y="2173605"/>
            <a:ext cx="1593850" cy="1565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4" name="文本框 13"/>
          <p:cNvSpPr txBox="1"/>
          <p:nvPr/>
        </p:nvSpPr>
        <p:spPr>
          <a:xfrm>
            <a:off x="8251825" y="1805305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0385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381000" y="1320800"/>
          <a:ext cx="294005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" imgW="1143000" imgH="634365" progId="Equation.3">
                  <p:embed/>
                </p:oleObj>
              </mc:Choice>
              <mc:Fallback>
                <p:oleObj name="" r:id="rId1" imgW="1143000" imgH="63436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320800"/>
                        <a:ext cx="2940050" cy="163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1"/>
          <p:cNvGrpSpPr/>
          <p:nvPr/>
        </p:nvGrpSpPr>
        <p:grpSpPr>
          <a:xfrm>
            <a:off x="3492500" y="838200"/>
            <a:ext cx="5638800" cy="3200400"/>
            <a:chOff x="2208" y="480"/>
            <a:chExt cx="3552" cy="2016"/>
          </a:xfrm>
        </p:grpSpPr>
        <p:sp>
          <p:nvSpPr>
            <p:cNvPr id="69635" name="Rectangle 14"/>
            <p:cNvSpPr/>
            <p:nvPr/>
          </p:nvSpPr>
          <p:spPr>
            <a:xfrm>
              <a:off x="2208" y="480"/>
              <a:ext cx="3552" cy="20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636" name="Group 93"/>
            <p:cNvGrpSpPr/>
            <p:nvPr/>
          </p:nvGrpSpPr>
          <p:grpSpPr>
            <a:xfrm>
              <a:off x="2400" y="480"/>
              <a:ext cx="3360" cy="2016"/>
              <a:chOff x="720" y="384"/>
              <a:chExt cx="4800" cy="3516"/>
            </a:xfrm>
          </p:grpSpPr>
          <p:sp>
            <p:nvSpPr>
              <p:cNvPr id="69637" name="AutoShape 94"/>
              <p:cNvSpPr/>
              <p:nvPr/>
            </p:nvSpPr>
            <p:spPr>
              <a:xfrm>
                <a:off x="1007" y="3412"/>
                <a:ext cx="3868" cy="135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38" name="AutoShape 95"/>
              <p:cNvSpPr/>
              <p:nvPr/>
            </p:nvSpPr>
            <p:spPr>
              <a:xfrm>
                <a:off x="3657" y="3412"/>
                <a:ext cx="287" cy="1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39" name="Line 96"/>
              <p:cNvSpPr/>
              <p:nvPr/>
            </p:nvSpPr>
            <p:spPr>
              <a:xfrm flipV="1">
                <a:off x="2368" y="519"/>
                <a:ext cx="0" cy="336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40" name="Line 97"/>
              <p:cNvSpPr/>
              <p:nvPr/>
            </p:nvSpPr>
            <p:spPr>
              <a:xfrm>
                <a:off x="4875" y="3479"/>
                <a:ext cx="358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41" name="Line 98"/>
              <p:cNvSpPr/>
              <p:nvPr/>
            </p:nvSpPr>
            <p:spPr>
              <a:xfrm flipH="1">
                <a:off x="720" y="3479"/>
                <a:ext cx="287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2" name="Line 99"/>
              <p:cNvSpPr/>
              <p:nvPr/>
            </p:nvSpPr>
            <p:spPr>
              <a:xfrm>
                <a:off x="2368" y="1461"/>
                <a:ext cx="1433" cy="1951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3" name="Line 100"/>
              <p:cNvSpPr/>
              <p:nvPr/>
            </p:nvSpPr>
            <p:spPr>
              <a:xfrm>
                <a:off x="2368" y="1461"/>
                <a:ext cx="2507" cy="1951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4" name="Line 101"/>
              <p:cNvSpPr/>
              <p:nvPr/>
            </p:nvSpPr>
            <p:spPr>
              <a:xfrm flipH="1">
                <a:off x="1007" y="1461"/>
                <a:ext cx="1361" cy="2018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5" name="Line 102"/>
              <p:cNvSpPr/>
              <p:nvPr/>
            </p:nvSpPr>
            <p:spPr>
              <a:xfrm>
                <a:off x="2368" y="1461"/>
                <a:ext cx="573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6" name="Line 103"/>
              <p:cNvSpPr/>
              <p:nvPr/>
            </p:nvSpPr>
            <p:spPr>
              <a:xfrm flipH="1">
                <a:off x="1938" y="1461"/>
                <a:ext cx="43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47" name="Line 104"/>
              <p:cNvSpPr/>
              <p:nvPr/>
            </p:nvSpPr>
            <p:spPr>
              <a:xfrm flipV="1">
                <a:off x="2368" y="922"/>
                <a:ext cx="0" cy="53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48" name="Line 105"/>
              <p:cNvSpPr/>
              <p:nvPr/>
            </p:nvSpPr>
            <p:spPr>
              <a:xfrm flipH="1" flipV="1">
                <a:off x="1938" y="922"/>
                <a:ext cx="430" cy="53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49" name="Line 106"/>
              <p:cNvSpPr/>
              <p:nvPr/>
            </p:nvSpPr>
            <p:spPr>
              <a:xfrm>
                <a:off x="1938" y="922"/>
                <a:ext cx="430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0" name="Line 107"/>
              <p:cNvSpPr/>
              <p:nvPr/>
            </p:nvSpPr>
            <p:spPr>
              <a:xfrm>
                <a:off x="1938" y="922"/>
                <a:ext cx="0" cy="539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1" name="Line 108"/>
              <p:cNvSpPr/>
              <p:nvPr/>
            </p:nvSpPr>
            <p:spPr>
              <a:xfrm>
                <a:off x="3657" y="3547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2" name="Line 109"/>
              <p:cNvSpPr/>
              <p:nvPr/>
            </p:nvSpPr>
            <p:spPr>
              <a:xfrm>
                <a:off x="3944" y="3547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3" name="Line 110"/>
              <p:cNvSpPr/>
              <p:nvPr/>
            </p:nvSpPr>
            <p:spPr>
              <a:xfrm flipH="1">
                <a:off x="2368" y="3749"/>
                <a:ext cx="50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54" name="Line 111"/>
              <p:cNvSpPr/>
              <p:nvPr/>
            </p:nvSpPr>
            <p:spPr>
              <a:xfrm>
                <a:off x="3156" y="3749"/>
                <a:ext cx="50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55" name="Arc 112"/>
              <p:cNvSpPr/>
              <p:nvPr/>
            </p:nvSpPr>
            <p:spPr>
              <a:xfrm rot="-3109830">
                <a:off x="3638" y="3169"/>
                <a:ext cx="269" cy="3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34159" fill="none">
                    <a:moveTo>
                      <a:pt x="13311" y="-1"/>
                    </a:moveTo>
                    <a:cubicBezTo>
                      <a:pt x="18542" y="4093"/>
                      <a:pt x="21600" y="10367"/>
                      <a:pt x="21600" y="17011"/>
                    </a:cubicBezTo>
                    <a:cubicBezTo>
                      <a:pt x="21600" y="23732"/>
                      <a:pt x="18470" y="30071"/>
                      <a:pt x="13134" y="34159"/>
                    </a:cubicBezTo>
                  </a:path>
                  <a:path w="21600" h="34159" stroke="0">
                    <a:moveTo>
                      <a:pt x="13311" y="-1"/>
                    </a:moveTo>
                    <a:cubicBezTo>
                      <a:pt x="18542" y="4093"/>
                      <a:pt x="21600" y="10367"/>
                      <a:pt x="21600" y="17011"/>
                    </a:cubicBezTo>
                    <a:cubicBezTo>
                      <a:pt x="21600" y="23732"/>
                      <a:pt x="18470" y="30071"/>
                      <a:pt x="13134" y="34159"/>
                    </a:cubicBezTo>
                    <a:lnTo>
                      <a:pt x="0" y="17011"/>
                    </a:lnTo>
                    <a:lnTo>
                      <a:pt x="13311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6" name="Arc 113"/>
              <p:cNvSpPr/>
              <p:nvPr/>
            </p:nvSpPr>
            <p:spPr>
              <a:xfrm rot="-3109830">
                <a:off x="4722" y="3189"/>
                <a:ext cx="237" cy="3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34928" fill="none">
                    <a:moveTo>
                      <a:pt x="11394" y="0"/>
                    </a:moveTo>
                    <a:cubicBezTo>
                      <a:pt x="17740" y="3940"/>
                      <a:pt x="21600" y="10880"/>
                      <a:pt x="21600" y="18350"/>
                    </a:cubicBezTo>
                    <a:cubicBezTo>
                      <a:pt x="21600" y="24752"/>
                      <a:pt x="18759" y="30824"/>
                      <a:pt x="13846" y="34928"/>
                    </a:cubicBezTo>
                  </a:path>
                  <a:path w="21600" h="34928" stroke="0">
                    <a:moveTo>
                      <a:pt x="11394" y="0"/>
                    </a:moveTo>
                    <a:cubicBezTo>
                      <a:pt x="17740" y="3940"/>
                      <a:pt x="21600" y="10880"/>
                      <a:pt x="21600" y="18350"/>
                    </a:cubicBezTo>
                    <a:cubicBezTo>
                      <a:pt x="21600" y="24752"/>
                      <a:pt x="18759" y="30824"/>
                      <a:pt x="13846" y="34928"/>
                    </a:cubicBezTo>
                    <a:lnTo>
                      <a:pt x="0" y="18350"/>
                    </a:lnTo>
                    <a:lnTo>
                      <a:pt x="1139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7" name="Arc 114"/>
              <p:cNvSpPr/>
              <p:nvPr/>
            </p:nvSpPr>
            <p:spPr>
              <a:xfrm rot="-3109830">
                <a:off x="1192" y="3168"/>
                <a:ext cx="202" cy="2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33727" fill="none">
                    <a:moveTo>
                      <a:pt x="17333" y="0"/>
                    </a:moveTo>
                    <a:cubicBezTo>
                      <a:pt x="20104" y="3725"/>
                      <a:pt x="21600" y="8245"/>
                      <a:pt x="21600" y="12888"/>
                    </a:cubicBezTo>
                    <a:cubicBezTo>
                      <a:pt x="21600" y="22628"/>
                      <a:pt x="15080" y="31163"/>
                      <a:pt x="5683" y="33726"/>
                    </a:cubicBezTo>
                  </a:path>
                  <a:path w="21600" h="33727" stroke="0">
                    <a:moveTo>
                      <a:pt x="17333" y="0"/>
                    </a:moveTo>
                    <a:cubicBezTo>
                      <a:pt x="20104" y="3725"/>
                      <a:pt x="21600" y="8245"/>
                      <a:pt x="21600" y="12888"/>
                    </a:cubicBezTo>
                    <a:cubicBezTo>
                      <a:pt x="21600" y="22628"/>
                      <a:pt x="15080" y="31163"/>
                      <a:pt x="5683" y="33726"/>
                    </a:cubicBezTo>
                    <a:lnTo>
                      <a:pt x="0" y="12888"/>
                    </a:lnTo>
                    <a:lnTo>
                      <a:pt x="1733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69658" name="Object 115"/>
              <p:cNvGraphicFramePr>
                <a:graphicFrameLocks noChangeAspect="1"/>
              </p:cNvGraphicFramePr>
              <p:nvPr/>
            </p:nvGraphicFramePr>
            <p:xfrm>
              <a:off x="3944" y="3076"/>
              <a:ext cx="224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7" name="" r:id="rId3" imgW="139700" imgH="190500" progId="Equation.3">
                      <p:embed/>
                    </p:oleObj>
                  </mc:Choice>
                  <mc:Fallback>
                    <p:oleObj name="" r:id="rId3" imgW="139700" imgH="190500" progId="Equation.3">
                      <p:embed/>
                      <p:pic>
                        <p:nvPicPr>
                          <p:cNvPr id="0" name="图片 329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44" y="3076"/>
                            <a:ext cx="224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59" name="Object 116"/>
              <p:cNvGraphicFramePr>
                <a:graphicFrameLocks noChangeAspect="1"/>
              </p:cNvGraphicFramePr>
              <p:nvPr/>
            </p:nvGraphicFramePr>
            <p:xfrm>
              <a:off x="1365" y="3008"/>
              <a:ext cx="29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" name="" r:id="rId5" imgW="177800" imgH="241300" progId="Equation.3">
                      <p:embed/>
                    </p:oleObj>
                  </mc:Choice>
                  <mc:Fallback>
                    <p:oleObj name="" r:id="rId5" imgW="177800" imgH="241300" progId="Equation.3">
                      <p:embed/>
                      <p:pic>
                        <p:nvPicPr>
                          <p:cNvPr id="0" name="图片 32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65" y="3008"/>
                            <a:ext cx="29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0" name="Object 117"/>
              <p:cNvGraphicFramePr>
                <a:graphicFrameLocks noChangeAspect="1"/>
              </p:cNvGraphicFramePr>
              <p:nvPr/>
            </p:nvGraphicFramePr>
            <p:xfrm>
              <a:off x="4944" y="3024"/>
              <a:ext cx="318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0" name="" r:id="rId7" imgW="190500" imgH="241300" progId="Equation.3">
                      <p:embed/>
                    </p:oleObj>
                  </mc:Choice>
                  <mc:Fallback>
                    <p:oleObj name="" r:id="rId7" imgW="190500" imgH="241300" progId="Equation.3">
                      <p:embed/>
                      <p:pic>
                        <p:nvPicPr>
                          <p:cNvPr id="0" name="图片 329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44" y="3024"/>
                            <a:ext cx="318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1" name="Object 118"/>
              <p:cNvGraphicFramePr>
                <a:graphicFrameLocks noChangeAspect="1"/>
              </p:cNvGraphicFramePr>
              <p:nvPr/>
            </p:nvGraphicFramePr>
            <p:xfrm>
              <a:off x="2511" y="1124"/>
              <a:ext cx="224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4" name="" r:id="rId9" imgW="139700" imgH="190500" progId="Equation.3">
                      <p:embed/>
                    </p:oleObj>
                  </mc:Choice>
                  <mc:Fallback>
                    <p:oleObj name="" r:id="rId9" imgW="139700" imgH="190500" progId="Equation.3">
                      <p:embed/>
                      <p:pic>
                        <p:nvPicPr>
                          <p:cNvPr id="0" name="图片 330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11" y="1124"/>
                            <a:ext cx="224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2" name="Object 119"/>
              <p:cNvGraphicFramePr>
                <a:graphicFrameLocks noChangeAspect="1"/>
              </p:cNvGraphicFramePr>
              <p:nvPr/>
            </p:nvGraphicFramePr>
            <p:xfrm>
              <a:off x="2081" y="3076"/>
              <a:ext cx="28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2" name="" r:id="rId10" imgW="177800" imgH="190500" progId="Equation.3">
                      <p:embed/>
                    </p:oleObj>
                  </mc:Choice>
                  <mc:Fallback>
                    <p:oleObj name="" r:id="rId10" imgW="177800" imgH="190500" progId="Equation.3">
                      <p:embed/>
                      <p:pic>
                        <p:nvPicPr>
                          <p:cNvPr id="0" name="图片 331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81" y="3076"/>
                            <a:ext cx="282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3" name="Object 120"/>
              <p:cNvGraphicFramePr>
                <a:graphicFrameLocks noChangeAspect="1"/>
              </p:cNvGraphicFramePr>
              <p:nvPr/>
            </p:nvGraphicFramePr>
            <p:xfrm>
              <a:off x="2941" y="3547"/>
              <a:ext cx="222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0" name="" r:id="rId12" imgW="114300" imgH="190500" progId="Equation.3">
                      <p:embed/>
                    </p:oleObj>
                  </mc:Choice>
                  <mc:Fallback>
                    <p:oleObj name="" r:id="rId12" imgW="114300" imgH="190500" progId="Equation.3">
                      <p:embed/>
                      <p:pic>
                        <p:nvPicPr>
                          <p:cNvPr id="0" name="图片 330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941" y="3547"/>
                            <a:ext cx="222" cy="3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4" name="Object 121"/>
              <p:cNvGraphicFramePr>
                <a:graphicFrameLocks noChangeAspect="1"/>
              </p:cNvGraphicFramePr>
              <p:nvPr/>
            </p:nvGraphicFramePr>
            <p:xfrm>
              <a:off x="3663" y="3614"/>
              <a:ext cx="248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" name="" r:id="rId14" imgW="190500" imgH="190500" progId="Equation.3">
                      <p:embed/>
                    </p:oleObj>
                  </mc:Choice>
                  <mc:Fallback>
                    <p:oleObj name="" r:id="rId14" imgW="190500" imgH="190500" progId="Equation.3">
                      <p:embed/>
                      <p:pic>
                        <p:nvPicPr>
                          <p:cNvPr id="0" name="图片 3300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663" y="3614"/>
                            <a:ext cx="248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5" name="Object 122"/>
              <p:cNvGraphicFramePr>
                <a:graphicFrameLocks noChangeAspect="1"/>
              </p:cNvGraphicFramePr>
              <p:nvPr/>
            </p:nvGraphicFramePr>
            <p:xfrm>
              <a:off x="5233" y="3345"/>
              <a:ext cx="287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2" name="" r:id="rId16" imgW="152400" imgH="152400" progId="Equation.3">
                      <p:embed/>
                    </p:oleObj>
                  </mc:Choice>
                  <mc:Fallback>
                    <p:oleObj name="" r:id="rId16" imgW="152400" imgH="152400" progId="Equation.3">
                      <p:embed/>
                      <p:pic>
                        <p:nvPicPr>
                          <p:cNvPr id="0" name="图片 3301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233" y="3345"/>
                            <a:ext cx="287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6" name="Object 123"/>
              <p:cNvGraphicFramePr>
                <a:graphicFrameLocks noChangeAspect="1"/>
              </p:cNvGraphicFramePr>
              <p:nvPr/>
            </p:nvGraphicFramePr>
            <p:xfrm>
              <a:off x="2368" y="384"/>
              <a:ext cx="298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3" name="" r:id="rId18" imgW="152400" imgH="190500" progId="Equation.3">
                      <p:embed/>
                    </p:oleObj>
                  </mc:Choice>
                  <mc:Fallback>
                    <p:oleObj name="" r:id="rId18" imgW="152400" imgH="190500" progId="Equation.3">
                      <p:embed/>
                      <p:pic>
                        <p:nvPicPr>
                          <p:cNvPr id="0" name="图片 3302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368" y="384"/>
                            <a:ext cx="298" cy="3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7" name="Object 124"/>
              <p:cNvGraphicFramePr>
                <a:graphicFrameLocks noChangeAspect="1"/>
              </p:cNvGraphicFramePr>
              <p:nvPr/>
            </p:nvGraphicFramePr>
            <p:xfrm>
              <a:off x="2368" y="2537"/>
              <a:ext cx="265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9" name="" r:id="rId20" imgW="139700" imgH="152400" progId="Equation.3">
                      <p:embed/>
                    </p:oleObj>
                  </mc:Choice>
                  <mc:Fallback>
                    <p:oleObj name="" r:id="rId20" imgW="139700" imgH="152400" progId="Equation.3">
                      <p:embed/>
                      <p:pic>
                        <p:nvPicPr>
                          <p:cNvPr id="0" name="图片 3308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368" y="2537"/>
                            <a:ext cx="265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8" name="Object 125"/>
              <p:cNvGraphicFramePr>
                <a:graphicFrameLocks noChangeAspect="1"/>
              </p:cNvGraphicFramePr>
              <p:nvPr/>
            </p:nvGraphicFramePr>
            <p:xfrm>
              <a:off x="3299" y="2537"/>
              <a:ext cx="25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7" name="" r:id="rId22" imgW="127000" imgH="139700" progId="Equation.3">
                      <p:embed/>
                    </p:oleObj>
                  </mc:Choice>
                  <mc:Fallback>
                    <p:oleObj name="" r:id="rId22" imgW="127000" imgH="139700" progId="Equation.3">
                      <p:embed/>
                      <p:pic>
                        <p:nvPicPr>
                          <p:cNvPr id="0" name="图片 3306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299" y="2537"/>
                            <a:ext cx="252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69" name="Line 126"/>
              <p:cNvSpPr/>
              <p:nvPr/>
            </p:nvSpPr>
            <p:spPr>
              <a:xfrm flipH="1">
                <a:off x="3944" y="3749"/>
                <a:ext cx="50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69670" name="Object 127"/>
              <p:cNvGraphicFramePr>
                <a:graphicFrameLocks noChangeAspect="1"/>
              </p:cNvGraphicFramePr>
              <p:nvPr/>
            </p:nvGraphicFramePr>
            <p:xfrm>
              <a:off x="1456" y="1326"/>
              <a:ext cx="46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5" name="" r:id="rId24" imgW="317500" imgH="215900" progId="Equation.3">
                      <p:embed/>
                    </p:oleObj>
                  </mc:Choice>
                  <mc:Fallback>
                    <p:oleObj name="" r:id="rId24" imgW="317500" imgH="215900" progId="Equation.3">
                      <p:embed/>
                      <p:pic>
                        <p:nvPicPr>
                          <p:cNvPr id="0" name="图片 3304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56" y="1326"/>
                            <a:ext cx="467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71" name="Object 128"/>
              <p:cNvGraphicFramePr>
                <a:graphicFrameLocks noChangeAspect="1"/>
              </p:cNvGraphicFramePr>
              <p:nvPr/>
            </p:nvGraphicFramePr>
            <p:xfrm>
              <a:off x="2389" y="778"/>
              <a:ext cx="460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6" name="" r:id="rId26" imgW="317500" imgH="254000" progId="Equation.3">
                      <p:embed/>
                    </p:oleObj>
                  </mc:Choice>
                  <mc:Fallback>
                    <p:oleObj name="" r:id="rId26" imgW="317500" imgH="254000" progId="Equation.3">
                      <p:embed/>
                      <p:pic>
                        <p:nvPicPr>
                          <p:cNvPr id="0" name="图片 3305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89" y="778"/>
                            <a:ext cx="460" cy="3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72" name="Object 129"/>
              <p:cNvGraphicFramePr>
                <a:graphicFrameLocks noChangeAspect="1"/>
              </p:cNvGraphicFramePr>
              <p:nvPr/>
            </p:nvGraphicFramePr>
            <p:xfrm>
              <a:off x="1529" y="712"/>
              <a:ext cx="38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8" name="" r:id="rId28" imgW="215900" imgH="152400" progId="Equation.3">
                      <p:embed/>
                    </p:oleObj>
                  </mc:Choice>
                  <mc:Fallback>
                    <p:oleObj name="" r:id="rId28" imgW="215900" imgH="152400" progId="Equation.3">
                      <p:embed/>
                      <p:pic>
                        <p:nvPicPr>
                          <p:cNvPr id="0" name="图片 3307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29" y="712"/>
                            <a:ext cx="382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73" name="Arc 130"/>
              <p:cNvSpPr/>
              <p:nvPr/>
            </p:nvSpPr>
            <p:spPr>
              <a:xfrm rot="-3109830">
                <a:off x="2226" y="1173"/>
                <a:ext cx="237" cy="3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34928" fill="none">
                    <a:moveTo>
                      <a:pt x="11394" y="0"/>
                    </a:moveTo>
                    <a:cubicBezTo>
                      <a:pt x="17740" y="3940"/>
                      <a:pt x="21600" y="10880"/>
                      <a:pt x="21600" y="18350"/>
                    </a:cubicBezTo>
                    <a:cubicBezTo>
                      <a:pt x="21600" y="24752"/>
                      <a:pt x="18759" y="30824"/>
                      <a:pt x="13846" y="34928"/>
                    </a:cubicBezTo>
                  </a:path>
                  <a:path w="21600" h="34928" stroke="0">
                    <a:moveTo>
                      <a:pt x="11394" y="0"/>
                    </a:moveTo>
                    <a:cubicBezTo>
                      <a:pt x="17740" y="3940"/>
                      <a:pt x="21600" y="10880"/>
                      <a:pt x="21600" y="18350"/>
                    </a:cubicBezTo>
                    <a:cubicBezTo>
                      <a:pt x="21600" y="24752"/>
                      <a:pt x="18759" y="30824"/>
                      <a:pt x="13846" y="34928"/>
                    </a:cubicBezTo>
                    <a:lnTo>
                      <a:pt x="0" y="18350"/>
                    </a:lnTo>
                    <a:lnTo>
                      <a:pt x="1139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99462" name="Text Box 134"/>
          <p:cNvSpPr txBox="1"/>
          <p:nvPr/>
        </p:nvSpPr>
        <p:spPr>
          <a:xfrm>
            <a:off x="304800" y="2286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[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2]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求均匀带电直线的电场。已知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q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9464" name="Object 136"/>
          <p:cNvGraphicFramePr>
            <a:graphicFrameLocks noChangeAspect="1"/>
          </p:cNvGraphicFramePr>
          <p:nvPr/>
        </p:nvGraphicFramePr>
        <p:xfrm>
          <a:off x="593725" y="3067050"/>
          <a:ext cx="78200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0" imgW="2476500" imgH="685800" progId="Equation.3">
                  <p:embed/>
                </p:oleObj>
              </mc:Choice>
              <mc:Fallback>
                <p:oleObj name="" r:id="rId30" imgW="2476500" imgH="685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3725" y="3067050"/>
                        <a:ext cx="7820025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66" name="Object 138"/>
          <p:cNvGraphicFramePr>
            <a:graphicFrameLocks noChangeAspect="1"/>
          </p:cNvGraphicFramePr>
          <p:nvPr/>
        </p:nvGraphicFramePr>
        <p:xfrm>
          <a:off x="995363" y="5208588"/>
          <a:ext cx="4838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2" imgW="1638300" imgH="203200" progId="Equation.3">
                  <p:embed/>
                </p:oleObj>
              </mc:Choice>
              <mc:Fallback>
                <p:oleObj name="" r:id="rId32" imgW="1638300" imgH="2032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95363" y="5208588"/>
                        <a:ext cx="48387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68" name="Object 140"/>
          <p:cNvGraphicFramePr>
            <a:graphicFrameLocks noChangeAspect="1"/>
          </p:cNvGraphicFramePr>
          <p:nvPr/>
        </p:nvGraphicFramePr>
        <p:xfrm>
          <a:off x="617538" y="6018213"/>
          <a:ext cx="31527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4" imgW="939800" imgH="203200" progId="Equation.3">
                  <p:embed/>
                </p:oleObj>
              </mc:Choice>
              <mc:Fallback>
                <p:oleObj name="" r:id="rId34" imgW="939800" imgH="2032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17538" y="6018213"/>
                        <a:ext cx="3152775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70" name="Object 142"/>
          <p:cNvGraphicFramePr>
            <a:graphicFrameLocks noChangeAspect="1"/>
          </p:cNvGraphicFramePr>
          <p:nvPr/>
        </p:nvGraphicFramePr>
        <p:xfrm>
          <a:off x="4267200" y="6076950"/>
          <a:ext cx="4105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6" imgW="1422400" imgH="203200" progId="Equation.DSMT4">
                  <p:embed/>
                </p:oleObj>
              </mc:Choice>
              <mc:Fallback>
                <p:oleObj name="" r:id="rId36" imgW="1422400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67200" y="6076950"/>
                        <a:ext cx="410527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333375" y="492125"/>
          <a:ext cx="85661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3251200" imgH="431800" progId="Equation.3">
                  <p:embed/>
                </p:oleObj>
              </mc:Choice>
              <mc:Fallback>
                <p:oleObj name="" r:id="rId1" imgW="3251200" imgH="4318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492125"/>
                        <a:ext cx="856615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/>
          <p:cNvSpPr txBox="1"/>
          <p:nvPr/>
        </p:nvSpPr>
        <p:spPr>
          <a:xfrm>
            <a:off x="609600" y="205740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将上两式积分，得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411163" y="2986088"/>
          <a:ext cx="83089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" imgW="3454400" imgH="431800" progId="Equation.3">
                  <p:embed/>
                </p:oleObj>
              </mc:Choice>
              <mc:Fallback>
                <p:oleObj name="" r:id="rId3" imgW="3454400" imgH="431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2986088"/>
                        <a:ext cx="830897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334963" y="4359275"/>
          <a:ext cx="85201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" imgW="3416300" imgH="431800" progId="Equation.3">
                  <p:embed/>
                </p:oleObj>
              </mc:Choice>
              <mc:Fallback>
                <p:oleObj name="" r:id="rId5" imgW="3416300" imgH="4318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963" y="4359275"/>
                        <a:ext cx="8520112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Text Box 2"/>
          <p:cNvSpPr txBox="1"/>
          <p:nvPr/>
        </p:nvSpPr>
        <p:spPr>
          <a:xfrm>
            <a:off x="763588" y="635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(1)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无限长直线， 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 = 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 = 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则有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2444750" y="274320"/>
          <a:ext cx="39512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511300" imgH="431800" progId="Equation.3">
                  <p:embed/>
                </p:oleObj>
              </mc:Choice>
              <mc:Fallback>
                <p:oleObj name="" r:id="rId1" imgW="1511300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0" y="274320"/>
                        <a:ext cx="3951288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873125" y="1377950"/>
          <a:ext cx="6800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2628900" imgH="393700" progId="Equation.3">
                  <p:embed/>
                </p:oleObj>
              </mc:Choice>
              <mc:Fallback>
                <p:oleObj name="" r:id="rId3" imgW="2628900" imgH="3937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1377950"/>
                        <a:ext cx="68008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2082800" y="2239963"/>
          <a:ext cx="46751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1765300" imgH="927100" progId="Equation.DSMT4">
                  <p:embed/>
                </p:oleObj>
              </mc:Choice>
              <mc:Fallback>
                <p:oleObj name="" r:id="rId5" imgW="1765300" imgH="9271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2239963"/>
                        <a:ext cx="4675188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293688" y="3968750"/>
          <a:ext cx="8556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7" imgW="3822700" imgH="457200" progId="Equation.3">
                  <p:embed/>
                </p:oleObj>
              </mc:Choice>
              <mc:Fallback>
                <p:oleObj name="" r:id="rId7" imgW="3822700" imgH="457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688" y="3968750"/>
                        <a:ext cx="8556625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2236470" y="4935538"/>
          <a:ext cx="33607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9" imgW="1206500" imgH="431800" progId="Equation.3">
                  <p:embed/>
                </p:oleObj>
              </mc:Choice>
              <mc:Fallback>
                <p:oleObj name="" r:id="rId9" imgW="1206500" imgH="431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6470" y="4935538"/>
                        <a:ext cx="3360738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5"/>
          <p:cNvSpPr txBox="1"/>
          <p:nvPr/>
        </p:nvSpPr>
        <p:spPr>
          <a:xfrm>
            <a:off x="107950" y="295275"/>
            <a:ext cx="655638" cy="1077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-107950" y="5876925"/>
          <a:ext cx="9271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11" imgW="3873500" imgH="431800" progId="Equation.3">
                  <p:embed/>
                </p:oleObj>
              </mc:Choice>
              <mc:Fallback>
                <p:oleObj name="" r:id="rId11" imgW="3873500" imgH="4318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107950" y="5876925"/>
                        <a:ext cx="92710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Text Box 2"/>
          <p:cNvSpPr txBox="1"/>
          <p:nvPr/>
        </p:nvSpPr>
        <p:spPr>
          <a:xfrm>
            <a:off x="763588" y="635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(1)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无限长直线， 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 = 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 = 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则有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2520950" y="469900"/>
          <a:ext cx="39512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1" imgW="1511300" imgH="431800" progId="Equation.3">
                  <p:embed/>
                </p:oleObj>
              </mc:Choice>
              <mc:Fallback>
                <p:oleObj name="" r:id="rId1" imgW="1511300" imgH="4318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950" y="469900"/>
                        <a:ext cx="3951288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873125" y="1377950"/>
          <a:ext cx="6800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3" imgW="2628900" imgH="393700" progId="Equation.3">
                  <p:embed/>
                </p:oleObj>
              </mc:Choice>
              <mc:Fallback>
                <p:oleObj name="" r:id="rId3" imgW="2628900" imgH="3937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1377950"/>
                        <a:ext cx="68008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2082800" y="2239963"/>
          <a:ext cx="46751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5" imgW="1765300" imgH="927100" progId="Equation.DSMT4">
                  <p:embed/>
                </p:oleObj>
              </mc:Choice>
              <mc:Fallback>
                <p:oleObj name="" r:id="rId5" imgW="1765300" imgH="9271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2239963"/>
                        <a:ext cx="4675188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293688" y="3968750"/>
          <a:ext cx="8556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7" imgW="3822700" imgH="457200" progId="Equation.3">
                  <p:embed/>
                </p:oleObj>
              </mc:Choice>
              <mc:Fallback>
                <p:oleObj name="" r:id="rId7" imgW="3822700" imgH="4572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688" y="3968750"/>
                        <a:ext cx="8556625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2244725" y="4900613"/>
          <a:ext cx="33607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9" imgW="1206500" imgH="431800" progId="Equation.3">
                  <p:embed/>
                </p:oleObj>
              </mc:Choice>
              <mc:Fallback>
                <p:oleObj name="" r:id="rId9" imgW="1206500" imgH="4318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4725" y="4900613"/>
                        <a:ext cx="3360738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5"/>
          <p:cNvSpPr txBox="1"/>
          <p:nvPr/>
        </p:nvSpPr>
        <p:spPr>
          <a:xfrm>
            <a:off x="107950" y="295275"/>
            <a:ext cx="655638" cy="1077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-107950" y="5876925"/>
          <a:ext cx="9271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1" imgW="3873500" imgH="431800" progId="Equation.3">
                  <p:embed/>
                </p:oleObj>
              </mc:Choice>
              <mc:Fallback>
                <p:oleObj name="" r:id="rId11" imgW="3873500" imgH="4318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107950" y="5876925"/>
                        <a:ext cx="92710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92100" y="2544763"/>
          <a:ext cx="3759200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1841500" imgH="1079500" progId="Equation.3">
                  <p:embed/>
                </p:oleObj>
              </mc:Choice>
              <mc:Fallback>
                <p:oleObj name="" r:id="rId1" imgW="1841500" imgH="10795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100" y="2544763"/>
                        <a:ext cx="3759200" cy="228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8"/>
          <p:cNvGrpSpPr/>
          <p:nvPr/>
        </p:nvGrpSpPr>
        <p:grpSpPr>
          <a:xfrm>
            <a:off x="4191000" y="2544763"/>
            <a:ext cx="4953000" cy="3352800"/>
            <a:chOff x="2640" y="1603"/>
            <a:chExt cx="3120" cy="2112"/>
          </a:xfrm>
        </p:grpSpPr>
        <p:sp>
          <p:nvSpPr>
            <p:cNvPr id="74755" name="Rectangle 12"/>
            <p:cNvSpPr/>
            <p:nvPr/>
          </p:nvSpPr>
          <p:spPr>
            <a:xfrm>
              <a:off x="2640" y="1603"/>
              <a:ext cx="3120" cy="2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56" name="Oval 78"/>
            <p:cNvSpPr/>
            <p:nvPr/>
          </p:nvSpPr>
          <p:spPr>
            <a:xfrm>
              <a:off x="3072" y="1843"/>
              <a:ext cx="624" cy="1824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57" name="Oval 79"/>
            <p:cNvSpPr/>
            <p:nvPr/>
          </p:nvSpPr>
          <p:spPr>
            <a:xfrm>
              <a:off x="3168" y="1939"/>
              <a:ext cx="432" cy="1632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58" name="AutoShape 80"/>
            <p:cNvSpPr/>
            <p:nvPr/>
          </p:nvSpPr>
          <p:spPr>
            <a:xfrm>
              <a:off x="3264" y="1843"/>
              <a:ext cx="240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5400" y="7313"/>
                  </a:moveTo>
                  <a:cubicBezTo>
                    <a:pt x="6584" y="5480"/>
                    <a:pt x="8617" y="4372"/>
                    <a:pt x="10800" y="4373"/>
                  </a:cubicBezTo>
                  <a:cubicBezTo>
                    <a:pt x="12982" y="4373"/>
                    <a:pt x="15015" y="5480"/>
                    <a:pt x="16199" y="7313"/>
                  </a:cubicBezTo>
                  <a:lnTo>
                    <a:pt x="19872" y="4941"/>
                  </a:lnTo>
                  <a:cubicBezTo>
                    <a:pt x="17883" y="1860"/>
                    <a:pt x="14467" y="-1"/>
                    <a:pt x="10799" y="0"/>
                  </a:cubicBezTo>
                  <a:cubicBezTo>
                    <a:pt x="7132" y="0"/>
                    <a:pt x="3716" y="1860"/>
                    <a:pt x="1727" y="4941"/>
                  </a:cubicBezTo>
                  <a:lnTo>
                    <a:pt x="5400" y="7313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59" name="Line 81"/>
            <p:cNvSpPr/>
            <p:nvPr/>
          </p:nvSpPr>
          <p:spPr>
            <a:xfrm>
              <a:off x="3696" y="2755"/>
              <a:ext cx="1968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4760" name="Line 82"/>
            <p:cNvSpPr/>
            <p:nvPr/>
          </p:nvSpPr>
          <p:spPr>
            <a:xfrm>
              <a:off x="3408" y="1843"/>
              <a:ext cx="1968" cy="120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1" name="Line 83"/>
            <p:cNvSpPr/>
            <p:nvPr/>
          </p:nvSpPr>
          <p:spPr>
            <a:xfrm>
              <a:off x="4896" y="2755"/>
              <a:ext cx="48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4762" name="Line 84"/>
            <p:cNvSpPr/>
            <p:nvPr/>
          </p:nvSpPr>
          <p:spPr>
            <a:xfrm flipV="1">
              <a:off x="3168" y="2750"/>
              <a:ext cx="710" cy="5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3" name="Line 85"/>
            <p:cNvSpPr/>
            <p:nvPr/>
          </p:nvSpPr>
          <p:spPr>
            <a:xfrm>
              <a:off x="2880" y="2755"/>
              <a:ext cx="192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4" name="Line 86"/>
            <p:cNvSpPr/>
            <p:nvPr/>
          </p:nvSpPr>
          <p:spPr>
            <a:xfrm>
              <a:off x="4896" y="2755"/>
              <a:ext cx="4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4765" name="Line 87"/>
            <p:cNvSpPr/>
            <p:nvPr/>
          </p:nvSpPr>
          <p:spPr>
            <a:xfrm>
              <a:off x="5376" y="2755"/>
              <a:ext cx="0" cy="28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4766" name="Line 88"/>
            <p:cNvSpPr/>
            <p:nvPr/>
          </p:nvSpPr>
          <p:spPr>
            <a:xfrm>
              <a:off x="4896" y="2755"/>
              <a:ext cx="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4767" name="Line 89"/>
            <p:cNvSpPr/>
            <p:nvPr/>
          </p:nvSpPr>
          <p:spPr>
            <a:xfrm>
              <a:off x="4896" y="3043"/>
              <a:ext cx="480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4768" name="Line 90"/>
            <p:cNvSpPr/>
            <p:nvPr/>
          </p:nvSpPr>
          <p:spPr>
            <a:xfrm>
              <a:off x="3360" y="1939"/>
              <a:ext cx="0" cy="24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9" name="Line 91"/>
            <p:cNvSpPr/>
            <p:nvPr/>
          </p:nvSpPr>
          <p:spPr>
            <a:xfrm flipV="1">
              <a:off x="3360" y="2515"/>
              <a:ext cx="0" cy="24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0" name="Arc 92"/>
            <p:cNvSpPr/>
            <p:nvPr/>
          </p:nvSpPr>
          <p:spPr>
            <a:xfrm flipH="1">
              <a:off x="4704" y="2659"/>
              <a:ext cx="4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74771" name="Object 93"/>
            <p:cNvGraphicFramePr>
              <a:graphicFrameLocks noChangeAspect="1"/>
            </p:cNvGraphicFramePr>
            <p:nvPr/>
          </p:nvGraphicFramePr>
          <p:xfrm>
            <a:off x="4621" y="3001"/>
            <a:ext cx="30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" r:id="rId3" imgW="0" imgH="0" progId="Equation.3">
                    <p:embed/>
                  </p:oleObj>
                </mc:Choice>
                <mc:Fallback>
                  <p:oleObj name="" r:id="rId3" imgW="0" imgH="0" progId="Equation.3">
                    <p:embed/>
                    <p:pic>
                      <p:nvPicPr>
                        <p:cNvPr id="0" name="图片 33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21" y="3001"/>
                          <a:ext cx="309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2" name="Object 94"/>
            <p:cNvGraphicFramePr>
              <a:graphicFrameLocks noChangeAspect="1"/>
            </p:cNvGraphicFramePr>
            <p:nvPr/>
          </p:nvGraphicFramePr>
          <p:xfrm>
            <a:off x="5320" y="3014"/>
            <a:ext cx="25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" r:id="rId5" imgW="0" imgH="0" progId="Equation.3">
                    <p:embed/>
                  </p:oleObj>
                </mc:Choice>
                <mc:Fallback>
                  <p:oleObj name="" r:id="rId5" imgW="0" imgH="0" progId="Equation.3">
                    <p:embed/>
                    <p:pic>
                      <p:nvPicPr>
                        <p:cNvPr id="0" name="图片 338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0" y="3014"/>
                          <a:ext cx="255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3" name="Object 95"/>
            <p:cNvGraphicFramePr>
              <a:graphicFrameLocks noChangeAspect="1"/>
            </p:cNvGraphicFramePr>
            <p:nvPr/>
          </p:nvGraphicFramePr>
          <p:xfrm>
            <a:off x="5149" y="2509"/>
            <a:ext cx="2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" r:id="rId6" imgW="0" imgH="0" progId="Equation.3">
                    <p:embed/>
                  </p:oleObj>
                </mc:Choice>
                <mc:Fallback>
                  <p:oleObj name="" r:id="rId6" imgW="0" imgH="0" progId="Equation.3">
                    <p:embed/>
                    <p:pic>
                      <p:nvPicPr>
                        <p:cNvPr id="0" name="图片 338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49" y="2509"/>
                          <a:ext cx="255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96"/>
            <p:cNvGraphicFramePr>
              <a:graphicFrameLocks noChangeAspect="1"/>
            </p:cNvGraphicFramePr>
            <p:nvPr/>
          </p:nvGraphicFramePr>
          <p:xfrm>
            <a:off x="4848" y="2515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7" imgW="177800" imgH="177800" progId="Equation.3">
                    <p:embed/>
                  </p:oleObj>
                </mc:Choice>
                <mc:Fallback>
                  <p:oleObj name="" r:id="rId7" imgW="177800" imgH="177800" progId="Equation.3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48" y="2515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5" name="Object 97"/>
            <p:cNvGraphicFramePr>
              <a:graphicFrameLocks noChangeAspect="1"/>
            </p:cNvGraphicFramePr>
            <p:nvPr/>
          </p:nvGraphicFramePr>
          <p:xfrm>
            <a:off x="5568" y="2803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" r:id="rId9" imgW="152400" imgH="152400" progId="Equation.3">
                    <p:embed/>
                  </p:oleObj>
                </mc:Choice>
                <mc:Fallback>
                  <p:oleObj name="" r:id="rId9" imgW="152400" imgH="152400" progId="Equation.3">
                    <p:embed/>
                    <p:pic>
                      <p:nvPicPr>
                        <p:cNvPr id="0" name="图片 33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68" y="2803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6" name="Object 98"/>
            <p:cNvGraphicFramePr>
              <a:graphicFrameLocks noChangeAspect="1"/>
            </p:cNvGraphicFramePr>
            <p:nvPr/>
          </p:nvGraphicFramePr>
          <p:xfrm>
            <a:off x="4464" y="2563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11" imgW="139700" imgH="190500" progId="Equation.3">
                    <p:embed/>
                  </p:oleObj>
                </mc:Choice>
                <mc:Fallback>
                  <p:oleObj name="" r:id="rId11" imgW="139700" imgH="190500" progId="Equation.3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64" y="2563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7" name="Object 99"/>
            <p:cNvGraphicFramePr>
              <a:graphicFrameLocks noChangeAspect="1"/>
            </p:cNvGraphicFramePr>
            <p:nvPr/>
          </p:nvGraphicFramePr>
          <p:xfrm>
            <a:off x="4224" y="2179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24" y="2179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8" name="Object 100"/>
            <p:cNvGraphicFramePr>
              <a:graphicFrameLocks noChangeAspect="1"/>
            </p:cNvGraphicFramePr>
            <p:nvPr/>
          </p:nvGraphicFramePr>
          <p:xfrm>
            <a:off x="3264" y="2803"/>
            <a:ext cx="18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" r:id="rId15" imgW="177800" imgH="190500" progId="Equation.3">
                    <p:embed/>
                  </p:oleObj>
                </mc:Choice>
                <mc:Fallback>
                  <p:oleObj name="" r:id="rId15" imgW="177800" imgH="190500" progId="Equation.3">
                    <p:embed/>
                    <p:pic>
                      <p:nvPicPr>
                        <p:cNvPr id="0" name="图片 33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64" y="2803"/>
                          <a:ext cx="189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9" name="Object 101"/>
            <p:cNvGraphicFramePr>
              <a:graphicFrameLocks noChangeAspect="1"/>
            </p:cNvGraphicFramePr>
            <p:nvPr/>
          </p:nvGraphicFramePr>
          <p:xfrm>
            <a:off x="4080" y="2755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" r:id="rId17" imgW="152400" imgH="152400" progId="Equation.3">
                    <p:embed/>
                  </p:oleObj>
                </mc:Choice>
                <mc:Fallback>
                  <p:oleObj name="" r:id="rId17" imgW="152400" imgH="152400" progId="Equation.3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80" y="2755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0" name="Object 102"/>
            <p:cNvGraphicFramePr>
              <a:graphicFrameLocks noChangeAspect="1"/>
            </p:cNvGraphicFramePr>
            <p:nvPr/>
          </p:nvGraphicFramePr>
          <p:xfrm>
            <a:off x="3264" y="223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" name="" r:id="rId18" imgW="177800" imgH="177800" progId="Equation.3">
                    <p:embed/>
                  </p:oleObj>
                </mc:Choice>
                <mc:Fallback>
                  <p:oleObj name="" r:id="rId18" imgW="177800" imgH="177800" progId="Equation.3">
                    <p:embed/>
                    <p:pic>
                      <p:nvPicPr>
                        <p:cNvPr id="0" name="图片 339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64" y="223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1" name="Object 103"/>
            <p:cNvGraphicFramePr>
              <a:graphicFrameLocks noChangeAspect="1"/>
            </p:cNvGraphicFramePr>
            <p:nvPr/>
          </p:nvGraphicFramePr>
          <p:xfrm>
            <a:off x="3264" y="1603"/>
            <a:ext cx="2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20" imgW="190500" imgH="190500" progId="Equation.3">
                    <p:embed/>
                  </p:oleObj>
                </mc:Choice>
                <mc:Fallback>
                  <p:oleObj name="" r:id="rId20" imgW="190500" imgH="190500" progId="Equation.3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64" y="1603"/>
                          <a:ext cx="252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2" name="Object 104"/>
            <p:cNvGraphicFramePr>
              <a:graphicFrameLocks noChangeAspect="1"/>
            </p:cNvGraphicFramePr>
            <p:nvPr/>
          </p:nvGraphicFramePr>
          <p:xfrm>
            <a:off x="2832" y="2515"/>
            <a:ext cx="18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" r:id="rId22" imgW="139700" imgH="190500" progId="Equation.3">
                    <p:embed/>
                  </p:oleObj>
                </mc:Choice>
                <mc:Fallback>
                  <p:oleObj name="" r:id="rId22" imgW="139700" imgH="190500" progId="Equation.3">
                    <p:embed/>
                    <p:pic>
                      <p:nvPicPr>
                        <p:cNvPr id="0" name="图片 334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32" y="2515"/>
                          <a:ext cx="18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83" name="Group 105"/>
            <p:cNvGrpSpPr/>
            <p:nvPr/>
          </p:nvGrpSpPr>
          <p:grpSpPr>
            <a:xfrm>
              <a:off x="5328" y="2611"/>
              <a:ext cx="96" cy="144"/>
              <a:chOff x="3517" y="816"/>
              <a:chExt cx="118" cy="144"/>
            </a:xfrm>
          </p:grpSpPr>
          <p:sp>
            <p:nvSpPr>
              <p:cNvPr id="74784" name="Line 106"/>
              <p:cNvSpPr/>
              <p:nvPr/>
            </p:nvSpPr>
            <p:spPr>
              <a:xfrm flipH="1">
                <a:off x="3517" y="816"/>
                <a:ext cx="83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5" name="Line 107"/>
              <p:cNvSpPr/>
              <p:nvPr/>
            </p:nvSpPr>
            <p:spPr>
              <a:xfrm flipH="1">
                <a:off x="3552" y="816"/>
                <a:ext cx="83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2511" name="Text Box 111"/>
          <p:cNvSpPr txBox="1"/>
          <p:nvPr/>
        </p:nvSpPr>
        <p:spPr>
          <a:xfrm>
            <a:off x="323850" y="1196975"/>
            <a:ext cx="8351838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3]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均匀带电圆环轴线上的电场强度。圆环半径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，带电为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求距环心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的点的场强。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12" name="Text Box 112"/>
          <p:cNvSpPr txBox="1"/>
          <p:nvPr/>
        </p:nvSpPr>
        <p:spPr>
          <a:xfrm>
            <a:off x="323850" y="5095875"/>
            <a:ext cx="3887788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由对称性可知，垂直分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量之和为总场强为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向分量之和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77" name="Object 97"/>
          <p:cNvGraphicFramePr>
            <a:graphicFrameLocks noGrp="1" noChangeAspect="1"/>
          </p:cNvGraphicFramePr>
          <p:nvPr>
            <p:ph/>
          </p:nvPr>
        </p:nvGraphicFramePr>
        <p:xfrm>
          <a:off x="1204913" y="220663"/>
          <a:ext cx="6811962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2730500" imgH="1181100" progId="Equation.3">
                  <p:embed/>
                </p:oleObj>
              </mc:Choice>
              <mc:Fallback>
                <p:oleObj name="" r:id="rId1" imgW="2730500" imgH="11811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4913" y="220663"/>
                        <a:ext cx="6811962" cy="2947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508000" y="3281363"/>
          <a:ext cx="82057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" imgW="2882900" imgH="711200" progId="Equation.3">
                  <p:embed/>
                </p:oleObj>
              </mc:Choice>
              <mc:Fallback>
                <p:oleObj name="" r:id="rId3" imgW="2882900" imgH="7112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3281363"/>
                        <a:ext cx="8205788" cy="202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685800" y="5394325"/>
            <a:ext cx="6553200" cy="1311275"/>
            <a:chOff x="384" y="3264"/>
            <a:chExt cx="4128" cy="826"/>
          </a:xfrm>
        </p:grpSpPr>
        <p:sp>
          <p:nvSpPr>
            <p:cNvPr id="75780" name="Text Box 18"/>
            <p:cNvSpPr txBox="1"/>
            <p:nvPr/>
          </p:nvSpPr>
          <p:spPr>
            <a:xfrm>
              <a:off x="384" y="3264"/>
              <a:ext cx="4128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若  </a:t>
              </a:r>
              <a:r>
                <a:rPr lang="en-US" altLang="zh-CN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q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为正电荷，     沿 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x 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方向；</a:t>
              </a: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      </a:t>
              </a:r>
              <a:r>
                <a:rPr lang="en-US" altLang="zh-CN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q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为负电荷，     指向 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O 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点。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5781" name="Object 19"/>
            <p:cNvGraphicFramePr>
              <a:graphicFrameLocks noChangeAspect="1"/>
            </p:cNvGraphicFramePr>
            <p:nvPr/>
          </p:nvGraphicFramePr>
          <p:xfrm>
            <a:off x="2263" y="3300"/>
            <a:ext cx="27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" r:id="rId5" imgW="12700" imgH="12700" progId="Equation.DSMT4">
                    <p:embed/>
                  </p:oleObj>
                </mc:Choice>
                <mc:Fallback>
                  <p:oleObj name="" r:id="rId5" imgW="12700" imgH="12700" progId="Equation.DSMT4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3" y="3300"/>
                          <a:ext cx="27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2" name="Object 20"/>
            <p:cNvGraphicFramePr>
              <a:graphicFrameLocks noChangeAspect="1"/>
            </p:cNvGraphicFramePr>
            <p:nvPr/>
          </p:nvGraphicFramePr>
          <p:xfrm>
            <a:off x="2263" y="3744"/>
            <a:ext cx="27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" r:id="rId7" imgW="12700" imgH="12700" progId="Equation.DSMT4">
                    <p:embed/>
                  </p:oleObj>
                </mc:Choice>
                <mc:Fallback>
                  <p:oleObj name="" r:id="rId7" imgW="12700" imgH="12700" progId="Equation.DSMT4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3" y="3744"/>
                          <a:ext cx="27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/>
  <Paragraphs>73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81</vt:i4>
      </vt:variant>
      <vt:variant>
        <vt:lpstr>幻灯片标题</vt:lpstr>
      </vt:variant>
      <vt:variant>
        <vt:i4>14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黑体</vt:lpstr>
      <vt:lpstr>Symbol</vt:lpstr>
      <vt:lpstr>微软雅黑</vt:lpstr>
      <vt:lpstr>Arial Unicode MS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小结：如何计算电场强度</vt:lpstr>
      <vt:lpstr>特殊处理技巧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衫军</cp:lastModifiedBy>
  <cp:revision>3</cp:revision>
  <dcterms:created xsi:type="dcterms:W3CDTF">2020-09-15T06:57:00Z</dcterms:created>
  <dcterms:modified xsi:type="dcterms:W3CDTF">2020-09-26T11:14:19Z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